
<file path=[Content_Types].xml><?xml version="1.0" encoding="utf-8"?>
<Types xmlns="http://schemas.openxmlformats.org/package/2006/content-types">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av" ContentType="audio/wav"/>
  <Default Extension="wdp" ContentType="image/vnd.ms-photo"/>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14_0.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style2.xml" ContentType="application/vnd.ms-office.chartstyle+xml"/>
  <Override PartName="/ppt/charts/colors2.xml" ContentType="application/vnd.ms-office.chartcolorstyle+xml"/>
  <Override PartName="/ppt/charts/chart6.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1"/>
  </p:notesMasterIdLst>
  <p:sldIdLst>
    <p:sldId id="519" r:id="rId5"/>
    <p:sldId id="2140755226" r:id="rId6"/>
    <p:sldId id="454" r:id="rId7"/>
    <p:sldId id="477" r:id="rId8"/>
    <p:sldId id="528" r:id="rId9"/>
    <p:sldId id="524" r:id="rId10"/>
    <p:sldId id="475" r:id="rId11"/>
    <p:sldId id="840" r:id="rId12"/>
    <p:sldId id="476" r:id="rId13"/>
    <p:sldId id="497" r:id="rId14"/>
    <p:sldId id="2140755227" r:id="rId15"/>
    <p:sldId id="527" r:id="rId16"/>
    <p:sldId id="412" r:id="rId17"/>
    <p:sldId id="532" r:id="rId18"/>
    <p:sldId id="512" r:id="rId19"/>
    <p:sldId id="513" r:id="rId20"/>
    <p:sldId id="2140755228" r:id="rId21"/>
    <p:sldId id="515" r:id="rId22"/>
    <p:sldId id="2140755229" r:id="rId23"/>
    <p:sldId id="517" r:id="rId24"/>
    <p:sldId id="470" r:id="rId25"/>
    <p:sldId id="534" r:id="rId26"/>
    <p:sldId id="2140755230" r:id="rId27"/>
    <p:sldId id="754" r:id="rId28"/>
    <p:sldId id="265" r:id="rId29"/>
    <p:sldId id="535" r:id="rId30"/>
    <p:sldId id="271" r:id="rId31"/>
    <p:sldId id="273" r:id="rId32"/>
    <p:sldId id="266" r:id="rId33"/>
    <p:sldId id="755" r:id="rId34"/>
    <p:sldId id="516" r:id="rId35"/>
    <p:sldId id="268" r:id="rId36"/>
    <p:sldId id="269" r:id="rId37"/>
    <p:sldId id="518" r:id="rId38"/>
    <p:sldId id="521" r:id="rId39"/>
    <p:sldId id="522" r:id="rId40"/>
    <p:sldId id="2140755231" r:id="rId41"/>
    <p:sldId id="2140755232" r:id="rId42"/>
    <p:sldId id="2140755234" r:id="rId43"/>
    <p:sldId id="286" r:id="rId44"/>
    <p:sldId id="2140755237" r:id="rId45"/>
    <p:sldId id="2140755197" r:id="rId46"/>
    <p:sldId id="289" r:id="rId47"/>
    <p:sldId id="753" r:id="rId48"/>
    <p:sldId id="483" r:id="rId49"/>
    <p:sldId id="275" r:id="rId50"/>
    <p:sldId id="276" r:id="rId51"/>
    <p:sldId id="510" r:id="rId52"/>
    <p:sldId id="768" r:id="rId53"/>
    <p:sldId id="771" r:id="rId54"/>
    <p:sldId id="2140755236" r:id="rId55"/>
    <p:sldId id="404" r:id="rId56"/>
    <p:sldId id="405" r:id="rId57"/>
    <p:sldId id="2140755239" r:id="rId58"/>
    <p:sldId id="443" r:id="rId59"/>
    <p:sldId id="441" r:id="rId60"/>
    <p:sldId id="406" r:id="rId61"/>
    <p:sldId id="2140755198" r:id="rId62"/>
    <p:sldId id="2140755199" r:id="rId63"/>
    <p:sldId id="2140755138" r:id="rId64"/>
    <p:sldId id="787" r:id="rId65"/>
    <p:sldId id="256" r:id="rId66"/>
    <p:sldId id="2140755240" r:id="rId67"/>
    <p:sldId id="2140755200" r:id="rId68"/>
    <p:sldId id="2140755201" r:id="rId69"/>
    <p:sldId id="2140755202" r:id="rId70"/>
    <p:sldId id="2140755203" r:id="rId71"/>
    <p:sldId id="418" r:id="rId72"/>
    <p:sldId id="485" r:id="rId73"/>
    <p:sldId id="486" r:id="rId74"/>
    <p:sldId id="799" r:id="rId75"/>
    <p:sldId id="2140755188" r:id="rId76"/>
    <p:sldId id="502" r:id="rId77"/>
    <p:sldId id="498" r:id="rId78"/>
    <p:sldId id="506" r:id="rId79"/>
    <p:sldId id="505" r:id="rId80"/>
    <p:sldId id="504" r:id="rId81"/>
    <p:sldId id="2140755213" r:id="rId82"/>
    <p:sldId id="258" r:id="rId83"/>
    <p:sldId id="2140755238" r:id="rId84"/>
    <p:sldId id="821" r:id="rId85"/>
    <p:sldId id="537" r:id="rId86"/>
    <p:sldId id="2140755217" r:id="rId87"/>
    <p:sldId id="2140755218" r:id="rId88"/>
    <p:sldId id="2140755219" r:id="rId89"/>
    <p:sldId id="797" r:id="rId90"/>
    <p:sldId id="2140755216" r:id="rId91"/>
    <p:sldId id="2140755224" r:id="rId92"/>
    <p:sldId id="2140755221" r:id="rId93"/>
    <p:sldId id="2140755222" r:id="rId94"/>
    <p:sldId id="2140755223" r:id="rId95"/>
    <p:sldId id="2140755220" r:id="rId96"/>
    <p:sldId id="815" r:id="rId97"/>
    <p:sldId id="2140755137" r:id="rId98"/>
    <p:sldId id="514" r:id="rId99"/>
    <p:sldId id="2140755140" r:id="rId100"/>
  </p:sldIdLst>
  <p:sldSz cx="9144000" cy="6858000" type="screen4x3"/>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EC7F15-388A-5440-FE28-67BCE16B5711}" name="Pennings, Ronald" initials="PR" userId="S::Ronald.Pennings@radboudumc.nl::30b90109-503c-4332-a6f6-b87774ca97ea"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7ED0D2"/>
    <a:srgbClr val="2DEF60"/>
    <a:srgbClr val="EC30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64"/>
    <p:restoredTop sz="94567"/>
  </p:normalViewPr>
  <p:slideViewPr>
    <p:cSldViewPr>
      <p:cViewPr varScale="1">
        <p:scale>
          <a:sx n="115" d="100"/>
          <a:sy n="115" d="100"/>
        </p:scale>
        <p:origin x="1656" y="192"/>
      </p:cViewPr>
      <p:guideLst>
        <p:guide orient="horz" pos="2160"/>
        <p:guide pos="2880"/>
      </p:guideLst>
    </p:cSldViewPr>
  </p:slideViewPr>
  <p:notesTextViewPr>
    <p:cViewPr>
      <p:scale>
        <a:sx n="3" d="2"/>
        <a:sy n="3" d="2"/>
      </p:scale>
      <p:origin x="0" y="0"/>
    </p:cViewPr>
  </p:notesTextViewPr>
  <p:sorterViewPr>
    <p:cViewPr>
      <p:scale>
        <a:sx n="90" d="100"/>
        <a:sy n="90" d="100"/>
      </p:scale>
      <p:origin x="0" y="-1001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presProps" Target="pres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8/10/relationships/authors" Targe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oleObject" Target="https://radboudumc-my.sharepoint.com/personal/helger_ijntema_radboudumc_nl/Documents/z980118/DOOF/OverzichtDOOF_HY1912_2024.xlsx" TargetMode="External"/><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1" Type="http://schemas.openxmlformats.org/officeDocument/2006/relationships/oleObject" Target="Map1"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Map1" TargetMode="External"/></Relationships>
</file>

<file path=ppt/charts/_rels/chart5.xml.rels><?xml version="1.0" encoding="UTF-8" standalone="yes"?>
<Relationships xmlns="http://schemas.openxmlformats.org/package/2006/relationships"><Relationship Id="rId3" Type="http://schemas.openxmlformats.org/officeDocument/2006/relationships/oleObject" Target="https://radboudumc-my.sharepoint.com/personal/helger_ijntema_radboudumc_nl/Documents/z980118/DOOF/OverzichtDOOF_HY1912_2024.xlsx" TargetMode="External"/><Relationship Id="rId2" Type="http://schemas.microsoft.com/office/2011/relationships/chartColorStyle" Target="colors2.xml"/><Relationship Id="rId1" Type="http://schemas.microsoft.com/office/2011/relationships/chartStyle" Target="style2.xml"/></Relationships>
</file>

<file path=ppt/charts/_rels/chart6.xml.rels><?xml version="1.0" encoding="UTF-8" standalone="yes"?>
<Relationships xmlns="http://schemas.openxmlformats.org/package/2006/relationships"><Relationship Id="rId3" Type="http://schemas.openxmlformats.org/officeDocument/2006/relationships/oleObject" Target="https://radboudumc-my.sharepoint.com/personal/helger_ijntema_radboudumc_nl/Documents/z980118/DOOF/OverzichtDOOF_HY1912_2024.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ser>
          <c:idx val="0"/>
          <c:order val="0"/>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0-DC02-47DC-B09B-2B15D6B66461}"/>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1-DC02-47DC-B09B-2B15D6B66461}"/>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2-DC02-47DC-B09B-2B15D6B66461}"/>
              </c:ext>
            </c:extLst>
          </c:dPt>
          <c:cat>
            <c:strRef>
              <c:f>Blad1!$A$2:$A$4</c:f>
              <c:strCache>
                <c:ptCount val="3"/>
                <c:pt idx="0">
                  <c:v>pathogenic variants</c:v>
                </c:pt>
                <c:pt idx="1">
                  <c:v>uncertain variant</c:v>
                </c:pt>
                <c:pt idx="2">
                  <c:v>no causative variant</c:v>
                </c:pt>
              </c:strCache>
            </c:strRef>
          </c:cat>
          <c:val>
            <c:numRef>
              <c:f>Blad1!$B$2:$B$4</c:f>
              <c:numCache>
                <c:formatCode>General</c:formatCode>
                <c:ptCount val="3"/>
                <c:pt idx="0">
                  <c:v>67</c:v>
                </c:pt>
                <c:pt idx="1">
                  <c:v>11</c:v>
                </c:pt>
                <c:pt idx="2">
                  <c:v>122</c:v>
                </c:pt>
              </c:numCache>
            </c:numRef>
          </c:val>
          <c:extLst>
            <c:ext xmlns:c16="http://schemas.microsoft.com/office/drawing/2014/chart" uri="{C3380CC4-5D6E-409C-BE32-E72D297353CC}">
              <c16:uniqueId val="{00000003-DC02-47DC-B09B-2B15D6B66461}"/>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1600" b="0" i="0" u="none" strike="noStrike" kern="1200" baseline="0">
              <a:solidFill>
                <a:schemeClr val="tx2"/>
              </a:solidFill>
              <a:latin typeface="+mn-lt"/>
              <a:ea typeface="+mn-ea"/>
              <a:cs typeface="+mn-cs"/>
            </a:defRPr>
          </a:pPr>
          <a:endParaRPr lang="nl-NL"/>
        </a:p>
      </c:txPr>
    </c:legend>
    <c:plotVisOnly val="1"/>
    <c:dispBlanksAs val="zero"/>
    <c:showDLblsOverMax val="0"/>
  </c:chart>
  <c:spPr>
    <a:noFill/>
    <a:ln>
      <a:noFill/>
    </a:ln>
    <a:effectLst/>
  </c:spPr>
  <c:txPr>
    <a:bodyPr/>
    <a:lstStyle/>
    <a:p>
      <a:pPr>
        <a:defRPr/>
      </a:pPr>
      <a:endParaRPr lang="nl-NL"/>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238-4F3D-B336-4CA9E462948E}"/>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D238-4F3D-B336-4CA9E462948E}"/>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D238-4F3D-B336-4CA9E462948E}"/>
              </c:ext>
            </c:extLst>
          </c:dPt>
          <c:cat>
            <c:strRef>
              <c:f>Blad11!$A$1:$A$3</c:f>
              <c:strCache>
                <c:ptCount val="3"/>
                <c:pt idx="0">
                  <c:v>opgelost</c:v>
                </c:pt>
                <c:pt idx="1">
                  <c:v>onduidelijk</c:v>
                </c:pt>
                <c:pt idx="2">
                  <c:v>onopgelost</c:v>
                </c:pt>
              </c:strCache>
            </c:strRef>
          </c:cat>
          <c:val>
            <c:numRef>
              <c:f>Blad11!$B$1:$B$3</c:f>
              <c:numCache>
                <c:formatCode>General</c:formatCode>
                <c:ptCount val="3"/>
                <c:pt idx="0">
                  <c:v>118</c:v>
                </c:pt>
                <c:pt idx="1">
                  <c:v>76</c:v>
                </c:pt>
                <c:pt idx="2">
                  <c:v>240</c:v>
                </c:pt>
              </c:numCache>
            </c:numRef>
          </c:val>
          <c:extLst>
            <c:ext xmlns:c16="http://schemas.microsoft.com/office/drawing/2014/chart" uri="{C3380CC4-5D6E-409C-BE32-E72D297353CC}">
              <c16:uniqueId val="{00000006-D238-4F3D-B336-4CA9E462948E}"/>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nl-NL"/>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0-E177-4C81-BC63-0E39DC2C592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1-E177-4C81-BC63-0E39DC2C5921}"/>
              </c:ext>
            </c:extLst>
          </c:dPt>
          <c:val>
            <c:numRef>
              <c:f>Blad2!$C$9:$C$10</c:f>
              <c:numCache>
                <c:formatCode>0%</c:formatCode>
                <c:ptCount val="2"/>
                <c:pt idx="0">
                  <c:v>0.16</c:v>
                </c:pt>
                <c:pt idx="1">
                  <c:v>0.84000000000000008</c:v>
                </c:pt>
              </c:numCache>
            </c:numRef>
          </c:val>
          <c:extLst>
            <c:ext xmlns:c16="http://schemas.microsoft.com/office/drawing/2014/chart" uri="{C3380CC4-5D6E-409C-BE32-E72D297353CC}">
              <c16:uniqueId val="{00000002-E177-4C81-BC63-0E39DC2C5921}"/>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zero"/>
    <c:showDLblsOverMax val="0"/>
  </c:chart>
  <c:spPr>
    <a:noFill/>
    <a:ln>
      <a:noFill/>
    </a:ln>
    <a:effectLst/>
  </c:spPr>
  <c:txPr>
    <a:bodyPr/>
    <a:lstStyle/>
    <a:p>
      <a:pPr>
        <a:defRPr/>
      </a:pPr>
      <a:endParaRPr lang="nl-NL"/>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0-FA70-4D0E-87FE-021C21D5CA5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1-FA70-4D0E-87FE-021C21D5CA5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2-FA70-4D0E-87FE-021C21D5CA58}"/>
              </c:ext>
            </c:extLst>
          </c:dPt>
          <c:val>
            <c:numRef>
              <c:f>Blad1!$C$7:$C$9</c:f>
              <c:numCache>
                <c:formatCode>0%</c:formatCode>
                <c:ptCount val="3"/>
                <c:pt idx="0" formatCode="0.00%">
                  <c:v>0.33500000000000008</c:v>
                </c:pt>
                <c:pt idx="1">
                  <c:v>0.05</c:v>
                </c:pt>
                <c:pt idx="2" formatCode="0.00%">
                  <c:v>0.67500000000000016</c:v>
                </c:pt>
              </c:numCache>
            </c:numRef>
          </c:val>
          <c:extLst>
            <c:ext xmlns:c16="http://schemas.microsoft.com/office/drawing/2014/chart" uri="{C3380CC4-5D6E-409C-BE32-E72D297353CC}">
              <c16:uniqueId val="{00000003-FA70-4D0E-87FE-021C21D5CA58}"/>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zero"/>
    <c:showDLblsOverMax val="0"/>
  </c:chart>
  <c:spPr>
    <a:noFill/>
    <a:ln>
      <a:noFill/>
    </a:ln>
    <a:effectLst/>
  </c:spPr>
  <c:txPr>
    <a:bodyPr/>
    <a:lstStyle/>
    <a:p>
      <a:pPr>
        <a:defRPr/>
      </a:pPr>
      <a:endParaRPr lang="nl-NL"/>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NL" dirty="0"/>
              <a:t>AD 2024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NL"/>
        </a:p>
      </c:txPr>
    </c:title>
    <c:autoTitleDeleted val="0"/>
    <c:plotArea>
      <c:layout/>
      <c:barChart>
        <c:barDir val="col"/>
        <c:grouping val="clustered"/>
        <c:varyColors val="0"/>
        <c:ser>
          <c:idx val="0"/>
          <c:order val="0"/>
          <c:spPr>
            <a:solidFill>
              <a:schemeClr val="accent1"/>
            </a:solidFill>
            <a:ln>
              <a:noFill/>
            </a:ln>
            <a:effectLst/>
          </c:spPr>
          <c:invertIfNegative val="0"/>
          <c:cat>
            <c:strRef>
              <c:f>Dominant!$A$2:$A$25</c:f>
              <c:strCache>
                <c:ptCount val="24"/>
                <c:pt idx="0">
                  <c:v>TECTA</c:v>
                </c:pt>
                <c:pt idx="1">
                  <c:v>COCH</c:v>
                </c:pt>
                <c:pt idx="2">
                  <c:v>KCNQ4</c:v>
                </c:pt>
                <c:pt idx="3">
                  <c:v>GRHL2</c:v>
                </c:pt>
                <c:pt idx="4">
                  <c:v>EYA4</c:v>
                </c:pt>
                <c:pt idx="5">
                  <c:v>FGFR3</c:v>
                </c:pt>
                <c:pt idx="6">
                  <c:v>WFS1</c:v>
                </c:pt>
                <c:pt idx="7">
                  <c:v>MITF</c:v>
                </c:pt>
                <c:pt idx="8">
                  <c:v>COL11A1</c:v>
                </c:pt>
                <c:pt idx="9">
                  <c:v>TMC1</c:v>
                </c:pt>
                <c:pt idx="10">
                  <c:v>MYO7A (AD)</c:v>
                </c:pt>
                <c:pt idx="11">
                  <c:v>IKZF2</c:v>
                </c:pt>
                <c:pt idx="12">
                  <c:v>SIX1</c:v>
                </c:pt>
                <c:pt idx="13">
                  <c:v>CD164</c:v>
                </c:pt>
                <c:pt idx="14">
                  <c:v>MYO3A</c:v>
                </c:pt>
                <c:pt idx="15">
                  <c:v>POU4F3</c:v>
                </c:pt>
                <c:pt idx="16">
                  <c:v>COL2A1</c:v>
                </c:pt>
                <c:pt idx="17">
                  <c:v>GATA3</c:v>
                </c:pt>
                <c:pt idx="18">
                  <c:v>RIPOR2</c:v>
                </c:pt>
                <c:pt idx="19">
                  <c:v>MYH14</c:v>
                </c:pt>
                <c:pt idx="20">
                  <c:v>KITLG</c:v>
                </c:pt>
                <c:pt idx="21">
                  <c:v>ATP2B2</c:v>
                </c:pt>
                <c:pt idx="22">
                  <c:v>ACTG1</c:v>
                </c:pt>
                <c:pt idx="23">
                  <c:v>22q11del</c:v>
                </c:pt>
              </c:strCache>
            </c:strRef>
          </c:cat>
          <c:val>
            <c:numRef>
              <c:f>Dominant!$B$2:$B$25</c:f>
              <c:numCache>
                <c:formatCode>General</c:formatCode>
                <c:ptCount val="24"/>
                <c:pt idx="0">
                  <c:v>5</c:v>
                </c:pt>
                <c:pt idx="1">
                  <c:v>4</c:v>
                </c:pt>
                <c:pt idx="2">
                  <c:v>3</c:v>
                </c:pt>
                <c:pt idx="3">
                  <c:v>3</c:v>
                </c:pt>
                <c:pt idx="4">
                  <c:v>2</c:v>
                </c:pt>
                <c:pt idx="5">
                  <c:v>2</c:v>
                </c:pt>
                <c:pt idx="6">
                  <c:v>2</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numCache>
            </c:numRef>
          </c:val>
          <c:extLst>
            <c:ext xmlns:c16="http://schemas.microsoft.com/office/drawing/2014/chart" uri="{C3380CC4-5D6E-409C-BE32-E72D297353CC}">
              <c16:uniqueId val="{00000000-D17E-4E97-AAF9-5A3F33D3D873}"/>
            </c:ext>
          </c:extLst>
        </c:ser>
        <c:dLbls>
          <c:showLegendKey val="0"/>
          <c:showVal val="0"/>
          <c:showCatName val="0"/>
          <c:showSerName val="0"/>
          <c:showPercent val="0"/>
          <c:showBubbleSize val="0"/>
        </c:dLbls>
        <c:gapWidth val="219"/>
        <c:overlap val="-27"/>
        <c:axId val="2065747320"/>
        <c:axId val="2065741200"/>
      </c:barChart>
      <c:catAx>
        <c:axId val="20657473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NL"/>
          </a:p>
        </c:txPr>
        <c:crossAx val="2065741200"/>
        <c:crosses val="autoZero"/>
        <c:auto val="1"/>
        <c:lblAlgn val="ctr"/>
        <c:lblOffset val="100"/>
        <c:noMultiLvlLbl val="0"/>
      </c:catAx>
      <c:valAx>
        <c:axId val="20657412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NL"/>
          </a:p>
        </c:txPr>
        <c:crossAx val="2065747320"/>
        <c:crosses val="autoZero"/>
        <c:crossBetween val="between"/>
      </c:valAx>
      <c:spPr>
        <a:noFill/>
        <a:ln>
          <a:noFill/>
        </a:ln>
        <a:effectLst/>
      </c:spPr>
    </c:plotArea>
    <c:plotVisOnly val="1"/>
    <c:dispBlanksAs val="gap"/>
    <c:showDLblsOverMax val="0"/>
  </c:chart>
  <c:spPr>
    <a:solidFill>
      <a:schemeClr val="bg1"/>
    </a:solidFill>
    <a:ln>
      <a:noFill/>
    </a:ln>
    <a:effectLst/>
  </c:spPr>
  <c:txPr>
    <a:bodyPr/>
    <a:lstStyle/>
    <a:p>
      <a:pPr>
        <a:defRPr/>
      </a:pPr>
      <a:endParaRPr lang="nl-NL"/>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nl-NL" dirty="0"/>
              <a:t>AR 2024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nl-NL"/>
        </a:p>
      </c:txPr>
    </c:title>
    <c:autoTitleDeleted val="0"/>
    <c:plotArea>
      <c:layout>
        <c:manualLayout>
          <c:layoutTarget val="inner"/>
          <c:xMode val="edge"/>
          <c:yMode val="edge"/>
          <c:x val="8.1821041178090054E-2"/>
          <c:y val="0.19652224921085373"/>
          <c:w val="0.88541008440178359"/>
          <c:h val="0.52751185492558283"/>
        </c:manualLayout>
      </c:layout>
      <c:barChart>
        <c:barDir val="col"/>
        <c:grouping val="clustered"/>
        <c:varyColors val="0"/>
        <c:ser>
          <c:idx val="0"/>
          <c:order val="0"/>
          <c:spPr>
            <a:solidFill>
              <a:schemeClr val="accent1"/>
            </a:solidFill>
            <a:ln>
              <a:noFill/>
            </a:ln>
            <a:effectLst/>
          </c:spPr>
          <c:invertIfNegative val="0"/>
          <c:cat>
            <c:strRef>
              <c:f>recessive!$A$2:$A$13</c:f>
              <c:strCache>
                <c:ptCount val="12"/>
                <c:pt idx="0">
                  <c:v>GJB2</c:v>
                </c:pt>
                <c:pt idx="1">
                  <c:v>STRC</c:v>
                </c:pt>
                <c:pt idx="2">
                  <c:v>USH2A</c:v>
                </c:pt>
                <c:pt idx="3">
                  <c:v>ADGRV1</c:v>
                </c:pt>
                <c:pt idx="4">
                  <c:v>MYO15A</c:v>
                </c:pt>
                <c:pt idx="5">
                  <c:v>TMPRSS3</c:v>
                </c:pt>
                <c:pt idx="6">
                  <c:v>OTOG</c:v>
                </c:pt>
                <c:pt idx="7">
                  <c:v>MYO7A (AR)</c:v>
                </c:pt>
                <c:pt idx="8">
                  <c:v>OTOA</c:v>
                </c:pt>
                <c:pt idx="9">
                  <c:v>SLC26A4</c:v>
                </c:pt>
                <c:pt idx="10">
                  <c:v>TRIOBP</c:v>
                </c:pt>
                <c:pt idx="11">
                  <c:v>GIPC3</c:v>
                </c:pt>
              </c:strCache>
            </c:strRef>
          </c:cat>
          <c:val>
            <c:numRef>
              <c:f>recessive!$B$2:$B$13</c:f>
              <c:numCache>
                <c:formatCode>General</c:formatCode>
                <c:ptCount val="12"/>
                <c:pt idx="0">
                  <c:v>29</c:v>
                </c:pt>
                <c:pt idx="1">
                  <c:v>18</c:v>
                </c:pt>
                <c:pt idx="2">
                  <c:v>6</c:v>
                </c:pt>
                <c:pt idx="3">
                  <c:v>6</c:v>
                </c:pt>
                <c:pt idx="4">
                  <c:v>3</c:v>
                </c:pt>
                <c:pt idx="5">
                  <c:v>3</c:v>
                </c:pt>
                <c:pt idx="6">
                  <c:v>3</c:v>
                </c:pt>
                <c:pt idx="7">
                  <c:v>3</c:v>
                </c:pt>
                <c:pt idx="8">
                  <c:v>2</c:v>
                </c:pt>
                <c:pt idx="9">
                  <c:v>2</c:v>
                </c:pt>
                <c:pt idx="10">
                  <c:v>1</c:v>
                </c:pt>
                <c:pt idx="11">
                  <c:v>1</c:v>
                </c:pt>
              </c:numCache>
            </c:numRef>
          </c:val>
          <c:extLst>
            <c:ext xmlns:c16="http://schemas.microsoft.com/office/drawing/2014/chart" uri="{C3380CC4-5D6E-409C-BE32-E72D297353CC}">
              <c16:uniqueId val="{00000000-2206-4A52-A1BB-8A0E7B873935}"/>
            </c:ext>
          </c:extLst>
        </c:ser>
        <c:dLbls>
          <c:showLegendKey val="0"/>
          <c:showVal val="0"/>
          <c:showCatName val="0"/>
          <c:showSerName val="0"/>
          <c:showPercent val="0"/>
          <c:showBubbleSize val="0"/>
        </c:dLbls>
        <c:gapWidth val="219"/>
        <c:overlap val="-27"/>
        <c:axId val="1159346976"/>
        <c:axId val="1159350216"/>
      </c:barChart>
      <c:catAx>
        <c:axId val="1159346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NL"/>
          </a:p>
        </c:txPr>
        <c:crossAx val="1159350216"/>
        <c:crosses val="autoZero"/>
        <c:auto val="1"/>
        <c:lblAlgn val="ctr"/>
        <c:lblOffset val="100"/>
        <c:noMultiLvlLbl val="0"/>
      </c:catAx>
      <c:valAx>
        <c:axId val="11593502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nl-NL"/>
          </a:p>
        </c:txPr>
        <c:crossAx val="1159346976"/>
        <c:crosses val="autoZero"/>
        <c:crossBetween val="between"/>
      </c:valAx>
      <c:spPr>
        <a:noFill/>
        <a:ln>
          <a:noFill/>
        </a:ln>
        <a:effectLst/>
      </c:spPr>
    </c:plotArea>
    <c:plotVisOnly val="1"/>
    <c:dispBlanksAs val="gap"/>
    <c:showDLblsOverMax val="0"/>
  </c:chart>
  <c:spPr>
    <a:solidFill>
      <a:schemeClr val="bg1"/>
    </a:solidFill>
    <a:ln>
      <a:noFill/>
    </a:ln>
    <a:effectLst/>
  </c:spPr>
  <c:txPr>
    <a:bodyPr/>
    <a:lstStyle/>
    <a:p>
      <a:pPr>
        <a:defRPr/>
      </a:pPr>
      <a:endParaRPr lang="nl-NL"/>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modernComment_114_0.xml><?xml version="1.0" encoding="utf-8"?>
<p188:cmLst xmlns:a="http://schemas.openxmlformats.org/drawingml/2006/main" xmlns:r="http://schemas.openxmlformats.org/officeDocument/2006/relationships" xmlns:p188="http://schemas.microsoft.com/office/powerpoint/2018/8/main">
  <p188:cm id="{615DB06F-1814-4929-8325-B7BC5E15FBAA}" authorId="{27EC7F15-388A-5440-FE28-67BCE16B5711}" created="2024-08-15T09:26:44.117">
    <pc:sldMkLst xmlns:pc="http://schemas.microsoft.com/office/powerpoint/2013/main/command">
      <pc:docMk/>
      <pc:sldMk cId="0" sldId="276"/>
    </pc:sldMkLst>
    <p188:replyLst>
      <p188:reply id="{EE20DA67-A55D-465D-A984-441984C42B21}" authorId="{27EC7F15-388A-5440-FE28-67BCE16B5711}" created="2024-08-15T09:27:29.438">
        <p188:txBody>
          <a:bodyPr/>
          <a:lstStyle/>
          <a:p>
            <a:r>
              <a:rPr lang="nl-NL"/>
              <a:t>DFNA9 ARTA artikel Jeroen/Sybren invoegen</a:t>
            </a:r>
          </a:p>
        </p188:txBody>
      </p188:reply>
    </p188:replyLst>
    <p188:txBody>
      <a:bodyPr/>
      <a:lstStyle/>
      <a:p>
        <a:r>
          <a:rPr lang="nl-NL"/>
          <a:t>Variabiliteit ge maar ook tussen en bij dezelfde mutatie noemen. Genotype-fenotype correlatie verschillen groter dan initieel gedachtr</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DD37CA9-7A08-4EC8-B3EB-0FEB4A167F09}" type="datetimeFigureOut">
              <a:rPr lang="nl-NL" smtClean="0"/>
              <a:pPr/>
              <a:t>10-06-2026</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F983D8-7F92-4E47-A8BD-FE9606F982B2}" type="slidenum">
              <a:rPr lang="nl-NL" smtClean="0"/>
              <a:pPr/>
              <a:t>‹#›</a:t>
            </a:fld>
            <a:endParaRPr lang="nl-N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endParaRPr lang="nl-NL" dirty="0"/>
          </a:p>
        </p:txBody>
      </p:sp>
      <p:sp>
        <p:nvSpPr>
          <p:cNvPr id="4" name="Tijdelijke aanduiding voor dianummer 3"/>
          <p:cNvSpPr>
            <a:spLocks noGrp="1"/>
          </p:cNvSpPr>
          <p:nvPr>
            <p:ph type="sldNum" sz="quarter" idx="10"/>
          </p:nvPr>
        </p:nvSpPr>
        <p:spPr/>
        <p:txBody>
          <a:bodyPr/>
          <a:lstStyle/>
          <a:p>
            <a:pPr>
              <a:defRPr/>
            </a:pPr>
            <a:fld id="{50B4D49C-1ABC-40CC-907D-6DCCE150B73C}" type="slidenum">
              <a:rPr lang="nl-NL" smtClean="0"/>
              <a:pPr>
                <a:defRPr/>
              </a:pPr>
              <a:t>3</a:t>
            </a:fld>
            <a:endParaRPr lang="nl-NL"/>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0B4D49C-1ABC-40CC-907D-6DCCE150B73C}" type="slidenum">
              <a:rPr lang="nl-NL" smtClean="0"/>
              <a:pPr>
                <a:defRPr/>
              </a:pPr>
              <a:t>4</a:t>
            </a:fld>
            <a:endParaRPr lang="nl-NL"/>
          </a:p>
        </p:txBody>
      </p:sp>
    </p:spTree>
    <p:extLst>
      <p:ext uri="{BB962C8B-B14F-4D97-AF65-F5344CB8AC3E}">
        <p14:creationId xmlns:p14="http://schemas.microsoft.com/office/powerpoint/2010/main" val="3272820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8AF43924-511A-44BB-9BD5-B700D543D0B9}" type="slidenum">
              <a:rPr lang="nl-NL" smtClean="0"/>
              <a:pPr/>
              <a:t>13</a:t>
            </a:fld>
            <a:endParaRPr lang="nl-NL"/>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nl-NL" dirty="0">
              <a:latin typeface="Times New Roman"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body" idx="1"/>
          </p:nvPr>
        </p:nvSpPr>
        <p:spPr bwMode="auto">
          <a:xfrm>
            <a:off x="914722" y="4343327"/>
            <a:ext cx="5028557" cy="4114653"/>
          </a:xfrm>
          <a:noFill/>
        </p:spPr>
        <p:txBody>
          <a:bodyPr wrap="square" lIns="90488" tIns="44450" rIns="90488" bIns="44450" numCol="1" anchor="t" anchorCtr="0" compatLnSpc="1">
            <a:prstTxWarp prst="textNoShape">
              <a:avLst/>
            </a:prstTxWarp>
          </a:bodyPr>
          <a:lstStyle/>
          <a:p>
            <a:endParaRPr lang="nl-NL"/>
          </a:p>
        </p:txBody>
      </p:sp>
      <p:sp>
        <p:nvSpPr>
          <p:cNvPr id="125955" name="Rectangle 3"/>
          <p:cNvSpPr>
            <a:spLocks noGrp="1" noRot="1" noChangeAspect="1" noChangeArrowheads="1" noTextEdit="1"/>
          </p:cNvSpPr>
          <p:nvPr>
            <p:ph type="sldImg"/>
          </p:nvPr>
        </p:nvSpPr>
        <p:spPr bwMode="auto">
          <a:xfrm>
            <a:off x="1293813" y="798513"/>
            <a:ext cx="4271962" cy="3203575"/>
          </a:xfrm>
          <a:noFill/>
          <a:ln cap="flat">
            <a:solidFill>
              <a:schemeClr val="tx1"/>
            </a:solidFill>
            <a:miter lim="800000"/>
            <a:headEnd/>
            <a:tailEnd/>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143000" y="685800"/>
            <a:ext cx="4572000" cy="3429000"/>
          </a:xfrm>
        </p:spPr>
      </p:sp>
      <p:sp>
        <p:nvSpPr>
          <p:cNvPr id="3" name="Tijdelijke aanduiding voor notities 2"/>
          <p:cNvSpPr>
            <a:spLocks noGrp="1"/>
          </p:cNvSpPr>
          <p:nvPr>
            <p:ph type="body" idx="1"/>
          </p:nvPr>
        </p:nvSpPr>
        <p:spPr/>
        <p:txBody>
          <a:bodyPr/>
          <a:lstStyle/>
          <a:p>
            <a:r>
              <a:rPr lang="nl-NL" dirty="0"/>
              <a:t>Mei 2019</a:t>
            </a:r>
          </a:p>
        </p:txBody>
      </p:sp>
      <p:sp>
        <p:nvSpPr>
          <p:cNvPr id="4" name="Tijdelijke aanduiding voor dianummer 3"/>
          <p:cNvSpPr>
            <a:spLocks noGrp="1"/>
          </p:cNvSpPr>
          <p:nvPr>
            <p:ph type="sldNum" sz="quarter" idx="5"/>
          </p:nvPr>
        </p:nvSpPr>
        <p:spPr/>
        <p:txBody>
          <a:bodyPr/>
          <a:lstStyle/>
          <a:p>
            <a:fld id="{9DF983D8-7F92-4E47-A8BD-FE9606F982B2}" type="slidenum">
              <a:rPr lang="nl-NL" smtClean="0"/>
              <a:pPr/>
              <a:t>43</a:t>
            </a:fld>
            <a:endParaRPr lang="nl-NL"/>
          </a:p>
        </p:txBody>
      </p:sp>
    </p:spTree>
    <p:extLst>
      <p:ext uri="{BB962C8B-B14F-4D97-AF65-F5344CB8AC3E}">
        <p14:creationId xmlns:p14="http://schemas.microsoft.com/office/powerpoint/2010/main" val="179592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247775" y="1279525"/>
            <a:ext cx="4603750" cy="3454400"/>
          </a:xfrm>
        </p:spPr>
      </p:sp>
      <p:sp>
        <p:nvSpPr>
          <p:cNvPr id="3" name="Tijdelijke aanduiding voor notities 2"/>
          <p:cNvSpPr>
            <a:spLocks noGrp="1"/>
          </p:cNvSpPr>
          <p:nvPr>
            <p:ph type="body" idx="1"/>
          </p:nvPr>
        </p:nvSpPr>
        <p:spPr/>
        <p:txBody>
          <a:bodyPr/>
          <a:lstStyle/>
          <a:p>
            <a:r>
              <a:rPr lang="nl-NL" dirty="0" err="1"/>
              <a:t>With</a:t>
            </a:r>
            <a:r>
              <a:rPr lang="nl-NL" dirty="0"/>
              <a:t> </a:t>
            </a:r>
            <a:r>
              <a:rPr lang="nl-NL" dirty="0" err="1"/>
              <a:t>this</a:t>
            </a:r>
            <a:r>
              <a:rPr lang="nl-NL" dirty="0"/>
              <a:t> </a:t>
            </a:r>
            <a:r>
              <a:rPr lang="nl-NL" dirty="0" err="1"/>
              <a:t>increasing</a:t>
            </a:r>
            <a:r>
              <a:rPr lang="nl-NL" dirty="0"/>
              <a:t> </a:t>
            </a:r>
            <a:r>
              <a:rPr lang="nl-NL" dirty="0" err="1"/>
              <a:t>knowledge</a:t>
            </a:r>
            <a:r>
              <a:rPr lang="nl-NL" dirty="0"/>
              <a:t> on </a:t>
            </a:r>
            <a:r>
              <a:rPr lang="nl-NL" dirty="0" err="1"/>
              <a:t>otogenetics</a:t>
            </a:r>
            <a:r>
              <a:rPr lang="nl-NL" dirty="0"/>
              <a:t> over </a:t>
            </a:r>
            <a:r>
              <a:rPr lang="nl-NL" dirty="0" err="1"/>
              <a:t>the</a:t>
            </a:r>
            <a:r>
              <a:rPr lang="nl-NL" dirty="0"/>
              <a:t> past decades, </a:t>
            </a:r>
            <a:r>
              <a:rPr lang="nl-NL" dirty="0" err="1"/>
              <a:t>knowledge</a:t>
            </a:r>
            <a:r>
              <a:rPr lang="nl-NL" dirty="0"/>
              <a:t> on </a:t>
            </a:r>
            <a:r>
              <a:rPr lang="nl-NL" dirty="0" err="1"/>
              <a:t>the</a:t>
            </a:r>
            <a:r>
              <a:rPr lang="nl-NL" dirty="0"/>
              <a:t> </a:t>
            </a:r>
            <a:r>
              <a:rPr lang="nl-NL" dirty="0" err="1"/>
              <a:t>underlying</a:t>
            </a:r>
            <a:r>
              <a:rPr lang="nl-NL" dirty="0"/>
              <a:t> </a:t>
            </a:r>
            <a:r>
              <a:rPr lang="nl-NL" dirty="0" err="1"/>
              <a:t>pathogenetic</a:t>
            </a:r>
            <a:r>
              <a:rPr lang="nl-NL" dirty="0"/>
              <a:t> </a:t>
            </a:r>
            <a:r>
              <a:rPr lang="nl-NL" dirty="0" err="1"/>
              <a:t>mechanisms</a:t>
            </a:r>
            <a:r>
              <a:rPr lang="nl-NL" dirty="0"/>
              <a:t> </a:t>
            </a:r>
            <a:r>
              <a:rPr lang="nl-NL" dirty="0" err="1"/>
              <a:t>inside</a:t>
            </a:r>
            <a:r>
              <a:rPr lang="nl-NL" dirty="0"/>
              <a:t> </a:t>
            </a:r>
            <a:r>
              <a:rPr lang="nl-NL" dirty="0" err="1"/>
              <a:t>the</a:t>
            </a:r>
            <a:r>
              <a:rPr lang="nl-NL" dirty="0"/>
              <a:t> cochlea has </a:t>
            </a:r>
            <a:r>
              <a:rPr lang="nl-NL" dirty="0" err="1"/>
              <a:t>tremendously</a:t>
            </a:r>
            <a:r>
              <a:rPr lang="nl-NL" dirty="0"/>
              <a:t> </a:t>
            </a:r>
            <a:r>
              <a:rPr lang="nl-NL" dirty="0" err="1"/>
              <a:t>increased</a:t>
            </a:r>
            <a:r>
              <a:rPr lang="nl-NL" dirty="0"/>
              <a:t>. </a:t>
            </a:r>
            <a:r>
              <a:rPr lang="nl-NL" dirty="0" err="1"/>
              <a:t>This</a:t>
            </a:r>
            <a:r>
              <a:rPr lang="nl-NL" dirty="0"/>
              <a:t> slide shows </a:t>
            </a:r>
            <a:r>
              <a:rPr lang="nl-NL" dirty="0" err="1"/>
              <a:t>the</a:t>
            </a:r>
            <a:r>
              <a:rPr lang="nl-NL" dirty="0"/>
              <a:t> gene </a:t>
            </a:r>
            <a:r>
              <a:rPr lang="nl-NL" dirty="0" err="1"/>
              <a:t>expression</a:t>
            </a:r>
            <a:r>
              <a:rPr lang="nl-NL" dirty="0"/>
              <a:t> profile in </a:t>
            </a:r>
            <a:r>
              <a:rPr lang="nl-NL" dirty="0" err="1"/>
              <a:t>the</a:t>
            </a:r>
            <a:r>
              <a:rPr lang="nl-NL" dirty="0"/>
              <a:t> cochlea </a:t>
            </a:r>
            <a:r>
              <a:rPr lang="nl-NL" dirty="0" err="1"/>
              <a:t>andwhere</a:t>
            </a:r>
            <a:r>
              <a:rPr lang="nl-NL" dirty="0"/>
              <a:t> </a:t>
            </a:r>
            <a:r>
              <a:rPr lang="nl-NL" dirty="0" err="1"/>
              <a:t>specific</a:t>
            </a:r>
            <a:r>
              <a:rPr lang="nl-NL" dirty="0"/>
              <a:t> types of </a:t>
            </a:r>
            <a:r>
              <a:rPr lang="nl-NL" dirty="0" err="1"/>
              <a:t>genes</a:t>
            </a:r>
            <a:r>
              <a:rPr lang="nl-NL" dirty="0"/>
              <a:t> have a </a:t>
            </a:r>
            <a:r>
              <a:rPr lang="nl-NL" dirty="0" err="1"/>
              <a:t>function</a:t>
            </a:r>
            <a:r>
              <a:rPr lang="nl-NL" dirty="0"/>
              <a:t> in </a:t>
            </a:r>
            <a:r>
              <a:rPr lang="nl-NL" dirty="0" err="1"/>
              <a:t>the</a:t>
            </a:r>
            <a:r>
              <a:rPr lang="nl-NL" dirty="0"/>
              <a:t> cochlea.</a:t>
            </a:r>
          </a:p>
        </p:txBody>
      </p:sp>
      <p:sp>
        <p:nvSpPr>
          <p:cNvPr id="4" name="Tijdelijke aanduiding voor dianummer 3"/>
          <p:cNvSpPr>
            <a:spLocks noGrp="1"/>
          </p:cNvSpPr>
          <p:nvPr>
            <p:ph type="sldNum" sz="quarter" idx="5"/>
          </p:nvPr>
        </p:nvSpPr>
        <p:spPr/>
        <p:txBody>
          <a:bodyPr/>
          <a:lstStyle/>
          <a:p>
            <a:fld id="{AFF8D768-4A93-46E0-B809-57138846BC0A}" type="slidenum">
              <a:rPr lang="nl-NL" smtClean="0"/>
              <a:t>44</a:t>
            </a:fld>
            <a:endParaRPr lang="nl-NL"/>
          </a:p>
        </p:txBody>
      </p:sp>
    </p:spTree>
    <p:extLst>
      <p:ext uri="{BB962C8B-B14F-4D97-AF65-F5344CB8AC3E}">
        <p14:creationId xmlns:p14="http://schemas.microsoft.com/office/powerpoint/2010/main" val="1703526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228600" indent="-228600">
              <a:spcBef>
                <a:spcPct val="0"/>
              </a:spcBef>
              <a:buAutoNum type="arabicPeriod"/>
            </a:pPr>
            <a:r>
              <a:rPr lang="nl-NL" altLang="nl-NL" dirty="0">
                <a:ea typeface="ＭＳ Ｐゴシック" charset="-128"/>
                <a:cs typeface="ＭＳ Ｐゴシック" charset="-128"/>
              </a:rPr>
              <a:t>Hearing </a:t>
            </a:r>
            <a:r>
              <a:rPr lang="nl-NL" altLang="nl-NL" dirty="0" err="1">
                <a:ea typeface="ＭＳ Ｐゴシック" charset="-128"/>
                <a:cs typeface="ＭＳ Ｐゴシック" charset="-128"/>
              </a:rPr>
              <a:t>impaired</a:t>
            </a:r>
            <a:r>
              <a:rPr lang="nl-NL" altLang="nl-NL" dirty="0">
                <a:ea typeface="ＭＳ Ｐゴシック" charset="-128"/>
                <a:cs typeface="ＭＳ Ｐゴシック" charset="-128"/>
              </a:rPr>
              <a:t>?</a:t>
            </a:r>
          </a:p>
          <a:p>
            <a:pPr marL="228600" indent="-228600">
              <a:spcBef>
                <a:spcPct val="0"/>
              </a:spcBef>
              <a:buAutoNum type="arabicPeriod"/>
            </a:pPr>
            <a:r>
              <a:rPr lang="nl-NL" altLang="nl-NL" dirty="0">
                <a:ea typeface="ＭＳ Ｐゴシック" charset="-128"/>
                <a:cs typeface="ＭＳ Ｐゴシック" charset="-128"/>
              </a:rPr>
              <a:t>Is </a:t>
            </a:r>
            <a:r>
              <a:rPr lang="nl-NL" altLang="nl-NL" dirty="0" err="1">
                <a:ea typeface="ＭＳ Ｐゴシック" charset="-128"/>
                <a:cs typeface="ＭＳ Ｐゴシック" charset="-128"/>
              </a:rPr>
              <a:t>the</a:t>
            </a:r>
            <a:r>
              <a:rPr lang="nl-NL" altLang="nl-NL" dirty="0">
                <a:ea typeface="ＭＳ Ｐゴシック" charset="-128"/>
                <a:cs typeface="ＭＳ Ｐゴシック" charset="-128"/>
              </a:rPr>
              <a:t> hearing </a:t>
            </a:r>
            <a:r>
              <a:rPr lang="nl-NL" altLang="nl-NL" dirty="0" err="1">
                <a:ea typeface="ＭＳ Ｐゴシック" charset="-128"/>
                <a:cs typeface="ＭＳ Ｐゴシック" charset="-128"/>
              </a:rPr>
              <a:t>loss</a:t>
            </a:r>
            <a:r>
              <a:rPr lang="nl-NL" altLang="nl-NL" dirty="0">
                <a:ea typeface="ＭＳ Ｐゴシック" charset="-128"/>
                <a:cs typeface="ＭＳ Ｐゴシック" charset="-128"/>
              </a:rPr>
              <a:t> </a:t>
            </a:r>
            <a:r>
              <a:rPr lang="nl-NL" altLang="nl-NL" dirty="0" err="1">
                <a:ea typeface="ＭＳ Ｐゴシック" charset="-128"/>
                <a:cs typeface="ＭＳ Ｐゴシック" charset="-128"/>
              </a:rPr>
              <a:t>syndromic</a:t>
            </a:r>
            <a:r>
              <a:rPr lang="nl-NL" altLang="nl-NL" dirty="0">
                <a:ea typeface="ＭＳ Ｐゴシック" charset="-128"/>
                <a:cs typeface="ＭＳ Ｐゴシック" charset="-128"/>
              </a:rPr>
              <a:t> or non-</a:t>
            </a:r>
            <a:r>
              <a:rPr lang="nl-NL" altLang="nl-NL" dirty="0" err="1">
                <a:ea typeface="ＭＳ Ｐゴシック" charset="-128"/>
                <a:cs typeface="ＭＳ Ｐゴシック" charset="-128"/>
              </a:rPr>
              <a:t>syndromic</a:t>
            </a:r>
            <a:r>
              <a:rPr lang="nl-NL" altLang="nl-NL" dirty="0">
                <a:ea typeface="ＭＳ Ｐゴシック" charset="-128"/>
                <a:cs typeface="ＭＳ Ｐゴシック" charset="-128"/>
              </a:rPr>
              <a:t>?</a:t>
            </a:r>
          </a:p>
          <a:p>
            <a:endParaRPr lang="nl-NL" dirty="0"/>
          </a:p>
        </p:txBody>
      </p:sp>
      <p:sp>
        <p:nvSpPr>
          <p:cNvPr id="4" name="Tijdelijke aanduiding voor dianummer 3"/>
          <p:cNvSpPr>
            <a:spLocks noGrp="1"/>
          </p:cNvSpPr>
          <p:nvPr>
            <p:ph type="sldNum" sz="quarter" idx="5"/>
          </p:nvPr>
        </p:nvSpPr>
        <p:spPr/>
        <p:txBody>
          <a:bodyPr/>
          <a:lstStyle/>
          <a:p>
            <a:fld id="{A204E85C-250E-48F6-B859-61974EE7C3D6}" type="slidenum">
              <a:rPr lang="nl-NL" smtClean="0"/>
              <a:t>49</a:t>
            </a:fld>
            <a:endParaRPr lang="nl-NL"/>
          </a:p>
        </p:txBody>
      </p:sp>
    </p:spTree>
    <p:extLst>
      <p:ext uri="{BB962C8B-B14F-4D97-AF65-F5344CB8AC3E}">
        <p14:creationId xmlns:p14="http://schemas.microsoft.com/office/powerpoint/2010/main" val="675883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jdelijke aanduiding voor dia-afbeelding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2290" name="Tijdelijke aanduiding voor notiti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marL="228600" indent="-228600">
              <a:spcBef>
                <a:spcPct val="0"/>
              </a:spcBef>
              <a:buAutoNum type="arabicPeriod"/>
            </a:pPr>
            <a:r>
              <a:rPr lang="nl-NL" altLang="nl-NL" dirty="0">
                <a:ea typeface="ＭＳ Ｐゴシック" charset="-128"/>
                <a:cs typeface="ＭＳ Ｐゴシック" charset="-128"/>
              </a:rPr>
              <a:t>Hearing </a:t>
            </a:r>
            <a:r>
              <a:rPr lang="nl-NL" altLang="nl-NL" dirty="0" err="1">
                <a:ea typeface="ＭＳ Ｐゴシック" charset="-128"/>
                <a:cs typeface="ＭＳ Ｐゴシック" charset="-128"/>
              </a:rPr>
              <a:t>impaired</a:t>
            </a:r>
            <a:r>
              <a:rPr lang="nl-NL" altLang="nl-NL" dirty="0">
                <a:ea typeface="ＭＳ Ｐゴシック" charset="-128"/>
                <a:cs typeface="ＭＳ Ｐゴシック" charset="-128"/>
              </a:rPr>
              <a:t>?</a:t>
            </a:r>
          </a:p>
          <a:p>
            <a:pPr marL="228600" indent="-228600">
              <a:spcBef>
                <a:spcPct val="0"/>
              </a:spcBef>
              <a:buAutoNum type="arabicPeriod"/>
            </a:pPr>
            <a:r>
              <a:rPr lang="nl-NL" altLang="nl-NL" dirty="0">
                <a:ea typeface="ＭＳ Ｐゴシック" charset="-128"/>
                <a:cs typeface="ＭＳ Ｐゴシック" charset="-128"/>
              </a:rPr>
              <a:t>Is </a:t>
            </a:r>
            <a:r>
              <a:rPr lang="nl-NL" altLang="nl-NL" dirty="0" err="1">
                <a:ea typeface="ＭＳ Ｐゴシック" charset="-128"/>
                <a:cs typeface="ＭＳ Ｐゴシック" charset="-128"/>
              </a:rPr>
              <a:t>the</a:t>
            </a:r>
            <a:r>
              <a:rPr lang="nl-NL" altLang="nl-NL" dirty="0">
                <a:ea typeface="ＭＳ Ｐゴシック" charset="-128"/>
                <a:cs typeface="ＭＳ Ｐゴシック" charset="-128"/>
              </a:rPr>
              <a:t> hearing </a:t>
            </a:r>
            <a:r>
              <a:rPr lang="nl-NL" altLang="nl-NL" dirty="0" err="1">
                <a:ea typeface="ＭＳ Ｐゴシック" charset="-128"/>
                <a:cs typeface="ＭＳ Ｐゴシック" charset="-128"/>
              </a:rPr>
              <a:t>loss</a:t>
            </a:r>
            <a:r>
              <a:rPr lang="nl-NL" altLang="nl-NL" dirty="0">
                <a:ea typeface="ＭＳ Ｐゴシック" charset="-128"/>
                <a:cs typeface="ＭＳ Ｐゴシック" charset="-128"/>
              </a:rPr>
              <a:t> </a:t>
            </a:r>
            <a:r>
              <a:rPr lang="nl-NL" altLang="nl-NL" dirty="0" err="1">
                <a:ea typeface="ＭＳ Ｐゴシック" charset="-128"/>
                <a:cs typeface="ＭＳ Ｐゴシック" charset="-128"/>
              </a:rPr>
              <a:t>syndromic</a:t>
            </a:r>
            <a:r>
              <a:rPr lang="nl-NL" altLang="nl-NL" dirty="0">
                <a:ea typeface="ＭＳ Ｐゴシック" charset="-128"/>
                <a:cs typeface="ＭＳ Ｐゴシック" charset="-128"/>
              </a:rPr>
              <a:t> or non-</a:t>
            </a:r>
            <a:r>
              <a:rPr lang="nl-NL" altLang="nl-NL" dirty="0" err="1">
                <a:ea typeface="ＭＳ Ｐゴシック" charset="-128"/>
                <a:cs typeface="ＭＳ Ｐゴシック" charset="-128"/>
              </a:rPr>
              <a:t>syndromic</a:t>
            </a:r>
            <a:r>
              <a:rPr lang="nl-NL" altLang="nl-NL" dirty="0">
                <a:ea typeface="ＭＳ Ｐゴシック" charset="-128"/>
                <a:cs typeface="ＭＳ Ｐゴシック" charset="-128"/>
              </a:rPr>
              <a:t>?</a:t>
            </a:r>
          </a:p>
        </p:txBody>
      </p:sp>
      <p:sp>
        <p:nvSpPr>
          <p:cNvPr id="12291" name="Tijdelijke aanduiding voor dianumm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charset="0"/>
              </a:defRPr>
            </a:lvl1pPr>
            <a:lvl2pPr marL="742950" indent="-285750">
              <a:defRPr>
                <a:solidFill>
                  <a:schemeClr val="tx1"/>
                </a:solidFill>
                <a:latin typeface="Calibri" charset="0"/>
              </a:defRPr>
            </a:lvl2pPr>
            <a:lvl3pPr marL="1143000" indent="-228600">
              <a:defRPr>
                <a:solidFill>
                  <a:schemeClr val="tx1"/>
                </a:solidFill>
                <a:latin typeface="Calibri" charset="0"/>
              </a:defRPr>
            </a:lvl3pPr>
            <a:lvl4pPr marL="1600200" indent="-228600">
              <a:defRPr>
                <a:solidFill>
                  <a:schemeClr val="tx1"/>
                </a:solidFill>
                <a:latin typeface="Calibri" charset="0"/>
              </a:defRPr>
            </a:lvl4pPr>
            <a:lvl5pPr marL="2057400" indent="-228600">
              <a:defRPr>
                <a:solidFill>
                  <a:schemeClr val="tx1"/>
                </a:solidFill>
                <a:latin typeface="Calibri" charset="0"/>
              </a:defRPr>
            </a:lvl5pPr>
            <a:lvl6pPr marL="2514600" indent="-228600" fontAlgn="base">
              <a:spcBef>
                <a:spcPct val="0"/>
              </a:spcBef>
              <a:spcAft>
                <a:spcPct val="0"/>
              </a:spcAft>
              <a:defRPr>
                <a:solidFill>
                  <a:schemeClr val="tx1"/>
                </a:solidFill>
                <a:latin typeface="Calibri" charset="0"/>
              </a:defRPr>
            </a:lvl6pPr>
            <a:lvl7pPr marL="2971800" indent="-228600" fontAlgn="base">
              <a:spcBef>
                <a:spcPct val="0"/>
              </a:spcBef>
              <a:spcAft>
                <a:spcPct val="0"/>
              </a:spcAft>
              <a:defRPr>
                <a:solidFill>
                  <a:schemeClr val="tx1"/>
                </a:solidFill>
                <a:latin typeface="Calibri" charset="0"/>
              </a:defRPr>
            </a:lvl7pPr>
            <a:lvl8pPr marL="3429000" indent="-228600" fontAlgn="base">
              <a:spcBef>
                <a:spcPct val="0"/>
              </a:spcBef>
              <a:spcAft>
                <a:spcPct val="0"/>
              </a:spcAft>
              <a:defRPr>
                <a:solidFill>
                  <a:schemeClr val="tx1"/>
                </a:solidFill>
                <a:latin typeface="Calibri" charset="0"/>
              </a:defRPr>
            </a:lvl8pPr>
            <a:lvl9pPr marL="3886200" indent="-228600" fontAlgn="base">
              <a:spcBef>
                <a:spcPct val="0"/>
              </a:spcBef>
              <a:spcAft>
                <a:spcPct val="0"/>
              </a:spcAft>
              <a:defRPr>
                <a:solidFill>
                  <a:schemeClr val="tx1"/>
                </a:solidFill>
                <a:latin typeface="Calibri" charset="0"/>
              </a:defRPr>
            </a:lvl9pPr>
          </a:lstStyle>
          <a:p>
            <a:pPr fontAlgn="base">
              <a:spcBef>
                <a:spcPct val="0"/>
              </a:spcBef>
              <a:spcAft>
                <a:spcPct val="0"/>
              </a:spcAft>
            </a:pPr>
            <a:fld id="{248F8E92-897A-6042-BFE8-D24F97155B99}" type="slidenum">
              <a:rPr lang="nl-NL" altLang="nl-NL">
                <a:ea typeface="ＭＳ Ｐゴシック" charset="-128"/>
                <a:cs typeface="ＭＳ Ｐゴシック" charset="-128"/>
              </a:rPr>
              <a:pPr fontAlgn="base">
                <a:spcBef>
                  <a:spcPct val="0"/>
                </a:spcBef>
                <a:spcAft>
                  <a:spcPct val="0"/>
                </a:spcAft>
              </a:pPr>
              <a:t>50</a:t>
            </a:fld>
            <a:endParaRPr lang="nl-NL" altLang="nl-NL">
              <a:ea typeface="ＭＳ Ｐゴシック" charset="-128"/>
              <a:cs typeface="ＭＳ Ｐゴシック" charset="-128"/>
            </a:endParaRPr>
          </a:p>
        </p:txBody>
      </p:sp>
    </p:spTree>
    <p:extLst>
      <p:ext uri="{BB962C8B-B14F-4D97-AF65-F5344CB8AC3E}">
        <p14:creationId xmlns:p14="http://schemas.microsoft.com/office/powerpoint/2010/main" val="2827727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B65DB-AD61-AF45-6E68-9BFE94B7DDB7}"/>
            </a:ext>
          </a:extLst>
        </p:cNvPr>
        <p:cNvGrpSpPr/>
        <p:nvPr/>
      </p:nvGrpSpPr>
      <p:grpSpPr>
        <a:xfrm>
          <a:off x="0" y="0"/>
          <a:ext cx="0" cy="0"/>
          <a:chOff x="0" y="0"/>
          <a:chExt cx="0" cy="0"/>
        </a:xfrm>
      </p:grpSpPr>
      <p:sp>
        <p:nvSpPr>
          <p:cNvPr id="12289" name="Tijdelijke aanduiding voor dia-afbeelding 1">
            <a:extLst>
              <a:ext uri="{FF2B5EF4-FFF2-40B4-BE49-F238E27FC236}">
                <a16:creationId xmlns:a16="http://schemas.microsoft.com/office/drawing/2014/main" id="{0854E292-B08E-5C86-7F89-53ACBFB8EA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2290" name="Tijdelijke aanduiding voor notities 2">
            <a:extLst>
              <a:ext uri="{FF2B5EF4-FFF2-40B4-BE49-F238E27FC236}">
                <a16:creationId xmlns:a16="http://schemas.microsoft.com/office/drawing/2014/main" id="{31D759BC-CFB3-831F-611D-2B26F40EC7E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marL="228600" indent="-228600">
              <a:spcBef>
                <a:spcPct val="0"/>
              </a:spcBef>
              <a:buAutoNum type="arabicPeriod"/>
            </a:pPr>
            <a:r>
              <a:rPr lang="nl-NL" altLang="nl-NL" dirty="0">
                <a:ea typeface="ＭＳ Ｐゴシック" charset="-128"/>
                <a:cs typeface="ＭＳ Ｐゴシック" charset="-128"/>
              </a:rPr>
              <a:t>Hearing </a:t>
            </a:r>
            <a:r>
              <a:rPr lang="nl-NL" altLang="nl-NL" dirty="0" err="1">
                <a:ea typeface="ＭＳ Ｐゴシック" charset="-128"/>
                <a:cs typeface="ＭＳ Ｐゴシック" charset="-128"/>
              </a:rPr>
              <a:t>impaired</a:t>
            </a:r>
            <a:r>
              <a:rPr lang="nl-NL" altLang="nl-NL" dirty="0">
                <a:ea typeface="ＭＳ Ｐゴシック" charset="-128"/>
                <a:cs typeface="ＭＳ Ｐゴシック" charset="-128"/>
              </a:rPr>
              <a:t>?</a:t>
            </a:r>
          </a:p>
          <a:p>
            <a:pPr marL="228600" indent="-228600">
              <a:spcBef>
                <a:spcPct val="0"/>
              </a:spcBef>
              <a:buAutoNum type="arabicPeriod"/>
            </a:pPr>
            <a:r>
              <a:rPr lang="nl-NL" altLang="nl-NL" dirty="0">
                <a:ea typeface="ＭＳ Ｐゴシック" charset="-128"/>
                <a:cs typeface="ＭＳ Ｐゴシック" charset="-128"/>
              </a:rPr>
              <a:t>Is </a:t>
            </a:r>
            <a:r>
              <a:rPr lang="nl-NL" altLang="nl-NL" dirty="0" err="1">
                <a:ea typeface="ＭＳ Ｐゴシック" charset="-128"/>
                <a:cs typeface="ＭＳ Ｐゴシック" charset="-128"/>
              </a:rPr>
              <a:t>the</a:t>
            </a:r>
            <a:r>
              <a:rPr lang="nl-NL" altLang="nl-NL" dirty="0">
                <a:ea typeface="ＭＳ Ｐゴシック" charset="-128"/>
                <a:cs typeface="ＭＳ Ｐゴシック" charset="-128"/>
              </a:rPr>
              <a:t> hearing </a:t>
            </a:r>
            <a:r>
              <a:rPr lang="nl-NL" altLang="nl-NL" dirty="0" err="1">
                <a:ea typeface="ＭＳ Ｐゴシック" charset="-128"/>
                <a:cs typeface="ＭＳ Ｐゴシック" charset="-128"/>
              </a:rPr>
              <a:t>loss</a:t>
            </a:r>
            <a:r>
              <a:rPr lang="nl-NL" altLang="nl-NL" dirty="0">
                <a:ea typeface="ＭＳ Ｐゴシック" charset="-128"/>
                <a:cs typeface="ＭＳ Ｐゴシック" charset="-128"/>
              </a:rPr>
              <a:t> </a:t>
            </a:r>
            <a:r>
              <a:rPr lang="nl-NL" altLang="nl-NL" dirty="0" err="1">
                <a:ea typeface="ＭＳ Ｐゴシック" charset="-128"/>
                <a:cs typeface="ＭＳ Ｐゴシック" charset="-128"/>
              </a:rPr>
              <a:t>syndromic</a:t>
            </a:r>
            <a:r>
              <a:rPr lang="nl-NL" altLang="nl-NL" dirty="0">
                <a:ea typeface="ＭＳ Ｐゴシック" charset="-128"/>
                <a:cs typeface="ＭＳ Ｐゴシック" charset="-128"/>
              </a:rPr>
              <a:t> or non-</a:t>
            </a:r>
            <a:r>
              <a:rPr lang="nl-NL" altLang="nl-NL" dirty="0" err="1">
                <a:ea typeface="ＭＳ Ｐゴシック" charset="-128"/>
                <a:cs typeface="ＭＳ Ｐゴシック" charset="-128"/>
              </a:rPr>
              <a:t>syndromic</a:t>
            </a:r>
            <a:r>
              <a:rPr lang="nl-NL" altLang="nl-NL" dirty="0">
                <a:ea typeface="ＭＳ Ｐゴシック" charset="-128"/>
                <a:cs typeface="ＭＳ Ｐゴシック" charset="-128"/>
              </a:rPr>
              <a:t>?</a:t>
            </a:r>
          </a:p>
        </p:txBody>
      </p:sp>
      <p:sp>
        <p:nvSpPr>
          <p:cNvPr id="12291" name="Tijdelijke aanduiding voor dianummer 3">
            <a:extLst>
              <a:ext uri="{FF2B5EF4-FFF2-40B4-BE49-F238E27FC236}">
                <a16:creationId xmlns:a16="http://schemas.microsoft.com/office/drawing/2014/main" id="{AF7FBEBD-5597-0135-27C6-81B072C82DC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charset="0"/>
              </a:defRPr>
            </a:lvl1pPr>
            <a:lvl2pPr marL="742950" indent="-285750">
              <a:defRPr>
                <a:solidFill>
                  <a:schemeClr val="tx1"/>
                </a:solidFill>
                <a:latin typeface="Calibri" charset="0"/>
              </a:defRPr>
            </a:lvl2pPr>
            <a:lvl3pPr marL="1143000" indent="-228600">
              <a:defRPr>
                <a:solidFill>
                  <a:schemeClr val="tx1"/>
                </a:solidFill>
                <a:latin typeface="Calibri" charset="0"/>
              </a:defRPr>
            </a:lvl3pPr>
            <a:lvl4pPr marL="1600200" indent="-228600">
              <a:defRPr>
                <a:solidFill>
                  <a:schemeClr val="tx1"/>
                </a:solidFill>
                <a:latin typeface="Calibri" charset="0"/>
              </a:defRPr>
            </a:lvl4pPr>
            <a:lvl5pPr marL="2057400" indent="-228600">
              <a:defRPr>
                <a:solidFill>
                  <a:schemeClr val="tx1"/>
                </a:solidFill>
                <a:latin typeface="Calibri" charset="0"/>
              </a:defRPr>
            </a:lvl5pPr>
            <a:lvl6pPr marL="2514600" indent="-228600" fontAlgn="base">
              <a:spcBef>
                <a:spcPct val="0"/>
              </a:spcBef>
              <a:spcAft>
                <a:spcPct val="0"/>
              </a:spcAft>
              <a:defRPr>
                <a:solidFill>
                  <a:schemeClr val="tx1"/>
                </a:solidFill>
                <a:latin typeface="Calibri" charset="0"/>
              </a:defRPr>
            </a:lvl6pPr>
            <a:lvl7pPr marL="2971800" indent="-228600" fontAlgn="base">
              <a:spcBef>
                <a:spcPct val="0"/>
              </a:spcBef>
              <a:spcAft>
                <a:spcPct val="0"/>
              </a:spcAft>
              <a:defRPr>
                <a:solidFill>
                  <a:schemeClr val="tx1"/>
                </a:solidFill>
                <a:latin typeface="Calibri" charset="0"/>
              </a:defRPr>
            </a:lvl7pPr>
            <a:lvl8pPr marL="3429000" indent="-228600" fontAlgn="base">
              <a:spcBef>
                <a:spcPct val="0"/>
              </a:spcBef>
              <a:spcAft>
                <a:spcPct val="0"/>
              </a:spcAft>
              <a:defRPr>
                <a:solidFill>
                  <a:schemeClr val="tx1"/>
                </a:solidFill>
                <a:latin typeface="Calibri" charset="0"/>
              </a:defRPr>
            </a:lvl8pPr>
            <a:lvl9pPr marL="3886200" indent="-228600" fontAlgn="base">
              <a:spcBef>
                <a:spcPct val="0"/>
              </a:spcBef>
              <a:spcAft>
                <a:spcPct val="0"/>
              </a:spcAft>
              <a:defRPr>
                <a:solidFill>
                  <a:schemeClr val="tx1"/>
                </a:solidFill>
                <a:latin typeface="Calibri" charset="0"/>
              </a:defRPr>
            </a:lvl9pPr>
          </a:lstStyle>
          <a:p>
            <a:pPr fontAlgn="base">
              <a:spcBef>
                <a:spcPct val="0"/>
              </a:spcBef>
              <a:spcAft>
                <a:spcPct val="0"/>
              </a:spcAft>
            </a:pPr>
            <a:fld id="{248F8E92-897A-6042-BFE8-D24F97155B99}" type="slidenum">
              <a:rPr lang="nl-NL" altLang="nl-NL">
                <a:ea typeface="ＭＳ Ｐゴシック" charset="-128"/>
                <a:cs typeface="ＭＳ Ｐゴシック" charset="-128"/>
              </a:rPr>
              <a:pPr fontAlgn="base">
                <a:spcBef>
                  <a:spcPct val="0"/>
                </a:spcBef>
                <a:spcAft>
                  <a:spcPct val="0"/>
                </a:spcAft>
              </a:pPr>
              <a:t>51</a:t>
            </a:fld>
            <a:endParaRPr lang="nl-NL" altLang="nl-NL">
              <a:ea typeface="ＭＳ Ｐゴシック" charset="-128"/>
              <a:cs typeface="ＭＳ Ｐゴシック" charset="-128"/>
            </a:endParaRPr>
          </a:p>
        </p:txBody>
      </p:sp>
    </p:spTree>
    <p:extLst>
      <p:ext uri="{BB962C8B-B14F-4D97-AF65-F5344CB8AC3E}">
        <p14:creationId xmlns:p14="http://schemas.microsoft.com/office/powerpoint/2010/main" val="3567154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143000" y="685800"/>
            <a:ext cx="4572000" cy="3429000"/>
          </a:xfrm>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10"/>
          </p:nvPr>
        </p:nvSpPr>
        <p:spPr/>
        <p:txBody>
          <a:bodyPr/>
          <a:lstStyle/>
          <a:p>
            <a:pPr>
              <a:defRPr/>
            </a:pPr>
            <a:fld id="{D12FC3B8-5250-5948-943F-7FCC364C2863}" type="slidenum">
              <a:rPr lang="nl-NL" smtClean="0"/>
              <a:pPr>
                <a:defRPr/>
              </a:pPr>
              <a:t>53</a:t>
            </a:fld>
            <a:endParaRPr lang="nl-NL"/>
          </a:p>
        </p:txBody>
      </p:sp>
    </p:spTree>
    <p:extLst>
      <p:ext uri="{BB962C8B-B14F-4D97-AF65-F5344CB8AC3E}">
        <p14:creationId xmlns:p14="http://schemas.microsoft.com/office/powerpoint/2010/main" val="3828236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8005F-6636-FA99-BEA2-DB910E048791}"/>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D7AA7608-DB78-A05A-8524-1355FD8B67B8}"/>
              </a:ext>
            </a:extLst>
          </p:cNvPr>
          <p:cNvSpPr>
            <a:spLocks noGrp="1" noRot="1" noChangeAspect="1"/>
          </p:cNvSpPr>
          <p:nvPr>
            <p:ph type="sldImg"/>
          </p:nvPr>
        </p:nvSpPr>
        <p:spPr>
          <a:xfrm>
            <a:off x="479425" y="1279525"/>
            <a:ext cx="6140450" cy="3454400"/>
          </a:xfrm>
        </p:spPr>
      </p:sp>
      <p:sp>
        <p:nvSpPr>
          <p:cNvPr id="3" name="Tijdelijke aanduiding voor notities 2">
            <a:extLst>
              <a:ext uri="{FF2B5EF4-FFF2-40B4-BE49-F238E27FC236}">
                <a16:creationId xmlns:a16="http://schemas.microsoft.com/office/drawing/2014/main" id="{553CBC96-16B7-A47A-6374-5BDDF160343C}"/>
              </a:ext>
            </a:extLst>
          </p:cNvPr>
          <p:cNvSpPr>
            <a:spLocks noGrp="1"/>
          </p:cNvSpPr>
          <p:nvPr>
            <p:ph type="body" idx="1"/>
          </p:nvPr>
        </p:nvSpPr>
        <p:spPr/>
        <p:txBody>
          <a:bodyPr/>
          <a:lstStyle/>
          <a:p>
            <a:endParaRPr lang="nl-NL" dirty="0"/>
          </a:p>
        </p:txBody>
      </p:sp>
      <p:sp>
        <p:nvSpPr>
          <p:cNvPr id="4" name="Tijdelijke aanduiding voor dianummer 3">
            <a:extLst>
              <a:ext uri="{FF2B5EF4-FFF2-40B4-BE49-F238E27FC236}">
                <a16:creationId xmlns:a16="http://schemas.microsoft.com/office/drawing/2014/main" id="{9F09EBE0-D01F-7A07-7C95-A6AA7B91E534}"/>
              </a:ext>
            </a:extLst>
          </p:cNvPr>
          <p:cNvSpPr>
            <a:spLocks noGrp="1"/>
          </p:cNvSpPr>
          <p:nvPr>
            <p:ph type="sldNum" sz="quarter" idx="5"/>
          </p:nvPr>
        </p:nvSpPr>
        <p:spPr/>
        <p:txBody>
          <a:bodyPr/>
          <a:lstStyle/>
          <a:p>
            <a:fld id="{AFF8D768-4A93-46E0-B809-57138846BC0A}" type="slidenum">
              <a:rPr lang="nl-NL" smtClean="0"/>
              <a:t>54</a:t>
            </a:fld>
            <a:endParaRPr lang="nl-NL"/>
          </a:p>
        </p:txBody>
      </p:sp>
    </p:spTree>
    <p:extLst>
      <p:ext uri="{BB962C8B-B14F-4D97-AF65-F5344CB8AC3E}">
        <p14:creationId xmlns:p14="http://schemas.microsoft.com/office/powerpoint/2010/main" val="2675653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antwoordslide</a:t>
            </a:r>
            <a:endParaRPr lang="en-US" dirty="0"/>
          </a:p>
        </p:txBody>
      </p:sp>
      <p:sp>
        <p:nvSpPr>
          <p:cNvPr id="4" name="Slide Number Placeholder 3"/>
          <p:cNvSpPr>
            <a:spLocks noGrp="1"/>
          </p:cNvSpPr>
          <p:nvPr>
            <p:ph type="sldNum" sz="quarter" idx="5"/>
          </p:nvPr>
        </p:nvSpPr>
        <p:spPr/>
        <p:txBody>
          <a:bodyPr/>
          <a:lstStyle/>
          <a:p>
            <a:fld id="{9DF983D8-7F92-4E47-A8BD-FE9606F982B2}" type="slidenum">
              <a:rPr lang="nl-NL" smtClean="0"/>
              <a:pPr/>
              <a:t>63</a:t>
            </a:fld>
            <a:endParaRPr lang="nl-NL"/>
          </a:p>
        </p:txBody>
      </p:sp>
    </p:spTree>
    <p:extLst>
      <p:ext uri="{BB962C8B-B14F-4D97-AF65-F5344CB8AC3E}">
        <p14:creationId xmlns:p14="http://schemas.microsoft.com/office/powerpoint/2010/main" val="2176106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0099BCF2-9949-4E2D-9822-0F79946EE8EB}" type="slidenum">
              <a:rPr lang="nl-NL" smtClean="0"/>
              <a:t>66</a:t>
            </a:fld>
            <a:endParaRPr lang="nl-NL"/>
          </a:p>
        </p:txBody>
      </p:sp>
    </p:spTree>
    <p:extLst>
      <p:ext uri="{BB962C8B-B14F-4D97-AF65-F5344CB8AC3E}">
        <p14:creationId xmlns:p14="http://schemas.microsoft.com/office/powerpoint/2010/main" val="3271046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143000" y="685800"/>
            <a:ext cx="4572000" cy="3429000"/>
          </a:xfrm>
        </p:spPr>
      </p:sp>
      <p:sp>
        <p:nvSpPr>
          <p:cNvPr id="3" name="Tijdelijke aanduiding voor notities 2"/>
          <p:cNvSpPr>
            <a:spLocks noGrp="1"/>
          </p:cNvSpPr>
          <p:nvPr>
            <p:ph type="body" idx="1"/>
          </p:nvPr>
        </p:nvSpPr>
        <p:spPr/>
        <p:txBody>
          <a:bodyPr/>
          <a:lstStyle/>
          <a:p>
            <a:r>
              <a:rPr lang="nl-NL" dirty="0"/>
              <a:t>Wordt een paar maal per jaar bijgewerkt met de nieuwste genetische informatie</a:t>
            </a:r>
          </a:p>
          <a:p>
            <a:endParaRPr lang="nl-NL" dirty="0"/>
          </a:p>
          <a:p>
            <a:r>
              <a:rPr lang="nl-NL" dirty="0"/>
              <a:t>Bevat genen die niet-</a:t>
            </a:r>
            <a:r>
              <a:rPr lang="nl-NL" dirty="0" err="1"/>
              <a:t>syndromaal</a:t>
            </a:r>
            <a:r>
              <a:rPr lang="nl-NL" dirty="0"/>
              <a:t> gehoorverlies veroorzaken, maar ook syndromale vormen (</a:t>
            </a:r>
            <a:r>
              <a:rPr lang="nl-NL" dirty="0" err="1"/>
              <a:t>bijv</a:t>
            </a:r>
            <a:r>
              <a:rPr lang="nl-NL" dirty="0"/>
              <a:t> </a:t>
            </a:r>
            <a:r>
              <a:rPr lang="nl-NL" dirty="0" err="1"/>
              <a:t>Usher</a:t>
            </a:r>
            <a:r>
              <a:rPr lang="nl-NL" dirty="0"/>
              <a:t> syndroom, </a:t>
            </a:r>
            <a:r>
              <a:rPr lang="nl-NL" dirty="0" err="1"/>
              <a:t>etc</a:t>
            </a:r>
            <a:r>
              <a:rPr lang="nl-NL" dirty="0"/>
              <a:t>)</a:t>
            </a:r>
          </a:p>
          <a:p>
            <a:endParaRPr lang="nl-NL" dirty="0"/>
          </a:p>
          <a:p>
            <a:r>
              <a:rPr lang="nl-NL" dirty="0"/>
              <a:t>Kan worden aangevraagd door iedere specialist, </a:t>
            </a:r>
            <a:r>
              <a:rPr lang="nl-NL" b="1" dirty="0"/>
              <a:t>met klinisch geneticus in cc</a:t>
            </a:r>
          </a:p>
          <a:p>
            <a:endParaRPr lang="nl-NL" b="1" dirty="0"/>
          </a:p>
          <a:p>
            <a:pPr marL="0" marR="0" indent="0" algn="l" defTabSz="914400" rtl="0" eaLnBrk="1" fontAlgn="base" latinLnBrk="0" hangingPunct="1">
              <a:lnSpc>
                <a:spcPct val="100000"/>
              </a:lnSpc>
              <a:spcBef>
                <a:spcPct val="30000"/>
              </a:spcBef>
              <a:spcAft>
                <a:spcPct val="0"/>
              </a:spcAft>
              <a:buClrTx/>
              <a:buSzTx/>
              <a:buFontTx/>
              <a:buNone/>
              <a:tabLst/>
              <a:defRPr/>
            </a:pPr>
            <a:r>
              <a:rPr lang="nl-NL" dirty="0" err="1"/>
              <a:t>https</a:t>
            </a:r>
            <a:r>
              <a:rPr lang="nl-NL" dirty="0"/>
              <a:t>://</a:t>
            </a:r>
            <a:r>
              <a:rPr lang="nl-NL" dirty="0" err="1"/>
              <a:t>www.radboudumc.nl</a:t>
            </a:r>
            <a:r>
              <a:rPr lang="nl-NL" dirty="0"/>
              <a:t>/</a:t>
            </a:r>
            <a:r>
              <a:rPr lang="nl-NL" dirty="0" err="1"/>
              <a:t>Informatievoorverwijzers</a:t>
            </a:r>
            <a:r>
              <a:rPr lang="nl-NL" dirty="0"/>
              <a:t>/Genoomdiagnostiek/en/Pages/</a:t>
            </a:r>
            <a:r>
              <a:rPr lang="nl-NL" dirty="0" err="1"/>
              <a:t>Hearingimpairment.aspx</a:t>
            </a:r>
            <a:endParaRPr lang="nl-NL" dirty="0"/>
          </a:p>
          <a:p>
            <a:endParaRPr lang="nl-NL" b="1" dirty="0"/>
          </a:p>
          <a:p>
            <a:endParaRPr lang="nl-NL" b="1" dirty="0"/>
          </a:p>
          <a:p>
            <a:endParaRPr lang="nl-NL" b="1" dirty="0"/>
          </a:p>
          <a:p>
            <a:endParaRPr lang="nl-NL" b="1" dirty="0"/>
          </a:p>
          <a:p>
            <a:endParaRPr lang="nl-NL" dirty="0"/>
          </a:p>
        </p:txBody>
      </p:sp>
      <p:sp>
        <p:nvSpPr>
          <p:cNvPr id="4" name="Tijdelijke aanduiding voor dianummer 3"/>
          <p:cNvSpPr>
            <a:spLocks noGrp="1"/>
          </p:cNvSpPr>
          <p:nvPr>
            <p:ph type="sldNum" sz="quarter" idx="10"/>
          </p:nvPr>
        </p:nvSpPr>
        <p:spPr/>
        <p:txBody>
          <a:bodyPr/>
          <a:lstStyle/>
          <a:p>
            <a:pPr>
              <a:defRPr/>
            </a:pPr>
            <a:fld id="{D12FC3B8-5250-5948-943F-7FCC364C2863}" type="slidenum">
              <a:rPr lang="nl-NL" smtClean="0"/>
              <a:pPr>
                <a:defRPr/>
              </a:pPr>
              <a:t>68</a:t>
            </a:fld>
            <a:endParaRPr lang="nl-NL"/>
          </a:p>
        </p:txBody>
      </p:sp>
    </p:spTree>
    <p:extLst>
      <p:ext uri="{BB962C8B-B14F-4D97-AF65-F5344CB8AC3E}">
        <p14:creationId xmlns:p14="http://schemas.microsoft.com/office/powerpoint/2010/main" val="1294322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143000" y="685800"/>
            <a:ext cx="4572000" cy="3429000"/>
          </a:xfrm>
        </p:spPr>
      </p:sp>
      <p:sp>
        <p:nvSpPr>
          <p:cNvPr id="3" name="Tijdelijke aanduiding voor notities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latin typeface="+mn-lt"/>
                <a:ea typeface="+mn-ea"/>
                <a:cs typeface="+mn-cs"/>
              </a:rPr>
              <a:t>Special attention to psychological well-being should be offered to hearing-impaired patients who seek a genetic diagnosis for their hearing impairment. Additionally, the psychological impact of </a:t>
            </a:r>
            <a:r>
              <a:rPr lang="en-GB" sz="1200" kern="1200" dirty="0" err="1">
                <a:solidFill>
                  <a:schemeClr val="tx1"/>
                </a:solidFill>
                <a:latin typeface="+mn-lt"/>
                <a:ea typeface="+mn-ea"/>
                <a:cs typeface="+mn-cs"/>
              </a:rPr>
              <a:t>sensorineural</a:t>
            </a:r>
            <a:r>
              <a:rPr lang="en-GB" sz="1200" kern="1200" dirty="0">
                <a:solidFill>
                  <a:schemeClr val="tx1"/>
                </a:solidFill>
                <a:latin typeface="+mn-lt"/>
                <a:ea typeface="+mn-ea"/>
                <a:cs typeface="+mn-cs"/>
              </a:rPr>
              <a:t> hearing impairment might be greater than the impact of a genetic diagnosis itself. Based on the current exploratory study, there are no psychological reasons in favour or against genetic testing for hereditary hearing impairment. </a:t>
            </a:r>
            <a:endParaRPr lang="nl-NL" sz="1200" kern="1200" dirty="0">
              <a:solidFill>
                <a:schemeClr val="tx1"/>
              </a:solidFill>
              <a:latin typeface="+mn-lt"/>
              <a:ea typeface="+mn-ea"/>
              <a:cs typeface="+mn-cs"/>
            </a:endParaRPr>
          </a:p>
          <a:p>
            <a:endParaRPr lang="nl-NL" dirty="0"/>
          </a:p>
        </p:txBody>
      </p:sp>
      <p:sp>
        <p:nvSpPr>
          <p:cNvPr id="4" name="Tijdelijke aanduiding voor dianummer 3"/>
          <p:cNvSpPr>
            <a:spLocks noGrp="1"/>
          </p:cNvSpPr>
          <p:nvPr>
            <p:ph type="sldNum" sz="quarter" idx="10"/>
          </p:nvPr>
        </p:nvSpPr>
        <p:spPr/>
        <p:txBody>
          <a:bodyPr/>
          <a:lstStyle/>
          <a:p>
            <a:pPr>
              <a:defRPr/>
            </a:pPr>
            <a:fld id="{D12FC3B8-5250-5948-943F-7FCC364C2863}" type="slidenum">
              <a:rPr lang="nl-NL" smtClean="0"/>
              <a:pPr>
                <a:defRPr/>
              </a:pPr>
              <a:t>74</a:t>
            </a:fld>
            <a:endParaRPr lang="nl-NL"/>
          </a:p>
        </p:txBody>
      </p:sp>
    </p:spTree>
    <p:extLst>
      <p:ext uri="{BB962C8B-B14F-4D97-AF65-F5344CB8AC3E}">
        <p14:creationId xmlns:p14="http://schemas.microsoft.com/office/powerpoint/2010/main" val="2717217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143000" y="685800"/>
            <a:ext cx="4572000" cy="3429000"/>
          </a:xfrm>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10"/>
          </p:nvPr>
        </p:nvSpPr>
        <p:spPr/>
        <p:txBody>
          <a:bodyPr/>
          <a:lstStyle/>
          <a:p>
            <a:fld id="{A1F0FB63-5E06-4784-BF8C-CB22B5C3415A}" type="slidenum">
              <a:rPr lang="nl-NL" smtClean="0"/>
              <a:pPr/>
              <a:t>77</a:t>
            </a:fld>
            <a:endParaRPr lang="nl-NL"/>
          </a:p>
        </p:txBody>
      </p:sp>
    </p:spTree>
    <p:extLst>
      <p:ext uri="{BB962C8B-B14F-4D97-AF65-F5344CB8AC3E}">
        <p14:creationId xmlns:p14="http://schemas.microsoft.com/office/powerpoint/2010/main" val="1551312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C7817-6DDC-E9D2-E291-2BFDEBF9F6BE}"/>
            </a:ext>
          </a:extLst>
        </p:cNvPr>
        <p:cNvGrpSpPr/>
        <p:nvPr/>
      </p:nvGrpSpPr>
      <p:grpSpPr>
        <a:xfrm>
          <a:off x="0" y="0"/>
          <a:ext cx="0" cy="0"/>
          <a:chOff x="0" y="0"/>
          <a:chExt cx="0" cy="0"/>
        </a:xfrm>
      </p:grpSpPr>
      <p:sp>
        <p:nvSpPr>
          <p:cNvPr id="2" name="Tijdelijke aanduiding voor dia-afbeelding 1">
            <a:extLst>
              <a:ext uri="{FF2B5EF4-FFF2-40B4-BE49-F238E27FC236}">
                <a16:creationId xmlns:a16="http://schemas.microsoft.com/office/drawing/2014/main" id="{CD9CDE88-41ED-5F78-E4E4-6D5F8A86222F}"/>
              </a:ext>
            </a:extLst>
          </p:cNvPr>
          <p:cNvSpPr>
            <a:spLocks noGrp="1" noRot="1" noChangeAspect="1"/>
          </p:cNvSpPr>
          <p:nvPr>
            <p:ph type="sldImg"/>
          </p:nvPr>
        </p:nvSpPr>
        <p:spPr>
          <a:xfrm>
            <a:off x="1371600" y="1143000"/>
            <a:ext cx="4114800" cy="3086100"/>
          </a:xfrm>
        </p:spPr>
      </p:sp>
      <p:sp>
        <p:nvSpPr>
          <p:cNvPr id="3" name="Tijdelijke aanduiding voor notities 2">
            <a:extLst>
              <a:ext uri="{FF2B5EF4-FFF2-40B4-BE49-F238E27FC236}">
                <a16:creationId xmlns:a16="http://schemas.microsoft.com/office/drawing/2014/main" id="{C1570482-00A6-7A8D-0495-336A5A00DE26}"/>
              </a:ext>
            </a:extLst>
          </p:cNvPr>
          <p:cNvSpPr>
            <a:spLocks noGrp="1"/>
          </p:cNvSpPr>
          <p:nvPr>
            <p:ph type="body" idx="1"/>
          </p:nvPr>
        </p:nvSpPr>
        <p:spPr/>
        <p:txBody>
          <a:bodyPr>
            <a:normAutofit fontScale="25000" lnSpcReduction="20000"/>
          </a:bodyPr>
          <a:lstStyle/>
          <a:p>
            <a:r>
              <a:rPr lang="nl-NL" sz="1200" b="1" i="0" kern="1200" dirty="0">
                <a:solidFill>
                  <a:schemeClr val="tx1"/>
                </a:solidFill>
                <a:effectLst/>
                <a:latin typeface="+mn-lt"/>
                <a:ea typeface="+mn-ea"/>
                <a:cs typeface="+mn-cs"/>
              </a:rPr>
              <a:t>. Gene </a:t>
            </a:r>
            <a:r>
              <a:rPr lang="nl-NL" sz="1200" b="1" i="0" kern="1200" dirty="0" err="1">
                <a:solidFill>
                  <a:schemeClr val="tx1"/>
                </a:solidFill>
                <a:effectLst/>
                <a:latin typeface="+mn-lt"/>
                <a:ea typeface="+mn-ea"/>
                <a:cs typeface="+mn-cs"/>
              </a:rPr>
              <a:t>Augmentation</a:t>
            </a:r>
            <a:r>
              <a:rPr lang="nl-NL" sz="1200" b="1" i="0" kern="1200" dirty="0">
                <a:solidFill>
                  <a:schemeClr val="tx1"/>
                </a:solidFill>
                <a:effectLst/>
                <a:latin typeface="+mn-lt"/>
                <a:ea typeface="+mn-ea"/>
                <a:cs typeface="+mn-cs"/>
              </a:rPr>
              <a:t> (Gene </a:t>
            </a:r>
            <a:r>
              <a:rPr lang="nl-NL" sz="1200" b="1" i="0" kern="1200" dirty="0" err="1">
                <a:solidFill>
                  <a:schemeClr val="tx1"/>
                </a:solidFill>
                <a:effectLst/>
                <a:latin typeface="+mn-lt"/>
                <a:ea typeface="+mn-ea"/>
                <a:cs typeface="+mn-cs"/>
              </a:rPr>
              <a:t>Addition</a:t>
            </a:r>
            <a:r>
              <a:rPr lang="nl-NL" sz="1200" b="1"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Adds</a:t>
            </a:r>
            <a:r>
              <a:rPr lang="nl-NL" sz="1200" b="0" i="0" kern="1200" dirty="0">
                <a:solidFill>
                  <a:schemeClr val="tx1"/>
                </a:solidFill>
                <a:effectLst/>
                <a:latin typeface="+mn-lt"/>
                <a:ea typeface="+mn-ea"/>
                <a:cs typeface="+mn-cs"/>
              </a:rPr>
              <a:t> a </a:t>
            </a:r>
            <a:r>
              <a:rPr lang="nl-NL" sz="1200" b="0" i="0" kern="1200" dirty="0" err="1">
                <a:solidFill>
                  <a:schemeClr val="tx1"/>
                </a:solidFill>
                <a:effectLst/>
                <a:latin typeface="+mn-lt"/>
                <a:ea typeface="+mn-ea"/>
                <a:cs typeface="+mn-cs"/>
              </a:rPr>
              <a:t>functional</a:t>
            </a:r>
            <a:r>
              <a:rPr lang="nl-NL" sz="1200" b="0" i="0" kern="1200" dirty="0">
                <a:solidFill>
                  <a:schemeClr val="tx1"/>
                </a:solidFill>
                <a:effectLst/>
                <a:latin typeface="+mn-lt"/>
                <a:ea typeface="+mn-ea"/>
                <a:cs typeface="+mn-cs"/>
              </a:rPr>
              <a:t> copy of a gene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compensate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for</a:t>
            </a:r>
            <a:r>
              <a:rPr lang="nl-NL" sz="1200" b="0" i="0" kern="1200" dirty="0">
                <a:solidFill>
                  <a:schemeClr val="tx1"/>
                </a:solidFill>
                <a:effectLst/>
                <a:latin typeface="+mn-lt"/>
                <a:ea typeface="+mn-ea"/>
                <a:cs typeface="+mn-cs"/>
              </a:rPr>
              <a:t> a missing or non-</a:t>
            </a:r>
            <a:r>
              <a:rPr lang="nl-NL" sz="1200" b="0" i="0" kern="1200" dirty="0" err="1">
                <a:solidFill>
                  <a:schemeClr val="tx1"/>
                </a:solidFill>
                <a:effectLst/>
                <a:latin typeface="+mn-lt"/>
                <a:ea typeface="+mn-ea"/>
                <a:cs typeface="+mn-cs"/>
              </a:rPr>
              <a:t>working</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one</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Spinal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Muscular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Atrophy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treated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with</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Zolgensma</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Delivers a </a:t>
            </a:r>
            <a:r>
              <a:rPr lang="nl-NL" sz="1200" b="0" i="0" kern="1200" dirty="0" err="1">
                <a:solidFill>
                  <a:schemeClr val="tx1"/>
                </a:solidFill>
                <a:effectLst/>
                <a:latin typeface="+mn-lt"/>
                <a:ea typeface="+mn-ea"/>
                <a:cs typeface="+mn-cs"/>
              </a:rPr>
              <a:t>working</a:t>
            </a:r>
            <a:r>
              <a:rPr lang="nl-NL" sz="1200" b="0" i="0" kern="1200" dirty="0">
                <a:solidFill>
                  <a:schemeClr val="tx1"/>
                </a:solidFill>
                <a:effectLst/>
                <a:latin typeface="+mn-lt"/>
                <a:ea typeface="+mn-ea"/>
                <a:cs typeface="+mn-cs"/>
              </a:rPr>
              <a:t> </a:t>
            </a:r>
            <a:r>
              <a:rPr lang="nl-NL" sz="1200" b="0" i="1" kern="1200" dirty="0">
                <a:solidFill>
                  <a:schemeClr val="tx1"/>
                </a:solidFill>
                <a:effectLst/>
                <a:latin typeface="+mn-lt"/>
                <a:ea typeface="+mn-ea"/>
                <a:cs typeface="+mn-cs"/>
              </a:rPr>
              <a:t>SMN1</a:t>
            </a:r>
            <a:r>
              <a:rPr lang="nl-NL" sz="1200" b="0" i="0" kern="1200" dirty="0">
                <a:solidFill>
                  <a:schemeClr val="tx1"/>
                </a:solidFill>
                <a:effectLst/>
                <a:latin typeface="+mn-lt"/>
                <a:ea typeface="+mn-ea"/>
                <a:cs typeface="+mn-cs"/>
              </a:rPr>
              <a:t> gene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motor neurons.</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Loss</a:t>
            </a:r>
            <a:r>
              <a:rPr lang="nl-NL" sz="1200" b="0" i="0" kern="1200" dirty="0">
                <a:solidFill>
                  <a:schemeClr val="tx1"/>
                </a:solidFill>
                <a:effectLst/>
                <a:latin typeface="+mn-lt"/>
                <a:ea typeface="+mn-ea"/>
                <a:cs typeface="+mn-cs"/>
              </a:rPr>
              <a:t>-of-</a:t>
            </a:r>
            <a:r>
              <a:rPr lang="nl-NL" sz="1200" b="0" i="0" kern="1200" dirty="0" err="1">
                <a:solidFill>
                  <a:schemeClr val="tx1"/>
                </a:solidFill>
                <a:effectLst/>
                <a:latin typeface="+mn-lt"/>
                <a:ea typeface="+mn-ea"/>
                <a:cs typeface="+mn-cs"/>
              </a:rPr>
              <a:t>function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mutations</a:t>
            </a:r>
            <a:r>
              <a:rPr lang="nl-NL" sz="1200" b="0" i="0" kern="1200" dirty="0">
                <a:solidFill>
                  <a:schemeClr val="tx1"/>
                </a:solidFill>
                <a:effectLst/>
                <a:latin typeface="+mn-lt"/>
                <a:ea typeface="+mn-ea"/>
                <a:cs typeface="+mn-cs"/>
              </a:rPr>
              <a:t>.</a:t>
            </a:r>
          </a:p>
          <a:p>
            <a:br>
              <a:rPr lang="nl-NL" dirty="0"/>
            </a:br>
            <a:endParaRPr lang="nl-NL" dirty="0"/>
          </a:p>
          <a:p>
            <a:r>
              <a:rPr lang="nl-NL" sz="1200" b="1" i="0" kern="1200" dirty="0">
                <a:solidFill>
                  <a:schemeClr val="tx1"/>
                </a:solidFill>
                <a:effectLst/>
                <a:latin typeface="+mn-lt"/>
                <a:ea typeface="+mn-ea"/>
                <a:cs typeface="+mn-cs"/>
              </a:rPr>
              <a:t>2. Gene Editing</a:t>
            </a: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Directly</a:t>
            </a:r>
            <a:r>
              <a:rPr lang="nl-NL" sz="1200" b="0" i="0" kern="1200" dirty="0">
                <a:solidFill>
                  <a:schemeClr val="tx1"/>
                </a:solidFill>
                <a:effectLst/>
                <a:latin typeface="+mn-lt"/>
                <a:ea typeface="+mn-ea"/>
                <a:cs typeface="+mn-cs"/>
              </a:rPr>
              <a:t> changes DNA at a </a:t>
            </a:r>
            <a:r>
              <a:rPr lang="nl-NL" sz="1200" b="0" i="0" kern="1200" dirty="0" err="1">
                <a:solidFill>
                  <a:schemeClr val="tx1"/>
                </a:solidFill>
                <a:effectLst/>
                <a:latin typeface="+mn-lt"/>
                <a:ea typeface="+mn-ea"/>
                <a:cs typeface="+mn-cs"/>
              </a:rPr>
              <a:t>specific</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location</a:t>
            </a:r>
            <a:r>
              <a:rPr lang="nl-NL" sz="1200" b="0" i="0" kern="1200" dirty="0">
                <a:solidFill>
                  <a:schemeClr val="tx1"/>
                </a:solidFill>
                <a:effectLst/>
                <a:latin typeface="+mn-lt"/>
                <a:ea typeface="+mn-ea"/>
                <a:cs typeface="+mn-cs"/>
              </a:rPr>
              <a:t> (e.g., </a:t>
            </a:r>
            <a:r>
              <a:rPr lang="nl-NL" sz="1200" b="0" i="0" kern="1200" dirty="0" err="1">
                <a:solidFill>
                  <a:schemeClr val="tx1"/>
                </a:solidFill>
                <a:effectLst/>
                <a:latin typeface="+mn-lt"/>
                <a:ea typeface="+mn-ea"/>
                <a:cs typeface="+mn-cs"/>
              </a:rPr>
              <a:t>correcting</a:t>
            </a:r>
            <a:r>
              <a:rPr lang="nl-NL" sz="1200" b="0" i="0" kern="1200" dirty="0">
                <a:solidFill>
                  <a:schemeClr val="tx1"/>
                </a:solidFill>
                <a:effectLst/>
                <a:latin typeface="+mn-lt"/>
                <a:ea typeface="+mn-ea"/>
                <a:cs typeface="+mn-cs"/>
              </a:rPr>
              <a:t> a </a:t>
            </a:r>
            <a:r>
              <a:rPr lang="nl-NL" sz="1200" b="0" i="0" kern="1200" dirty="0" err="1">
                <a:solidFill>
                  <a:schemeClr val="tx1"/>
                </a:solidFill>
                <a:effectLst/>
                <a:latin typeface="+mn-lt"/>
                <a:ea typeface="+mn-ea"/>
                <a:cs typeface="+mn-cs"/>
              </a:rPr>
              <a:t>mutation</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CRISPR-Cas9 </a:t>
            </a:r>
            <a:r>
              <a:rPr lang="nl-NL" sz="1200" b="0" i="0" kern="1200" dirty="0" err="1">
                <a:solidFill>
                  <a:schemeClr val="tx1"/>
                </a:solidFill>
                <a:effectLst/>
                <a:latin typeface="+mn-lt"/>
                <a:ea typeface="+mn-ea"/>
                <a:cs typeface="+mn-cs"/>
              </a:rPr>
              <a:t>used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for</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Sickle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Disease</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Edits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hematopoietic</a:t>
            </a:r>
            <a:r>
              <a:rPr lang="nl-NL" sz="1200" b="0" i="0" kern="1200" dirty="0">
                <a:solidFill>
                  <a:schemeClr val="tx1"/>
                </a:solidFill>
                <a:effectLst/>
                <a:latin typeface="+mn-lt"/>
                <a:ea typeface="+mn-ea"/>
                <a:cs typeface="+mn-cs"/>
              </a:rPr>
              <a:t> stem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restore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normal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hemoglobin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production</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Precise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mutation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correction</a:t>
            </a:r>
            <a:r>
              <a:rPr lang="nl-NL" sz="1200" b="0" i="0" kern="1200" dirty="0">
                <a:solidFill>
                  <a:schemeClr val="tx1"/>
                </a:solidFill>
                <a:effectLst/>
                <a:latin typeface="+mn-lt"/>
                <a:ea typeface="+mn-ea"/>
                <a:cs typeface="+mn-cs"/>
              </a:rPr>
              <a:t>.</a:t>
            </a:r>
          </a:p>
          <a:p>
            <a:br>
              <a:rPr lang="nl-NL" dirty="0"/>
            </a:br>
            <a:endParaRPr lang="nl-NL" dirty="0"/>
          </a:p>
          <a:p>
            <a:r>
              <a:rPr lang="nl-NL" sz="1200" b="1" i="0" kern="1200" dirty="0">
                <a:solidFill>
                  <a:schemeClr val="tx1"/>
                </a:solidFill>
                <a:effectLst/>
                <a:latin typeface="+mn-lt"/>
                <a:ea typeface="+mn-ea"/>
                <a:cs typeface="+mn-cs"/>
              </a:rPr>
              <a:t>3. Gene </a:t>
            </a:r>
            <a:r>
              <a:rPr lang="nl-NL" sz="1200" b="1" i="0" kern="1200" dirty="0" err="1">
                <a:solidFill>
                  <a:schemeClr val="tx1"/>
                </a:solidFill>
                <a:effectLst/>
                <a:latin typeface="+mn-lt"/>
                <a:ea typeface="+mn-ea"/>
                <a:cs typeface="+mn-cs"/>
              </a:rPr>
              <a:t>Silencing</a:t>
            </a:r>
            <a:r>
              <a:rPr lang="nl-NL" sz="1200" b="1" i="0" kern="1200" dirty="0">
                <a:solidFill>
                  <a:schemeClr val="tx1"/>
                </a:solidFill>
                <a:effectLst/>
                <a:latin typeface="+mn-lt"/>
                <a:ea typeface="+mn-ea"/>
                <a:cs typeface="+mn-cs"/>
              </a:rPr>
              <a:t> (Gene Knockdown)</a:t>
            </a: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Reduces</a:t>
            </a:r>
            <a:r>
              <a:rPr lang="nl-NL" sz="1200" b="0" i="0" kern="1200" dirty="0">
                <a:solidFill>
                  <a:schemeClr val="tx1"/>
                </a:solidFill>
                <a:effectLst/>
                <a:latin typeface="+mn-lt"/>
                <a:ea typeface="+mn-ea"/>
                <a:cs typeface="+mn-cs"/>
              </a:rPr>
              <a:t> or </a:t>
            </a:r>
            <a:r>
              <a:rPr lang="nl-NL" sz="1200" b="0" i="0" kern="1200" dirty="0" err="1">
                <a:solidFill>
                  <a:schemeClr val="tx1"/>
                </a:solidFill>
                <a:effectLst/>
                <a:latin typeface="+mn-lt"/>
                <a:ea typeface="+mn-ea"/>
                <a:cs typeface="+mn-cs"/>
              </a:rPr>
              <a:t>turns</a:t>
            </a:r>
            <a:r>
              <a:rPr lang="nl-NL" sz="1200" b="0" i="0" kern="1200" dirty="0">
                <a:solidFill>
                  <a:schemeClr val="tx1"/>
                </a:solidFill>
                <a:effectLst/>
                <a:latin typeface="+mn-lt"/>
                <a:ea typeface="+mn-ea"/>
                <a:cs typeface="+mn-cs"/>
              </a:rPr>
              <a:t> off </a:t>
            </a:r>
            <a:r>
              <a:rPr lang="nl-NL" sz="1200" b="0" i="0" kern="1200" dirty="0" err="1">
                <a:solidFill>
                  <a:schemeClr val="tx1"/>
                </a:solidFill>
                <a:effectLst/>
                <a:latin typeface="+mn-lt"/>
                <a:ea typeface="+mn-ea"/>
                <a:cs typeface="+mn-cs"/>
              </a:rPr>
              <a:t>expression</a:t>
            </a:r>
            <a:r>
              <a:rPr lang="nl-NL" sz="1200" b="0" i="0" kern="1200" dirty="0">
                <a:solidFill>
                  <a:schemeClr val="tx1"/>
                </a:solidFill>
                <a:effectLst/>
                <a:latin typeface="+mn-lt"/>
                <a:ea typeface="+mn-ea"/>
                <a:cs typeface="+mn-cs"/>
              </a:rPr>
              <a:t> of a </a:t>
            </a:r>
            <a:r>
              <a:rPr lang="nl-NL" sz="1200" b="0" i="0" kern="1200" dirty="0" err="1">
                <a:solidFill>
                  <a:schemeClr val="tx1"/>
                </a:solidFill>
                <a:effectLst/>
                <a:latin typeface="+mn-lt"/>
                <a:ea typeface="+mn-ea"/>
                <a:cs typeface="+mn-cs"/>
              </a:rPr>
              <a:t>harmful</a:t>
            </a:r>
            <a:r>
              <a:rPr lang="nl-NL" sz="1200" b="0" i="0" kern="1200" dirty="0">
                <a:solidFill>
                  <a:schemeClr val="tx1"/>
                </a:solidFill>
                <a:effectLst/>
                <a:latin typeface="+mn-lt"/>
                <a:ea typeface="+mn-ea"/>
                <a:cs typeface="+mn-cs"/>
              </a:rPr>
              <a:t> gene.</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Patisiran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for</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Hereditary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Transthyretin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Amyloidosis</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Silences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the</a:t>
            </a:r>
            <a:r>
              <a:rPr lang="nl-NL" sz="1200" b="0" i="0" kern="1200" dirty="0">
                <a:solidFill>
                  <a:schemeClr val="tx1"/>
                </a:solidFill>
                <a:effectLst/>
                <a:latin typeface="+mn-lt"/>
                <a:ea typeface="+mn-ea"/>
                <a:cs typeface="+mn-cs"/>
              </a:rPr>
              <a:t> mutant </a:t>
            </a:r>
            <a:r>
              <a:rPr lang="nl-NL" sz="1200" b="0" i="1" kern="1200" dirty="0">
                <a:solidFill>
                  <a:schemeClr val="tx1"/>
                </a:solidFill>
                <a:effectLst/>
                <a:latin typeface="+mn-lt"/>
                <a:ea typeface="+mn-ea"/>
                <a:cs typeface="+mn-cs"/>
              </a:rPr>
              <a:t>TTR</a:t>
            </a:r>
            <a:r>
              <a:rPr lang="nl-NL" sz="1200" b="0" i="0" kern="1200" dirty="0">
                <a:solidFill>
                  <a:schemeClr val="tx1"/>
                </a:solidFill>
                <a:effectLst/>
                <a:latin typeface="+mn-lt"/>
                <a:ea typeface="+mn-ea"/>
                <a:cs typeface="+mn-cs"/>
              </a:rPr>
              <a:t> gene.</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Toxic</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gain</a:t>
            </a:r>
            <a:r>
              <a:rPr lang="nl-NL" sz="1200" b="0" i="0" kern="1200" dirty="0">
                <a:solidFill>
                  <a:schemeClr val="tx1"/>
                </a:solidFill>
                <a:effectLst/>
                <a:latin typeface="+mn-lt"/>
                <a:ea typeface="+mn-ea"/>
                <a:cs typeface="+mn-cs"/>
              </a:rPr>
              <a:t>-of-</a:t>
            </a:r>
            <a:r>
              <a:rPr lang="nl-NL" sz="1200" b="0" i="0" kern="1200" dirty="0" err="1">
                <a:solidFill>
                  <a:schemeClr val="tx1"/>
                </a:solidFill>
                <a:effectLst/>
                <a:latin typeface="+mn-lt"/>
                <a:ea typeface="+mn-ea"/>
                <a:cs typeface="+mn-cs"/>
              </a:rPr>
              <a:t>function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mutations</a:t>
            </a:r>
            <a:r>
              <a:rPr lang="nl-NL" sz="1200" b="0" i="0" kern="1200" dirty="0">
                <a:solidFill>
                  <a:schemeClr val="tx1"/>
                </a:solidFill>
                <a:effectLst/>
                <a:latin typeface="+mn-lt"/>
                <a:ea typeface="+mn-ea"/>
                <a:cs typeface="+mn-cs"/>
              </a:rPr>
              <a:t>.</a:t>
            </a:r>
          </a:p>
          <a:p>
            <a:br>
              <a:rPr lang="nl-NL" dirty="0"/>
            </a:br>
            <a:endParaRPr lang="nl-NL" dirty="0"/>
          </a:p>
          <a:p>
            <a:r>
              <a:rPr lang="nl-NL" sz="1200" b="1" i="0" kern="1200" dirty="0">
                <a:solidFill>
                  <a:schemeClr val="tx1"/>
                </a:solidFill>
                <a:effectLst/>
                <a:latin typeface="+mn-lt"/>
                <a:ea typeface="+mn-ea"/>
                <a:cs typeface="+mn-cs"/>
              </a:rPr>
              <a:t>4. Gene </a:t>
            </a:r>
            <a:r>
              <a:rPr lang="nl-NL" sz="1200" b="1" i="0" kern="1200" dirty="0" err="1">
                <a:solidFill>
                  <a:schemeClr val="tx1"/>
                </a:solidFill>
                <a:effectLst/>
                <a:latin typeface="+mn-lt"/>
                <a:ea typeface="+mn-ea"/>
                <a:cs typeface="+mn-cs"/>
              </a:rPr>
              <a:t>Replacement</a:t>
            </a:r>
            <a:endParaRPr lang="nl-NL" sz="1200" b="1" i="0" kern="1200" dirty="0">
              <a:solidFill>
                <a:schemeClr val="tx1"/>
              </a:solidFill>
              <a:effectLst/>
              <a:latin typeface="+mn-lt"/>
              <a:ea typeface="+mn-ea"/>
              <a:cs typeface="+mn-cs"/>
            </a:endParaRP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Replaces</a:t>
            </a:r>
            <a:r>
              <a:rPr lang="nl-NL" sz="1200" b="0" i="0" kern="1200" dirty="0">
                <a:solidFill>
                  <a:schemeClr val="tx1"/>
                </a:solidFill>
                <a:effectLst/>
                <a:latin typeface="+mn-lt"/>
                <a:ea typeface="+mn-ea"/>
                <a:cs typeface="+mn-cs"/>
              </a:rPr>
              <a:t> a </a:t>
            </a:r>
            <a:r>
              <a:rPr lang="nl-NL" sz="1200" b="0" i="0" kern="1200" dirty="0" err="1">
                <a:solidFill>
                  <a:schemeClr val="tx1"/>
                </a:solidFill>
                <a:effectLst/>
                <a:latin typeface="+mn-lt"/>
                <a:ea typeface="+mn-ea"/>
                <a:cs typeface="+mn-cs"/>
              </a:rPr>
              <a:t>faulty</a:t>
            </a:r>
            <a:r>
              <a:rPr lang="nl-NL" sz="1200" b="0" i="0" kern="1200" dirty="0">
                <a:solidFill>
                  <a:schemeClr val="tx1"/>
                </a:solidFill>
                <a:effectLst/>
                <a:latin typeface="+mn-lt"/>
                <a:ea typeface="+mn-ea"/>
                <a:cs typeface="+mn-cs"/>
              </a:rPr>
              <a:t> gene </a:t>
            </a:r>
            <a:r>
              <a:rPr lang="nl-NL" sz="1200" b="0" i="0" kern="1200" dirty="0" err="1">
                <a:solidFill>
                  <a:schemeClr val="tx1"/>
                </a:solidFill>
                <a:effectLst/>
                <a:latin typeface="+mn-lt"/>
                <a:ea typeface="+mn-ea"/>
                <a:cs typeface="+mn-cs"/>
              </a:rPr>
              <a:t>entirely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with</a:t>
            </a:r>
            <a:r>
              <a:rPr lang="nl-NL" sz="1200" b="0" i="0" kern="1200" dirty="0">
                <a:solidFill>
                  <a:schemeClr val="tx1"/>
                </a:solidFill>
                <a:effectLst/>
                <a:latin typeface="+mn-lt"/>
                <a:ea typeface="+mn-ea"/>
                <a:cs typeface="+mn-cs"/>
              </a:rPr>
              <a:t> a correct </a:t>
            </a:r>
            <a:r>
              <a:rPr lang="nl-NL" sz="1200" b="0" i="0" kern="1200" dirty="0" err="1">
                <a:solidFill>
                  <a:schemeClr val="tx1"/>
                </a:solidFill>
                <a:effectLst/>
                <a:latin typeface="+mn-lt"/>
                <a:ea typeface="+mn-ea"/>
                <a:cs typeface="+mn-cs"/>
              </a:rPr>
              <a:t>version</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Leber </a:t>
            </a:r>
            <a:r>
              <a:rPr lang="nl-NL" sz="1200" b="0" i="0" kern="1200" dirty="0" err="1">
                <a:solidFill>
                  <a:schemeClr val="tx1"/>
                </a:solidFill>
                <a:effectLst/>
                <a:latin typeface="+mn-lt"/>
                <a:ea typeface="+mn-ea"/>
                <a:cs typeface="+mn-cs"/>
              </a:rPr>
              <a:t>Congenital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Amaurosis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treated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with</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Luxturna</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Replaces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defective</a:t>
            </a:r>
            <a:r>
              <a:rPr lang="nl-NL" sz="1200" b="0" i="0" kern="1200" dirty="0">
                <a:solidFill>
                  <a:schemeClr val="tx1"/>
                </a:solidFill>
                <a:effectLst/>
                <a:latin typeface="+mn-lt"/>
                <a:ea typeface="+mn-ea"/>
                <a:cs typeface="+mn-cs"/>
              </a:rPr>
              <a:t> </a:t>
            </a:r>
            <a:r>
              <a:rPr lang="nl-NL" sz="1200" b="0" i="1" kern="1200" dirty="0">
                <a:solidFill>
                  <a:schemeClr val="tx1"/>
                </a:solidFill>
                <a:effectLst/>
                <a:latin typeface="+mn-lt"/>
                <a:ea typeface="+mn-ea"/>
                <a:cs typeface="+mn-cs"/>
              </a:rPr>
              <a:t>RPE65</a:t>
            </a:r>
            <a:r>
              <a:rPr lang="nl-NL" sz="1200" b="0" i="0" kern="1200" dirty="0">
                <a:solidFill>
                  <a:schemeClr val="tx1"/>
                </a:solidFill>
                <a:effectLst/>
                <a:latin typeface="+mn-lt"/>
                <a:ea typeface="+mn-ea"/>
                <a:cs typeface="+mn-cs"/>
              </a:rPr>
              <a:t> gene in </a:t>
            </a:r>
            <a:r>
              <a:rPr lang="nl-NL" sz="1200" b="0" i="0" kern="1200" dirty="0" err="1">
                <a:solidFill>
                  <a:schemeClr val="tx1"/>
                </a:solidFill>
                <a:effectLst/>
                <a:latin typeface="+mn-lt"/>
                <a:ea typeface="+mn-ea"/>
                <a:cs typeface="+mn-cs"/>
              </a:rPr>
              <a:t>retinal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When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original</a:t>
            </a:r>
            <a:r>
              <a:rPr lang="nl-NL" sz="1200" b="0" i="0" kern="1200" dirty="0">
                <a:solidFill>
                  <a:schemeClr val="tx1"/>
                </a:solidFill>
                <a:effectLst/>
                <a:latin typeface="+mn-lt"/>
                <a:ea typeface="+mn-ea"/>
                <a:cs typeface="+mn-cs"/>
              </a:rPr>
              <a:t> gene is </a:t>
            </a:r>
            <a:r>
              <a:rPr lang="nl-NL" sz="1200" b="0" i="0" kern="1200" dirty="0" err="1">
                <a:solidFill>
                  <a:schemeClr val="tx1"/>
                </a:solidFill>
                <a:effectLst/>
                <a:latin typeface="+mn-lt"/>
                <a:ea typeface="+mn-ea"/>
                <a:cs typeface="+mn-cs"/>
              </a:rPr>
              <a:t>nonfunctional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and</a:t>
            </a:r>
            <a:r>
              <a:rPr lang="nl-NL" sz="1200" b="0" i="0" kern="1200" dirty="0">
                <a:solidFill>
                  <a:schemeClr val="tx1"/>
                </a:solidFill>
                <a:effectLst/>
                <a:latin typeface="+mn-lt"/>
                <a:ea typeface="+mn-ea"/>
                <a:cs typeface="+mn-cs"/>
              </a:rPr>
              <a:t> must </a:t>
            </a:r>
            <a:r>
              <a:rPr lang="nl-NL" sz="1200" b="0" i="0" kern="1200" dirty="0" err="1">
                <a:solidFill>
                  <a:schemeClr val="tx1"/>
                </a:solidFill>
                <a:effectLst/>
                <a:latin typeface="+mn-lt"/>
                <a:ea typeface="+mn-ea"/>
                <a:cs typeface="+mn-cs"/>
              </a:rPr>
              <a:t>be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swapped</a:t>
            </a:r>
            <a:r>
              <a:rPr lang="nl-NL" sz="1200" b="0" i="0" kern="1200" dirty="0">
                <a:solidFill>
                  <a:schemeClr val="tx1"/>
                </a:solidFill>
                <a:effectLst/>
                <a:latin typeface="+mn-lt"/>
                <a:ea typeface="+mn-ea"/>
                <a:cs typeface="+mn-cs"/>
              </a:rPr>
              <a:t>.</a:t>
            </a:r>
          </a:p>
          <a:p>
            <a:br>
              <a:rPr lang="nl-NL" dirty="0"/>
            </a:br>
            <a:endParaRPr lang="nl-NL" dirty="0"/>
          </a:p>
          <a:p>
            <a:r>
              <a:rPr lang="nl-NL" sz="1200" b="1" i="0" kern="1200" dirty="0">
                <a:solidFill>
                  <a:schemeClr val="tx1"/>
                </a:solidFill>
                <a:effectLst/>
                <a:latin typeface="+mn-lt"/>
                <a:ea typeface="+mn-ea"/>
                <a:cs typeface="+mn-cs"/>
              </a:rPr>
              <a:t>5. mRNA </a:t>
            </a:r>
            <a:r>
              <a:rPr lang="nl-NL" sz="1200" b="1" i="0" kern="1200" dirty="0" err="1">
                <a:solidFill>
                  <a:schemeClr val="tx1"/>
                </a:solidFill>
                <a:effectLst/>
                <a:latin typeface="+mn-lt"/>
                <a:ea typeface="+mn-ea"/>
                <a:cs typeface="+mn-cs"/>
              </a:rPr>
              <a:t>Therapy</a:t>
            </a:r>
            <a:endParaRPr lang="nl-NL" sz="1200" b="1" i="0" kern="1200" dirty="0">
              <a:solidFill>
                <a:schemeClr val="tx1"/>
              </a:solidFill>
              <a:effectLst/>
              <a:latin typeface="+mn-lt"/>
              <a:ea typeface="+mn-ea"/>
              <a:cs typeface="+mn-cs"/>
            </a:endParaRP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Delivers mRNA </a:t>
            </a:r>
            <a:r>
              <a:rPr lang="nl-NL" sz="1200" b="0" i="0" kern="1200" dirty="0" err="1">
                <a:solidFill>
                  <a:schemeClr val="tx1"/>
                </a:solidFill>
                <a:effectLst/>
                <a:latin typeface="+mn-lt"/>
                <a:ea typeface="+mn-ea"/>
                <a:cs typeface="+mn-cs"/>
              </a:rPr>
              <a:t>so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can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temporarily</a:t>
            </a:r>
            <a:r>
              <a:rPr lang="nl-NL" sz="1200" b="0" i="0" kern="1200" dirty="0">
                <a:solidFill>
                  <a:schemeClr val="tx1"/>
                </a:solidFill>
                <a:effectLst/>
                <a:latin typeface="+mn-lt"/>
                <a:ea typeface="+mn-ea"/>
                <a:cs typeface="+mn-cs"/>
              </a:rPr>
              <a:t> produce a </a:t>
            </a:r>
            <a:r>
              <a:rPr lang="nl-NL" sz="1200" b="0" i="0" kern="1200" dirty="0" err="1">
                <a:solidFill>
                  <a:schemeClr val="tx1"/>
                </a:solidFill>
                <a:effectLst/>
                <a:latin typeface="+mn-lt"/>
                <a:ea typeface="+mn-ea"/>
                <a:cs typeface="+mn-cs"/>
              </a:rPr>
              <a:t>needed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protein</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COVID-19 vaccines like</a:t>
            </a:r>
          </a:p>
          <a:p>
            <a:r>
              <a:rPr lang="nl-NL" sz="1200" b="0" i="0" kern="1200" dirty="0" err="1">
                <a:solidFill>
                  <a:schemeClr val="tx1"/>
                </a:solidFill>
                <a:effectLst/>
                <a:latin typeface="+mn-lt"/>
                <a:ea typeface="+mn-ea"/>
                <a:cs typeface="+mn-cs"/>
              </a:rPr>
              <a:t>Comirnaty</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 produce </a:t>
            </a:r>
            <a:r>
              <a:rPr lang="nl-NL" sz="1200" b="0" i="0" kern="1200" dirty="0" err="1">
                <a:solidFill>
                  <a:schemeClr val="tx1"/>
                </a:solidFill>
                <a:effectLst/>
                <a:latin typeface="+mn-lt"/>
                <a:ea typeface="+mn-ea"/>
                <a:cs typeface="+mn-cs"/>
              </a:rPr>
              <a:t>viral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protein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trigger </a:t>
            </a:r>
            <a:r>
              <a:rPr lang="nl-NL" sz="1200" b="0" i="0" kern="1200" dirty="0" err="1">
                <a:solidFill>
                  <a:schemeClr val="tx1"/>
                </a:solidFill>
                <a:effectLst/>
                <a:latin typeface="+mn-lt"/>
                <a:ea typeface="+mn-ea"/>
                <a:cs typeface="+mn-cs"/>
              </a:rPr>
              <a:t>immunity</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Temporary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protein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production</a:t>
            </a:r>
            <a:r>
              <a:rPr lang="nl-NL" sz="1200" b="0" i="0" kern="1200" dirty="0">
                <a:solidFill>
                  <a:schemeClr val="tx1"/>
                </a:solidFill>
                <a:effectLst/>
                <a:latin typeface="+mn-lt"/>
                <a:ea typeface="+mn-ea"/>
                <a:cs typeface="+mn-cs"/>
              </a:rPr>
              <a:t> without </a:t>
            </a:r>
            <a:r>
              <a:rPr lang="nl-NL" sz="1200" b="0" i="0" kern="1200" dirty="0" err="1">
                <a:solidFill>
                  <a:schemeClr val="tx1"/>
                </a:solidFill>
                <a:effectLst/>
                <a:latin typeface="+mn-lt"/>
                <a:ea typeface="+mn-ea"/>
                <a:cs typeface="+mn-cs"/>
              </a:rPr>
              <a:t>altering</a:t>
            </a:r>
            <a:r>
              <a:rPr lang="nl-NL" sz="1200" b="0" i="0" kern="1200" dirty="0">
                <a:solidFill>
                  <a:schemeClr val="tx1"/>
                </a:solidFill>
                <a:effectLst/>
                <a:latin typeface="+mn-lt"/>
                <a:ea typeface="+mn-ea"/>
                <a:cs typeface="+mn-cs"/>
              </a:rPr>
              <a:t> DNA.</a:t>
            </a:r>
          </a:p>
          <a:p>
            <a:br>
              <a:rPr lang="nl-NL" dirty="0"/>
            </a:br>
            <a:endParaRPr lang="nl-NL" dirty="0"/>
          </a:p>
          <a:p>
            <a:r>
              <a:rPr lang="nl-NL" sz="1200" b="1" i="0" kern="1200" dirty="0">
                <a:solidFill>
                  <a:schemeClr val="tx1"/>
                </a:solidFill>
                <a:effectLst/>
                <a:latin typeface="+mn-lt"/>
                <a:ea typeface="+mn-ea"/>
                <a:cs typeface="+mn-cs"/>
              </a:rPr>
              <a:t>6. Gene </a:t>
            </a:r>
            <a:r>
              <a:rPr lang="nl-NL" sz="1200" b="1" i="0" kern="1200" dirty="0" err="1">
                <a:solidFill>
                  <a:schemeClr val="tx1"/>
                </a:solidFill>
                <a:effectLst/>
                <a:latin typeface="+mn-lt"/>
                <a:ea typeface="+mn-ea"/>
                <a:cs typeface="+mn-cs"/>
              </a:rPr>
              <a:t>Regulation</a:t>
            </a:r>
            <a:endParaRPr lang="nl-NL" sz="1200" b="1" i="0" kern="1200" dirty="0">
              <a:solidFill>
                <a:schemeClr val="tx1"/>
              </a:solidFill>
              <a:effectLst/>
              <a:latin typeface="+mn-lt"/>
              <a:ea typeface="+mn-ea"/>
              <a:cs typeface="+mn-cs"/>
            </a:endParaRP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Modifies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how</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much</a:t>
            </a:r>
            <a:r>
              <a:rPr lang="nl-NL" sz="1200" b="0" i="0" kern="1200" dirty="0">
                <a:solidFill>
                  <a:schemeClr val="tx1"/>
                </a:solidFill>
                <a:effectLst/>
                <a:latin typeface="+mn-lt"/>
                <a:ea typeface="+mn-ea"/>
                <a:cs typeface="+mn-cs"/>
              </a:rPr>
              <a:t> a gene is </a:t>
            </a:r>
            <a:r>
              <a:rPr lang="nl-NL" sz="1200" b="0" i="0" kern="1200" dirty="0" err="1">
                <a:solidFill>
                  <a:schemeClr val="tx1"/>
                </a:solidFill>
                <a:effectLst/>
                <a:latin typeface="+mn-lt"/>
                <a:ea typeface="+mn-ea"/>
                <a:cs typeface="+mn-cs"/>
              </a:rPr>
              <a:t>expressed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upregulation</a:t>
            </a:r>
            <a:r>
              <a:rPr lang="nl-NL" sz="1200" b="0" i="0" kern="1200" dirty="0">
                <a:solidFill>
                  <a:schemeClr val="tx1"/>
                </a:solidFill>
                <a:effectLst/>
                <a:latin typeface="+mn-lt"/>
                <a:ea typeface="+mn-ea"/>
                <a:cs typeface="+mn-cs"/>
              </a:rPr>
              <a:t> or </a:t>
            </a:r>
            <a:r>
              <a:rPr lang="nl-NL" sz="1200" b="0" i="0" kern="1200" dirty="0" err="1">
                <a:solidFill>
                  <a:schemeClr val="tx1"/>
                </a:solidFill>
                <a:effectLst/>
                <a:latin typeface="+mn-lt"/>
                <a:ea typeface="+mn-ea"/>
                <a:cs typeface="+mn-cs"/>
              </a:rPr>
              <a:t>downregulation</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Reactivating</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fetal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hemoglobin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HbF</a:t>
            </a:r>
            <a:r>
              <a:rPr lang="nl-NL" sz="1200" b="0" i="0" kern="1200" dirty="0">
                <a:solidFill>
                  <a:schemeClr val="tx1"/>
                </a:solidFill>
                <a:effectLst/>
                <a:latin typeface="+mn-lt"/>
                <a:ea typeface="+mn-ea"/>
                <a:cs typeface="+mn-cs"/>
              </a:rPr>
              <a:t>) in</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Beta</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Thalassemia</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Improves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oxygen</a:t>
            </a:r>
            <a:r>
              <a:rPr lang="nl-NL" sz="1200" b="0" i="0" kern="1200" dirty="0">
                <a:solidFill>
                  <a:schemeClr val="tx1"/>
                </a:solidFill>
                <a:effectLst/>
                <a:latin typeface="+mn-lt"/>
                <a:ea typeface="+mn-ea"/>
                <a:cs typeface="+mn-cs"/>
              </a:rPr>
              <a:t> transport </a:t>
            </a:r>
            <a:r>
              <a:rPr lang="nl-NL" sz="1200" b="0" i="0" kern="1200" dirty="0" err="1">
                <a:solidFill>
                  <a:schemeClr val="tx1"/>
                </a:solidFill>
                <a:effectLst/>
                <a:latin typeface="+mn-lt"/>
                <a:ea typeface="+mn-ea"/>
                <a:cs typeface="+mn-cs"/>
              </a:rPr>
              <a:t>by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adjusting</a:t>
            </a:r>
            <a:r>
              <a:rPr lang="nl-NL" sz="1200" b="0" i="0" kern="1200" dirty="0">
                <a:solidFill>
                  <a:schemeClr val="tx1"/>
                </a:solidFill>
                <a:effectLst/>
                <a:latin typeface="+mn-lt"/>
                <a:ea typeface="+mn-ea"/>
                <a:cs typeface="+mn-cs"/>
              </a:rPr>
              <a:t> gene </a:t>
            </a:r>
            <a:r>
              <a:rPr lang="nl-NL" sz="1200" b="0" i="0" kern="1200" dirty="0" err="1">
                <a:solidFill>
                  <a:schemeClr val="tx1"/>
                </a:solidFill>
                <a:effectLst/>
                <a:latin typeface="+mn-lt"/>
                <a:ea typeface="+mn-ea"/>
                <a:cs typeface="+mn-cs"/>
              </a:rPr>
              <a:t>expression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rather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than</a:t>
            </a:r>
            <a:r>
              <a:rPr lang="nl-NL" sz="1200" b="0" i="0" kern="1200" dirty="0">
                <a:solidFill>
                  <a:schemeClr val="tx1"/>
                </a:solidFill>
                <a:effectLst/>
                <a:latin typeface="+mn-lt"/>
                <a:ea typeface="+mn-ea"/>
                <a:cs typeface="+mn-cs"/>
              </a:rPr>
              <a:t> fixing DNA </a:t>
            </a:r>
            <a:r>
              <a:rPr lang="nl-NL" sz="1200" b="0" i="0" kern="1200" dirty="0" err="1">
                <a:solidFill>
                  <a:schemeClr val="tx1"/>
                </a:solidFill>
                <a:effectLst/>
                <a:latin typeface="+mn-lt"/>
                <a:ea typeface="+mn-ea"/>
                <a:cs typeface="+mn-cs"/>
              </a:rPr>
              <a:t>directly</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When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changing</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expression</a:t>
            </a:r>
            <a:r>
              <a:rPr lang="nl-NL" sz="1200" b="0" i="0" kern="1200" dirty="0">
                <a:solidFill>
                  <a:schemeClr val="tx1"/>
                </a:solidFill>
                <a:effectLst/>
                <a:latin typeface="+mn-lt"/>
                <a:ea typeface="+mn-ea"/>
                <a:cs typeface="+mn-cs"/>
              </a:rPr>
              <a:t> levels is </a:t>
            </a:r>
            <a:r>
              <a:rPr lang="nl-NL" sz="1200" b="0" i="0" kern="1200" dirty="0" err="1">
                <a:solidFill>
                  <a:schemeClr val="tx1"/>
                </a:solidFill>
                <a:effectLst/>
                <a:latin typeface="+mn-lt"/>
                <a:ea typeface="+mn-ea"/>
                <a:cs typeface="+mn-cs"/>
              </a:rPr>
              <a:t>enough</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treat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disease</a:t>
            </a:r>
            <a:r>
              <a:rPr lang="nl-NL" sz="1200" b="0" i="0" kern="1200" dirty="0">
                <a:solidFill>
                  <a:schemeClr val="tx1"/>
                </a:solidFill>
                <a:effectLst/>
                <a:latin typeface="+mn-lt"/>
                <a:ea typeface="+mn-ea"/>
                <a:cs typeface="+mn-cs"/>
              </a:rPr>
              <a:t>.</a:t>
            </a:r>
          </a:p>
          <a:p>
            <a:br>
              <a:rPr lang="nl-NL" dirty="0"/>
            </a:br>
            <a:endParaRPr lang="nl-NL" dirty="0"/>
          </a:p>
          <a:p>
            <a:r>
              <a:rPr lang="nl-NL" sz="1200" b="1" i="0" kern="1200" dirty="0">
                <a:solidFill>
                  <a:schemeClr val="tx1"/>
                </a:solidFill>
                <a:effectLst/>
                <a:latin typeface="+mn-lt"/>
                <a:ea typeface="+mn-ea"/>
                <a:cs typeface="+mn-cs"/>
              </a:rPr>
              <a:t>7. Ex Vivo Gene </a:t>
            </a:r>
            <a:r>
              <a:rPr lang="nl-NL" sz="1200" b="1" i="0" kern="1200" dirty="0" err="1">
                <a:solidFill>
                  <a:schemeClr val="tx1"/>
                </a:solidFill>
                <a:effectLst/>
                <a:latin typeface="+mn-lt"/>
                <a:ea typeface="+mn-ea"/>
                <a:cs typeface="+mn-cs"/>
              </a:rPr>
              <a:t>Therapy</a:t>
            </a:r>
            <a:endParaRPr lang="nl-NL" sz="1200" b="1" i="0" kern="1200" dirty="0">
              <a:solidFill>
                <a:schemeClr val="tx1"/>
              </a:solidFill>
              <a:effectLst/>
              <a:latin typeface="+mn-lt"/>
              <a:ea typeface="+mn-ea"/>
              <a:cs typeface="+mn-cs"/>
            </a:endParaRP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 are </a:t>
            </a:r>
            <a:r>
              <a:rPr lang="nl-NL" sz="1200" b="0" i="0" kern="1200" dirty="0" err="1">
                <a:solidFill>
                  <a:schemeClr val="tx1"/>
                </a:solidFill>
                <a:effectLst/>
                <a:latin typeface="+mn-lt"/>
                <a:ea typeface="+mn-ea"/>
                <a:cs typeface="+mn-cs"/>
              </a:rPr>
              <a:t>removed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genetically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modified</a:t>
            </a:r>
            <a:r>
              <a:rPr lang="nl-NL" sz="1200" b="0" i="0" kern="1200" dirty="0">
                <a:solidFill>
                  <a:schemeClr val="tx1"/>
                </a:solidFill>
                <a:effectLst/>
                <a:latin typeface="+mn-lt"/>
                <a:ea typeface="+mn-ea"/>
                <a:cs typeface="+mn-cs"/>
              </a:rPr>
              <a:t> in </a:t>
            </a:r>
            <a:r>
              <a:rPr lang="nl-NL" sz="1200" b="0" i="0" kern="1200" dirty="0" err="1">
                <a:solidFill>
                  <a:schemeClr val="tx1"/>
                </a:solidFill>
                <a:effectLst/>
                <a:latin typeface="+mn-lt"/>
                <a:ea typeface="+mn-ea"/>
                <a:cs typeface="+mn-cs"/>
              </a:rPr>
              <a:t>the</a:t>
            </a:r>
            <a:r>
              <a:rPr lang="nl-NL" sz="1200" b="0" i="0" kern="1200" dirty="0">
                <a:solidFill>
                  <a:schemeClr val="tx1"/>
                </a:solidFill>
                <a:effectLst/>
                <a:latin typeface="+mn-lt"/>
                <a:ea typeface="+mn-ea"/>
                <a:cs typeface="+mn-cs"/>
              </a:rPr>
              <a:t> lab, </a:t>
            </a:r>
            <a:r>
              <a:rPr lang="nl-NL" sz="1200" b="0" i="0" kern="1200" dirty="0" err="1">
                <a:solidFill>
                  <a:schemeClr val="tx1"/>
                </a:solidFill>
                <a:effectLst/>
                <a:latin typeface="+mn-lt"/>
                <a:ea typeface="+mn-ea"/>
                <a:cs typeface="+mn-cs"/>
              </a:rPr>
              <a:t>then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returned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patient</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Leukemia</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treated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with</a:t>
            </a:r>
            <a:endParaRPr lang="nl-NL" sz="1200" b="0" i="0" kern="1200" dirty="0">
              <a:solidFill>
                <a:schemeClr val="tx1"/>
              </a:solidFill>
              <a:effectLst/>
              <a:latin typeface="+mn-lt"/>
              <a:ea typeface="+mn-ea"/>
              <a:cs typeface="+mn-cs"/>
            </a:endParaRPr>
          </a:p>
          <a:p>
            <a:r>
              <a:rPr lang="nl-NL" sz="1200" b="0" i="0" kern="1200" dirty="0">
                <a:solidFill>
                  <a:schemeClr val="tx1"/>
                </a:solidFill>
                <a:effectLst/>
                <a:latin typeface="+mn-lt"/>
                <a:ea typeface="+mn-ea"/>
                <a:cs typeface="+mn-cs"/>
              </a:rPr>
              <a:t>CAR T-</a:t>
            </a:r>
            <a:r>
              <a:rPr lang="nl-NL" sz="1200" b="0" i="0" kern="1200" dirty="0" err="1">
                <a:solidFill>
                  <a:schemeClr val="tx1"/>
                </a:solidFill>
                <a:effectLst/>
                <a:latin typeface="+mn-lt"/>
                <a:ea typeface="+mn-ea"/>
                <a:cs typeface="+mn-cs"/>
              </a:rPr>
              <a:t>cell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therapy</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Patient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T-cells</a:t>
            </a:r>
            <a:r>
              <a:rPr lang="nl-NL" sz="1200" b="0" i="0" kern="1200" dirty="0">
                <a:solidFill>
                  <a:schemeClr val="tx1"/>
                </a:solidFill>
                <a:effectLst/>
                <a:latin typeface="+mn-lt"/>
                <a:ea typeface="+mn-ea"/>
                <a:cs typeface="+mn-cs"/>
              </a:rPr>
              <a:t> are </a:t>
            </a:r>
            <a:r>
              <a:rPr lang="nl-NL" sz="1200" b="0" i="0" kern="1200" dirty="0" err="1">
                <a:solidFill>
                  <a:schemeClr val="tx1"/>
                </a:solidFill>
                <a:effectLst/>
                <a:latin typeface="+mn-lt"/>
                <a:ea typeface="+mn-ea"/>
                <a:cs typeface="+mn-cs"/>
              </a:rPr>
              <a:t>modified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attack </a:t>
            </a:r>
            <a:r>
              <a:rPr lang="nl-NL" sz="1200" b="0" i="0" kern="1200" dirty="0" err="1">
                <a:solidFill>
                  <a:schemeClr val="tx1"/>
                </a:solidFill>
                <a:effectLst/>
                <a:latin typeface="+mn-lt"/>
                <a:ea typeface="+mn-ea"/>
                <a:cs typeface="+mn-cs"/>
              </a:rPr>
              <a:t>cancer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When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can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be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safely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manipulated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outside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the</a:t>
            </a:r>
            <a:r>
              <a:rPr lang="nl-NL" sz="1200" b="0" i="0" kern="1200" dirty="0">
                <a:solidFill>
                  <a:schemeClr val="tx1"/>
                </a:solidFill>
                <a:effectLst/>
                <a:latin typeface="+mn-lt"/>
                <a:ea typeface="+mn-ea"/>
                <a:cs typeface="+mn-cs"/>
              </a:rPr>
              <a:t> body.</a:t>
            </a:r>
          </a:p>
          <a:p>
            <a:br>
              <a:rPr lang="nl-NL" dirty="0"/>
            </a:br>
            <a:endParaRPr lang="nl-NL" dirty="0"/>
          </a:p>
          <a:p>
            <a:r>
              <a:rPr lang="nl-NL" sz="1200" b="1" i="0" kern="1200" dirty="0">
                <a:solidFill>
                  <a:schemeClr val="tx1"/>
                </a:solidFill>
                <a:effectLst/>
                <a:latin typeface="+mn-lt"/>
                <a:ea typeface="+mn-ea"/>
                <a:cs typeface="+mn-cs"/>
              </a:rPr>
              <a:t>8. In Vivo Gene </a:t>
            </a:r>
            <a:r>
              <a:rPr lang="nl-NL" sz="1200" b="1" i="0" kern="1200" dirty="0" err="1">
                <a:solidFill>
                  <a:schemeClr val="tx1"/>
                </a:solidFill>
                <a:effectLst/>
                <a:latin typeface="+mn-lt"/>
                <a:ea typeface="+mn-ea"/>
                <a:cs typeface="+mn-cs"/>
              </a:rPr>
              <a:t>Therapy</a:t>
            </a:r>
            <a:endParaRPr lang="nl-NL" sz="1200" b="1" i="0" kern="1200" dirty="0">
              <a:solidFill>
                <a:schemeClr val="tx1"/>
              </a:solidFill>
              <a:effectLst/>
              <a:latin typeface="+mn-lt"/>
              <a:ea typeface="+mn-ea"/>
              <a:cs typeface="+mn-cs"/>
            </a:endParaRPr>
          </a:p>
          <a:p>
            <a:r>
              <a:rPr lang="nl-NL" sz="1200" b="1" i="0" kern="1200" dirty="0" err="1">
                <a:solidFill>
                  <a:schemeClr val="tx1"/>
                </a:solidFill>
                <a:effectLst/>
                <a:latin typeface="+mn-lt"/>
                <a:ea typeface="+mn-ea"/>
                <a:cs typeface="+mn-cs"/>
              </a:rPr>
              <a:t>What</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it</a:t>
            </a:r>
            <a:r>
              <a:rPr lang="nl-NL" sz="1200" b="1" i="0" kern="1200" dirty="0">
                <a:solidFill>
                  <a:schemeClr val="tx1"/>
                </a:solidFill>
                <a:effectLst/>
                <a:latin typeface="+mn-lt"/>
                <a:ea typeface="+mn-ea"/>
                <a:cs typeface="+mn-cs"/>
              </a:rPr>
              <a:t> does:</a:t>
            </a:r>
            <a:br>
              <a:rPr lang="nl-NL" sz="1200" b="0" i="0" kern="1200" dirty="0">
                <a:solidFill>
                  <a:schemeClr val="tx1"/>
                </a:solidFill>
                <a:effectLst/>
                <a:latin typeface="+mn-lt"/>
                <a:ea typeface="+mn-ea"/>
                <a:cs typeface="+mn-cs"/>
              </a:rPr>
            </a:br>
            <a:r>
              <a:rPr lang="nl-NL" sz="1200" b="0" i="0" kern="1200" dirty="0" err="1">
                <a:solidFill>
                  <a:schemeClr val="tx1"/>
                </a:solidFill>
                <a:effectLst/>
                <a:latin typeface="+mn-lt"/>
                <a:ea typeface="+mn-ea"/>
                <a:cs typeface="+mn-cs"/>
              </a:rPr>
              <a:t>Genetic</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material</a:t>
            </a:r>
            <a:r>
              <a:rPr lang="nl-NL" sz="1200" b="0" i="0" kern="1200" dirty="0">
                <a:solidFill>
                  <a:schemeClr val="tx1"/>
                </a:solidFill>
                <a:effectLst/>
                <a:latin typeface="+mn-lt"/>
                <a:ea typeface="+mn-ea"/>
                <a:cs typeface="+mn-cs"/>
              </a:rPr>
              <a:t> is </a:t>
            </a:r>
            <a:r>
              <a:rPr lang="nl-NL" sz="1200" b="0" i="0" kern="1200" dirty="0" err="1">
                <a:solidFill>
                  <a:schemeClr val="tx1"/>
                </a:solidFill>
                <a:effectLst/>
                <a:latin typeface="+mn-lt"/>
                <a:ea typeface="+mn-ea"/>
                <a:cs typeface="+mn-cs"/>
              </a:rPr>
              <a:t>delivered</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directly</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into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the</a:t>
            </a:r>
            <a:r>
              <a:rPr lang="nl-NL" sz="1200" b="0" i="0" kern="1200" dirty="0">
                <a:solidFill>
                  <a:schemeClr val="tx1"/>
                </a:solidFill>
                <a:effectLst/>
                <a:latin typeface="+mn-lt"/>
                <a:ea typeface="+mn-ea"/>
                <a:cs typeface="+mn-cs"/>
              </a:rPr>
              <a:t> body.</a:t>
            </a:r>
          </a:p>
          <a:p>
            <a:r>
              <a:rPr lang="nl-NL" sz="1200" b="1" i="0" kern="1200" dirty="0" err="1">
                <a:solidFill>
                  <a:schemeClr val="tx1"/>
                </a:solidFill>
                <a:effectLst/>
                <a:latin typeface="+mn-lt"/>
                <a:ea typeface="+mn-ea"/>
                <a:cs typeface="+mn-cs"/>
              </a:rPr>
              <a:t>Example</a:t>
            </a:r>
            <a:r>
              <a:rPr lang="nl-NL" sz="1200" b="1" i="0" kern="1200" dirty="0">
                <a:solidFill>
                  <a:schemeClr val="tx1"/>
                </a:solidFill>
                <a:effectLst/>
                <a:latin typeface="+mn-lt"/>
                <a:ea typeface="+mn-ea"/>
                <a:cs typeface="+mn-cs"/>
              </a:rPr>
              <a:t>:</a:t>
            </a:r>
            <a:endParaRPr lang="nl-NL" sz="1200" b="0" i="0" kern="1200" dirty="0">
              <a:solidFill>
                <a:schemeClr val="tx1"/>
              </a:solidFill>
              <a:effectLst/>
              <a:latin typeface="+mn-lt"/>
              <a:ea typeface="+mn-ea"/>
              <a:cs typeface="+mn-cs"/>
            </a:endParaRPr>
          </a:p>
          <a:p>
            <a:r>
              <a:rPr lang="nl-NL" sz="1200" b="0" i="0" kern="1200" dirty="0" err="1">
                <a:solidFill>
                  <a:schemeClr val="tx1"/>
                </a:solidFill>
                <a:effectLst/>
                <a:latin typeface="+mn-lt"/>
                <a:ea typeface="+mn-ea"/>
                <a:cs typeface="+mn-cs"/>
              </a:rPr>
              <a:t>Hemophilia</a:t>
            </a:r>
            <a:r>
              <a:rPr lang="nl-NL" sz="1200" b="0" i="0" kern="1200" dirty="0">
                <a:solidFill>
                  <a:schemeClr val="tx1"/>
                </a:solidFill>
                <a:effectLst/>
                <a:latin typeface="+mn-lt"/>
                <a:ea typeface="+mn-ea"/>
                <a:cs typeface="+mn-cs"/>
              </a:rPr>
              <a:t> B</a:t>
            </a:r>
            <a:br>
              <a:rPr lang="nl-NL" sz="1200" b="0" i="0" kern="1200" dirty="0">
                <a:solidFill>
                  <a:schemeClr val="tx1"/>
                </a:solidFill>
                <a:effectLst/>
                <a:latin typeface="+mn-lt"/>
                <a:ea typeface="+mn-ea"/>
                <a:cs typeface="+mn-cs"/>
              </a:rPr>
            </a:b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Viral</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vectors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deliver</a:t>
            </a:r>
            <a:r>
              <a:rPr lang="nl-NL" sz="1200" b="0" i="0" kern="1200" dirty="0">
                <a:solidFill>
                  <a:schemeClr val="tx1"/>
                </a:solidFill>
                <a:effectLst/>
                <a:latin typeface="+mn-lt"/>
                <a:ea typeface="+mn-ea"/>
                <a:cs typeface="+mn-cs"/>
              </a:rPr>
              <a:t> a </a:t>
            </a:r>
            <a:r>
              <a:rPr lang="nl-NL" sz="1200" b="0" i="0" kern="1200" dirty="0" err="1">
                <a:solidFill>
                  <a:schemeClr val="tx1"/>
                </a:solidFill>
                <a:effectLst/>
                <a:latin typeface="+mn-lt"/>
                <a:ea typeface="+mn-ea"/>
                <a:cs typeface="+mn-cs"/>
              </a:rPr>
              <a:t>functional</a:t>
            </a:r>
            <a:r>
              <a:rPr lang="nl-NL" sz="1200" b="0" i="0" kern="1200" dirty="0">
                <a:solidFill>
                  <a:schemeClr val="tx1"/>
                </a:solidFill>
                <a:effectLst/>
                <a:latin typeface="+mn-lt"/>
                <a:ea typeface="+mn-ea"/>
                <a:cs typeface="+mn-cs"/>
              </a:rPr>
              <a:t> </a:t>
            </a:r>
            <a:r>
              <a:rPr lang="nl-NL" sz="1200" b="0" i="1" kern="1200" dirty="0">
                <a:solidFill>
                  <a:schemeClr val="tx1"/>
                </a:solidFill>
                <a:effectLst/>
                <a:latin typeface="+mn-lt"/>
                <a:ea typeface="+mn-ea"/>
                <a:cs typeface="+mn-cs"/>
              </a:rPr>
              <a:t>Factor IX</a:t>
            </a:r>
            <a:r>
              <a:rPr lang="nl-NL" sz="1200" b="0" i="0" kern="1200" dirty="0">
                <a:solidFill>
                  <a:schemeClr val="tx1"/>
                </a:solidFill>
                <a:effectLst/>
                <a:latin typeface="+mn-lt"/>
                <a:ea typeface="+mn-ea"/>
                <a:cs typeface="+mn-cs"/>
              </a:rPr>
              <a:t> gene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liver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cells</a:t>
            </a:r>
            <a:r>
              <a:rPr lang="nl-NL" sz="1200" b="0" i="0" kern="1200" dirty="0">
                <a:solidFill>
                  <a:schemeClr val="tx1"/>
                </a:solidFill>
                <a:effectLst/>
                <a:latin typeface="+mn-lt"/>
                <a:ea typeface="+mn-ea"/>
                <a:cs typeface="+mn-cs"/>
              </a:rPr>
              <a:t>.</a:t>
            </a:r>
          </a:p>
          <a:p>
            <a:r>
              <a:rPr lang="nl-NL" sz="1200" b="1" i="0" kern="1200" dirty="0" err="1">
                <a:solidFill>
                  <a:schemeClr val="tx1"/>
                </a:solidFill>
                <a:effectLst/>
                <a:latin typeface="+mn-lt"/>
                <a:ea typeface="+mn-ea"/>
                <a:cs typeface="+mn-cs"/>
              </a:rPr>
              <a:t>When</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used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When</a:t>
            </a:r>
            <a:r>
              <a:rPr lang="nl-NL" sz="1200" b="0" i="0" kern="1200" dirty="0">
                <a:solidFill>
                  <a:schemeClr val="tx1"/>
                </a:solidFill>
                <a:effectLst/>
                <a:latin typeface="+mn-lt"/>
                <a:ea typeface="+mn-ea"/>
                <a:cs typeface="+mn-cs"/>
              </a:rPr>
              <a:t> direct delivery </a:t>
            </a:r>
            <a:r>
              <a:rPr lang="nl-NL" sz="1200" b="0" i="0" kern="1200" dirty="0" err="1">
                <a:solidFill>
                  <a:schemeClr val="tx1"/>
                </a:solidFill>
                <a:effectLst/>
                <a:latin typeface="+mn-lt"/>
                <a:ea typeface="+mn-ea"/>
                <a:cs typeface="+mn-cs"/>
              </a:rPr>
              <a:t>to</a:t>
            </a:r>
            <a:r>
              <a:rPr lang="nl-NL" sz="1200" b="0" i="0" kern="1200" dirty="0">
                <a:solidFill>
                  <a:schemeClr val="tx1"/>
                </a:solidFill>
                <a:effectLst/>
                <a:latin typeface="+mn-lt"/>
                <a:ea typeface="+mn-ea"/>
                <a:cs typeface="+mn-cs"/>
              </a:rPr>
              <a:t> tissues is </a:t>
            </a:r>
            <a:r>
              <a:rPr lang="nl-NL" sz="1200" b="0" i="0" kern="1200" dirty="0" err="1">
                <a:solidFill>
                  <a:schemeClr val="tx1"/>
                </a:solidFill>
                <a:effectLst/>
                <a:latin typeface="+mn-lt"/>
                <a:ea typeface="+mn-ea"/>
                <a:cs typeface="+mn-cs"/>
              </a:rPr>
              <a:t>feasible</a:t>
            </a:r>
            <a:r>
              <a:rPr lang="nl-NL" sz="1200" b="0" i="0" kern="1200" dirty="0">
                <a:solidFill>
                  <a:schemeClr val="tx1"/>
                </a:solidFill>
                <a:effectLst/>
                <a:latin typeface="+mn-lt"/>
                <a:ea typeface="+mn-ea"/>
                <a:cs typeface="+mn-cs"/>
              </a:rPr>
              <a:t>.</a:t>
            </a:r>
          </a:p>
          <a:p>
            <a:br>
              <a:rPr lang="nl-NL" dirty="0"/>
            </a:br>
            <a:endParaRPr lang="nl-NL" dirty="0"/>
          </a:p>
          <a:p>
            <a:r>
              <a:rPr lang="nl-NL" sz="1200" b="1" i="0" kern="1200" dirty="0">
                <a:solidFill>
                  <a:schemeClr val="tx1"/>
                </a:solidFill>
                <a:effectLst/>
                <a:latin typeface="+mn-lt"/>
                <a:ea typeface="+mn-ea"/>
                <a:cs typeface="+mn-cs"/>
              </a:rPr>
              <a:t>Big Picture</a:t>
            </a:r>
          </a:p>
          <a:p>
            <a:r>
              <a:rPr lang="nl-NL" sz="1200" b="1" i="0" kern="1200" dirty="0" err="1">
                <a:solidFill>
                  <a:schemeClr val="tx1"/>
                </a:solidFill>
                <a:effectLst/>
                <a:latin typeface="+mn-lt"/>
                <a:ea typeface="+mn-ea"/>
                <a:cs typeface="+mn-cs"/>
              </a:rPr>
              <a:t>Add</a:t>
            </a:r>
            <a:r>
              <a:rPr lang="nl-NL" sz="1200" b="1" i="0" kern="1200" dirty="0">
                <a:solidFill>
                  <a:schemeClr val="tx1"/>
                </a:solidFill>
                <a:effectLst/>
                <a:latin typeface="+mn-lt"/>
                <a:ea typeface="+mn-ea"/>
                <a:cs typeface="+mn-cs"/>
              </a:rPr>
              <a:t>/</a:t>
            </a:r>
            <a:r>
              <a:rPr lang="nl-NL" sz="1200" b="1" i="0" kern="1200" dirty="0" err="1">
                <a:solidFill>
                  <a:schemeClr val="tx1"/>
                </a:solidFill>
                <a:effectLst/>
                <a:latin typeface="+mn-lt"/>
                <a:ea typeface="+mn-ea"/>
                <a:cs typeface="+mn-cs"/>
              </a:rPr>
              <a:t>replace</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genes</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Gene </a:t>
            </a:r>
            <a:r>
              <a:rPr lang="nl-NL" sz="1200" b="0" i="0" kern="1200" dirty="0" err="1">
                <a:solidFill>
                  <a:schemeClr val="tx1"/>
                </a:solidFill>
                <a:effectLst/>
                <a:latin typeface="+mn-lt"/>
                <a:ea typeface="+mn-ea"/>
                <a:cs typeface="+mn-cs"/>
              </a:rPr>
              <a:t>augmentation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replacement</a:t>
            </a:r>
            <a:endParaRPr lang="nl-NL" sz="1200" b="0" i="0" kern="1200" dirty="0">
              <a:solidFill>
                <a:schemeClr val="tx1"/>
              </a:solidFill>
              <a:effectLst/>
              <a:latin typeface="+mn-lt"/>
              <a:ea typeface="+mn-ea"/>
              <a:cs typeface="+mn-cs"/>
            </a:endParaRPr>
          </a:p>
          <a:p>
            <a:r>
              <a:rPr lang="nl-NL" sz="1200" b="1" i="0" kern="1200" dirty="0">
                <a:solidFill>
                  <a:schemeClr val="tx1"/>
                </a:solidFill>
                <a:effectLst/>
                <a:latin typeface="+mn-lt"/>
                <a:ea typeface="+mn-ea"/>
                <a:cs typeface="+mn-cs"/>
              </a:rPr>
              <a:t>Fix </a:t>
            </a:r>
            <a:r>
              <a:rPr lang="nl-NL" sz="1200" b="1" i="0" kern="1200" dirty="0" err="1">
                <a:solidFill>
                  <a:schemeClr val="tx1"/>
                </a:solidFill>
                <a:effectLst/>
                <a:latin typeface="+mn-lt"/>
                <a:ea typeface="+mn-ea"/>
                <a:cs typeface="+mn-cs"/>
              </a:rPr>
              <a:t>genes</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Gene editing</a:t>
            </a:r>
          </a:p>
          <a:p>
            <a:r>
              <a:rPr lang="nl-NL" sz="1200" b="1" i="0" kern="1200" dirty="0">
                <a:solidFill>
                  <a:schemeClr val="tx1"/>
                </a:solidFill>
                <a:effectLst/>
                <a:latin typeface="+mn-lt"/>
                <a:ea typeface="+mn-ea"/>
                <a:cs typeface="+mn-cs"/>
              </a:rPr>
              <a:t>Control </a:t>
            </a:r>
            <a:r>
              <a:rPr lang="nl-NL" sz="1200" b="1" i="0" kern="1200" dirty="0" err="1">
                <a:solidFill>
                  <a:schemeClr val="tx1"/>
                </a:solidFill>
                <a:effectLst/>
                <a:latin typeface="+mn-lt"/>
                <a:ea typeface="+mn-ea"/>
                <a:cs typeface="+mn-cs"/>
              </a:rPr>
              <a:t>genes</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Silencing</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regulation</a:t>
            </a:r>
            <a:endParaRPr lang="nl-NL" sz="1200" b="0" i="0" kern="1200" dirty="0">
              <a:solidFill>
                <a:schemeClr val="tx1"/>
              </a:solidFill>
              <a:effectLst/>
              <a:latin typeface="+mn-lt"/>
              <a:ea typeface="+mn-ea"/>
              <a:cs typeface="+mn-cs"/>
            </a:endParaRPr>
          </a:p>
          <a:p>
            <a:r>
              <a:rPr lang="nl-NL" sz="1200" b="1" i="0" kern="1200" dirty="0" err="1">
                <a:solidFill>
                  <a:schemeClr val="tx1"/>
                </a:solidFill>
                <a:effectLst/>
                <a:latin typeface="+mn-lt"/>
                <a:ea typeface="+mn-ea"/>
                <a:cs typeface="+mn-cs"/>
              </a:rPr>
              <a:t>Deliver</a:t>
            </a:r>
            <a:r>
              <a:rPr lang="nl-NL" sz="1200" b="1" i="0" kern="1200" dirty="0">
                <a:solidFill>
                  <a:schemeClr val="tx1"/>
                </a:solidFill>
                <a:effectLst/>
                <a:latin typeface="+mn-lt"/>
                <a:ea typeface="+mn-ea"/>
                <a:cs typeface="+mn-cs"/>
              </a:rPr>
              <a:t> </a:t>
            </a:r>
            <a:r>
              <a:rPr lang="nl-NL" sz="1200" b="1" i="0" kern="1200" dirty="0" err="1">
                <a:solidFill>
                  <a:schemeClr val="tx1"/>
                </a:solidFill>
                <a:effectLst/>
                <a:latin typeface="+mn-lt"/>
                <a:ea typeface="+mn-ea"/>
                <a:cs typeface="+mn-cs"/>
              </a:rPr>
              <a:t>instructions</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mRNA </a:t>
            </a:r>
            <a:r>
              <a:rPr lang="nl-NL" sz="1200" b="0" i="0" kern="1200" dirty="0" err="1">
                <a:solidFill>
                  <a:schemeClr val="tx1"/>
                </a:solidFill>
                <a:effectLst/>
                <a:latin typeface="+mn-lt"/>
                <a:ea typeface="+mn-ea"/>
                <a:cs typeface="+mn-cs"/>
              </a:rPr>
              <a:t>therapy</a:t>
            </a:r>
            <a:endParaRPr lang="nl-NL" sz="1200" b="0" i="0" kern="1200" dirty="0">
              <a:solidFill>
                <a:schemeClr val="tx1"/>
              </a:solidFill>
              <a:effectLst/>
              <a:latin typeface="+mn-lt"/>
              <a:ea typeface="+mn-ea"/>
              <a:cs typeface="+mn-cs"/>
            </a:endParaRPr>
          </a:p>
          <a:p>
            <a:r>
              <a:rPr lang="nl-NL" sz="1200" b="1" i="0" kern="1200" dirty="0">
                <a:solidFill>
                  <a:schemeClr val="tx1"/>
                </a:solidFill>
                <a:effectLst/>
                <a:latin typeface="+mn-lt"/>
                <a:ea typeface="+mn-ea"/>
                <a:cs typeface="+mn-cs"/>
              </a:rPr>
              <a:t>Delivery </a:t>
            </a:r>
            <a:r>
              <a:rPr lang="nl-NL" sz="1200" b="1" i="0" kern="1200" dirty="0" err="1">
                <a:solidFill>
                  <a:schemeClr val="tx1"/>
                </a:solidFill>
                <a:effectLst/>
                <a:latin typeface="+mn-lt"/>
                <a:ea typeface="+mn-ea"/>
                <a:cs typeface="+mn-cs"/>
              </a:rPr>
              <a:t>method</a:t>
            </a:r>
            <a:r>
              <a:rPr lang="nl-NL" sz="1200" b="1" i="0" kern="1200" dirty="0">
                <a:solidFill>
                  <a:schemeClr val="tx1"/>
                </a:solidFill>
                <a:effectLst/>
                <a:latin typeface="+mn-lt"/>
                <a:ea typeface="+mn-ea"/>
                <a:cs typeface="+mn-cs"/>
              </a:rPr>
              <a:t>:</a:t>
            </a:r>
            <a:r>
              <a:rPr lang="nl-NL" sz="1200" b="0" i="0" kern="1200" dirty="0">
                <a:solidFill>
                  <a:schemeClr val="tx1"/>
                </a:solidFill>
                <a:effectLst/>
                <a:latin typeface="+mn-lt"/>
                <a:ea typeface="+mn-ea"/>
                <a:cs typeface="+mn-cs"/>
              </a:rPr>
              <a:t> Ex vivo vs. in vivo</a:t>
            </a:r>
          </a:p>
          <a:p>
            <a:br>
              <a:rPr lang="nl-NL" dirty="0"/>
            </a:br>
            <a:endParaRPr lang="nl-NL" dirty="0"/>
          </a:p>
          <a:p>
            <a:r>
              <a:rPr lang="nl-NL" sz="1200" b="0" i="0" kern="1200" dirty="0" err="1">
                <a:solidFill>
                  <a:schemeClr val="tx1"/>
                </a:solidFill>
                <a:effectLst/>
                <a:latin typeface="+mn-lt"/>
                <a:ea typeface="+mn-ea"/>
                <a:cs typeface="+mn-cs"/>
              </a:rPr>
              <a:t>If</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you</a:t>
            </a:r>
            <a:r>
              <a:rPr lang="nl-NL" sz="1200" b="0" i="0" kern="1200" dirty="0">
                <a:solidFill>
                  <a:schemeClr val="tx1"/>
                </a:solidFill>
                <a:effectLst/>
                <a:latin typeface="+mn-lt"/>
                <a:ea typeface="+mn-ea"/>
                <a:cs typeface="+mn-cs"/>
              </a:rPr>
              <a:t> want, I </a:t>
            </a:r>
            <a:r>
              <a:rPr lang="nl-NL" sz="1200" b="0" i="0" kern="1200" dirty="0" err="1">
                <a:solidFill>
                  <a:schemeClr val="tx1"/>
                </a:solidFill>
                <a:effectLst/>
                <a:latin typeface="+mn-lt"/>
                <a:ea typeface="+mn-ea"/>
                <a:cs typeface="+mn-cs"/>
              </a:rPr>
              <a:t>can</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adapt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your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figure</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so</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each</a:t>
            </a:r>
            <a:r>
              <a:rPr lang="nl-NL" sz="1200" b="0" i="0" kern="1200" dirty="0">
                <a:solidFill>
                  <a:schemeClr val="tx1"/>
                </a:solidFill>
                <a:effectLst/>
                <a:latin typeface="+mn-lt"/>
                <a:ea typeface="+mn-ea"/>
                <a:cs typeface="+mn-cs"/>
              </a:rPr>
              <a:t> box </a:t>
            </a:r>
            <a:r>
              <a:rPr lang="nl-NL" sz="1200" b="0" i="0" kern="1200" dirty="0" err="1">
                <a:solidFill>
                  <a:schemeClr val="tx1"/>
                </a:solidFill>
                <a:effectLst/>
                <a:latin typeface="+mn-lt"/>
                <a:ea typeface="+mn-ea"/>
                <a:cs typeface="+mn-cs"/>
              </a:rPr>
              <a:t>includes</a:t>
            </a:r>
            <a:r>
              <a:rPr lang="nl-NL" sz="1200" b="0" i="0" kern="1200" dirty="0">
                <a:solidFill>
                  <a:schemeClr val="tx1"/>
                </a:solidFill>
                <a:effectLst/>
                <a:latin typeface="+mn-lt"/>
                <a:ea typeface="+mn-ea"/>
                <a:cs typeface="+mn-cs"/>
              </a:rPr>
              <a:t> a short </a:t>
            </a:r>
            <a:r>
              <a:rPr lang="nl-NL" sz="1200" b="0" i="0" kern="1200" dirty="0" err="1">
                <a:solidFill>
                  <a:schemeClr val="tx1"/>
                </a:solidFill>
                <a:effectLst/>
                <a:latin typeface="+mn-lt"/>
                <a:ea typeface="+mn-ea"/>
                <a:cs typeface="+mn-cs"/>
              </a:rPr>
              <a:t>example</a:t>
            </a:r>
            <a:r>
              <a:rPr lang="nl-NL" sz="1200" b="0" i="0" kern="1200" dirty="0">
                <a:solidFill>
                  <a:schemeClr val="tx1"/>
                </a:solidFill>
                <a:effectLst/>
                <a:latin typeface="+mn-lt"/>
                <a:ea typeface="+mn-ea"/>
                <a:cs typeface="+mn-cs"/>
              </a:rPr>
              <a:t> like these (</a:t>
            </a:r>
            <a:r>
              <a:rPr lang="nl-NL" sz="1200" b="0" i="0" kern="1200" dirty="0" err="1">
                <a:solidFill>
                  <a:schemeClr val="tx1"/>
                </a:solidFill>
                <a:effectLst/>
                <a:latin typeface="+mn-lt"/>
                <a:ea typeface="+mn-ea"/>
                <a:cs typeface="+mn-cs"/>
              </a:rPr>
              <a:t>makes</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it</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much</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stronger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for</a:t>
            </a:r>
            <a:r>
              <a:rPr lang="nl-NL" sz="1200" b="0" i="0" kern="1200" dirty="0">
                <a:solidFill>
                  <a:schemeClr val="tx1"/>
                </a:solidFill>
                <a:effectLst/>
                <a:latin typeface="+mn-lt"/>
                <a:ea typeface="+mn-ea"/>
                <a:cs typeface="+mn-cs"/>
              </a:rPr>
              <a:t> </a:t>
            </a:r>
            <a:r>
              <a:rPr lang="nl-NL" sz="1200" b="0" i="0" kern="1200" dirty="0" err="1">
                <a:solidFill>
                  <a:schemeClr val="tx1"/>
                </a:solidFill>
                <a:effectLst/>
                <a:latin typeface="+mn-lt"/>
                <a:ea typeface="+mn-ea"/>
                <a:cs typeface="+mn-cs"/>
              </a:rPr>
              <a:t>presentations</a:t>
            </a:r>
            <a:r>
              <a:rPr lang="nl-NL" sz="1200" b="0" i="0" kern="1200" dirty="0">
                <a:solidFill>
                  <a:schemeClr val="tx1"/>
                </a:solidFill>
                <a:effectLst/>
                <a:latin typeface="+mn-lt"/>
                <a:ea typeface="+mn-ea"/>
                <a:cs typeface="+mn-cs"/>
              </a:rPr>
              <a:t>).</a:t>
            </a:r>
          </a:p>
          <a:p>
            <a:endParaRPr lang="nl-NL" dirty="0"/>
          </a:p>
        </p:txBody>
      </p:sp>
      <p:sp>
        <p:nvSpPr>
          <p:cNvPr id="4" name="Tijdelijke aanduiding voor dianummer 3">
            <a:extLst>
              <a:ext uri="{FF2B5EF4-FFF2-40B4-BE49-F238E27FC236}">
                <a16:creationId xmlns:a16="http://schemas.microsoft.com/office/drawing/2014/main" id="{905320F4-3882-F3AA-8D92-202653BA080E}"/>
              </a:ext>
            </a:extLst>
          </p:cNvPr>
          <p:cNvSpPr>
            <a:spLocks noGrp="1"/>
          </p:cNvSpPr>
          <p:nvPr>
            <p:ph type="sldNum" sz="quarter" idx="5"/>
          </p:nvPr>
        </p:nvSpPr>
        <p:spPr/>
        <p:txBody>
          <a:bodyPr/>
          <a:lstStyle/>
          <a:p>
            <a:fld id="{0099BCF2-9949-4E2D-9822-0F79946EE8EB}" type="slidenum">
              <a:rPr lang="nl-NL" smtClean="0"/>
              <a:t>78</a:t>
            </a:fld>
            <a:endParaRPr lang="nl-NL"/>
          </a:p>
        </p:txBody>
      </p:sp>
    </p:spTree>
    <p:extLst>
      <p:ext uri="{BB962C8B-B14F-4D97-AF65-F5344CB8AC3E}">
        <p14:creationId xmlns:p14="http://schemas.microsoft.com/office/powerpoint/2010/main" val="18949856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F9E56FA5-E06C-6E5D-9A13-95A83A33D1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61D574C8-07CF-090D-B7EE-9AD9907783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nl-NL" b="1">
                <a:latin typeface="Arial" panose="020B0604020202020204" pitchFamily="34" charset="0"/>
                <a:ea typeface="ヒラギノ角ゴ Pro W3"/>
                <a:cs typeface="Arial" panose="020B0604020202020204" pitchFamily="34" charset="0"/>
              </a:rPr>
              <a:t>Figure 3 | </a:t>
            </a:r>
            <a:r>
              <a:rPr lang="en-US" altLang="nl-NL">
                <a:latin typeface="Arial" panose="020B0604020202020204" pitchFamily="34" charset="0"/>
                <a:ea typeface="ヒラギノ角ゴ Pro W3"/>
                <a:cs typeface="Arial" panose="020B0604020202020204" pitchFamily="34" charset="0"/>
              </a:rPr>
              <a:t>The afferent ribbon synapses between inner hair cells (IHCs) and spiral ganglion neurons (SGNs). The ribbon synapses are highly specialized for indefatigable encoding of sound information with submillisecond temporal transmission. </a:t>
            </a:r>
            <a:r>
              <a:rPr lang="en-US" altLang="nl-NL" b="1">
                <a:latin typeface="Arial" panose="020B0604020202020204" pitchFamily="34" charset="0"/>
                <a:ea typeface="ヒラギノ角ゴ Pro W3"/>
                <a:cs typeface="Arial" panose="020B0604020202020204" pitchFamily="34" charset="0"/>
              </a:rPr>
              <a:t>a</a:t>
            </a:r>
            <a:r>
              <a:rPr lang="en-US" altLang="nl-NL">
                <a:latin typeface="Arial" panose="020B0604020202020204" pitchFamily="34" charset="0"/>
                <a:ea typeface="ヒラギノ角ゴ Pro W3"/>
                <a:cs typeface="Arial" panose="020B0604020202020204" pitchFamily="34" charset="0"/>
              </a:rPr>
              <a:t> | Transmission electron micrograph of a ribbon synapse formed by the presynaptic IHC and the postsynaptic SGN. Note the electron-dense synaptic ribbon tethering synaptic vesicle (small black-rimmed spheres). Image courtesy of Dr C. Wichmann, Molecular Architecture of Synapses group, Institute for Auditory Neuroscience, University Medical Center Göttingen, Göttingen, Germany. </a:t>
            </a:r>
            <a:r>
              <a:rPr lang="en-US" altLang="nl-NL" b="1">
                <a:latin typeface="Arial" panose="020B0604020202020204" pitchFamily="34" charset="0"/>
                <a:ea typeface="ヒラギノ角ゴ Pro W3"/>
                <a:cs typeface="Arial" panose="020B0604020202020204" pitchFamily="34" charset="0"/>
              </a:rPr>
              <a:t>b</a:t>
            </a:r>
            <a:r>
              <a:rPr lang="en-US" altLang="nl-NL">
                <a:latin typeface="Arial" panose="020B0604020202020204" pitchFamily="34" charset="0"/>
                <a:ea typeface="ヒラギノ角ゴ Pro W3"/>
                <a:cs typeface="Arial" panose="020B0604020202020204" pitchFamily="34" charset="0"/>
              </a:rPr>
              <a:t> | Schematic of an IHC forming several ribbon synapses, each connected to a SGN with distinct spontaneous rate, sound threshold and dynamic range. </a:t>
            </a:r>
            <a:r>
              <a:rPr lang="en-US" altLang="nl-NL" b="1">
                <a:latin typeface="Arial" panose="020B0604020202020204" pitchFamily="34" charset="0"/>
                <a:ea typeface="ヒラギノ角ゴ Pro W3"/>
                <a:cs typeface="Arial" panose="020B0604020202020204" pitchFamily="34" charset="0"/>
              </a:rPr>
              <a:t>c</a:t>
            </a:r>
            <a:r>
              <a:rPr lang="en-US" altLang="nl-NL">
                <a:latin typeface="Arial" panose="020B0604020202020204" pitchFamily="34" charset="0"/>
                <a:ea typeface="ヒラギノ角ゴ Pro W3"/>
                <a:cs typeface="Arial" panose="020B0604020202020204" pitchFamily="34" charset="0"/>
              </a:rPr>
              <a:t> | Schematic of the IHC ribbon synapse. The synaptic ribbon is anchored to the presynaptic membrane by large scaffolding proteins. The molecular composition of the IHC ribbon synapse vastly deviates from that of glutamatergic synapses of the CNS. </a:t>
            </a:r>
            <a:r>
              <a:rPr lang="en-US" altLang="nl-NL" b="1">
                <a:latin typeface="Arial" panose="020B0604020202020204" pitchFamily="34" charset="0"/>
                <a:ea typeface="ヒラギノ角ゴ Pro W3"/>
                <a:cs typeface="Arial" panose="020B0604020202020204" pitchFamily="34" charset="0"/>
              </a:rPr>
              <a:t>b</a:t>
            </a:r>
            <a:r>
              <a:rPr lang="en-US" altLang="nl-NL">
                <a:latin typeface="Arial" panose="020B0604020202020204" pitchFamily="34" charset="0"/>
                <a:ea typeface="ヒラギノ角ゴ Pro W3"/>
                <a:cs typeface="Arial" panose="020B0604020202020204" pitchFamily="34" charset="0"/>
              </a:rPr>
              <a:t>, </a:t>
            </a:r>
            <a:r>
              <a:rPr lang="en-US" altLang="nl-NL" b="1">
                <a:latin typeface="Arial" panose="020B0604020202020204" pitchFamily="34" charset="0"/>
                <a:ea typeface="ヒラギノ角ゴ Pro W3"/>
                <a:cs typeface="Arial" panose="020B0604020202020204" pitchFamily="34" charset="0"/>
              </a:rPr>
              <a:t>c</a:t>
            </a:r>
            <a:r>
              <a:rPr lang="en-US" altLang="nl-NL">
                <a:latin typeface="Arial" panose="020B0604020202020204" pitchFamily="34" charset="0"/>
                <a:ea typeface="ヒラギノ角ゴ Pro W3"/>
                <a:cs typeface="Arial" panose="020B0604020202020204" pitchFamily="34" charset="0"/>
              </a:rPr>
              <a:t> are courtesy of Dr R. Nouvian, Institute for Neurosciences of Montpellier, France.</a:t>
            </a:r>
          </a:p>
        </p:txBody>
      </p:sp>
      <p:sp>
        <p:nvSpPr>
          <p:cNvPr id="4100" name="Slide Number Placeholder 3">
            <a:extLst>
              <a:ext uri="{FF2B5EF4-FFF2-40B4-BE49-F238E27FC236}">
                <a16:creationId xmlns:a16="http://schemas.microsoft.com/office/drawing/2014/main" id="{4C60A50E-569E-922A-84F3-F0E8FFE10E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fld id="{4F07C1A8-941E-4CD5-882B-9BEDDDF114A0}" type="slidenum">
              <a:rPr lang="en-US" altLang="nl-NL"/>
              <a:pPr eaLnBrk="1" hangingPunct="1"/>
              <a:t>79</a:t>
            </a:fld>
            <a:endParaRPr lang="en-US" altLang="nl-NL"/>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281550F0-0723-EB09-E1E9-AEB82C3999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98748018-0E03-12EF-9851-BD0253D35F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nl-NL" b="1">
                <a:latin typeface="Arial" panose="020B0604020202020204" pitchFamily="34" charset="0"/>
                <a:ea typeface="ヒラギノ角ゴ Pro W3"/>
                <a:cs typeface="Arial" panose="020B0604020202020204" pitchFamily="34" charset="0"/>
              </a:rPr>
              <a:t>Figure 4 | </a:t>
            </a:r>
            <a:r>
              <a:rPr lang="en-US" altLang="nl-NL">
                <a:latin typeface="Arial" panose="020B0604020202020204" pitchFamily="34" charset="0"/>
                <a:ea typeface="ヒラギノ角ゴ Pro W3"/>
                <a:cs typeface="Arial" panose="020B0604020202020204" pitchFamily="34" charset="0"/>
              </a:rPr>
              <a:t>Otoferlin has an essential role at the inner hair cell (IHC) ribbon synapse. Otoferlin is involved in vesicle fusion with the plasma membrane, and in vesicle replenishment. The role of otoferlin in vesicle replenishment might involve tethering as well as interaction with endocytic proteins, such as adaptor protein 2 (AP2) that enables rapid clearance of exocytosed material from the vesicular release site. AZ, active zone. Adapted with permission from Elsevier Ltd © Pangršic </a:t>
            </a:r>
            <a:r>
              <a:rPr lang="en-US" altLang="nl-NL" i="1">
                <a:latin typeface="Arial" panose="020B0604020202020204" pitchFamily="34" charset="0"/>
                <a:ea typeface="ヒラギノ角ゴ Pro W3"/>
                <a:cs typeface="Arial" panose="020B0604020202020204" pitchFamily="34" charset="0"/>
              </a:rPr>
              <a:t>et al</a:t>
            </a:r>
            <a:r>
              <a:rPr lang="en-US" altLang="nl-NL">
                <a:latin typeface="Arial" panose="020B0604020202020204" pitchFamily="34" charset="0"/>
                <a:ea typeface="ヒラギノ角ゴ Pro W3"/>
                <a:cs typeface="Arial" panose="020B0604020202020204" pitchFamily="34" charset="0"/>
              </a:rPr>
              <a:t>. Trends Neurosci. </a:t>
            </a:r>
            <a:r>
              <a:rPr lang="en-US" altLang="nl-NL" b="1">
                <a:latin typeface="Arial" panose="020B0604020202020204" pitchFamily="34" charset="0"/>
                <a:ea typeface="ヒラギノ角ゴ Pro W3"/>
                <a:cs typeface="Arial" panose="020B0604020202020204" pitchFamily="34" charset="0"/>
              </a:rPr>
              <a:t>35</a:t>
            </a:r>
            <a:r>
              <a:rPr lang="en-US" altLang="nl-NL">
                <a:latin typeface="Arial" panose="020B0604020202020204" pitchFamily="34" charset="0"/>
                <a:ea typeface="ヒラギノ角ゴ Pro W3"/>
                <a:cs typeface="Arial" panose="020B0604020202020204" pitchFamily="34" charset="0"/>
              </a:rPr>
              <a:t>, 671–680 (2012).</a:t>
            </a:r>
          </a:p>
        </p:txBody>
      </p:sp>
      <p:sp>
        <p:nvSpPr>
          <p:cNvPr id="4100" name="Slide Number Placeholder 3">
            <a:extLst>
              <a:ext uri="{FF2B5EF4-FFF2-40B4-BE49-F238E27FC236}">
                <a16:creationId xmlns:a16="http://schemas.microsoft.com/office/drawing/2014/main" id="{33CA4296-1B24-69D2-62F8-82EFF0BA75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fld id="{298157F0-1B86-4AD3-816E-7ECEB25A2F4A}" type="slidenum">
              <a:rPr lang="en-US" altLang="nl-NL"/>
              <a:pPr eaLnBrk="1" hangingPunct="1"/>
              <a:t>80</a:t>
            </a:fld>
            <a:endParaRPr lang="en-US" altLang="nl-NL"/>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ABR traces, recorded 3 </a:t>
            </a:r>
            <a:r>
              <a:rPr lang="en-US" dirty="0" err="1"/>
              <a:t>wk</a:t>
            </a:r>
            <a:r>
              <a:rPr lang="en-US" dirty="0"/>
              <a:t> after therapeutic injection, in a wild-type mouse (black), an </a:t>
            </a:r>
            <a:r>
              <a:rPr lang="en-US" dirty="0" err="1"/>
              <a:t>Otof</a:t>
            </a:r>
            <a:r>
              <a:rPr lang="en-US" dirty="0"/>
              <a:t>−/− mouse (</a:t>
            </a:r>
            <a:r>
              <a:rPr lang="en-US" dirty="0" err="1"/>
              <a:t>Otof</a:t>
            </a:r>
            <a:r>
              <a:rPr lang="en-US" dirty="0"/>
              <a:t>−/−, blue), and a rescued </a:t>
            </a:r>
            <a:r>
              <a:rPr lang="en-US" dirty="0" err="1"/>
              <a:t>Otof</a:t>
            </a:r>
            <a:r>
              <a:rPr lang="en-US" dirty="0"/>
              <a:t>−/− mouse (</a:t>
            </a:r>
            <a:r>
              <a:rPr lang="en-US" dirty="0" err="1"/>
              <a:t>Otof</a:t>
            </a:r>
            <a:r>
              <a:rPr lang="en-US" dirty="0"/>
              <a:t>−/− injected, green), showing similar waveforms in the wild-type and rescued mice.</a:t>
            </a:r>
          </a:p>
        </p:txBody>
      </p:sp>
      <p:sp>
        <p:nvSpPr>
          <p:cNvPr id="4" name="Slide Number Placeholder 3"/>
          <p:cNvSpPr>
            <a:spLocks noGrp="1"/>
          </p:cNvSpPr>
          <p:nvPr>
            <p:ph type="sldNum" sz="quarter" idx="5"/>
          </p:nvPr>
        </p:nvSpPr>
        <p:spPr/>
        <p:txBody>
          <a:bodyPr/>
          <a:lstStyle/>
          <a:p>
            <a:pPr>
              <a:defRPr/>
            </a:pPr>
            <a:fld id="{50B4D49C-1ABC-40CC-907D-6DCCE150B73C}" type="slidenum">
              <a:rPr lang="nl-NL" smtClean="0"/>
              <a:pPr>
                <a:defRPr/>
              </a:pPr>
              <a:t>81</a:t>
            </a:fld>
            <a:endParaRPr lang="nl-NL"/>
          </a:p>
        </p:txBody>
      </p:sp>
    </p:spTree>
    <p:extLst>
      <p:ext uri="{BB962C8B-B14F-4D97-AF65-F5344CB8AC3E}">
        <p14:creationId xmlns:p14="http://schemas.microsoft.com/office/powerpoint/2010/main" val="3587573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371600" y="1143000"/>
            <a:ext cx="4114800" cy="3086100"/>
          </a:xfrm>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0099BCF2-9949-4E2D-9822-0F79946EE8EB}" type="slidenum">
              <a:rPr lang="nl-NL" smtClean="0"/>
              <a:t>84</a:t>
            </a:fld>
            <a:endParaRPr lang="nl-NL"/>
          </a:p>
        </p:txBody>
      </p:sp>
    </p:spTree>
    <p:extLst>
      <p:ext uri="{BB962C8B-B14F-4D97-AF65-F5344CB8AC3E}">
        <p14:creationId xmlns:p14="http://schemas.microsoft.com/office/powerpoint/2010/main" val="8679107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371600" y="1143000"/>
            <a:ext cx="4114800" cy="3086100"/>
          </a:xfrm>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0099BCF2-9949-4E2D-9822-0F79946EE8EB}" type="slidenum">
              <a:rPr lang="nl-NL" smtClean="0"/>
              <a:t>85</a:t>
            </a:fld>
            <a:endParaRPr lang="nl-NL"/>
          </a:p>
        </p:txBody>
      </p:sp>
    </p:spTree>
    <p:extLst>
      <p:ext uri="{BB962C8B-B14F-4D97-AF65-F5344CB8AC3E}">
        <p14:creationId xmlns:p14="http://schemas.microsoft.com/office/powerpoint/2010/main" val="10880503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a:xfrm>
            <a:off x="1371600" y="1143000"/>
            <a:ext cx="4114800" cy="3086100"/>
          </a:xfrm>
        </p:spPr>
      </p:sp>
      <p:sp>
        <p:nvSpPr>
          <p:cNvPr id="3" name="Tijdelijke aanduiding voor notities 2"/>
          <p:cNvSpPr>
            <a:spLocks noGrp="1"/>
          </p:cNvSpPr>
          <p:nvPr>
            <p:ph type="body" idx="1"/>
          </p:nvPr>
        </p:nvSpPr>
        <p:spPr/>
        <p:txBody>
          <a:bodyPr/>
          <a:lstStyle/>
          <a:p>
            <a:r>
              <a:rPr lang="nl-NL" sz="1200" kern="1200" dirty="0" err="1">
                <a:solidFill>
                  <a:schemeClr val="tx1"/>
                </a:solidFill>
                <a:effectLst/>
                <a:latin typeface="+mn-lt"/>
                <a:ea typeface="+mn-ea"/>
                <a:cs typeface="+mn-cs"/>
              </a:rPr>
              <a:t>While</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human </a:t>
            </a:r>
            <a:r>
              <a:rPr lang="nl-NL" sz="1200" kern="1200" dirty="0" err="1">
                <a:solidFill>
                  <a:schemeClr val="tx1"/>
                </a:solidFill>
                <a:effectLst/>
                <a:latin typeface="+mn-lt"/>
                <a:ea typeface="+mn-ea"/>
                <a:cs typeface="+mn-cs"/>
              </a:rPr>
              <a:t>inner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ear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develops</a:t>
            </a:r>
            <a:r>
              <a:rPr lang="nl-NL" sz="1200" kern="1200" dirty="0">
                <a:solidFill>
                  <a:schemeClr val="tx1"/>
                </a:solidFill>
                <a:effectLst/>
                <a:latin typeface="+mn-lt"/>
                <a:ea typeface="+mn-ea"/>
                <a:cs typeface="+mn-cs"/>
              </a:rPr>
              <a:t> at </a:t>
            </a:r>
            <a:r>
              <a:rPr lang="nl-NL" sz="1200" kern="1200" dirty="0" err="1">
                <a:solidFill>
                  <a:schemeClr val="tx1"/>
                </a:solidFill>
                <a:effectLst/>
                <a:latin typeface="+mn-lt"/>
                <a:ea typeface="+mn-ea"/>
                <a:cs typeface="+mn-cs"/>
              </a:rPr>
              <a:t>approximately</a:t>
            </a:r>
            <a:r>
              <a:rPr lang="nl-NL" sz="1200" kern="1200" dirty="0">
                <a:solidFill>
                  <a:schemeClr val="tx1"/>
                </a:solidFill>
                <a:effectLst/>
                <a:latin typeface="+mn-lt"/>
                <a:ea typeface="+mn-ea"/>
                <a:cs typeface="+mn-cs"/>
              </a:rPr>
              <a:t> 20 </a:t>
            </a:r>
            <a:r>
              <a:rPr lang="nl-NL" sz="1200" kern="1200" dirty="0" err="1">
                <a:solidFill>
                  <a:schemeClr val="tx1"/>
                </a:solidFill>
                <a:effectLst/>
                <a:latin typeface="+mn-lt"/>
                <a:ea typeface="+mn-ea"/>
                <a:cs typeface="+mn-cs"/>
              </a:rPr>
              <a:t>weeks’</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gestation</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mice</a:t>
            </a:r>
            <a:r>
              <a:rPr lang="nl-NL" sz="1200" kern="1200" dirty="0">
                <a:solidFill>
                  <a:schemeClr val="tx1"/>
                </a:solidFill>
                <a:effectLst/>
                <a:latin typeface="+mn-lt"/>
                <a:ea typeface="+mn-ea"/>
                <a:cs typeface="+mn-cs"/>
              </a:rPr>
              <a:t> first </a:t>
            </a:r>
            <a:r>
              <a:rPr lang="nl-NL" sz="1200" kern="1200" dirty="0" err="1">
                <a:solidFill>
                  <a:schemeClr val="tx1"/>
                </a:solidFill>
                <a:effectLst/>
                <a:latin typeface="+mn-lt"/>
                <a:ea typeface="+mn-ea"/>
                <a:cs typeface="+mn-cs"/>
              </a:rPr>
              <a:t>hear</a:t>
            </a:r>
            <a:r>
              <a:rPr lang="nl-NL" sz="1200" kern="1200" dirty="0">
                <a:solidFill>
                  <a:schemeClr val="tx1"/>
                </a:solidFill>
                <a:effectLst/>
                <a:latin typeface="+mn-lt"/>
                <a:ea typeface="+mn-ea"/>
                <a:cs typeface="+mn-cs"/>
              </a:rPr>
              <a:t> ~2 weeks </a:t>
            </a:r>
            <a:r>
              <a:rPr lang="nl-NL" sz="1200" kern="1200" dirty="0" err="1">
                <a:solidFill>
                  <a:schemeClr val="tx1"/>
                </a:solidFill>
                <a:effectLst/>
                <a:latin typeface="+mn-lt"/>
                <a:ea typeface="+mn-ea"/>
                <a:cs typeface="+mn-cs"/>
              </a:rPr>
              <a:t>after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birth</a:t>
            </a:r>
            <a:r>
              <a:rPr lang="nl-NL" sz="1200" kern="1200" dirty="0">
                <a:solidFill>
                  <a:schemeClr val="tx1"/>
                </a:solidFill>
                <a:effectLst/>
                <a:latin typeface="+mn-lt"/>
                <a:ea typeface="+mn-ea"/>
                <a:cs typeface="+mn-cs"/>
              </a:rPr>
              <a:t> (P12–14) (33,34). </a:t>
            </a:r>
            <a:r>
              <a:rPr lang="nl-NL" sz="1200" kern="1200" dirty="0" err="1">
                <a:solidFill>
                  <a:schemeClr val="tx1"/>
                </a:solidFill>
                <a:effectLst/>
                <a:latin typeface="+mn-lt"/>
                <a:ea typeface="+mn-ea"/>
                <a:cs typeface="+mn-cs"/>
              </a:rPr>
              <a:t>This</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allows</a:t>
            </a:r>
            <a:endParaRPr lang="nl-NL" sz="1200" kern="1200" dirty="0">
              <a:solidFill>
                <a:schemeClr val="tx1"/>
              </a:solidFill>
              <a:effectLst/>
              <a:latin typeface="+mn-lt"/>
              <a:ea typeface="+mn-ea"/>
              <a:cs typeface="+mn-cs"/>
            </a:endParaRPr>
          </a:p>
          <a:p>
            <a:r>
              <a:rPr lang="nl-NL" sz="1200" kern="1200" dirty="0" err="1">
                <a:solidFill>
                  <a:schemeClr val="tx1"/>
                </a:solidFill>
                <a:effectLst/>
                <a:latin typeface="+mn-lt"/>
                <a:ea typeface="+mn-ea"/>
                <a:cs typeface="+mn-cs"/>
              </a:rPr>
              <a:t>for</a:t>
            </a:r>
            <a:r>
              <a:rPr lang="nl-NL" sz="1200" kern="1200" dirty="0">
                <a:solidFill>
                  <a:schemeClr val="tx1"/>
                </a:solidFill>
                <a:effectLst/>
                <a:latin typeface="+mn-lt"/>
                <a:ea typeface="+mn-ea"/>
                <a:cs typeface="+mn-cs"/>
              </a:rPr>
              <a:t> direct </a:t>
            </a:r>
            <a:r>
              <a:rPr lang="nl-NL" sz="1200" kern="1200" dirty="0" err="1">
                <a:solidFill>
                  <a:schemeClr val="tx1"/>
                </a:solidFill>
                <a:effectLst/>
                <a:latin typeface="+mn-lt"/>
                <a:ea typeface="+mn-ea"/>
                <a:cs typeface="+mn-cs"/>
              </a:rPr>
              <a:t>microscopic</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visualization</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and</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physiologic</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characterization</a:t>
            </a:r>
            <a:r>
              <a:rPr lang="nl-NL" sz="1200" kern="1200" dirty="0">
                <a:solidFill>
                  <a:schemeClr val="tx1"/>
                </a:solidFill>
                <a:effectLst/>
                <a:latin typeface="+mn-lt"/>
                <a:ea typeface="+mn-ea"/>
                <a:cs typeface="+mn-cs"/>
              </a:rPr>
              <a:t> of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mouse </a:t>
            </a:r>
            <a:r>
              <a:rPr lang="nl-NL" sz="1200" kern="1200" dirty="0" err="1">
                <a:solidFill>
                  <a:schemeClr val="tx1"/>
                </a:solidFill>
                <a:effectLst/>
                <a:latin typeface="+mn-lt"/>
                <a:ea typeface="+mn-ea"/>
                <a:cs typeface="+mn-cs"/>
              </a:rPr>
              <a:t>inner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ear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throughout</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its</a:t>
            </a:r>
            <a:r>
              <a:rPr lang="nl-NL" sz="1200" kern="1200" dirty="0">
                <a:solidFill>
                  <a:schemeClr val="tx1"/>
                </a:solidFill>
                <a:effectLst/>
                <a:latin typeface="+mn-lt"/>
                <a:ea typeface="+mn-ea"/>
                <a:cs typeface="+mn-cs"/>
              </a:rPr>
              <a:t> development, </a:t>
            </a:r>
            <a:r>
              <a:rPr lang="nl-NL" sz="1200" kern="1200" dirty="0" err="1">
                <a:solidFill>
                  <a:schemeClr val="tx1"/>
                </a:solidFill>
                <a:effectLst/>
                <a:latin typeface="+mn-lt"/>
                <a:ea typeface="+mn-ea"/>
                <a:cs typeface="+mn-cs"/>
              </a:rPr>
              <a:t>which</a:t>
            </a:r>
            <a:r>
              <a:rPr lang="nl-NL" sz="1200" kern="1200" dirty="0">
                <a:solidFill>
                  <a:schemeClr val="tx1"/>
                </a:solidFill>
                <a:effectLst/>
                <a:latin typeface="+mn-lt"/>
                <a:ea typeface="+mn-ea"/>
                <a:cs typeface="+mn-cs"/>
              </a:rPr>
              <a:t> has been </a:t>
            </a:r>
            <a:r>
              <a:rPr lang="nl-NL" sz="1200" kern="1200" dirty="0" err="1">
                <a:solidFill>
                  <a:schemeClr val="tx1"/>
                </a:solidFill>
                <a:effectLst/>
                <a:latin typeface="+mn-lt"/>
                <a:ea typeface="+mn-ea"/>
                <a:cs typeface="+mn-cs"/>
              </a:rPr>
              <a:t>critical</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to</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understanding</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pathophysiology</a:t>
            </a:r>
            <a:r>
              <a:rPr lang="nl-NL" sz="1200" kern="1200" dirty="0">
                <a:solidFill>
                  <a:schemeClr val="tx1"/>
                </a:solidFill>
                <a:effectLst/>
                <a:latin typeface="+mn-lt"/>
                <a:ea typeface="+mn-ea"/>
                <a:cs typeface="+mn-cs"/>
              </a:rPr>
              <a:t> of </a:t>
            </a:r>
            <a:r>
              <a:rPr lang="nl-NL" sz="1200" kern="1200" dirty="0" err="1">
                <a:solidFill>
                  <a:schemeClr val="tx1"/>
                </a:solidFill>
                <a:effectLst/>
                <a:latin typeface="+mn-lt"/>
                <a:ea typeface="+mn-ea"/>
                <a:cs typeface="+mn-cs"/>
              </a:rPr>
              <a:t>cochlear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degeneration</a:t>
            </a:r>
            <a:r>
              <a:rPr lang="nl-NL" sz="1200" kern="1200" dirty="0">
                <a:solidFill>
                  <a:schemeClr val="tx1"/>
                </a:solidFill>
                <a:effectLst/>
                <a:latin typeface="+mn-lt"/>
                <a:ea typeface="+mn-ea"/>
                <a:cs typeface="+mn-cs"/>
              </a:rPr>
              <a:t> in response </a:t>
            </a:r>
            <a:r>
              <a:rPr lang="nl-NL" sz="1200" kern="1200" dirty="0" err="1">
                <a:solidFill>
                  <a:schemeClr val="tx1"/>
                </a:solidFill>
                <a:effectLst/>
                <a:latin typeface="+mn-lt"/>
                <a:ea typeface="+mn-ea"/>
                <a:cs typeface="+mn-cs"/>
              </a:rPr>
              <a:t>to</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specific</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mutations</a:t>
            </a:r>
            <a:r>
              <a:rPr lang="nl-NL" sz="1200" kern="1200" dirty="0">
                <a:solidFill>
                  <a:schemeClr val="tx1"/>
                </a:solidFill>
                <a:effectLst/>
                <a:latin typeface="+mn-lt"/>
                <a:ea typeface="+mn-ea"/>
                <a:cs typeface="+mn-cs"/>
              </a:rPr>
              <a:t>. The </a:t>
            </a:r>
            <a:r>
              <a:rPr lang="nl-NL" sz="1200" kern="1200" dirty="0" err="1">
                <a:solidFill>
                  <a:schemeClr val="tx1"/>
                </a:solidFill>
                <a:effectLst/>
                <a:latin typeface="+mn-lt"/>
                <a:ea typeface="+mn-ea"/>
                <a:cs typeface="+mn-cs"/>
              </a:rPr>
              <a:t>comparative</a:t>
            </a:r>
            <a:r>
              <a:rPr lang="nl-NL" sz="1200" kern="1200" dirty="0">
                <a:solidFill>
                  <a:schemeClr val="tx1"/>
                </a:solidFill>
                <a:effectLst/>
                <a:latin typeface="+mn-lt"/>
                <a:ea typeface="+mn-ea"/>
                <a:cs typeface="+mn-cs"/>
              </a:rPr>
              <a:t> timeline of </a:t>
            </a:r>
            <a:r>
              <a:rPr lang="nl-NL" sz="1200" kern="1200" dirty="0" err="1">
                <a:solidFill>
                  <a:schemeClr val="tx1"/>
                </a:solidFill>
                <a:effectLst/>
                <a:latin typeface="+mn-lt"/>
                <a:ea typeface="+mn-ea"/>
                <a:cs typeface="+mn-cs"/>
              </a:rPr>
              <a:t>inner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ear</a:t>
            </a:r>
            <a:r>
              <a:rPr lang="nl-NL" sz="1200" kern="1200" dirty="0">
                <a:solidFill>
                  <a:schemeClr val="tx1"/>
                </a:solidFill>
                <a:effectLst/>
                <a:latin typeface="+mn-lt"/>
                <a:ea typeface="+mn-ea"/>
                <a:cs typeface="+mn-cs"/>
              </a:rPr>
              <a:t> development </a:t>
            </a:r>
            <a:r>
              <a:rPr lang="nl-NL" sz="1200" kern="1200" dirty="0" err="1">
                <a:solidFill>
                  <a:schemeClr val="tx1"/>
                </a:solidFill>
                <a:effectLst/>
                <a:latin typeface="+mn-lt"/>
                <a:ea typeface="+mn-ea"/>
                <a:cs typeface="+mn-cs"/>
              </a:rPr>
              <a:t>between</a:t>
            </a:r>
            <a:r>
              <a:rPr lang="nl-NL" sz="1200" kern="1200" dirty="0">
                <a:solidFill>
                  <a:schemeClr val="tx1"/>
                </a:solidFill>
                <a:effectLst/>
                <a:latin typeface="+mn-lt"/>
                <a:ea typeface="+mn-ea"/>
                <a:cs typeface="+mn-cs"/>
              </a:rPr>
              <a:t> these </a:t>
            </a:r>
            <a:r>
              <a:rPr lang="nl-NL" sz="1200" kern="1200" dirty="0" err="1">
                <a:solidFill>
                  <a:schemeClr val="tx1"/>
                </a:solidFill>
                <a:effectLst/>
                <a:latin typeface="+mn-lt"/>
                <a:ea typeface="+mn-ea"/>
                <a:cs typeface="+mn-cs"/>
              </a:rPr>
              <a:t>two</a:t>
            </a:r>
            <a:r>
              <a:rPr lang="nl-NL" sz="1200" kern="1200" dirty="0">
                <a:solidFill>
                  <a:schemeClr val="tx1"/>
                </a:solidFill>
                <a:effectLst/>
                <a:latin typeface="+mn-lt"/>
                <a:ea typeface="+mn-ea"/>
                <a:cs typeface="+mn-cs"/>
              </a:rPr>
              <a:t> species is </a:t>
            </a:r>
            <a:r>
              <a:rPr lang="nl-NL" sz="1200" kern="1200" dirty="0" err="1">
                <a:solidFill>
                  <a:schemeClr val="tx1"/>
                </a:solidFill>
                <a:effectLst/>
                <a:latin typeface="+mn-lt"/>
                <a:ea typeface="+mn-ea"/>
                <a:cs typeface="+mn-cs"/>
              </a:rPr>
              <a:t>not</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precisely</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known</a:t>
            </a:r>
            <a:r>
              <a:rPr lang="nl-NL" sz="1200" kern="1200" dirty="0">
                <a:solidFill>
                  <a:schemeClr val="tx1"/>
                </a:solidFill>
                <a:effectLst/>
                <a:latin typeface="+mn-lt"/>
                <a:ea typeface="+mn-ea"/>
                <a:cs typeface="+mn-cs"/>
              </a:rPr>
              <a:t>, but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time of </a:t>
            </a:r>
            <a:r>
              <a:rPr lang="nl-NL" sz="1200" kern="1200" dirty="0" err="1">
                <a:solidFill>
                  <a:schemeClr val="tx1"/>
                </a:solidFill>
                <a:effectLst/>
                <a:latin typeface="+mn-lt"/>
                <a:ea typeface="+mn-ea"/>
                <a:cs typeface="+mn-cs"/>
              </a:rPr>
              <a:t>weaning</a:t>
            </a:r>
            <a:r>
              <a:rPr lang="nl-NL" sz="1200" kern="1200" dirty="0">
                <a:solidFill>
                  <a:schemeClr val="tx1"/>
                </a:solidFill>
                <a:effectLst/>
                <a:latin typeface="+mn-lt"/>
                <a:ea typeface="+mn-ea"/>
                <a:cs typeface="+mn-cs"/>
              </a:rPr>
              <a:t> in </a:t>
            </a:r>
            <a:r>
              <a:rPr lang="nl-NL" sz="1200" kern="1200" dirty="0" err="1">
                <a:solidFill>
                  <a:schemeClr val="tx1"/>
                </a:solidFill>
                <a:effectLst/>
                <a:latin typeface="+mn-lt"/>
                <a:ea typeface="+mn-ea"/>
                <a:cs typeface="+mn-cs"/>
              </a:rPr>
              <a:t>mice</a:t>
            </a:r>
            <a:r>
              <a:rPr lang="nl-NL" sz="1200" kern="1200" dirty="0">
                <a:solidFill>
                  <a:schemeClr val="tx1"/>
                </a:solidFill>
                <a:effectLst/>
                <a:latin typeface="+mn-lt"/>
                <a:ea typeface="+mn-ea"/>
                <a:cs typeface="+mn-cs"/>
              </a:rPr>
              <a:t> (P28) is </a:t>
            </a:r>
            <a:r>
              <a:rPr lang="nl-NL" sz="1200" kern="1200" dirty="0" err="1">
                <a:solidFill>
                  <a:schemeClr val="tx1"/>
                </a:solidFill>
                <a:effectLst/>
                <a:latin typeface="+mn-lt"/>
                <a:ea typeface="+mn-ea"/>
                <a:cs typeface="+mn-cs"/>
              </a:rPr>
              <a:t>analogous</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to</a:t>
            </a:r>
            <a:r>
              <a:rPr lang="nl-NL" sz="1200" kern="1200" dirty="0">
                <a:solidFill>
                  <a:schemeClr val="tx1"/>
                </a:solidFill>
                <a:effectLst/>
                <a:latin typeface="+mn-lt"/>
                <a:ea typeface="+mn-ea"/>
                <a:cs typeface="+mn-cs"/>
              </a:rPr>
              <a:t> a </a:t>
            </a:r>
            <a:r>
              <a:rPr lang="nl-NL" sz="1200" kern="1200" dirty="0" err="1">
                <a:solidFill>
                  <a:schemeClr val="tx1"/>
                </a:solidFill>
                <a:effectLst/>
                <a:latin typeface="+mn-lt"/>
                <a:ea typeface="+mn-ea"/>
                <a:cs typeface="+mn-cs"/>
              </a:rPr>
              <a:t>definitively</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postbirth</a:t>
            </a:r>
            <a:r>
              <a:rPr lang="nl-NL" sz="1200" kern="1200" dirty="0">
                <a:solidFill>
                  <a:schemeClr val="tx1"/>
                </a:solidFill>
                <a:effectLst/>
                <a:latin typeface="+mn-lt"/>
                <a:ea typeface="+mn-ea"/>
                <a:cs typeface="+mn-cs"/>
              </a:rPr>
              <a:t> time point in </a:t>
            </a:r>
            <a:r>
              <a:rPr lang="nl-NL" sz="1200" kern="1200" dirty="0" err="1">
                <a:solidFill>
                  <a:schemeClr val="tx1"/>
                </a:solidFill>
                <a:effectLst/>
                <a:latin typeface="+mn-lt"/>
                <a:ea typeface="+mn-ea"/>
                <a:cs typeface="+mn-cs"/>
              </a:rPr>
              <a:t>humans</a:t>
            </a:r>
            <a:r>
              <a:rPr lang="nl-NL" sz="1200" kern="1200" dirty="0">
                <a:solidFill>
                  <a:schemeClr val="tx1"/>
                </a:solidFill>
                <a:effectLst/>
                <a:latin typeface="+mn-lt"/>
                <a:ea typeface="+mn-ea"/>
                <a:cs typeface="+mn-cs"/>
              </a:rPr>
              <a:t>.</a:t>
            </a:r>
          </a:p>
          <a:p>
            <a:endParaRPr lang="nl-NL" dirty="0"/>
          </a:p>
          <a:p>
            <a:r>
              <a:rPr lang="nl-NL" sz="1200" kern="1200" dirty="0">
                <a:solidFill>
                  <a:schemeClr val="tx1"/>
                </a:solidFill>
                <a:effectLst/>
                <a:latin typeface="+mn-lt"/>
                <a:ea typeface="+mn-ea"/>
                <a:cs typeface="+mn-cs"/>
              </a:rPr>
              <a:t>The </a:t>
            </a:r>
            <a:r>
              <a:rPr lang="nl-NL" sz="1200" kern="1200" dirty="0" err="1">
                <a:solidFill>
                  <a:schemeClr val="tx1"/>
                </a:solidFill>
                <a:effectLst/>
                <a:latin typeface="+mn-lt"/>
                <a:ea typeface="+mn-ea"/>
                <a:cs typeface="+mn-cs"/>
              </a:rPr>
              <a:t>maturation</a:t>
            </a:r>
            <a:r>
              <a:rPr lang="nl-NL" sz="1200" kern="1200" dirty="0">
                <a:solidFill>
                  <a:schemeClr val="tx1"/>
                </a:solidFill>
                <a:effectLst/>
                <a:latin typeface="+mn-lt"/>
                <a:ea typeface="+mn-ea"/>
                <a:cs typeface="+mn-cs"/>
              </a:rPr>
              <a:t> of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human cochlea is well-</a:t>
            </a:r>
            <a:r>
              <a:rPr lang="nl-NL" sz="1200" kern="1200" dirty="0" err="1">
                <a:solidFill>
                  <a:schemeClr val="tx1"/>
                </a:solidFill>
                <a:effectLst/>
                <a:latin typeface="+mn-lt"/>
                <a:ea typeface="+mn-ea"/>
                <a:cs typeface="+mn-cs"/>
              </a:rPr>
              <a:t>advanced</a:t>
            </a:r>
            <a:r>
              <a:rPr lang="nl-NL" sz="1200" kern="1200" dirty="0">
                <a:solidFill>
                  <a:schemeClr val="tx1"/>
                </a:solidFill>
                <a:effectLst/>
                <a:latin typeface="+mn-lt"/>
                <a:ea typeface="+mn-ea"/>
                <a:cs typeface="+mn-cs"/>
              </a:rPr>
              <a:t> at </a:t>
            </a:r>
            <a:r>
              <a:rPr lang="nl-NL" sz="1200" kern="1200" dirty="0" err="1">
                <a:solidFill>
                  <a:schemeClr val="tx1"/>
                </a:solidFill>
                <a:effectLst/>
                <a:latin typeface="+mn-lt"/>
                <a:ea typeface="+mn-ea"/>
                <a:cs typeface="+mn-cs"/>
              </a:rPr>
              <a:t>mid-gestation</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and</a:t>
            </a:r>
            <a:r>
              <a:rPr lang="nl-NL" sz="1200" kern="1200" dirty="0">
                <a:solidFill>
                  <a:schemeClr val="tx1"/>
                </a:solidFill>
                <a:effectLst/>
                <a:latin typeface="+mn-lt"/>
                <a:ea typeface="+mn-ea"/>
                <a:cs typeface="+mn-cs"/>
              </a:rPr>
              <a:t> complete at </a:t>
            </a:r>
            <a:r>
              <a:rPr lang="nl-NL" sz="1200" kern="1200" dirty="0" err="1">
                <a:solidFill>
                  <a:schemeClr val="tx1"/>
                </a:solidFill>
                <a:effectLst/>
                <a:latin typeface="+mn-lt"/>
                <a:ea typeface="+mn-ea"/>
                <a:cs typeface="+mn-cs"/>
              </a:rPr>
              <a:t>birth</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with</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only</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subtle</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refinements</a:t>
            </a:r>
            <a:r>
              <a:rPr lang="nl-NL" sz="1200" kern="1200" dirty="0">
                <a:solidFill>
                  <a:schemeClr val="tx1"/>
                </a:solidFill>
                <a:effectLst/>
                <a:latin typeface="+mn-lt"/>
                <a:ea typeface="+mn-ea"/>
                <a:cs typeface="+mn-cs"/>
              </a:rPr>
              <a:t> of </a:t>
            </a:r>
            <a:r>
              <a:rPr lang="nl-NL" sz="1200" kern="1200" dirty="0" err="1">
                <a:solidFill>
                  <a:schemeClr val="tx1"/>
                </a:solidFill>
                <a:effectLst/>
                <a:latin typeface="+mn-lt"/>
                <a:ea typeface="+mn-ea"/>
                <a:cs typeface="+mn-cs"/>
              </a:rPr>
              <a:t>some</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structures</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occurring</a:t>
            </a:r>
            <a:r>
              <a:rPr lang="nl-NL" sz="1200" kern="1200" dirty="0">
                <a:solidFill>
                  <a:schemeClr val="tx1"/>
                </a:solidFill>
                <a:effectLst/>
                <a:latin typeface="+mn-lt"/>
                <a:ea typeface="+mn-ea"/>
                <a:cs typeface="+mn-cs"/>
              </a:rPr>
              <a:t> thereafter82. </a:t>
            </a:r>
            <a:r>
              <a:rPr lang="nl-NL" sz="1200" kern="1200" dirty="0" err="1">
                <a:solidFill>
                  <a:schemeClr val="tx1"/>
                </a:solidFill>
                <a:effectLst/>
                <a:latin typeface="+mn-lt"/>
                <a:ea typeface="+mn-ea"/>
                <a:cs typeface="+mn-cs"/>
              </a:rPr>
              <a:t>By</a:t>
            </a:r>
            <a:r>
              <a:rPr lang="nl-NL" sz="1200" kern="1200" dirty="0">
                <a:solidFill>
                  <a:schemeClr val="tx1"/>
                </a:solidFill>
                <a:effectLst/>
                <a:latin typeface="+mn-lt"/>
                <a:ea typeface="+mn-ea"/>
                <a:cs typeface="+mn-cs"/>
              </a:rPr>
              <a:t> contrast,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mouse cochlea is </a:t>
            </a:r>
            <a:r>
              <a:rPr lang="nl-NL" sz="1200" kern="1200" dirty="0" err="1">
                <a:solidFill>
                  <a:schemeClr val="tx1"/>
                </a:solidFill>
                <a:effectLst/>
                <a:latin typeface="+mn-lt"/>
                <a:ea typeface="+mn-ea"/>
                <a:cs typeface="+mn-cs"/>
              </a:rPr>
              <a:t>morphologically</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and</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functionally</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fully</a:t>
            </a:r>
            <a:r>
              <a:rPr lang="nl-NL" sz="1200" kern="1200" dirty="0">
                <a:solidFill>
                  <a:schemeClr val="tx1"/>
                </a:solidFill>
                <a:effectLst/>
                <a:latin typeface="+mn-lt"/>
                <a:ea typeface="+mn-ea"/>
                <a:cs typeface="+mn-cs"/>
              </a:rPr>
              <a:t> immature at </a:t>
            </a:r>
            <a:r>
              <a:rPr lang="nl-NL" sz="1200" kern="1200" dirty="0" err="1">
                <a:solidFill>
                  <a:schemeClr val="tx1"/>
                </a:solidFill>
                <a:effectLst/>
                <a:latin typeface="+mn-lt"/>
                <a:ea typeface="+mn-ea"/>
                <a:cs typeface="+mn-cs"/>
              </a:rPr>
              <a:t>birth</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with</a:t>
            </a:r>
            <a:r>
              <a:rPr lang="nl-NL" sz="1200" kern="1200" dirty="0">
                <a:solidFill>
                  <a:schemeClr val="tx1"/>
                </a:solidFill>
                <a:effectLst/>
                <a:latin typeface="+mn-lt"/>
                <a:ea typeface="+mn-ea"/>
                <a:cs typeface="+mn-cs"/>
              </a:rPr>
              <a:t> most </a:t>
            </a:r>
            <a:r>
              <a:rPr lang="nl-NL" sz="1200" kern="1200" dirty="0" err="1">
                <a:solidFill>
                  <a:schemeClr val="tx1"/>
                </a:solidFill>
                <a:effectLst/>
                <a:latin typeface="+mn-lt"/>
                <a:ea typeface="+mn-ea"/>
                <a:cs typeface="+mn-cs"/>
              </a:rPr>
              <a:t>cochlear</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cell</a:t>
            </a:r>
            <a:r>
              <a:rPr lang="nl-NL" sz="1200" kern="1200" dirty="0">
                <a:solidFill>
                  <a:schemeClr val="tx1"/>
                </a:solidFill>
                <a:effectLst/>
                <a:latin typeface="+mn-lt"/>
                <a:ea typeface="+mn-ea"/>
                <a:cs typeface="+mn-cs"/>
              </a:rPr>
              <a:t> types </a:t>
            </a:r>
            <a:r>
              <a:rPr lang="nl-NL" sz="1200" kern="1200" dirty="0" err="1">
                <a:solidFill>
                  <a:schemeClr val="tx1"/>
                </a:solidFill>
                <a:effectLst/>
                <a:latin typeface="+mn-lt"/>
                <a:ea typeface="+mn-ea"/>
                <a:cs typeface="+mn-cs"/>
              </a:rPr>
              <a:t>being</a:t>
            </a:r>
            <a:r>
              <a:rPr lang="nl-NL" sz="1200" kern="1200" dirty="0">
                <a:solidFill>
                  <a:schemeClr val="tx1"/>
                </a:solidFill>
                <a:effectLst/>
                <a:latin typeface="+mn-lt"/>
                <a:ea typeface="+mn-ea"/>
                <a:cs typeface="+mn-cs"/>
              </a:rPr>
              <a:t> at </a:t>
            </a:r>
            <a:r>
              <a:rPr lang="nl-NL" sz="1200" kern="1200" dirty="0" err="1">
                <a:solidFill>
                  <a:schemeClr val="tx1"/>
                </a:solidFill>
                <a:effectLst/>
                <a:latin typeface="+mn-lt"/>
                <a:ea typeface="+mn-ea"/>
                <a:cs typeface="+mn-cs"/>
              </a:rPr>
              <a:t>early</a:t>
            </a:r>
            <a:r>
              <a:rPr lang="nl-NL" sz="1200" kern="1200" dirty="0">
                <a:solidFill>
                  <a:schemeClr val="tx1"/>
                </a:solidFill>
                <a:effectLst/>
                <a:latin typeface="+mn-lt"/>
                <a:ea typeface="+mn-ea"/>
                <a:cs typeface="+mn-cs"/>
              </a:rPr>
              <a:t> stages of </a:t>
            </a:r>
            <a:r>
              <a:rPr lang="nl-NL" sz="1200" kern="1200" dirty="0" err="1">
                <a:solidFill>
                  <a:schemeClr val="tx1"/>
                </a:solidFill>
                <a:effectLst/>
                <a:latin typeface="+mn-lt"/>
                <a:ea typeface="+mn-ea"/>
                <a:cs typeface="+mn-cs"/>
              </a:rPr>
              <a:t>differentiation</a:t>
            </a:r>
            <a:r>
              <a:rPr lang="nl-NL" sz="1200" kern="1200" dirty="0">
                <a:solidFill>
                  <a:schemeClr val="tx1"/>
                </a:solidFill>
                <a:effectLst/>
                <a:latin typeface="+mn-lt"/>
                <a:ea typeface="+mn-ea"/>
                <a:cs typeface="+mn-cs"/>
              </a:rPr>
              <a:t>. The mouse cochlea is </a:t>
            </a:r>
            <a:r>
              <a:rPr lang="nl-NL" sz="1200" kern="1200" dirty="0" err="1">
                <a:solidFill>
                  <a:schemeClr val="tx1"/>
                </a:solidFill>
                <a:effectLst/>
                <a:latin typeface="+mn-lt"/>
                <a:ea typeface="+mn-ea"/>
                <a:cs typeface="+mn-cs"/>
              </a:rPr>
              <a:t>considered</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to</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be</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mature</a:t>
            </a:r>
            <a:r>
              <a:rPr lang="nl-NL" sz="1200" kern="1200" dirty="0">
                <a:solidFill>
                  <a:schemeClr val="tx1"/>
                </a:solidFill>
                <a:effectLst/>
                <a:latin typeface="+mn-lt"/>
                <a:ea typeface="+mn-ea"/>
                <a:cs typeface="+mn-cs"/>
              </a:rPr>
              <a:t> at </a:t>
            </a:r>
            <a:r>
              <a:rPr lang="nl-NL" sz="1200" kern="1200" dirty="0" err="1">
                <a:solidFill>
                  <a:schemeClr val="tx1"/>
                </a:solidFill>
                <a:effectLst/>
                <a:latin typeface="+mn-lt"/>
                <a:ea typeface="+mn-ea"/>
                <a:cs typeface="+mn-cs"/>
              </a:rPr>
              <a:t>around</a:t>
            </a:r>
            <a:r>
              <a:rPr lang="nl-NL" sz="1200" kern="1200" dirty="0">
                <a:solidFill>
                  <a:schemeClr val="tx1"/>
                </a:solidFill>
                <a:effectLst/>
                <a:latin typeface="+mn-lt"/>
                <a:ea typeface="+mn-ea"/>
                <a:cs typeface="+mn-cs"/>
              </a:rPr>
              <a:t> P20, even </a:t>
            </a:r>
            <a:r>
              <a:rPr lang="nl-NL" sz="1200" kern="1200" dirty="0" err="1">
                <a:solidFill>
                  <a:schemeClr val="tx1"/>
                </a:solidFill>
                <a:effectLst/>
                <a:latin typeface="+mn-lt"/>
                <a:ea typeface="+mn-ea"/>
                <a:cs typeface="+mn-cs"/>
              </a:rPr>
              <a:t>though</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the</a:t>
            </a:r>
            <a:r>
              <a:rPr lang="nl-NL" sz="1200" kern="1200" dirty="0">
                <a:solidFill>
                  <a:schemeClr val="tx1"/>
                </a:solidFill>
                <a:effectLst/>
                <a:latin typeface="+mn-lt"/>
                <a:ea typeface="+mn-ea"/>
                <a:cs typeface="+mn-cs"/>
              </a:rPr>
              <a:t> hair </a:t>
            </a:r>
            <a:r>
              <a:rPr lang="nl-NL" sz="1200" kern="1200" dirty="0" err="1">
                <a:solidFill>
                  <a:schemeClr val="tx1"/>
                </a:solidFill>
                <a:effectLst/>
                <a:latin typeface="+mn-lt"/>
                <a:ea typeface="+mn-ea"/>
                <a:cs typeface="+mn-cs"/>
              </a:rPr>
              <a:t>cell</a:t>
            </a:r>
            <a:r>
              <a:rPr lang="nl-NL" sz="1200" kern="1200" dirty="0">
                <a:solidFill>
                  <a:schemeClr val="tx1"/>
                </a:solidFill>
                <a:effectLst/>
                <a:latin typeface="+mn-lt"/>
                <a:ea typeface="+mn-ea"/>
                <a:cs typeface="+mn-cs"/>
              </a:rPr>
              <a:t>–</a:t>
            </a:r>
            <a:r>
              <a:rPr lang="nl-NL" sz="1200" kern="1200" dirty="0" err="1">
                <a:solidFill>
                  <a:schemeClr val="tx1"/>
                </a:solidFill>
                <a:effectLst/>
                <a:latin typeface="+mn-lt"/>
                <a:ea typeface="+mn-ea"/>
                <a:cs typeface="+mn-cs"/>
              </a:rPr>
              <a:t>primary</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auditory</a:t>
            </a:r>
            <a:r>
              <a:rPr lang="nl-NL" sz="1200" kern="1200" dirty="0">
                <a:solidFill>
                  <a:schemeClr val="tx1"/>
                </a:solidFill>
                <a:effectLst/>
                <a:latin typeface="+mn-lt"/>
                <a:ea typeface="+mn-ea"/>
                <a:cs typeface="+mn-cs"/>
              </a:rPr>
              <a:t> neuron </a:t>
            </a:r>
            <a:r>
              <a:rPr lang="nl-NL" sz="1200" kern="1200" dirty="0" err="1">
                <a:solidFill>
                  <a:schemeClr val="tx1"/>
                </a:solidFill>
                <a:effectLst/>
                <a:latin typeface="+mn-lt"/>
                <a:ea typeface="+mn-ea"/>
                <a:cs typeface="+mn-cs"/>
              </a:rPr>
              <a:t>synapses</a:t>
            </a:r>
            <a:r>
              <a:rPr lang="nl-NL" sz="1200" kern="1200" dirty="0">
                <a:solidFill>
                  <a:schemeClr val="tx1"/>
                </a:solidFill>
                <a:effectLst/>
                <a:latin typeface="+mn-lt"/>
                <a:ea typeface="+mn-ea"/>
                <a:cs typeface="+mn-cs"/>
              </a:rPr>
              <a:t> do </a:t>
            </a:r>
            <a:r>
              <a:rPr lang="nl-NL" sz="1200" kern="1200" dirty="0" err="1">
                <a:solidFill>
                  <a:schemeClr val="tx1"/>
                </a:solidFill>
                <a:effectLst/>
                <a:latin typeface="+mn-lt"/>
                <a:ea typeface="+mn-ea"/>
                <a:cs typeface="+mn-cs"/>
              </a:rPr>
              <a:t>not</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reach</a:t>
            </a:r>
            <a:r>
              <a:rPr lang="nl-NL" sz="1200" kern="1200" dirty="0">
                <a:solidFill>
                  <a:schemeClr val="tx1"/>
                </a:solidFill>
                <a:effectLst/>
                <a:latin typeface="+mn-lt"/>
                <a:ea typeface="+mn-ea"/>
                <a:cs typeface="+mn-cs"/>
              </a:rPr>
              <a:t> full </a:t>
            </a:r>
            <a:r>
              <a:rPr lang="nl-NL" sz="1200" kern="1200" dirty="0" err="1">
                <a:solidFill>
                  <a:schemeClr val="tx1"/>
                </a:solidFill>
                <a:effectLst/>
                <a:latin typeface="+mn-lt"/>
                <a:ea typeface="+mn-ea"/>
                <a:cs typeface="+mn-cs"/>
              </a:rPr>
              <a:t>maturation</a:t>
            </a:r>
            <a:r>
              <a:rPr lang="nl-NL" sz="1200" kern="1200" dirty="0">
                <a:solidFill>
                  <a:schemeClr val="tx1"/>
                </a:solidFill>
                <a:effectLst/>
                <a:latin typeface="+mn-lt"/>
                <a:ea typeface="+mn-ea"/>
                <a:cs typeface="+mn-cs"/>
              </a:rPr>
              <a:t> </a:t>
            </a:r>
            <a:r>
              <a:rPr lang="nl-NL" sz="1200" kern="1200" dirty="0" err="1">
                <a:solidFill>
                  <a:schemeClr val="tx1"/>
                </a:solidFill>
                <a:effectLst/>
                <a:latin typeface="+mn-lt"/>
                <a:ea typeface="+mn-ea"/>
                <a:cs typeface="+mn-cs"/>
              </a:rPr>
              <a:t>until</a:t>
            </a:r>
            <a:r>
              <a:rPr lang="nl-NL" sz="1200" kern="1200" dirty="0">
                <a:solidFill>
                  <a:schemeClr val="tx1"/>
                </a:solidFill>
                <a:effectLst/>
                <a:latin typeface="+mn-lt"/>
                <a:ea typeface="+mn-ea"/>
                <a:cs typeface="+mn-cs"/>
              </a:rPr>
              <a:t> </a:t>
            </a:r>
            <a:r>
              <a:rPr lang="nl-NL" sz="1200" kern="1200" err="1">
                <a:solidFill>
                  <a:schemeClr val="tx1"/>
                </a:solidFill>
                <a:effectLst/>
                <a:latin typeface="+mn-lt"/>
                <a:ea typeface="+mn-ea"/>
                <a:cs typeface="+mn-cs"/>
              </a:rPr>
              <a:t>about</a:t>
            </a:r>
            <a:r>
              <a:rPr lang="nl-NL" sz="1200" kern="1200">
                <a:solidFill>
                  <a:schemeClr val="tx1"/>
                </a:solidFill>
                <a:effectLst/>
                <a:latin typeface="+mn-lt"/>
                <a:ea typeface="+mn-ea"/>
                <a:cs typeface="+mn-cs"/>
              </a:rPr>
              <a:t> P28.</a:t>
            </a:r>
            <a:endParaRPr lang="nl-NL" sz="1200" kern="1200" dirty="0">
              <a:solidFill>
                <a:schemeClr val="tx1"/>
              </a:solidFill>
              <a:effectLst/>
              <a:latin typeface="+mn-lt"/>
              <a:ea typeface="+mn-ea"/>
              <a:cs typeface="+mn-cs"/>
            </a:endParaRPr>
          </a:p>
          <a:p>
            <a:endParaRPr lang="nl-NL" dirty="0"/>
          </a:p>
        </p:txBody>
      </p:sp>
      <p:sp>
        <p:nvSpPr>
          <p:cNvPr id="4" name="Tijdelijke aanduiding voor dianummer 3"/>
          <p:cNvSpPr>
            <a:spLocks noGrp="1"/>
          </p:cNvSpPr>
          <p:nvPr>
            <p:ph type="sldNum" sz="quarter" idx="5"/>
          </p:nvPr>
        </p:nvSpPr>
        <p:spPr/>
        <p:txBody>
          <a:bodyPr/>
          <a:lstStyle/>
          <a:p>
            <a:fld id="{0099BCF2-9949-4E2D-9822-0F79946EE8EB}" type="slidenum">
              <a:rPr lang="nl-NL" smtClean="0"/>
              <a:t>89</a:t>
            </a:fld>
            <a:endParaRPr lang="nl-NL"/>
          </a:p>
        </p:txBody>
      </p:sp>
    </p:spTree>
    <p:extLst>
      <p:ext uri="{BB962C8B-B14F-4D97-AF65-F5344CB8AC3E}">
        <p14:creationId xmlns:p14="http://schemas.microsoft.com/office/powerpoint/2010/main" val="953130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50B4D49C-1ABC-40CC-907D-6DCCE150B73C}" type="slidenum">
              <a:rPr lang="nl-NL" smtClean="0"/>
              <a:pPr>
                <a:defRPr/>
              </a:pPr>
              <a:t>93</a:t>
            </a:fld>
            <a:endParaRPr lang="nl-NL"/>
          </a:p>
        </p:txBody>
      </p:sp>
    </p:spTree>
    <p:extLst>
      <p:ext uri="{BB962C8B-B14F-4D97-AF65-F5344CB8AC3E}">
        <p14:creationId xmlns:p14="http://schemas.microsoft.com/office/powerpoint/2010/main" val="20204833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algn="just">
              <a:lnSpc>
                <a:spcPct val="100000"/>
              </a:lnSpc>
              <a:spcAft>
                <a:spcPts val="1000"/>
              </a:spcAft>
            </a:pPr>
            <a:r>
              <a:rPr lang="en-US" dirty="0"/>
              <a:t>Met WES </a:t>
            </a:r>
            <a:r>
              <a:rPr lang="en-US" dirty="0" err="1"/>
              <a:t>wordt</a:t>
            </a:r>
            <a:r>
              <a:rPr lang="en-US" dirty="0"/>
              <a:t> </a:t>
            </a:r>
            <a:r>
              <a:rPr lang="en-US" dirty="0" err="1"/>
              <a:t>bij</a:t>
            </a:r>
            <a:r>
              <a:rPr lang="en-US" dirty="0"/>
              <a:t> (</a:t>
            </a:r>
            <a:r>
              <a:rPr lang="en-US" dirty="0" err="1"/>
              <a:t>minimaal</a:t>
            </a:r>
            <a:r>
              <a:rPr lang="en-US" dirty="0"/>
              <a:t>) 29% van de </a:t>
            </a:r>
            <a:r>
              <a:rPr lang="en-US" dirty="0" err="1"/>
              <a:t>patienten</a:t>
            </a:r>
            <a:r>
              <a:rPr lang="en-US" dirty="0"/>
              <a:t> de </a:t>
            </a:r>
            <a:r>
              <a:rPr lang="en-US" dirty="0" err="1"/>
              <a:t>genetische</a:t>
            </a:r>
            <a:r>
              <a:rPr lang="en-US" dirty="0"/>
              <a:t> </a:t>
            </a:r>
            <a:r>
              <a:rPr lang="en-US" dirty="0" err="1"/>
              <a:t>oorzaak</a:t>
            </a:r>
            <a:r>
              <a:rPr lang="en-US" dirty="0"/>
              <a:t> </a:t>
            </a:r>
            <a:r>
              <a:rPr lang="en-US" dirty="0" err="1"/>
              <a:t>gevonden</a:t>
            </a:r>
            <a:endParaRPr lang="en-US" dirty="0"/>
          </a:p>
          <a:p>
            <a:pPr algn="just">
              <a:lnSpc>
                <a:spcPct val="100000"/>
              </a:lnSpc>
              <a:spcAft>
                <a:spcPts val="1000"/>
              </a:spcAft>
            </a:pPr>
            <a:r>
              <a:rPr lang="en-US" dirty="0" err="1"/>
              <a:t>Voor</a:t>
            </a:r>
            <a:r>
              <a:rPr lang="en-US" dirty="0"/>
              <a:t> </a:t>
            </a:r>
            <a:r>
              <a:rPr lang="en-US" dirty="0" err="1"/>
              <a:t>veel</a:t>
            </a:r>
            <a:r>
              <a:rPr lang="en-US" dirty="0"/>
              <a:t> </a:t>
            </a:r>
            <a:r>
              <a:rPr lang="en-US" dirty="0" err="1"/>
              <a:t>patiënten</a:t>
            </a:r>
            <a:r>
              <a:rPr lang="en-US" dirty="0"/>
              <a:t> is </a:t>
            </a:r>
            <a:r>
              <a:rPr lang="en-US" dirty="0" err="1"/>
              <a:t>segregatie</a:t>
            </a:r>
            <a:r>
              <a:rPr lang="en-US" dirty="0"/>
              <a:t> </a:t>
            </a:r>
            <a:r>
              <a:rPr lang="en-US" dirty="0" err="1"/>
              <a:t>analyse</a:t>
            </a:r>
            <a:r>
              <a:rPr lang="en-US" dirty="0"/>
              <a:t> in de </a:t>
            </a:r>
            <a:r>
              <a:rPr lang="en-US" dirty="0" err="1"/>
              <a:t>familie</a:t>
            </a:r>
            <a:r>
              <a:rPr lang="en-US" dirty="0"/>
              <a:t> </a:t>
            </a:r>
            <a:r>
              <a:rPr lang="en-US" dirty="0" err="1"/>
              <a:t>nodig</a:t>
            </a:r>
            <a:r>
              <a:rPr lang="en-US" dirty="0"/>
              <a:t> om tot </a:t>
            </a:r>
            <a:r>
              <a:rPr lang="en-US" dirty="0" err="1"/>
              <a:t>een</a:t>
            </a:r>
            <a:r>
              <a:rPr lang="en-US" dirty="0"/>
              <a:t> </a:t>
            </a:r>
            <a:r>
              <a:rPr lang="en-US" dirty="0" err="1"/>
              <a:t>duidelijke</a:t>
            </a:r>
            <a:r>
              <a:rPr lang="en-US" dirty="0"/>
              <a:t> </a:t>
            </a:r>
            <a:r>
              <a:rPr lang="en-US" dirty="0" err="1"/>
              <a:t>uitslag</a:t>
            </a:r>
            <a:r>
              <a:rPr lang="en-US" dirty="0"/>
              <a:t> </a:t>
            </a:r>
            <a:r>
              <a:rPr lang="en-US" dirty="0" err="1"/>
              <a:t>te</a:t>
            </a:r>
            <a:r>
              <a:rPr lang="en-US" dirty="0"/>
              <a:t> </a:t>
            </a:r>
            <a:r>
              <a:rPr lang="en-US" dirty="0" err="1"/>
              <a:t>komen</a:t>
            </a:r>
            <a:r>
              <a:rPr lang="en-US" dirty="0"/>
              <a:t> </a:t>
            </a:r>
          </a:p>
          <a:p>
            <a:pPr algn="just">
              <a:lnSpc>
                <a:spcPct val="100000"/>
              </a:lnSpc>
              <a:spcAft>
                <a:spcPts val="1000"/>
              </a:spcAft>
            </a:pPr>
            <a:r>
              <a:rPr lang="en-US" dirty="0" err="1"/>
              <a:t>Mutaties</a:t>
            </a:r>
            <a:r>
              <a:rPr lang="en-US" dirty="0"/>
              <a:t> in </a:t>
            </a:r>
            <a:r>
              <a:rPr lang="en-US" i="1" dirty="0"/>
              <a:t>GJB2</a:t>
            </a:r>
            <a:r>
              <a:rPr lang="en-US" dirty="0"/>
              <a:t> </a:t>
            </a:r>
            <a:r>
              <a:rPr lang="en-US" dirty="0" err="1"/>
              <a:t>zijn</a:t>
            </a:r>
            <a:r>
              <a:rPr lang="en-US" dirty="0"/>
              <a:t> de </a:t>
            </a:r>
            <a:r>
              <a:rPr lang="en-US" dirty="0" err="1"/>
              <a:t>meest</a:t>
            </a:r>
            <a:r>
              <a:rPr lang="en-US" dirty="0"/>
              <a:t> </a:t>
            </a:r>
            <a:r>
              <a:rPr lang="en-US" dirty="0" err="1"/>
              <a:t>frequente</a:t>
            </a:r>
            <a:r>
              <a:rPr lang="en-US" dirty="0"/>
              <a:t> </a:t>
            </a:r>
            <a:r>
              <a:rPr lang="en-US" dirty="0" err="1"/>
              <a:t>oorzaak</a:t>
            </a:r>
            <a:r>
              <a:rPr lang="en-US" dirty="0"/>
              <a:t>: </a:t>
            </a:r>
            <a:r>
              <a:rPr lang="en-US" dirty="0" err="1"/>
              <a:t>voortest</a:t>
            </a:r>
            <a:r>
              <a:rPr lang="en-US" dirty="0"/>
              <a:t> </a:t>
            </a:r>
            <a:br>
              <a:rPr lang="en-US" dirty="0"/>
            </a:br>
            <a:endParaRPr lang="en-US" dirty="0"/>
          </a:p>
          <a:p>
            <a:pPr algn="just">
              <a:lnSpc>
                <a:spcPct val="100000"/>
              </a:lnSpc>
              <a:spcAft>
                <a:spcPts val="1000"/>
              </a:spcAft>
            </a:pPr>
            <a:r>
              <a:rPr lang="en-US" dirty="0" err="1"/>
              <a:t>Goede</a:t>
            </a:r>
            <a:r>
              <a:rPr lang="en-US" dirty="0"/>
              <a:t> </a:t>
            </a:r>
            <a:r>
              <a:rPr lang="en-US" dirty="0" err="1"/>
              <a:t>kosten</a:t>
            </a:r>
            <a:r>
              <a:rPr lang="en-US" dirty="0"/>
              <a:t>/</a:t>
            </a:r>
            <a:r>
              <a:rPr lang="en-US" dirty="0" err="1"/>
              <a:t>baten</a:t>
            </a:r>
            <a:r>
              <a:rPr lang="en-US" dirty="0"/>
              <a:t> </a:t>
            </a:r>
            <a:r>
              <a:rPr lang="en-US" dirty="0" err="1"/>
              <a:t>analyse</a:t>
            </a:r>
            <a:r>
              <a:rPr lang="en-US" dirty="0"/>
              <a:t> : </a:t>
            </a:r>
            <a:r>
              <a:rPr lang="en-US" dirty="0" err="1"/>
              <a:t>dichtleggen</a:t>
            </a:r>
            <a:r>
              <a:rPr lang="en-US" dirty="0"/>
              <a:t> van “</a:t>
            </a:r>
            <a:r>
              <a:rPr lang="en-US" dirty="0" err="1"/>
              <a:t>gemiste</a:t>
            </a:r>
            <a:r>
              <a:rPr lang="en-US" dirty="0"/>
              <a:t> </a:t>
            </a:r>
            <a:r>
              <a:rPr lang="en-US" dirty="0" err="1"/>
              <a:t>regio’s</a:t>
            </a:r>
            <a:r>
              <a:rPr lang="en-US" dirty="0"/>
              <a:t>”</a:t>
            </a:r>
          </a:p>
          <a:p>
            <a:pPr algn="just">
              <a:lnSpc>
                <a:spcPct val="100000"/>
              </a:lnSpc>
              <a:spcAft>
                <a:spcPts val="1000"/>
              </a:spcAft>
            </a:pPr>
            <a:r>
              <a:rPr lang="en-US" dirty="0" err="1"/>
              <a:t>Aanpassing</a:t>
            </a:r>
            <a:r>
              <a:rPr lang="en-US" dirty="0"/>
              <a:t> </a:t>
            </a:r>
            <a:r>
              <a:rPr lang="en-US" dirty="0" err="1"/>
              <a:t>zorgplan</a:t>
            </a:r>
            <a:r>
              <a:rPr lang="en-US" dirty="0"/>
              <a:t> </a:t>
            </a:r>
            <a:r>
              <a:rPr lang="en-US" dirty="0" err="1"/>
              <a:t>nodig</a:t>
            </a:r>
            <a:r>
              <a:rPr lang="en-US" dirty="0"/>
              <a:t>?</a:t>
            </a:r>
          </a:p>
          <a:p>
            <a:endParaRPr lang="nl-NL" dirty="0"/>
          </a:p>
        </p:txBody>
      </p:sp>
      <p:sp>
        <p:nvSpPr>
          <p:cNvPr id="4" name="Tijdelijke aanduiding voor dianummer 3"/>
          <p:cNvSpPr>
            <a:spLocks noGrp="1"/>
          </p:cNvSpPr>
          <p:nvPr>
            <p:ph type="sldNum" sz="quarter" idx="10"/>
          </p:nvPr>
        </p:nvSpPr>
        <p:spPr/>
        <p:txBody>
          <a:bodyPr/>
          <a:lstStyle/>
          <a:p>
            <a:pPr>
              <a:defRPr/>
            </a:pPr>
            <a:fld id="{D12FC3B8-5250-5948-943F-7FCC364C2863}" type="slidenum">
              <a:rPr lang="nl-NL" smtClean="0"/>
              <a:pPr>
                <a:defRPr/>
              </a:pPr>
              <a:t>95</a:t>
            </a:fld>
            <a:endParaRPr lang="nl-NL"/>
          </a:p>
        </p:txBody>
      </p:sp>
    </p:spTree>
    <p:extLst>
      <p:ext uri="{BB962C8B-B14F-4D97-AF65-F5344CB8AC3E}">
        <p14:creationId xmlns:p14="http://schemas.microsoft.com/office/powerpoint/2010/main" val="3238536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endParaRPr lang="nl-NL" dirty="0"/>
          </a:p>
        </p:txBody>
      </p:sp>
      <p:sp>
        <p:nvSpPr>
          <p:cNvPr id="4" name="Tijdelijke aanduiding voor dianummer 3"/>
          <p:cNvSpPr>
            <a:spLocks noGrp="1"/>
          </p:cNvSpPr>
          <p:nvPr>
            <p:ph type="sldNum" sz="quarter" idx="5"/>
          </p:nvPr>
        </p:nvSpPr>
        <p:spPr/>
        <p:txBody>
          <a:bodyPr/>
          <a:lstStyle/>
          <a:p>
            <a:fld id="{0099BCF2-9949-4E2D-9822-0F79946EE8EB}" type="slidenum">
              <a:rPr lang="nl-NL" smtClean="0"/>
              <a:t>96</a:t>
            </a:fld>
            <a:endParaRPr lang="nl-NL"/>
          </a:p>
        </p:txBody>
      </p:sp>
    </p:spTree>
    <p:extLst>
      <p:ext uri="{BB962C8B-B14F-4D97-AF65-F5344CB8AC3E}">
        <p14:creationId xmlns:p14="http://schemas.microsoft.com/office/powerpoint/2010/main" val="15106018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eldia">
    <p:spTree>
      <p:nvGrpSpPr>
        <p:cNvPr id="1" name=""/>
        <p:cNvGrpSpPr/>
        <p:nvPr/>
      </p:nvGrpSpPr>
      <p:grpSpPr>
        <a:xfrm>
          <a:off x="0" y="0"/>
          <a:ext cx="0" cy="0"/>
          <a:chOff x="0" y="0"/>
          <a:chExt cx="0" cy="0"/>
        </a:xfrm>
      </p:grpSpPr>
      <p:sp>
        <p:nvSpPr>
          <p:cNvPr id="7" name="Rechthoek 6"/>
          <p:cNvSpPr/>
          <p:nvPr userDrawn="1"/>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Rechthoek 7"/>
          <p:cNvSpPr/>
          <p:nvPr userDrawn="1"/>
        </p:nvSpPr>
        <p:spPr>
          <a:xfrm>
            <a:off x="521500" y="594000"/>
            <a:ext cx="8100000" cy="42125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p:cNvSpPr>
            <a:spLocks noGrp="1"/>
          </p:cNvSpPr>
          <p:nvPr>
            <p:ph type="ctrTitle"/>
          </p:nvPr>
        </p:nvSpPr>
        <p:spPr>
          <a:xfrm>
            <a:off x="846000" y="1003462"/>
            <a:ext cx="7452000" cy="533400"/>
          </a:xfrm>
        </p:spPr>
        <p:txBody>
          <a:bodyPr/>
          <a:lstStyle>
            <a:lvl1pPr>
              <a:defRPr>
                <a:solidFill>
                  <a:schemeClr val="bg2"/>
                </a:solidFill>
              </a:defRPr>
            </a:lvl1pPr>
          </a:lstStyle>
          <a:p>
            <a:r>
              <a:rPr lang="nl-NL"/>
              <a:t>Klik om de stijl te bewerken</a:t>
            </a:r>
            <a:endParaRPr lang="nl-NL" dirty="0"/>
          </a:p>
        </p:txBody>
      </p:sp>
      <p:sp>
        <p:nvSpPr>
          <p:cNvPr id="3" name="Ondertitel 2"/>
          <p:cNvSpPr>
            <a:spLocks noGrp="1"/>
          </p:cNvSpPr>
          <p:nvPr>
            <p:ph type="subTitle" idx="1"/>
          </p:nvPr>
        </p:nvSpPr>
        <p:spPr>
          <a:xfrm>
            <a:off x="845540" y="1650209"/>
            <a:ext cx="7452000" cy="533400"/>
          </a:xfrm>
        </p:spPr>
        <p:txBody>
          <a:bodyPr>
            <a:noAutofit/>
          </a:bodyPr>
          <a:lstStyle>
            <a:lvl1pPr marL="0" indent="0" algn="l">
              <a:lnSpc>
                <a:spcPts val="4200"/>
              </a:lnSpc>
              <a:buNone/>
              <a:defRPr sz="4000">
                <a:solidFill>
                  <a:schemeClr val="bg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NL"/>
              <a:t>Klik om het opmaakprofiel van de modelondertitel te bewerken</a:t>
            </a:r>
            <a:endParaRPr lang="nl-NL" dirty="0"/>
          </a:p>
        </p:txBody>
      </p:sp>
      <p:sp>
        <p:nvSpPr>
          <p:cNvPr id="11" name="Rechthoek 10"/>
          <p:cNvSpPr/>
          <p:nvPr userDrawn="1"/>
        </p:nvSpPr>
        <p:spPr>
          <a:xfrm>
            <a:off x="521500" y="5292000"/>
            <a:ext cx="8100000" cy="10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Tijdelijke aanduiding voor tekst 13"/>
          <p:cNvSpPr>
            <a:spLocks noGrp="1"/>
          </p:cNvSpPr>
          <p:nvPr>
            <p:ph type="body" sz="quarter" idx="10"/>
          </p:nvPr>
        </p:nvSpPr>
        <p:spPr>
          <a:xfrm>
            <a:off x="846001" y="4078255"/>
            <a:ext cx="5346157" cy="635000"/>
          </a:xfrm>
        </p:spPr>
        <p:txBody>
          <a:bodyPr/>
          <a:lstStyle>
            <a:lvl1pPr marL="0" indent="0" algn="l">
              <a:buNone/>
              <a:defRPr>
                <a:solidFill>
                  <a:schemeClr val="bg2"/>
                </a:solidFill>
              </a:defRPr>
            </a:lvl1pPr>
          </a:lstStyle>
          <a:p>
            <a:pPr lvl="0"/>
            <a:r>
              <a:rPr lang="nl-NL"/>
              <a:t>Klik om de modelstijlen te bewerken</a:t>
            </a:r>
          </a:p>
        </p:txBody>
      </p:sp>
      <p:pic>
        <p:nvPicPr>
          <p:cNvPr id="17" name="Afbeelding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868001" y="6264000"/>
            <a:ext cx="2426807" cy="302400"/>
          </a:xfrm>
          <a:prstGeom prst="rect">
            <a:avLst/>
          </a:prstGeom>
        </p:spPr>
      </p:pic>
    </p:spTree>
    <p:extLst>
      <p:ext uri="{BB962C8B-B14F-4D97-AF65-F5344CB8AC3E}">
        <p14:creationId xmlns:p14="http://schemas.microsoft.com/office/powerpoint/2010/main" val="1922479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eldia 2">
    <p:spTree>
      <p:nvGrpSpPr>
        <p:cNvPr id="1" name=""/>
        <p:cNvGrpSpPr/>
        <p:nvPr/>
      </p:nvGrpSpPr>
      <p:grpSpPr>
        <a:xfrm>
          <a:off x="0" y="0"/>
          <a:ext cx="0" cy="0"/>
          <a:chOff x="0" y="0"/>
          <a:chExt cx="0" cy="0"/>
        </a:xfrm>
      </p:grpSpPr>
      <p:sp>
        <p:nvSpPr>
          <p:cNvPr id="7" name="Rechthoek 6"/>
          <p:cNvSpPr/>
          <p:nvPr userDrawn="1"/>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p:cNvSpPr>
            <a:spLocks noGrp="1"/>
          </p:cNvSpPr>
          <p:nvPr>
            <p:ph type="ctrTitle"/>
          </p:nvPr>
        </p:nvSpPr>
        <p:spPr>
          <a:xfrm>
            <a:off x="846000" y="1003462"/>
            <a:ext cx="7452000" cy="533400"/>
          </a:xfrm>
        </p:spPr>
        <p:txBody>
          <a:bodyPr/>
          <a:lstStyle>
            <a:lvl1pPr>
              <a:defRPr>
                <a:solidFill>
                  <a:schemeClr val="tx2"/>
                </a:solidFill>
              </a:defRPr>
            </a:lvl1pPr>
          </a:lstStyle>
          <a:p>
            <a:r>
              <a:rPr lang="nl-NL"/>
              <a:t>Klik om de stijl te bewerken</a:t>
            </a:r>
            <a:endParaRPr lang="nl-NL" dirty="0"/>
          </a:p>
        </p:txBody>
      </p:sp>
      <p:sp>
        <p:nvSpPr>
          <p:cNvPr id="3" name="Ondertitel 2"/>
          <p:cNvSpPr>
            <a:spLocks noGrp="1"/>
          </p:cNvSpPr>
          <p:nvPr>
            <p:ph type="subTitle" idx="1"/>
          </p:nvPr>
        </p:nvSpPr>
        <p:spPr>
          <a:xfrm>
            <a:off x="845540" y="1650209"/>
            <a:ext cx="7452000" cy="533400"/>
          </a:xfrm>
        </p:spPr>
        <p:txBody>
          <a:bodyPr>
            <a:noAutofit/>
          </a:bodyPr>
          <a:lstStyle>
            <a:lvl1pPr marL="0" indent="0" algn="l">
              <a:lnSpc>
                <a:spcPts val="4200"/>
              </a:lnSpc>
              <a:buNone/>
              <a:defRPr sz="4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NL"/>
              <a:t>Klik om het opmaakprofiel van de modelondertitel te bewerken</a:t>
            </a:r>
            <a:endParaRPr lang="nl-NL" dirty="0"/>
          </a:p>
        </p:txBody>
      </p:sp>
      <p:sp>
        <p:nvSpPr>
          <p:cNvPr id="11" name="Rechthoek 10"/>
          <p:cNvSpPr/>
          <p:nvPr userDrawn="1"/>
        </p:nvSpPr>
        <p:spPr>
          <a:xfrm>
            <a:off x="521500" y="5292000"/>
            <a:ext cx="8100000" cy="10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4" name="Tijdelijke aanduiding voor tekst 13"/>
          <p:cNvSpPr>
            <a:spLocks noGrp="1"/>
          </p:cNvSpPr>
          <p:nvPr>
            <p:ph type="body" sz="quarter" idx="10"/>
          </p:nvPr>
        </p:nvSpPr>
        <p:spPr>
          <a:xfrm>
            <a:off x="846001" y="4078255"/>
            <a:ext cx="5346157" cy="635000"/>
          </a:xfrm>
        </p:spPr>
        <p:txBody>
          <a:bodyPr/>
          <a:lstStyle>
            <a:lvl1pPr marL="0" indent="0" algn="l">
              <a:buNone/>
              <a:defRPr>
                <a:solidFill>
                  <a:schemeClr val="tx2"/>
                </a:solidFill>
              </a:defRPr>
            </a:lvl1pPr>
          </a:lstStyle>
          <a:p>
            <a:pPr lvl="0"/>
            <a:r>
              <a:rPr lang="nl-NL"/>
              <a:t>Klik om de modelstijlen te bewerken</a:t>
            </a:r>
          </a:p>
        </p:txBody>
      </p:sp>
      <p:pic>
        <p:nvPicPr>
          <p:cNvPr id="17" name="Afbeelding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868001" y="6264000"/>
            <a:ext cx="2426807" cy="302400"/>
          </a:xfrm>
          <a:prstGeom prst="rect">
            <a:avLst/>
          </a:prstGeom>
        </p:spPr>
      </p:pic>
      <p:sp>
        <p:nvSpPr>
          <p:cNvPr id="9" name="Rechthoek 8"/>
          <p:cNvSpPr/>
          <p:nvPr userDrawn="1"/>
        </p:nvSpPr>
        <p:spPr>
          <a:xfrm>
            <a:off x="522000" y="594000"/>
            <a:ext cx="8100000" cy="50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845441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NL" dirty="0"/>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NL" dirty="0"/>
          </a:p>
        </p:txBody>
      </p:sp>
      <p:sp>
        <p:nvSpPr>
          <p:cNvPr id="4" name="Tijdelijke aanduiding voor datum 3"/>
          <p:cNvSpPr>
            <a:spLocks noGrp="1"/>
          </p:cNvSpPr>
          <p:nvPr>
            <p:ph type="dt" sz="half" idx="10"/>
          </p:nvPr>
        </p:nvSpPr>
        <p:spPr/>
        <p:txBody>
          <a:bodyPr/>
          <a:lstStyle/>
          <a:p>
            <a:r>
              <a:rPr lang="nl-NL"/>
              <a:t>&lt;datum&gt;</a:t>
            </a:r>
          </a:p>
        </p:txBody>
      </p:sp>
      <p:sp>
        <p:nvSpPr>
          <p:cNvPr id="5" name="Tijdelijke aanduiding voor voettekst 4"/>
          <p:cNvSpPr>
            <a:spLocks noGrp="1"/>
          </p:cNvSpPr>
          <p:nvPr>
            <p:ph type="ftr" sz="quarter" idx="11"/>
          </p:nvPr>
        </p:nvSpPr>
        <p:spPr/>
        <p:txBody>
          <a:bodyPr/>
          <a:lstStyle/>
          <a:p>
            <a:r>
              <a:rPr lang="nl-NL"/>
              <a:t>&lt;Titel van de presentatie&gt;</a:t>
            </a:r>
          </a:p>
        </p:txBody>
      </p:sp>
      <p:sp>
        <p:nvSpPr>
          <p:cNvPr id="7" name="Tijdelijke aanduiding voor dianummer 5"/>
          <p:cNvSpPr>
            <a:spLocks noGrp="1"/>
          </p:cNvSpPr>
          <p:nvPr>
            <p:ph type="sldNum" sz="quarter" idx="4"/>
          </p:nvPr>
        </p:nvSpPr>
        <p:spPr>
          <a:xfrm>
            <a:off x="522000" y="6414409"/>
            <a:ext cx="81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Pagina </a:t>
            </a:r>
            <a:fld id="{7FC9B413-936F-403B-BC98-20250EBFF374}" type="slidenum">
              <a:rPr lang="nl-NL" smtClean="0"/>
              <a:pPr/>
              <a:t>‹#›</a:t>
            </a:fld>
            <a:endParaRPr lang="nl-NL" dirty="0"/>
          </a:p>
        </p:txBody>
      </p:sp>
    </p:spTree>
    <p:extLst>
      <p:ext uri="{BB962C8B-B14F-4D97-AF65-F5344CB8AC3E}">
        <p14:creationId xmlns:p14="http://schemas.microsoft.com/office/powerpoint/2010/main" val="2781968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oofdstukdia">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nl-NL" dirty="0"/>
          </a:p>
        </p:txBody>
      </p:sp>
      <p:sp>
        <p:nvSpPr>
          <p:cNvPr id="3" name="Tijdelijke aanduiding voor datum 2"/>
          <p:cNvSpPr>
            <a:spLocks noGrp="1"/>
          </p:cNvSpPr>
          <p:nvPr>
            <p:ph type="dt" sz="half" idx="10"/>
          </p:nvPr>
        </p:nvSpPr>
        <p:spPr/>
        <p:txBody>
          <a:bodyPr/>
          <a:lstStyle/>
          <a:p>
            <a:r>
              <a:rPr lang="nl-NL"/>
              <a:t>&lt;datum&gt;</a:t>
            </a:r>
            <a:endParaRPr lang="nl-NL" dirty="0"/>
          </a:p>
        </p:txBody>
      </p:sp>
      <p:sp>
        <p:nvSpPr>
          <p:cNvPr id="4" name="Tijdelijke aanduiding voor voettekst 3"/>
          <p:cNvSpPr>
            <a:spLocks noGrp="1"/>
          </p:cNvSpPr>
          <p:nvPr>
            <p:ph type="ftr" sz="quarter" idx="11"/>
          </p:nvPr>
        </p:nvSpPr>
        <p:spPr/>
        <p:txBody>
          <a:bodyPr/>
          <a:lstStyle/>
          <a:p>
            <a:r>
              <a:rPr lang="nl-NL"/>
              <a:t>&lt;Titel van de presentatie&gt;</a:t>
            </a:r>
            <a:endParaRPr lang="nl-NL" dirty="0"/>
          </a:p>
        </p:txBody>
      </p:sp>
      <p:sp>
        <p:nvSpPr>
          <p:cNvPr id="5" name="Tijdelijke aanduiding voor dianummer 4"/>
          <p:cNvSpPr>
            <a:spLocks noGrp="1"/>
          </p:cNvSpPr>
          <p:nvPr>
            <p:ph type="sldNum" sz="quarter" idx="12"/>
          </p:nvPr>
        </p:nvSpPr>
        <p:spPr/>
        <p:txBody>
          <a:bodyPr/>
          <a:lstStyle/>
          <a:p>
            <a:r>
              <a:rPr lang="nl-NL"/>
              <a:t>Pagina </a:t>
            </a:r>
            <a:fld id="{7FC9B413-936F-403B-BC98-20250EBFF374}" type="slidenum">
              <a:rPr lang="nl-NL" smtClean="0"/>
              <a:pPr/>
              <a:t>‹#›</a:t>
            </a:fld>
            <a:endParaRPr lang="nl-NL" dirty="0"/>
          </a:p>
        </p:txBody>
      </p:sp>
      <p:sp>
        <p:nvSpPr>
          <p:cNvPr id="6" name="Ondertitel 2"/>
          <p:cNvSpPr>
            <a:spLocks noGrp="1"/>
          </p:cNvSpPr>
          <p:nvPr>
            <p:ph type="subTitle" idx="1"/>
          </p:nvPr>
        </p:nvSpPr>
        <p:spPr>
          <a:xfrm>
            <a:off x="522000" y="1650209"/>
            <a:ext cx="8100000" cy="533400"/>
          </a:xfrm>
        </p:spPr>
        <p:txBody>
          <a:bodyPr>
            <a:noAutofit/>
          </a:bodyPr>
          <a:lstStyle>
            <a:lvl1pPr marL="0" indent="0" algn="l">
              <a:lnSpc>
                <a:spcPts val="4200"/>
              </a:lnSpc>
              <a:buNone/>
              <a:defRPr sz="4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NL"/>
              <a:t>Klik om het opmaakprofiel van de modelondertitel te bewerken</a:t>
            </a:r>
            <a:endParaRPr lang="nl-NL" dirty="0"/>
          </a:p>
        </p:txBody>
      </p:sp>
    </p:spTree>
    <p:extLst>
      <p:ext uri="{BB962C8B-B14F-4D97-AF65-F5344CB8AC3E}">
        <p14:creationId xmlns:p14="http://schemas.microsoft.com/office/powerpoint/2010/main" val="808550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kstdia met grafiek">
    <p:spTree>
      <p:nvGrpSpPr>
        <p:cNvPr id="1" name=""/>
        <p:cNvGrpSpPr/>
        <p:nvPr/>
      </p:nvGrpSpPr>
      <p:grpSpPr>
        <a:xfrm>
          <a:off x="0" y="0"/>
          <a:ext cx="0" cy="0"/>
          <a:chOff x="0" y="0"/>
          <a:chExt cx="0" cy="0"/>
        </a:xfrm>
      </p:grpSpPr>
      <p:sp>
        <p:nvSpPr>
          <p:cNvPr id="2" name="Titel 1"/>
          <p:cNvSpPr>
            <a:spLocks noGrp="1"/>
          </p:cNvSpPr>
          <p:nvPr>
            <p:ph type="title"/>
          </p:nvPr>
        </p:nvSpPr>
        <p:spPr>
          <a:xfrm>
            <a:off x="522000" y="1004344"/>
            <a:ext cx="8100000" cy="533400"/>
          </a:xfrm>
        </p:spPr>
        <p:txBody>
          <a:bodyPr/>
          <a:lstStyle/>
          <a:p>
            <a:r>
              <a:rPr lang="nl-NL"/>
              <a:t>Klik om de stijl te bewerken</a:t>
            </a:r>
            <a:endParaRPr lang="nl-NL" dirty="0"/>
          </a:p>
        </p:txBody>
      </p:sp>
      <p:sp>
        <p:nvSpPr>
          <p:cNvPr id="5" name="Tijdelijke aanduiding voor datum 4"/>
          <p:cNvSpPr>
            <a:spLocks noGrp="1"/>
          </p:cNvSpPr>
          <p:nvPr>
            <p:ph type="dt" sz="half" idx="10"/>
          </p:nvPr>
        </p:nvSpPr>
        <p:spPr/>
        <p:txBody>
          <a:bodyPr/>
          <a:lstStyle/>
          <a:p>
            <a:r>
              <a:rPr lang="nl-NL"/>
              <a:t>&lt;datum&gt;</a:t>
            </a:r>
          </a:p>
        </p:txBody>
      </p:sp>
      <p:sp>
        <p:nvSpPr>
          <p:cNvPr id="6" name="Tijdelijke aanduiding voor voettekst 5"/>
          <p:cNvSpPr>
            <a:spLocks noGrp="1"/>
          </p:cNvSpPr>
          <p:nvPr>
            <p:ph type="ftr" sz="quarter" idx="11"/>
          </p:nvPr>
        </p:nvSpPr>
        <p:spPr/>
        <p:txBody>
          <a:bodyPr/>
          <a:lstStyle/>
          <a:p>
            <a:r>
              <a:rPr lang="nl-NL"/>
              <a:t>&lt;Titel van de presentatie&gt;</a:t>
            </a:r>
          </a:p>
        </p:txBody>
      </p:sp>
      <p:sp>
        <p:nvSpPr>
          <p:cNvPr id="9" name="Tijdelijke aanduiding voor grafiek 8"/>
          <p:cNvSpPr>
            <a:spLocks noGrp="1"/>
          </p:cNvSpPr>
          <p:nvPr>
            <p:ph type="chart" sz="quarter" idx="13"/>
          </p:nvPr>
        </p:nvSpPr>
        <p:spPr>
          <a:xfrm>
            <a:off x="4647601" y="1652400"/>
            <a:ext cx="3974900" cy="4125600"/>
          </a:xfrm>
        </p:spPr>
        <p:txBody>
          <a:bodyPr/>
          <a:lstStyle>
            <a:lvl1pPr marL="0" indent="0">
              <a:buNone/>
              <a:defRPr/>
            </a:lvl1pPr>
          </a:lstStyle>
          <a:p>
            <a:r>
              <a:rPr lang="nl-NL"/>
              <a:t>Klik op het pictogram als u een grafiek wilt toevoegen</a:t>
            </a:r>
            <a:endParaRPr lang="nl-NL" dirty="0"/>
          </a:p>
        </p:txBody>
      </p:sp>
      <p:sp>
        <p:nvSpPr>
          <p:cNvPr id="11" name="Tijdelijke aanduiding voor tekst 10"/>
          <p:cNvSpPr>
            <a:spLocks noGrp="1"/>
          </p:cNvSpPr>
          <p:nvPr>
            <p:ph type="body" sz="quarter" idx="14"/>
          </p:nvPr>
        </p:nvSpPr>
        <p:spPr>
          <a:xfrm>
            <a:off x="522288" y="1652001"/>
            <a:ext cx="4039200" cy="4124912"/>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NL" dirty="0"/>
          </a:p>
        </p:txBody>
      </p:sp>
      <p:sp>
        <p:nvSpPr>
          <p:cNvPr id="15" name="Tijdelijke aanduiding voor dianummer 5"/>
          <p:cNvSpPr>
            <a:spLocks noGrp="1"/>
          </p:cNvSpPr>
          <p:nvPr>
            <p:ph type="sldNum" sz="quarter" idx="4"/>
          </p:nvPr>
        </p:nvSpPr>
        <p:spPr>
          <a:xfrm>
            <a:off x="522000" y="6414409"/>
            <a:ext cx="81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Pagina </a:t>
            </a:r>
            <a:fld id="{7FC9B413-936F-403B-BC98-20250EBFF374}" type="slidenum">
              <a:rPr lang="nl-NL" smtClean="0"/>
              <a:pPr/>
              <a:t>‹#›</a:t>
            </a:fld>
            <a:endParaRPr lang="nl-NL" dirty="0"/>
          </a:p>
        </p:txBody>
      </p:sp>
    </p:spTree>
    <p:extLst>
      <p:ext uri="{BB962C8B-B14F-4D97-AF65-F5344CB8AC3E}">
        <p14:creationId xmlns:p14="http://schemas.microsoft.com/office/powerpoint/2010/main" val="310145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kstdia met beeld">
    <p:spTree>
      <p:nvGrpSpPr>
        <p:cNvPr id="1" name=""/>
        <p:cNvGrpSpPr/>
        <p:nvPr/>
      </p:nvGrpSpPr>
      <p:grpSpPr>
        <a:xfrm>
          <a:off x="0" y="0"/>
          <a:ext cx="0" cy="0"/>
          <a:chOff x="0" y="0"/>
          <a:chExt cx="0" cy="0"/>
        </a:xfrm>
      </p:grpSpPr>
      <p:sp>
        <p:nvSpPr>
          <p:cNvPr id="2" name="Titel 1"/>
          <p:cNvSpPr>
            <a:spLocks noGrp="1"/>
          </p:cNvSpPr>
          <p:nvPr>
            <p:ph type="title"/>
          </p:nvPr>
        </p:nvSpPr>
        <p:spPr>
          <a:xfrm>
            <a:off x="522000" y="1004344"/>
            <a:ext cx="8100000" cy="533400"/>
          </a:xfrm>
        </p:spPr>
        <p:txBody>
          <a:bodyPr/>
          <a:lstStyle/>
          <a:p>
            <a:r>
              <a:rPr lang="nl-NL"/>
              <a:t>Klik om de stijl te bewerken</a:t>
            </a:r>
            <a:endParaRPr lang="nl-NL" dirty="0"/>
          </a:p>
        </p:txBody>
      </p:sp>
      <p:sp>
        <p:nvSpPr>
          <p:cNvPr id="5" name="Tijdelijke aanduiding voor datum 4"/>
          <p:cNvSpPr>
            <a:spLocks noGrp="1"/>
          </p:cNvSpPr>
          <p:nvPr>
            <p:ph type="dt" sz="half" idx="10"/>
          </p:nvPr>
        </p:nvSpPr>
        <p:spPr/>
        <p:txBody>
          <a:bodyPr/>
          <a:lstStyle/>
          <a:p>
            <a:r>
              <a:rPr lang="nl-NL"/>
              <a:t>&lt;datum&gt;</a:t>
            </a:r>
          </a:p>
        </p:txBody>
      </p:sp>
      <p:sp>
        <p:nvSpPr>
          <p:cNvPr id="6" name="Tijdelijke aanduiding voor voettekst 5"/>
          <p:cNvSpPr>
            <a:spLocks noGrp="1"/>
          </p:cNvSpPr>
          <p:nvPr>
            <p:ph type="ftr" sz="quarter" idx="11"/>
          </p:nvPr>
        </p:nvSpPr>
        <p:spPr/>
        <p:txBody>
          <a:bodyPr/>
          <a:lstStyle/>
          <a:p>
            <a:r>
              <a:rPr lang="nl-NL"/>
              <a:t>&lt;Titel van de presentatie&gt;</a:t>
            </a:r>
          </a:p>
        </p:txBody>
      </p:sp>
      <p:sp>
        <p:nvSpPr>
          <p:cNvPr id="11" name="Tijdelijke aanduiding voor tekst 10"/>
          <p:cNvSpPr>
            <a:spLocks noGrp="1"/>
          </p:cNvSpPr>
          <p:nvPr>
            <p:ph type="body" sz="quarter" idx="14"/>
          </p:nvPr>
        </p:nvSpPr>
        <p:spPr>
          <a:xfrm>
            <a:off x="522288" y="1652400"/>
            <a:ext cx="4039200" cy="4125600"/>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nl-NL" dirty="0"/>
          </a:p>
        </p:txBody>
      </p:sp>
      <p:sp>
        <p:nvSpPr>
          <p:cNvPr id="4" name="Tijdelijke aanduiding voor afbeelding 3"/>
          <p:cNvSpPr>
            <a:spLocks noGrp="1"/>
          </p:cNvSpPr>
          <p:nvPr>
            <p:ph type="pic" sz="quarter" idx="15"/>
          </p:nvPr>
        </p:nvSpPr>
        <p:spPr>
          <a:xfrm>
            <a:off x="4647601" y="1652400"/>
            <a:ext cx="3974900" cy="4125600"/>
          </a:xfrm>
        </p:spPr>
        <p:txBody>
          <a:bodyPr/>
          <a:lstStyle>
            <a:lvl1pPr marL="0" indent="0">
              <a:buNone/>
              <a:defRPr/>
            </a:lvl1pPr>
          </a:lstStyle>
          <a:p>
            <a:r>
              <a:rPr lang="nl-NL"/>
              <a:t>Klik op het pictogram als u een afbeelding wilt toevoegen</a:t>
            </a:r>
            <a:endParaRPr lang="nl-NL" dirty="0"/>
          </a:p>
        </p:txBody>
      </p:sp>
      <p:sp>
        <p:nvSpPr>
          <p:cNvPr id="10" name="Tijdelijke aanduiding voor dianummer 5"/>
          <p:cNvSpPr>
            <a:spLocks noGrp="1"/>
          </p:cNvSpPr>
          <p:nvPr>
            <p:ph type="sldNum" sz="quarter" idx="4"/>
          </p:nvPr>
        </p:nvSpPr>
        <p:spPr>
          <a:xfrm>
            <a:off x="522000" y="6414409"/>
            <a:ext cx="81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Pagina </a:t>
            </a:r>
            <a:fld id="{7FC9B413-936F-403B-BC98-20250EBFF374}" type="slidenum">
              <a:rPr lang="nl-NL" smtClean="0"/>
              <a:pPr/>
              <a:t>‹#›</a:t>
            </a:fld>
            <a:endParaRPr lang="nl-NL" dirty="0"/>
          </a:p>
        </p:txBody>
      </p:sp>
    </p:spTree>
    <p:extLst>
      <p:ext uri="{BB962C8B-B14F-4D97-AF65-F5344CB8AC3E}">
        <p14:creationId xmlns:p14="http://schemas.microsoft.com/office/powerpoint/2010/main" val="1457219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eelddia met titel">
    <p:spTree>
      <p:nvGrpSpPr>
        <p:cNvPr id="1" name=""/>
        <p:cNvGrpSpPr/>
        <p:nvPr/>
      </p:nvGrpSpPr>
      <p:grpSpPr>
        <a:xfrm>
          <a:off x="0" y="0"/>
          <a:ext cx="0" cy="0"/>
          <a:chOff x="0" y="0"/>
          <a:chExt cx="0" cy="0"/>
        </a:xfrm>
      </p:grpSpPr>
      <p:sp>
        <p:nvSpPr>
          <p:cNvPr id="2" name="Titel 1"/>
          <p:cNvSpPr>
            <a:spLocks noGrp="1"/>
          </p:cNvSpPr>
          <p:nvPr>
            <p:ph type="title"/>
          </p:nvPr>
        </p:nvSpPr>
        <p:spPr>
          <a:xfrm>
            <a:off x="522000" y="1004344"/>
            <a:ext cx="8100000" cy="533400"/>
          </a:xfrm>
        </p:spPr>
        <p:txBody>
          <a:bodyPr/>
          <a:lstStyle/>
          <a:p>
            <a:r>
              <a:rPr lang="nl-NL"/>
              <a:t>Klik om de stijl te bewerken</a:t>
            </a:r>
            <a:endParaRPr lang="nl-NL" dirty="0"/>
          </a:p>
        </p:txBody>
      </p:sp>
      <p:sp>
        <p:nvSpPr>
          <p:cNvPr id="5" name="Tijdelijke aanduiding voor datum 4"/>
          <p:cNvSpPr>
            <a:spLocks noGrp="1"/>
          </p:cNvSpPr>
          <p:nvPr>
            <p:ph type="dt" sz="half" idx="10"/>
          </p:nvPr>
        </p:nvSpPr>
        <p:spPr/>
        <p:txBody>
          <a:bodyPr/>
          <a:lstStyle/>
          <a:p>
            <a:r>
              <a:rPr lang="nl-NL"/>
              <a:t>&lt;datum&gt;</a:t>
            </a:r>
          </a:p>
        </p:txBody>
      </p:sp>
      <p:sp>
        <p:nvSpPr>
          <p:cNvPr id="6" name="Tijdelijke aanduiding voor voettekst 5"/>
          <p:cNvSpPr>
            <a:spLocks noGrp="1"/>
          </p:cNvSpPr>
          <p:nvPr>
            <p:ph type="ftr" sz="quarter" idx="11"/>
          </p:nvPr>
        </p:nvSpPr>
        <p:spPr/>
        <p:txBody>
          <a:bodyPr/>
          <a:lstStyle/>
          <a:p>
            <a:r>
              <a:rPr lang="nl-NL"/>
              <a:t>&lt;Titel van de presentatie&gt;</a:t>
            </a:r>
          </a:p>
        </p:txBody>
      </p:sp>
      <p:sp>
        <p:nvSpPr>
          <p:cNvPr id="4" name="Tijdelijke aanduiding voor afbeelding 3"/>
          <p:cNvSpPr>
            <a:spLocks noGrp="1"/>
          </p:cNvSpPr>
          <p:nvPr>
            <p:ph type="pic" sz="quarter" idx="15"/>
          </p:nvPr>
        </p:nvSpPr>
        <p:spPr>
          <a:xfrm>
            <a:off x="521501" y="1652400"/>
            <a:ext cx="8101000" cy="4125600"/>
          </a:xfrm>
        </p:spPr>
        <p:txBody>
          <a:bodyPr/>
          <a:lstStyle>
            <a:lvl1pPr marL="0" indent="0">
              <a:buNone/>
              <a:defRPr/>
            </a:lvl1pPr>
          </a:lstStyle>
          <a:p>
            <a:r>
              <a:rPr lang="nl-NL"/>
              <a:t>Klik op het pictogram als u een afbeelding wilt toevoegen</a:t>
            </a:r>
            <a:endParaRPr lang="nl-NL" dirty="0"/>
          </a:p>
        </p:txBody>
      </p:sp>
      <p:sp>
        <p:nvSpPr>
          <p:cNvPr id="8" name="Tijdelijke aanduiding voor dianummer 5"/>
          <p:cNvSpPr>
            <a:spLocks noGrp="1"/>
          </p:cNvSpPr>
          <p:nvPr>
            <p:ph type="sldNum" sz="quarter" idx="4"/>
          </p:nvPr>
        </p:nvSpPr>
        <p:spPr>
          <a:xfrm>
            <a:off x="522000" y="6414409"/>
            <a:ext cx="81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Pagina </a:t>
            </a:r>
            <a:fld id="{7FC9B413-936F-403B-BC98-20250EBFF374}" type="slidenum">
              <a:rPr lang="nl-NL" smtClean="0"/>
              <a:pPr/>
              <a:t>‹#›</a:t>
            </a:fld>
            <a:endParaRPr lang="nl-NL" dirty="0"/>
          </a:p>
        </p:txBody>
      </p:sp>
    </p:spTree>
    <p:extLst>
      <p:ext uri="{BB962C8B-B14F-4D97-AF65-F5344CB8AC3E}">
        <p14:creationId xmlns:p14="http://schemas.microsoft.com/office/powerpoint/2010/main" val="347330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eelddia zonder titel">
    <p:spTree>
      <p:nvGrpSpPr>
        <p:cNvPr id="1" name=""/>
        <p:cNvGrpSpPr/>
        <p:nvPr/>
      </p:nvGrpSpPr>
      <p:grpSpPr>
        <a:xfrm>
          <a:off x="0" y="0"/>
          <a:ext cx="0" cy="0"/>
          <a:chOff x="0" y="0"/>
          <a:chExt cx="0" cy="0"/>
        </a:xfrm>
      </p:grpSpPr>
      <p:sp>
        <p:nvSpPr>
          <p:cNvPr id="5" name="Tijdelijke aanduiding voor datum 4"/>
          <p:cNvSpPr>
            <a:spLocks noGrp="1"/>
          </p:cNvSpPr>
          <p:nvPr>
            <p:ph type="dt" sz="half" idx="10"/>
          </p:nvPr>
        </p:nvSpPr>
        <p:spPr/>
        <p:txBody>
          <a:bodyPr/>
          <a:lstStyle/>
          <a:p>
            <a:r>
              <a:rPr lang="nl-NL"/>
              <a:t>&lt;datum&gt;</a:t>
            </a:r>
          </a:p>
        </p:txBody>
      </p:sp>
      <p:sp>
        <p:nvSpPr>
          <p:cNvPr id="6" name="Tijdelijke aanduiding voor voettekst 5"/>
          <p:cNvSpPr>
            <a:spLocks noGrp="1"/>
          </p:cNvSpPr>
          <p:nvPr>
            <p:ph type="ftr" sz="quarter" idx="11"/>
          </p:nvPr>
        </p:nvSpPr>
        <p:spPr/>
        <p:txBody>
          <a:bodyPr/>
          <a:lstStyle/>
          <a:p>
            <a:r>
              <a:rPr lang="nl-NL"/>
              <a:t>&lt;Titel van de presentatie&gt;</a:t>
            </a:r>
          </a:p>
        </p:txBody>
      </p:sp>
      <p:sp>
        <p:nvSpPr>
          <p:cNvPr id="4" name="Tijdelijke aanduiding voor afbeelding 3"/>
          <p:cNvSpPr>
            <a:spLocks noGrp="1"/>
          </p:cNvSpPr>
          <p:nvPr>
            <p:ph type="pic" sz="quarter" idx="15"/>
          </p:nvPr>
        </p:nvSpPr>
        <p:spPr>
          <a:xfrm>
            <a:off x="521501" y="592931"/>
            <a:ext cx="8101000" cy="5185069"/>
          </a:xfrm>
          <a:solidFill>
            <a:schemeClr val="bg1"/>
          </a:solidFill>
        </p:spPr>
        <p:txBody>
          <a:bodyPr/>
          <a:lstStyle>
            <a:lvl1pPr marL="0" indent="0">
              <a:buNone/>
              <a:defRPr/>
            </a:lvl1pPr>
          </a:lstStyle>
          <a:p>
            <a:r>
              <a:rPr lang="nl-NL"/>
              <a:t>Klik op het pictogram als u een afbeelding wilt toevoegen</a:t>
            </a:r>
            <a:endParaRPr lang="nl-NL" dirty="0"/>
          </a:p>
        </p:txBody>
      </p:sp>
      <p:sp>
        <p:nvSpPr>
          <p:cNvPr id="8" name="Tijdelijke aanduiding voor dianummer 5"/>
          <p:cNvSpPr>
            <a:spLocks noGrp="1"/>
          </p:cNvSpPr>
          <p:nvPr>
            <p:ph type="sldNum" sz="quarter" idx="4"/>
          </p:nvPr>
        </p:nvSpPr>
        <p:spPr>
          <a:xfrm>
            <a:off x="522000" y="6414409"/>
            <a:ext cx="81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Pagina </a:t>
            </a:r>
            <a:fld id="{7FC9B413-936F-403B-BC98-20250EBFF374}" type="slidenum">
              <a:rPr lang="nl-NL" smtClean="0"/>
              <a:pPr/>
              <a:t>‹#›</a:t>
            </a:fld>
            <a:endParaRPr lang="nl-NL" dirty="0"/>
          </a:p>
        </p:txBody>
      </p:sp>
    </p:spTree>
    <p:extLst>
      <p:ext uri="{BB962C8B-B14F-4D97-AF65-F5344CB8AC3E}">
        <p14:creationId xmlns:p14="http://schemas.microsoft.com/office/powerpoint/2010/main" val="3695853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eelddia">
    <p:spTree>
      <p:nvGrpSpPr>
        <p:cNvPr id="1" name=""/>
        <p:cNvGrpSpPr/>
        <p:nvPr/>
      </p:nvGrpSpPr>
      <p:grpSpPr>
        <a:xfrm>
          <a:off x="0" y="0"/>
          <a:ext cx="0" cy="0"/>
          <a:chOff x="0" y="0"/>
          <a:chExt cx="0" cy="0"/>
        </a:xfrm>
      </p:grpSpPr>
      <p:sp>
        <p:nvSpPr>
          <p:cNvPr id="4" name="Tijdelijke aanduiding voor afbeelding 3"/>
          <p:cNvSpPr>
            <a:spLocks noGrp="1"/>
          </p:cNvSpPr>
          <p:nvPr>
            <p:ph type="pic" sz="quarter" idx="15"/>
          </p:nvPr>
        </p:nvSpPr>
        <p:spPr>
          <a:xfrm>
            <a:off x="0" y="1"/>
            <a:ext cx="9144000" cy="6857999"/>
          </a:xfrm>
          <a:solidFill>
            <a:schemeClr val="bg1"/>
          </a:solidFill>
        </p:spPr>
        <p:txBody>
          <a:bodyPr/>
          <a:lstStyle>
            <a:lvl1pPr marL="0" indent="0">
              <a:buNone/>
              <a:defRPr/>
            </a:lvl1pPr>
          </a:lstStyle>
          <a:p>
            <a:r>
              <a:rPr lang="nl-NL"/>
              <a:t>Klik op het pictogram als u een afbeelding wilt toevoegen</a:t>
            </a:r>
            <a:endParaRPr lang="nl-NL" dirty="0"/>
          </a:p>
        </p:txBody>
      </p:sp>
      <p:grpSp>
        <p:nvGrpSpPr>
          <p:cNvPr id="25" name="Groep 24"/>
          <p:cNvGrpSpPr/>
          <p:nvPr userDrawn="1"/>
        </p:nvGrpSpPr>
        <p:grpSpPr>
          <a:xfrm>
            <a:off x="5867400" y="6264275"/>
            <a:ext cx="2427288" cy="301626"/>
            <a:chOff x="5867400" y="6264275"/>
            <a:chExt cx="2427288" cy="301626"/>
          </a:xfrm>
        </p:grpSpPr>
        <p:sp>
          <p:nvSpPr>
            <p:cNvPr id="15" name="Freeform 10"/>
            <p:cNvSpPr>
              <a:spLocks noEditPoints="1"/>
            </p:cNvSpPr>
            <p:nvPr userDrawn="1"/>
          </p:nvSpPr>
          <p:spPr bwMode="auto">
            <a:xfrm>
              <a:off x="5867400" y="6264275"/>
              <a:ext cx="258763" cy="295275"/>
            </a:xfrm>
            <a:custGeom>
              <a:avLst/>
              <a:gdLst>
                <a:gd name="T0" fmla="*/ 389 w 407"/>
                <a:gd name="T1" fmla="*/ 424 h 463"/>
                <a:gd name="T2" fmla="*/ 352 w 407"/>
                <a:gd name="T3" fmla="*/ 397 h 463"/>
                <a:gd name="T4" fmla="*/ 248 w 407"/>
                <a:gd name="T5" fmla="*/ 229 h 463"/>
                <a:gd name="T6" fmla="*/ 346 w 407"/>
                <a:gd name="T7" fmla="*/ 108 h 463"/>
                <a:gd name="T8" fmla="*/ 185 w 407"/>
                <a:gd name="T9" fmla="*/ 0 h 463"/>
                <a:gd name="T10" fmla="*/ 8 w 407"/>
                <a:gd name="T11" fmla="*/ 0 h 463"/>
                <a:gd name="T12" fmla="*/ 0 w 407"/>
                <a:gd name="T13" fmla="*/ 11 h 463"/>
                <a:gd name="T14" fmla="*/ 0 w 407"/>
                <a:gd name="T15" fmla="*/ 24 h 463"/>
                <a:gd name="T16" fmla="*/ 17 w 407"/>
                <a:gd name="T17" fmla="*/ 39 h 463"/>
                <a:gd name="T18" fmla="*/ 46 w 407"/>
                <a:gd name="T19" fmla="*/ 47 h 463"/>
                <a:gd name="T20" fmla="*/ 46 w 407"/>
                <a:gd name="T21" fmla="*/ 417 h 463"/>
                <a:gd name="T22" fmla="*/ 17 w 407"/>
                <a:gd name="T23" fmla="*/ 424 h 463"/>
                <a:gd name="T24" fmla="*/ 0 w 407"/>
                <a:gd name="T25" fmla="*/ 440 h 463"/>
                <a:gd name="T26" fmla="*/ 0 w 407"/>
                <a:gd name="T27" fmla="*/ 453 h 463"/>
                <a:gd name="T28" fmla="*/ 8 w 407"/>
                <a:gd name="T29" fmla="*/ 463 h 463"/>
                <a:gd name="T30" fmla="*/ 167 w 407"/>
                <a:gd name="T31" fmla="*/ 463 h 463"/>
                <a:gd name="T32" fmla="*/ 176 w 407"/>
                <a:gd name="T33" fmla="*/ 453 h 463"/>
                <a:gd name="T34" fmla="*/ 176 w 407"/>
                <a:gd name="T35" fmla="*/ 440 h 463"/>
                <a:gd name="T36" fmla="*/ 158 w 407"/>
                <a:gd name="T37" fmla="*/ 424 h 463"/>
                <a:gd name="T38" fmla="*/ 129 w 407"/>
                <a:gd name="T39" fmla="*/ 417 h 463"/>
                <a:gd name="T40" fmla="*/ 129 w 407"/>
                <a:gd name="T41" fmla="*/ 242 h 463"/>
                <a:gd name="T42" fmla="*/ 171 w 407"/>
                <a:gd name="T43" fmla="*/ 242 h 463"/>
                <a:gd name="T44" fmla="*/ 287 w 407"/>
                <a:gd name="T45" fmla="*/ 452 h 463"/>
                <a:gd name="T46" fmla="*/ 309 w 407"/>
                <a:gd name="T47" fmla="*/ 463 h 463"/>
                <a:gd name="T48" fmla="*/ 398 w 407"/>
                <a:gd name="T49" fmla="*/ 463 h 463"/>
                <a:gd name="T50" fmla="*/ 407 w 407"/>
                <a:gd name="T51" fmla="*/ 453 h 463"/>
                <a:gd name="T52" fmla="*/ 407 w 407"/>
                <a:gd name="T53" fmla="*/ 440 h 463"/>
                <a:gd name="T54" fmla="*/ 389 w 407"/>
                <a:gd name="T55" fmla="*/ 424 h 463"/>
                <a:gd name="T56" fmla="*/ 145 w 407"/>
                <a:gd name="T57" fmla="*/ 203 h 463"/>
                <a:gd name="T58" fmla="*/ 130 w 407"/>
                <a:gd name="T59" fmla="*/ 203 h 463"/>
                <a:gd name="T60" fmla="*/ 130 w 407"/>
                <a:gd name="T61" fmla="*/ 43 h 463"/>
                <a:gd name="T62" fmla="*/ 162 w 407"/>
                <a:gd name="T63" fmla="*/ 43 h 463"/>
                <a:gd name="T64" fmla="*/ 257 w 407"/>
                <a:gd name="T65" fmla="*/ 121 h 463"/>
                <a:gd name="T66" fmla="*/ 145 w 407"/>
                <a:gd name="T67" fmla="*/ 203 h 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7" h="463">
                  <a:moveTo>
                    <a:pt x="389" y="424"/>
                  </a:moveTo>
                  <a:cubicBezTo>
                    <a:pt x="371" y="420"/>
                    <a:pt x="367" y="417"/>
                    <a:pt x="352" y="397"/>
                  </a:cubicBezTo>
                  <a:cubicBezTo>
                    <a:pt x="330" y="367"/>
                    <a:pt x="278" y="292"/>
                    <a:pt x="248" y="229"/>
                  </a:cubicBezTo>
                  <a:cubicBezTo>
                    <a:pt x="304" y="209"/>
                    <a:pt x="346" y="170"/>
                    <a:pt x="346" y="108"/>
                  </a:cubicBezTo>
                  <a:cubicBezTo>
                    <a:pt x="346" y="20"/>
                    <a:pt x="261" y="0"/>
                    <a:pt x="185" y="0"/>
                  </a:cubicBezTo>
                  <a:cubicBezTo>
                    <a:pt x="8" y="0"/>
                    <a:pt x="8" y="0"/>
                    <a:pt x="8" y="0"/>
                  </a:cubicBezTo>
                  <a:cubicBezTo>
                    <a:pt x="1" y="0"/>
                    <a:pt x="0" y="4"/>
                    <a:pt x="0" y="11"/>
                  </a:cubicBezTo>
                  <a:cubicBezTo>
                    <a:pt x="0" y="24"/>
                    <a:pt x="0" y="24"/>
                    <a:pt x="0" y="24"/>
                  </a:cubicBezTo>
                  <a:cubicBezTo>
                    <a:pt x="0" y="35"/>
                    <a:pt x="4" y="35"/>
                    <a:pt x="17" y="39"/>
                  </a:cubicBezTo>
                  <a:cubicBezTo>
                    <a:pt x="46" y="47"/>
                    <a:pt x="46" y="47"/>
                    <a:pt x="46" y="47"/>
                  </a:cubicBezTo>
                  <a:cubicBezTo>
                    <a:pt x="46" y="417"/>
                    <a:pt x="46" y="417"/>
                    <a:pt x="46" y="417"/>
                  </a:cubicBezTo>
                  <a:cubicBezTo>
                    <a:pt x="17" y="424"/>
                    <a:pt x="17" y="424"/>
                    <a:pt x="17" y="424"/>
                  </a:cubicBezTo>
                  <a:cubicBezTo>
                    <a:pt x="4" y="428"/>
                    <a:pt x="0" y="429"/>
                    <a:pt x="0" y="440"/>
                  </a:cubicBezTo>
                  <a:cubicBezTo>
                    <a:pt x="0" y="453"/>
                    <a:pt x="0" y="453"/>
                    <a:pt x="0" y="453"/>
                  </a:cubicBezTo>
                  <a:cubicBezTo>
                    <a:pt x="0" y="459"/>
                    <a:pt x="1" y="463"/>
                    <a:pt x="8" y="463"/>
                  </a:cubicBezTo>
                  <a:cubicBezTo>
                    <a:pt x="167" y="463"/>
                    <a:pt x="167" y="463"/>
                    <a:pt x="167" y="463"/>
                  </a:cubicBezTo>
                  <a:cubicBezTo>
                    <a:pt x="175" y="463"/>
                    <a:pt x="176" y="459"/>
                    <a:pt x="176" y="453"/>
                  </a:cubicBezTo>
                  <a:cubicBezTo>
                    <a:pt x="176" y="440"/>
                    <a:pt x="176" y="440"/>
                    <a:pt x="176" y="440"/>
                  </a:cubicBezTo>
                  <a:cubicBezTo>
                    <a:pt x="176" y="429"/>
                    <a:pt x="172" y="428"/>
                    <a:pt x="158" y="424"/>
                  </a:cubicBezTo>
                  <a:cubicBezTo>
                    <a:pt x="129" y="417"/>
                    <a:pt x="129" y="417"/>
                    <a:pt x="129" y="417"/>
                  </a:cubicBezTo>
                  <a:cubicBezTo>
                    <a:pt x="129" y="242"/>
                    <a:pt x="129" y="242"/>
                    <a:pt x="129" y="242"/>
                  </a:cubicBezTo>
                  <a:cubicBezTo>
                    <a:pt x="171" y="242"/>
                    <a:pt x="171" y="242"/>
                    <a:pt x="171" y="242"/>
                  </a:cubicBezTo>
                  <a:cubicBezTo>
                    <a:pt x="201" y="311"/>
                    <a:pt x="266" y="424"/>
                    <a:pt x="287" y="452"/>
                  </a:cubicBezTo>
                  <a:cubicBezTo>
                    <a:pt x="295" y="463"/>
                    <a:pt x="298" y="463"/>
                    <a:pt x="309" y="463"/>
                  </a:cubicBezTo>
                  <a:cubicBezTo>
                    <a:pt x="398" y="463"/>
                    <a:pt x="398" y="463"/>
                    <a:pt x="398" y="463"/>
                  </a:cubicBezTo>
                  <a:cubicBezTo>
                    <a:pt x="406" y="463"/>
                    <a:pt x="407" y="459"/>
                    <a:pt x="407" y="453"/>
                  </a:cubicBezTo>
                  <a:cubicBezTo>
                    <a:pt x="407" y="440"/>
                    <a:pt x="407" y="440"/>
                    <a:pt x="407" y="440"/>
                  </a:cubicBezTo>
                  <a:cubicBezTo>
                    <a:pt x="407" y="427"/>
                    <a:pt x="400" y="428"/>
                    <a:pt x="389" y="424"/>
                  </a:cubicBezTo>
                  <a:close/>
                  <a:moveTo>
                    <a:pt x="145" y="203"/>
                  </a:moveTo>
                  <a:cubicBezTo>
                    <a:pt x="130" y="203"/>
                    <a:pt x="130" y="203"/>
                    <a:pt x="130" y="203"/>
                  </a:cubicBezTo>
                  <a:cubicBezTo>
                    <a:pt x="130" y="43"/>
                    <a:pt x="130" y="43"/>
                    <a:pt x="130" y="43"/>
                  </a:cubicBezTo>
                  <a:cubicBezTo>
                    <a:pt x="162" y="43"/>
                    <a:pt x="162" y="43"/>
                    <a:pt x="162" y="43"/>
                  </a:cubicBezTo>
                  <a:cubicBezTo>
                    <a:pt x="222" y="43"/>
                    <a:pt x="257" y="66"/>
                    <a:pt x="257" y="121"/>
                  </a:cubicBezTo>
                  <a:cubicBezTo>
                    <a:pt x="257" y="189"/>
                    <a:pt x="205" y="203"/>
                    <a:pt x="145" y="203"/>
                  </a:cubicBez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16" name="Freeform 11"/>
            <p:cNvSpPr>
              <a:spLocks noEditPoints="1"/>
            </p:cNvSpPr>
            <p:nvPr userDrawn="1"/>
          </p:nvSpPr>
          <p:spPr bwMode="auto">
            <a:xfrm>
              <a:off x="6350000" y="6264275"/>
              <a:ext cx="220663" cy="301625"/>
            </a:xfrm>
            <a:custGeom>
              <a:avLst/>
              <a:gdLst>
                <a:gd name="T0" fmla="*/ 331 w 348"/>
                <a:gd name="T1" fmla="*/ 428 h 473"/>
                <a:gd name="T2" fmla="*/ 299 w 348"/>
                <a:gd name="T3" fmla="*/ 418 h 473"/>
                <a:gd name="T4" fmla="*/ 299 w 348"/>
                <a:gd name="T5" fmla="*/ 16 h 473"/>
                <a:gd name="T6" fmla="*/ 284 w 348"/>
                <a:gd name="T7" fmla="*/ 0 h 473"/>
                <a:gd name="T8" fmla="*/ 186 w 348"/>
                <a:gd name="T9" fmla="*/ 0 h 473"/>
                <a:gd name="T10" fmla="*/ 178 w 348"/>
                <a:gd name="T11" fmla="*/ 11 h 473"/>
                <a:gd name="T12" fmla="*/ 178 w 348"/>
                <a:gd name="T13" fmla="*/ 19 h 473"/>
                <a:gd name="T14" fmla="*/ 196 w 348"/>
                <a:gd name="T15" fmla="*/ 36 h 473"/>
                <a:gd name="T16" fmla="*/ 227 w 348"/>
                <a:gd name="T17" fmla="*/ 45 h 473"/>
                <a:gd name="T18" fmla="*/ 227 w 348"/>
                <a:gd name="T19" fmla="*/ 158 h 473"/>
                <a:gd name="T20" fmla="*/ 153 w 348"/>
                <a:gd name="T21" fmla="*/ 133 h 473"/>
                <a:gd name="T22" fmla="*/ 0 w 348"/>
                <a:gd name="T23" fmla="*/ 313 h 473"/>
                <a:gd name="T24" fmla="*/ 123 w 348"/>
                <a:gd name="T25" fmla="*/ 473 h 473"/>
                <a:gd name="T26" fmla="*/ 227 w 348"/>
                <a:gd name="T27" fmla="*/ 420 h 473"/>
                <a:gd name="T28" fmla="*/ 227 w 348"/>
                <a:gd name="T29" fmla="*/ 447 h 473"/>
                <a:gd name="T30" fmla="*/ 242 w 348"/>
                <a:gd name="T31" fmla="*/ 463 h 473"/>
                <a:gd name="T32" fmla="*/ 340 w 348"/>
                <a:gd name="T33" fmla="*/ 463 h 473"/>
                <a:gd name="T34" fmla="*/ 348 w 348"/>
                <a:gd name="T35" fmla="*/ 453 h 473"/>
                <a:gd name="T36" fmla="*/ 348 w 348"/>
                <a:gd name="T37" fmla="*/ 444 h 473"/>
                <a:gd name="T38" fmla="*/ 331 w 348"/>
                <a:gd name="T39" fmla="*/ 428 h 473"/>
                <a:gd name="T40" fmla="*/ 227 w 348"/>
                <a:gd name="T41" fmla="*/ 379 h 473"/>
                <a:gd name="T42" fmla="*/ 153 w 348"/>
                <a:gd name="T43" fmla="*/ 418 h 473"/>
                <a:gd name="T44" fmla="*/ 77 w 348"/>
                <a:gd name="T45" fmla="*/ 299 h 473"/>
                <a:gd name="T46" fmla="*/ 158 w 348"/>
                <a:gd name="T47" fmla="*/ 179 h 473"/>
                <a:gd name="T48" fmla="*/ 227 w 348"/>
                <a:gd name="T49" fmla="*/ 299 h 473"/>
                <a:gd name="T50" fmla="*/ 227 w 348"/>
                <a:gd name="T51" fmla="*/ 379 h 4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48" h="473">
                  <a:moveTo>
                    <a:pt x="331" y="428"/>
                  </a:moveTo>
                  <a:cubicBezTo>
                    <a:pt x="299" y="418"/>
                    <a:pt x="299" y="418"/>
                    <a:pt x="299" y="418"/>
                  </a:cubicBezTo>
                  <a:cubicBezTo>
                    <a:pt x="299" y="16"/>
                    <a:pt x="299" y="16"/>
                    <a:pt x="299" y="16"/>
                  </a:cubicBezTo>
                  <a:cubicBezTo>
                    <a:pt x="299" y="6"/>
                    <a:pt x="296" y="0"/>
                    <a:pt x="284" y="0"/>
                  </a:cubicBezTo>
                  <a:cubicBezTo>
                    <a:pt x="186" y="0"/>
                    <a:pt x="186" y="0"/>
                    <a:pt x="186" y="0"/>
                  </a:cubicBezTo>
                  <a:cubicBezTo>
                    <a:pt x="179" y="0"/>
                    <a:pt x="178" y="4"/>
                    <a:pt x="178" y="11"/>
                  </a:cubicBezTo>
                  <a:cubicBezTo>
                    <a:pt x="178" y="19"/>
                    <a:pt x="178" y="19"/>
                    <a:pt x="178" y="19"/>
                  </a:cubicBezTo>
                  <a:cubicBezTo>
                    <a:pt x="178" y="31"/>
                    <a:pt x="182" y="32"/>
                    <a:pt x="196" y="36"/>
                  </a:cubicBezTo>
                  <a:cubicBezTo>
                    <a:pt x="227" y="45"/>
                    <a:pt x="227" y="45"/>
                    <a:pt x="227" y="45"/>
                  </a:cubicBezTo>
                  <a:cubicBezTo>
                    <a:pt x="227" y="158"/>
                    <a:pt x="227" y="158"/>
                    <a:pt x="227" y="158"/>
                  </a:cubicBezTo>
                  <a:cubicBezTo>
                    <a:pt x="215" y="148"/>
                    <a:pt x="190" y="133"/>
                    <a:pt x="153" y="133"/>
                  </a:cubicBezTo>
                  <a:cubicBezTo>
                    <a:pt x="81" y="133"/>
                    <a:pt x="0" y="185"/>
                    <a:pt x="0" y="313"/>
                  </a:cubicBezTo>
                  <a:cubicBezTo>
                    <a:pt x="0" y="425"/>
                    <a:pt x="62" y="473"/>
                    <a:pt x="123" y="473"/>
                  </a:cubicBezTo>
                  <a:cubicBezTo>
                    <a:pt x="162" y="473"/>
                    <a:pt x="195" y="453"/>
                    <a:pt x="227" y="420"/>
                  </a:cubicBezTo>
                  <a:cubicBezTo>
                    <a:pt x="227" y="447"/>
                    <a:pt x="227" y="447"/>
                    <a:pt x="227" y="447"/>
                  </a:cubicBezTo>
                  <a:cubicBezTo>
                    <a:pt x="227" y="457"/>
                    <a:pt x="230" y="463"/>
                    <a:pt x="242" y="463"/>
                  </a:cubicBezTo>
                  <a:cubicBezTo>
                    <a:pt x="340" y="463"/>
                    <a:pt x="340" y="463"/>
                    <a:pt x="340" y="463"/>
                  </a:cubicBezTo>
                  <a:cubicBezTo>
                    <a:pt x="347" y="463"/>
                    <a:pt x="348" y="459"/>
                    <a:pt x="348" y="453"/>
                  </a:cubicBezTo>
                  <a:cubicBezTo>
                    <a:pt x="348" y="444"/>
                    <a:pt x="348" y="444"/>
                    <a:pt x="348" y="444"/>
                  </a:cubicBezTo>
                  <a:cubicBezTo>
                    <a:pt x="348" y="432"/>
                    <a:pt x="344" y="432"/>
                    <a:pt x="331" y="428"/>
                  </a:cubicBezTo>
                  <a:close/>
                  <a:moveTo>
                    <a:pt x="227" y="379"/>
                  </a:moveTo>
                  <a:cubicBezTo>
                    <a:pt x="205" y="401"/>
                    <a:pt x="181" y="418"/>
                    <a:pt x="153" y="418"/>
                  </a:cubicBezTo>
                  <a:cubicBezTo>
                    <a:pt x="100" y="418"/>
                    <a:pt x="77" y="362"/>
                    <a:pt x="77" y="299"/>
                  </a:cubicBezTo>
                  <a:cubicBezTo>
                    <a:pt x="77" y="225"/>
                    <a:pt x="109" y="179"/>
                    <a:pt x="158" y="179"/>
                  </a:cubicBezTo>
                  <a:cubicBezTo>
                    <a:pt x="209" y="179"/>
                    <a:pt x="227" y="229"/>
                    <a:pt x="227" y="299"/>
                  </a:cubicBezTo>
                  <a:lnTo>
                    <a:pt x="227" y="379"/>
                  </a:ln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17" name="Freeform 12"/>
            <p:cNvSpPr>
              <a:spLocks/>
            </p:cNvSpPr>
            <p:nvPr userDrawn="1"/>
          </p:nvSpPr>
          <p:spPr bwMode="auto">
            <a:xfrm>
              <a:off x="7032625" y="6354763"/>
              <a:ext cx="234950" cy="211138"/>
            </a:xfrm>
            <a:custGeom>
              <a:avLst/>
              <a:gdLst>
                <a:gd name="T0" fmla="*/ 323 w 372"/>
                <a:gd name="T1" fmla="*/ 15 h 330"/>
                <a:gd name="T2" fmla="*/ 308 w 372"/>
                <a:gd name="T3" fmla="*/ 0 h 330"/>
                <a:gd name="T4" fmla="*/ 210 w 372"/>
                <a:gd name="T5" fmla="*/ 0 h 330"/>
                <a:gd name="T6" fmla="*/ 202 w 372"/>
                <a:gd name="T7" fmla="*/ 10 h 330"/>
                <a:gd name="T8" fmla="*/ 202 w 372"/>
                <a:gd name="T9" fmla="*/ 19 h 330"/>
                <a:gd name="T10" fmla="*/ 219 w 372"/>
                <a:gd name="T11" fmla="*/ 35 h 330"/>
                <a:gd name="T12" fmla="*/ 251 w 372"/>
                <a:gd name="T13" fmla="*/ 44 h 330"/>
                <a:gd name="T14" fmla="*/ 251 w 372"/>
                <a:gd name="T15" fmla="*/ 236 h 330"/>
                <a:gd name="T16" fmla="*/ 176 w 372"/>
                <a:gd name="T17" fmla="*/ 275 h 330"/>
                <a:gd name="T18" fmla="*/ 121 w 372"/>
                <a:gd name="T19" fmla="*/ 169 h 330"/>
                <a:gd name="T20" fmla="*/ 121 w 372"/>
                <a:gd name="T21" fmla="*/ 15 h 330"/>
                <a:gd name="T22" fmla="*/ 106 w 372"/>
                <a:gd name="T23" fmla="*/ 0 h 330"/>
                <a:gd name="T24" fmla="*/ 8 w 372"/>
                <a:gd name="T25" fmla="*/ 0 h 330"/>
                <a:gd name="T26" fmla="*/ 0 w 372"/>
                <a:gd name="T27" fmla="*/ 10 h 330"/>
                <a:gd name="T28" fmla="*/ 0 w 372"/>
                <a:gd name="T29" fmla="*/ 19 h 330"/>
                <a:gd name="T30" fmla="*/ 18 w 372"/>
                <a:gd name="T31" fmla="*/ 35 h 330"/>
                <a:gd name="T32" fmla="*/ 49 w 372"/>
                <a:gd name="T33" fmla="*/ 44 h 330"/>
                <a:gd name="T34" fmla="*/ 49 w 372"/>
                <a:gd name="T35" fmla="*/ 207 h 330"/>
                <a:gd name="T36" fmla="*/ 145 w 372"/>
                <a:gd name="T37" fmla="*/ 330 h 330"/>
                <a:gd name="T38" fmla="*/ 251 w 372"/>
                <a:gd name="T39" fmla="*/ 277 h 330"/>
                <a:gd name="T40" fmla="*/ 251 w 372"/>
                <a:gd name="T41" fmla="*/ 304 h 330"/>
                <a:gd name="T42" fmla="*/ 266 w 372"/>
                <a:gd name="T43" fmla="*/ 320 h 330"/>
                <a:gd name="T44" fmla="*/ 364 w 372"/>
                <a:gd name="T45" fmla="*/ 320 h 330"/>
                <a:gd name="T46" fmla="*/ 372 w 372"/>
                <a:gd name="T47" fmla="*/ 310 h 330"/>
                <a:gd name="T48" fmla="*/ 372 w 372"/>
                <a:gd name="T49" fmla="*/ 301 h 330"/>
                <a:gd name="T50" fmla="*/ 354 w 372"/>
                <a:gd name="T51" fmla="*/ 285 h 330"/>
                <a:gd name="T52" fmla="*/ 323 w 372"/>
                <a:gd name="T53" fmla="*/ 275 h 330"/>
                <a:gd name="T54" fmla="*/ 323 w 372"/>
                <a:gd name="T55" fmla="*/ 15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72" h="330">
                  <a:moveTo>
                    <a:pt x="323" y="15"/>
                  </a:moveTo>
                  <a:cubicBezTo>
                    <a:pt x="323" y="6"/>
                    <a:pt x="320" y="0"/>
                    <a:pt x="308" y="0"/>
                  </a:cubicBezTo>
                  <a:cubicBezTo>
                    <a:pt x="210" y="0"/>
                    <a:pt x="210" y="0"/>
                    <a:pt x="210" y="0"/>
                  </a:cubicBezTo>
                  <a:cubicBezTo>
                    <a:pt x="202" y="0"/>
                    <a:pt x="202" y="4"/>
                    <a:pt x="202" y="10"/>
                  </a:cubicBezTo>
                  <a:cubicBezTo>
                    <a:pt x="202" y="19"/>
                    <a:pt x="202" y="19"/>
                    <a:pt x="202" y="19"/>
                  </a:cubicBezTo>
                  <a:cubicBezTo>
                    <a:pt x="202" y="31"/>
                    <a:pt x="206" y="31"/>
                    <a:pt x="219" y="35"/>
                  </a:cubicBezTo>
                  <a:cubicBezTo>
                    <a:pt x="251" y="44"/>
                    <a:pt x="251" y="44"/>
                    <a:pt x="251" y="44"/>
                  </a:cubicBezTo>
                  <a:cubicBezTo>
                    <a:pt x="251" y="236"/>
                    <a:pt x="251" y="236"/>
                    <a:pt x="251" y="236"/>
                  </a:cubicBezTo>
                  <a:cubicBezTo>
                    <a:pt x="224" y="264"/>
                    <a:pt x="204" y="275"/>
                    <a:pt x="176" y="275"/>
                  </a:cubicBezTo>
                  <a:cubicBezTo>
                    <a:pt x="125" y="275"/>
                    <a:pt x="121" y="236"/>
                    <a:pt x="121" y="169"/>
                  </a:cubicBezTo>
                  <a:cubicBezTo>
                    <a:pt x="121" y="15"/>
                    <a:pt x="121" y="15"/>
                    <a:pt x="121" y="15"/>
                  </a:cubicBezTo>
                  <a:cubicBezTo>
                    <a:pt x="121" y="6"/>
                    <a:pt x="118" y="0"/>
                    <a:pt x="106" y="0"/>
                  </a:cubicBezTo>
                  <a:cubicBezTo>
                    <a:pt x="8" y="0"/>
                    <a:pt x="8" y="0"/>
                    <a:pt x="8" y="0"/>
                  </a:cubicBezTo>
                  <a:cubicBezTo>
                    <a:pt x="1" y="0"/>
                    <a:pt x="0" y="4"/>
                    <a:pt x="0" y="10"/>
                  </a:cubicBezTo>
                  <a:cubicBezTo>
                    <a:pt x="0" y="19"/>
                    <a:pt x="0" y="19"/>
                    <a:pt x="0" y="19"/>
                  </a:cubicBezTo>
                  <a:cubicBezTo>
                    <a:pt x="0" y="31"/>
                    <a:pt x="4" y="31"/>
                    <a:pt x="18" y="35"/>
                  </a:cubicBezTo>
                  <a:cubicBezTo>
                    <a:pt x="49" y="44"/>
                    <a:pt x="49" y="44"/>
                    <a:pt x="49" y="44"/>
                  </a:cubicBezTo>
                  <a:cubicBezTo>
                    <a:pt x="49" y="207"/>
                    <a:pt x="49" y="207"/>
                    <a:pt x="49" y="207"/>
                  </a:cubicBezTo>
                  <a:cubicBezTo>
                    <a:pt x="49" y="309"/>
                    <a:pt x="96" y="330"/>
                    <a:pt x="145" y="330"/>
                  </a:cubicBezTo>
                  <a:cubicBezTo>
                    <a:pt x="188" y="330"/>
                    <a:pt x="220" y="312"/>
                    <a:pt x="251" y="277"/>
                  </a:cubicBezTo>
                  <a:cubicBezTo>
                    <a:pt x="251" y="304"/>
                    <a:pt x="251" y="304"/>
                    <a:pt x="251" y="304"/>
                  </a:cubicBezTo>
                  <a:cubicBezTo>
                    <a:pt x="251" y="314"/>
                    <a:pt x="254" y="320"/>
                    <a:pt x="266" y="320"/>
                  </a:cubicBezTo>
                  <a:cubicBezTo>
                    <a:pt x="364" y="320"/>
                    <a:pt x="364" y="320"/>
                    <a:pt x="364" y="320"/>
                  </a:cubicBezTo>
                  <a:cubicBezTo>
                    <a:pt x="371" y="320"/>
                    <a:pt x="372" y="316"/>
                    <a:pt x="372" y="310"/>
                  </a:cubicBezTo>
                  <a:cubicBezTo>
                    <a:pt x="372" y="301"/>
                    <a:pt x="372" y="301"/>
                    <a:pt x="372" y="301"/>
                  </a:cubicBezTo>
                  <a:cubicBezTo>
                    <a:pt x="372" y="289"/>
                    <a:pt x="368" y="289"/>
                    <a:pt x="354" y="285"/>
                  </a:cubicBezTo>
                  <a:cubicBezTo>
                    <a:pt x="323" y="275"/>
                    <a:pt x="323" y="275"/>
                    <a:pt x="323" y="275"/>
                  </a:cubicBezTo>
                  <a:lnTo>
                    <a:pt x="323" y="15"/>
                  </a:ln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18" name="Freeform 13"/>
            <p:cNvSpPr>
              <a:spLocks noEditPoints="1"/>
            </p:cNvSpPr>
            <p:nvPr userDrawn="1"/>
          </p:nvSpPr>
          <p:spPr bwMode="auto">
            <a:xfrm>
              <a:off x="6140450" y="6348413"/>
              <a:ext cx="195263" cy="217488"/>
            </a:xfrm>
            <a:custGeom>
              <a:avLst/>
              <a:gdLst>
                <a:gd name="T0" fmla="*/ 289 w 307"/>
                <a:gd name="T1" fmla="*/ 295 h 340"/>
                <a:gd name="T2" fmla="*/ 258 w 307"/>
                <a:gd name="T3" fmla="*/ 285 h 340"/>
                <a:gd name="T4" fmla="*/ 258 w 307"/>
                <a:gd name="T5" fmla="*/ 106 h 340"/>
                <a:gd name="T6" fmla="*/ 130 w 307"/>
                <a:gd name="T7" fmla="*/ 0 h 340"/>
                <a:gd name="T8" fmla="*/ 45 w 307"/>
                <a:gd name="T9" fmla="*/ 12 h 340"/>
                <a:gd name="T10" fmla="*/ 22 w 307"/>
                <a:gd name="T11" fmla="*/ 39 h 340"/>
                <a:gd name="T12" fmla="*/ 18 w 307"/>
                <a:gd name="T13" fmla="*/ 74 h 340"/>
                <a:gd name="T14" fmla="*/ 24 w 307"/>
                <a:gd name="T15" fmla="*/ 84 h 340"/>
                <a:gd name="T16" fmla="*/ 43 w 307"/>
                <a:gd name="T17" fmla="*/ 76 h 340"/>
                <a:gd name="T18" fmla="*/ 125 w 307"/>
                <a:gd name="T19" fmla="*/ 54 h 340"/>
                <a:gd name="T20" fmla="*/ 185 w 307"/>
                <a:gd name="T21" fmla="*/ 118 h 340"/>
                <a:gd name="T22" fmla="*/ 185 w 307"/>
                <a:gd name="T23" fmla="*/ 151 h 340"/>
                <a:gd name="T24" fmla="*/ 63 w 307"/>
                <a:gd name="T25" fmla="*/ 176 h 340"/>
                <a:gd name="T26" fmla="*/ 0 w 307"/>
                <a:gd name="T27" fmla="*/ 250 h 340"/>
                <a:gd name="T28" fmla="*/ 83 w 307"/>
                <a:gd name="T29" fmla="*/ 340 h 340"/>
                <a:gd name="T30" fmla="*/ 185 w 307"/>
                <a:gd name="T31" fmla="*/ 290 h 340"/>
                <a:gd name="T32" fmla="*/ 185 w 307"/>
                <a:gd name="T33" fmla="*/ 314 h 340"/>
                <a:gd name="T34" fmla="*/ 200 w 307"/>
                <a:gd name="T35" fmla="*/ 330 h 340"/>
                <a:gd name="T36" fmla="*/ 298 w 307"/>
                <a:gd name="T37" fmla="*/ 330 h 340"/>
                <a:gd name="T38" fmla="*/ 307 w 307"/>
                <a:gd name="T39" fmla="*/ 320 h 340"/>
                <a:gd name="T40" fmla="*/ 307 w 307"/>
                <a:gd name="T41" fmla="*/ 311 h 340"/>
                <a:gd name="T42" fmla="*/ 289 w 307"/>
                <a:gd name="T43" fmla="*/ 295 h 340"/>
                <a:gd name="T44" fmla="*/ 185 w 307"/>
                <a:gd name="T45" fmla="*/ 254 h 340"/>
                <a:gd name="T46" fmla="*/ 116 w 307"/>
                <a:gd name="T47" fmla="*/ 285 h 340"/>
                <a:gd name="T48" fmla="*/ 78 w 307"/>
                <a:gd name="T49" fmla="*/ 244 h 340"/>
                <a:gd name="T50" fmla="*/ 114 w 307"/>
                <a:gd name="T51" fmla="*/ 201 h 340"/>
                <a:gd name="T52" fmla="*/ 185 w 307"/>
                <a:gd name="T53" fmla="*/ 184 h 340"/>
                <a:gd name="T54" fmla="*/ 185 w 307"/>
                <a:gd name="T55" fmla="*/ 254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07" h="340">
                  <a:moveTo>
                    <a:pt x="289" y="295"/>
                  </a:moveTo>
                  <a:cubicBezTo>
                    <a:pt x="258" y="285"/>
                    <a:pt x="258" y="285"/>
                    <a:pt x="258" y="285"/>
                  </a:cubicBezTo>
                  <a:cubicBezTo>
                    <a:pt x="258" y="106"/>
                    <a:pt x="258" y="106"/>
                    <a:pt x="258" y="106"/>
                  </a:cubicBezTo>
                  <a:cubicBezTo>
                    <a:pt x="258" y="27"/>
                    <a:pt x="202" y="0"/>
                    <a:pt x="130" y="0"/>
                  </a:cubicBezTo>
                  <a:cubicBezTo>
                    <a:pt x="87" y="0"/>
                    <a:pt x="52" y="10"/>
                    <a:pt x="45" y="12"/>
                  </a:cubicBezTo>
                  <a:cubicBezTo>
                    <a:pt x="27" y="17"/>
                    <a:pt x="24" y="21"/>
                    <a:pt x="22" y="39"/>
                  </a:cubicBezTo>
                  <a:cubicBezTo>
                    <a:pt x="18" y="74"/>
                    <a:pt x="18" y="74"/>
                    <a:pt x="18" y="74"/>
                  </a:cubicBezTo>
                  <a:cubicBezTo>
                    <a:pt x="18" y="81"/>
                    <a:pt x="20" y="84"/>
                    <a:pt x="24" y="84"/>
                  </a:cubicBezTo>
                  <a:cubicBezTo>
                    <a:pt x="30" y="84"/>
                    <a:pt x="38" y="79"/>
                    <a:pt x="43" y="76"/>
                  </a:cubicBezTo>
                  <a:cubicBezTo>
                    <a:pt x="65" y="64"/>
                    <a:pt x="98" y="54"/>
                    <a:pt x="125" y="54"/>
                  </a:cubicBezTo>
                  <a:cubicBezTo>
                    <a:pt x="182" y="54"/>
                    <a:pt x="185" y="92"/>
                    <a:pt x="185" y="118"/>
                  </a:cubicBezTo>
                  <a:cubicBezTo>
                    <a:pt x="185" y="151"/>
                    <a:pt x="185" y="151"/>
                    <a:pt x="185" y="151"/>
                  </a:cubicBezTo>
                  <a:cubicBezTo>
                    <a:pt x="63" y="176"/>
                    <a:pt x="63" y="176"/>
                    <a:pt x="63" y="176"/>
                  </a:cubicBezTo>
                  <a:cubicBezTo>
                    <a:pt x="22" y="184"/>
                    <a:pt x="0" y="203"/>
                    <a:pt x="0" y="250"/>
                  </a:cubicBezTo>
                  <a:cubicBezTo>
                    <a:pt x="0" y="302"/>
                    <a:pt x="27" y="340"/>
                    <a:pt x="83" y="340"/>
                  </a:cubicBezTo>
                  <a:cubicBezTo>
                    <a:pt x="119" y="340"/>
                    <a:pt x="145" y="328"/>
                    <a:pt x="185" y="290"/>
                  </a:cubicBezTo>
                  <a:cubicBezTo>
                    <a:pt x="185" y="314"/>
                    <a:pt x="185" y="314"/>
                    <a:pt x="185" y="314"/>
                  </a:cubicBezTo>
                  <a:cubicBezTo>
                    <a:pt x="185" y="324"/>
                    <a:pt x="188" y="330"/>
                    <a:pt x="200" y="330"/>
                  </a:cubicBezTo>
                  <a:cubicBezTo>
                    <a:pt x="298" y="330"/>
                    <a:pt x="298" y="330"/>
                    <a:pt x="298" y="330"/>
                  </a:cubicBezTo>
                  <a:cubicBezTo>
                    <a:pt x="305" y="330"/>
                    <a:pt x="307" y="326"/>
                    <a:pt x="307" y="320"/>
                  </a:cubicBezTo>
                  <a:cubicBezTo>
                    <a:pt x="307" y="311"/>
                    <a:pt x="307" y="311"/>
                    <a:pt x="307" y="311"/>
                  </a:cubicBezTo>
                  <a:cubicBezTo>
                    <a:pt x="307" y="299"/>
                    <a:pt x="303" y="299"/>
                    <a:pt x="289" y="295"/>
                  </a:cubicBezTo>
                  <a:close/>
                  <a:moveTo>
                    <a:pt x="185" y="254"/>
                  </a:moveTo>
                  <a:cubicBezTo>
                    <a:pt x="160" y="276"/>
                    <a:pt x="135" y="285"/>
                    <a:pt x="116" y="285"/>
                  </a:cubicBezTo>
                  <a:cubicBezTo>
                    <a:pt x="99" y="285"/>
                    <a:pt x="78" y="278"/>
                    <a:pt x="78" y="244"/>
                  </a:cubicBezTo>
                  <a:cubicBezTo>
                    <a:pt x="78" y="211"/>
                    <a:pt x="97" y="205"/>
                    <a:pt x="114" y="201"/>
                  </a:cubicBezTo>
                  <a:cubicBezTo>
                    <a:pt x="185" y="184"/>
                    <a:pt x="185" y="184"/>
                    <a:pt x="185" y="184"/>
                  </a:cubicBezTo>
                  <a:cubicBezTo>
                    <a:pt x="185" y="254"/>
                    <a:pt x="185" y="254"/>
                    <a:pt x="185" y="254"/>
                  </a:cubicBez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19" name="Freeform 14"/>
            <p:cNvSpPr>
              <a:spLocks noEditPoints="1"/>
            </p:cNvSpPr>
            <p:nvPr userDrawn="1"/>
          </p:nvSpPr>
          <p:spPr bwMode="auto">
            <a:xfrm>
              <a:off x="6565900" y="6264275"/>
              <a:ext cx="222250" cy="301625"/>
            </a:xfrm>
            <a:custGeom>
              <a:avLst/>
              <a:gdLst>
                <a:gd name="T0" fmla="*/ 226 w 349"/>
                <a:gd name="T1" fmla="*/ 133 h 473"/>
                <a:gd name="T2" fmla="*/ 122 w 349"/>
                <a:gd name="T3" fmla="*/ 185 h 473"/>
                <a:gd name="T4" fmla="*/ 122 w 349"/>
                <a:gd name="T5" fmla="*/ 16 h 473"/>
                <a:gd name="T6" fmla="*/ 107 w 349"/>
                <a:gd name="T7" fmla="*/ 0 h 473"/>
                <a:gd name="T8" fmla="*/ 9 w 349"/>
                <a:gd name="T9" fmla="*/ 0 h 473"/>
                <a:gd name="T10" fmla="*/ 0 w 349"/>
                <a:gd name="T11" fmla="*/ 11 h 473"/>
                <a:gd name="T12" fmla="*/ 0 w 349"/>
                <a:gd name="T13" fmla="*/ 19 h 473"/>
                <a:gd name="T14" fmla="*/ 18 w 349"/>
                <a:gd name="T15" fmla="*/ 36 h 473"/>
                <a:gd name="T16" fmla="*/ 49 w 349"/>
                <a:gd name="T17" fmla="*/ 45 h 473"/>
                <a:gd name="T18" fmla="*/ 49 w 349"/>
                <a:gd name="T19" fmla="*/ 422 h 473"/>
                <a:gd name="T20" fmla="*/ 62 w 349"/>
                <a:gd name="T21" fmla="*/ 445 h 473"/>
                <a:gd name="T22" fmla="*/ 182 w 349"/>
                <a:gd name="T23" fmla="*/ 473 h 473"/>
                <a:gd name="T24" fmla="*/ 349 w 349"/>
                <a:gd name="T25" fmla="*/ 291 h 473"/>
                <a:gd name="T26" fmla="*/ 226 w 349"/>
                <a:gd name="T27" fmla="*/ 133 h 473"/>
                <a:gd name="T28" fmla="*/ 181 w 349"/>
                <a:gd name="T29" fmla="*/ 430 h 473"/>
                <a:gd name="T30" fmla="*/ 122 w 349"/>
                <a:gd name="T31" fmla="*/ 337 h 473"/>
                <a:gd name="T32" fmla="*/ 122 w 349"/>
                <a:gd name="T33" fmla="*/ 227 h 473"/>
                <a:gd name="T34" fmla="*/ 196 w 349"/>
                <a:gd name="T35" fmla="*/ 188 h 473"/>
                <a:gd name="T36" fmla="*/ 271 w 349"/>
                <a:gd name="T37" fmla="*/ 305 h 473"/>
                <a:gd name="T38" fmla="*/ 181 w 349"/>
                <a:gd name="T39" fmla="*/ 430 h 4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49" h="473">
                  <a:moveTo>
                    <a:pt x="226" y="133"/>
                  </a:moveTo>
                  <a:cubicBezTo>
                    <a:pt x="188" y="133"/>
                    <a:pt x="154" y="153"/>
                    <a:pt x="122" y="185"/>
                  </a:cubicBezTo>
                  <a:cubicBezTo>
                    <a:pt x="122" y="16"/>
                    <a:pt x="122" y="16"/>
                    <a:pt x="122" y="16"/>
                  </a:cubicBezTo>
                  <a:cubicBezTo>
                    <a:pt x="122" y="6"/>
                    <a:pt x="119" y="0"/>
                    <a:pt x="107" y="0"/>
                  </a:cubicBezTo>
                  <a:cubicBezTo>
                    <a:pt x="9" y="0"/>
                    <a:pt x="9" y="0"/>
                    <a:pt x="9" y="0"/>
                  </a:cubicBezTo>
                  <a:cubicBezTo>
                    <a:pt x="2" y="0"/>
                    <a:pt x="0" y="4"/>
                    <a:pt x="0" y="11"/>
                  </a:cubicBezTo>
                  <a:cubicBezTo>
                    <a:pt x="0" y="19"/>
                    <a:pt x="0" y="19"/>
                    <a:pt x="0" y="19"/>
                  </a:cubicBezTo>
                  <a:cubicBezTo>
                    <a:pt x="0" y="31"/>
                    <a:pt x="4" y="32"/>
                    <a:pt x="18" y="36"/>
                  </a:cubicBezTo>
                  <a:cubicBezTo>
                    <a:pt x="49" y="45"/>
                    <a:pt x="49" y="45"/>
                    <a:pt x="49" y="45"/>
                  </a:cubicBezTo>
                  <a:cubicBezTo>
                    <a:pt x="49" y="422"/>
                    <a:pt x="49" y="422"/>
                    <a:pt x="49" y="422"/>
                  </a:cubicBezTo>
                  <a:cubicBezTo>
                    <a:pt x="49" y="431"/>
                    <a:pt x="50" y="438"/>
                    <a:pt x="62" y="445"/>
                  </a:cubicBezTo>
                  <a:cubicBezTo>
                    <a:pt x="83" y="458"/>
                    <a:pt x="135" y="473"/>
                    <a:pt x="182" y="473"/>
                  </a:cubicBezTo>
                  <a:cubicBezTo>
                    <a:pt x="287" y="473"/>
                    <a:pt x="349" y="399"/>
                    <a:pt x="349" y="291"/>
                  </a:cubicBezTo>
                  <a:cubicBezTo>
                    <a:pt x="349" y="182"/>
                    <a:pt x="287" y="133"/>
                    <a:pt x="226" y="133"/>
                  </a:cubicBezTo>
                  <a:close/>
                  <a:moveTo>
                    <a:pt x="181" y="430"/>
                  </a:moveTo>
                  <a:cubicBezTo>
                    <a:pt x="131" y="430"/>
                    <a:pt x="122" y="385"/>
                    <a:pt x="122" y="337"/>
                  </a:cubicBezTo>
                  <a:cubicBezTo>
                    <a:pt x="122" y="227"/>
                    <a:pt x="122" y="227"/>
                    <a:pt x="122" y="227"/>
                  </a:cubicBezTo>
                  <a:cubicBezTo>
                    <a:pt x="143" y="205"/>
                    <a:pt x="168" y="188"/>
                    <a:pt x="196" y="188"/>
                  </a:cubicBezTo>
                  <a:cubicBezTo>
                    <a:pt x="249" y="188"/>
                    <a:pt x="271" y="244"/>
                    <a:pt x="271" y="305"/>
                  </a:cubicBezTo>
                  <a:cubicBezTo>
                    <a:pt x="271" y="390"/>
                    <a:pt x="229" y="430"/>
                    <a:pt x="181" y="430"/>
                  </a:cubicBez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20" name="Freeform 15"/>
            <p:cNvSpPr>
              <a:spLocks noEditPoints="1"/>
            </p:cNvSpPr>
            <p:nvPr userDrawn="1"/>
          </p:nvSpPr>
          <p:spPr bwMode="auto">
            <a:xfrm>
              <a:off x="7283450" y="6264275"/>
              <a:ext cx="222250" cy="301625"/>
            </a:xfrm>
            <a:custGeom>
              <a:avLst/>
              <a:gdLst>
                <a:gd name="T0" fmla="*/ 331 w 349"/>
                <a:gd name="T1" fmla="*/ 428 h 473"/>
                <a:gd name="T2" fmla="*/ 300 w 349"/>
                <a:gd name="T3" fmla="*/ 418 h 473"/>
                <a:gd name="T4" fmla="*/ 300 w 349"/>
                <a:gd name="T5" fmla="*/ 16 h 473"/>
                <a:gd name="T6" fmla="*/ 285 w 349"/>
                <a:gd name="T7" fmla="*/ 0 h 473"/>
                <a:gd name="T8" fmla="*/ 187 w 349"/>
                <a:gd name="T9" fmla="*/ 0 h 473"/>
                <a:gd name="T10" fmla="*/ 178 w 349"/>
                <a:gd name="T11" fmla="*/ 11 h 473"/>
                <a:gd name="T12" fmla="*/ 178 w 349"/>
                <a:gd name="T13" fmla="*/ 19 h 473"/>
                <a:gd name="T14" fmla="*/ 196 w 349"/>
                <a:gd name="T15" fmla="*/ 36 h 473"/>
                <a:gd name="T16" fmla="*/ 227 w 349"/>
                <a:gd name="T17" fmla="*/ 45 h 473"/>
                <a:gd name="T18" fmla="*/ 227 w 349"/>
                <a:gd name="T19" fmla="*/ 158 h 473"/>
                <a:gd name="T20" fmla="*/ 153 w 349"/>
                <a:gd name="T21" fmla="*/ 133 h 473"/>
                <a:gd name="T22" fmla="*/ 0 w 349"/>
                <a:gd name="T23" fmla="*/ 313 h 473"/>
                <a:gd name="T24" fmla="*/ 123 w 349"/>
                <a:gd name="T25" fmla="*/ 473 h 473"/>
                <a:gd name="T26" fmla="*/ 227 w 349"/>
                <a:gd name="T27" fmla="*/ 420 h 473"/>
                <a:gd name="T28" fmla="*/ 227 w 349"/>
                <a:gd name="T29" fmla="*/ 447 h 473"/>
                <a:gd name="T30" fmla="*/ 242 w 349"/>
                <a:gd name="T31" fmla="*/ 463 h 473"/>
                <a:gd name="T32" fmla="*/ 340 w 349"/>
                <a:gd name="T33" fmla="*/ 463 h 473"/>
                <a:gd name="T34" fmla="*/ 349 w 349"/>
                <a:gd name="T35" fmla="*/ 453 h 473"/>
                <a:gd name="T36" fmla="*/ 349 w 349"/>
                <a:gd name="T37" fmla="*/ 444 h 473"/>
                <a:gd name="T38" fmla="*/ 331 w 349"/>
                <a:gd name="T39" fmla="*/ 428 h 473"/>
                <a:gd name="T40" fmla="*/ 227 w 349"/>
                <a:gd name="T41" fmla="*/ 379 h 473"/>
                <a:gd name="T42" fmla="*/ 153 w 349"/>
                <a:gd name="T43" fmla="*/ 418 h 473"/>
                <a:gd name="T44" fmla="*/ 78 w 349"/>
                <a:gd name="T45" fmla="*/ 299 h 473"/>
                <a:gd name="T46" fmla="*/ 158 w 349"/>
                <a:gd name="T47" fmla="*/ 179 h 473"/>
                <a:gd name="T48" fmla="*/ 227 w 349"/>
                <a:gd name="T49" fmla="*/ 299 h 473"/>
                <a:gd name="T50" fmla="*/ 227 w 349"/>
                <a:gd name="T51" fmla="*/ 379 h 4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49" h="473">
                  <a:moveTo>
                    <a:pt x="331" y="428"/>
                  </a:moveTo>
                  <a:cubicBezTo>
                    <a:pt x="300" y="418"/>
                    <a:pt x="300" y="418"/>
                    <a:pt x="300" y="418"/>
                  </a:cubicBezTo>
                  <a:cubicBezTo>
                    <a:pt x="300" y="16"/>
                    <a:pt x="300" y="16"/>
                    <a:pt x="300" y="16"/>
                  </a:cubicBezTo>
                  <a:cubicBezTo>
                    <a:pt x="300" y="6"/>
                    <a:pt x="297" y="0"/>
                    <a:pt x="285" y="0"/>
                  </a:cubicBezTo>
                  <a:cubicBezTo>
                    <a:pt x="187" y="0"/>
                    <a:pt x="187" y="0"/>
                    <a:pt x="187" y="0"/>
                  </a:cubicBezTo>
                  <a:cubicBezTo>
                    <a:pt x="179" y="0"/>
                    <a:pt x="178" y="4"/>
                    <a:pt x="178" y="11"/>
                  </a:cubicBezTo>
                  <a:cubicBezTo>
                    <a:pt x="178" y="19"/>
                    <a:pt x="178" y="19"/>
                    <a:pt x="178" y="19"/>
                  </a:cubicBezTo>
                  <a:cubicBezTo>
                    <a:pt x="178" y="31"/>
                    <a:pt x="182" y="32"/>
                    <a:pt x="196" y="36"/>
                  </a:cubicBezTo>
                  <a:cubicBezTo>
                    <a:pt x="227" y="45"/>
                    <a:pt x="227" y="45"/>
                    <a:pt x="227" y="45"/>
                  </a:cubicBezTo>
                  <a:cubicBezTo>
                    <a:pt x="227" y="158"/>
                    <a:pt x="227" y="158"/>
                    <a:pt x="227" y="158"/>
                  </a:cubicBezTo>
                  <a:cubicBezTo>
                    <a:pt x="216" y="148"/>
                    <a:pt x="191" y="133"/>
                    <a:pt x="153" y="133"/>
                  </a:cubicBezTo>
                  <a:cubicBezTo>
                    <a:pt x="82" y="133"/>
                    <a:pt x="0" y="185"/>
                    <a:pt x="0" y="313"/>
                  </a:cubicBezTo>
                  <a:cubicBezTo>
                    <a:pt x="0" y="425"/>
                    <a:pt x="62" y="473"/>
                    <a:pt x="123" y="473"/>
                  </a:cubicBezTo>
                  <a:cubicBezTo>
                    <a:pt x="162" y="473"/>
                    <a:pt x="195" y="453"/>
                    <a:pt x="227" y="420"/>
                  </a:cubicBezTo>
                  <a:cubicBezTo>
                    <a:pt x="227" y="447"/>
                    <a:pt x="227" y="447"/>
                    <a:pt x="227" y="447"/>
                  </a:cubicBezTo>
                  <a:cubicBezTo>
                    <a:pt x="227" y="457"/>
                    <a:pt x="230" y="463"/>
                    <a:pt x="242" y="463"/>
                  </a:cubicBezTo>
                  <a:cubicBezTo>
                    <a:pt x="340" y="463"/>
                    <a:pt x="340" y="463"/>
                    <a:pt x="340" y="463"/>
                  </a:cubicBezTo>
                  <a:cubicBezTo>
                    <a:pt x="347" y="463"/>
                    <a:pt x="349" y="459"/>
                    <a:pt x="349" y="453"/>
                  </a:cubicBezTo>
                  <a:cubicBezTo>
                    <a:pt x="349" y="444"/>
                    <a:pt x="349" y="444"/>
                    <a:pt x="349" y="444"/>
                  </a:cubicBezTo>
                  <a:cubicBezTo>
                    <a:pt x="349" y="432"/>
                    <a:pt x="345" y="432"/>
                    <a:pt x="331" y="428"/>
                  </a:cubicBezTo>
                  <a:close/>
                  <a:moveTo>
                    <a:pt x="227" y="379"/>
                  </a:moveTo>
                  <a:cubicBezTo>
                    <a:pt x="206" y="401"/>
                    <a:pt x="182" y="418"/>
                    <a:pt x="153" y="418"/>
                  </a:cubicBezTo>
                  <a:cubicBezTo>
                    <a:pt x="100" y="418"/>
                    <a:pt x="78" y="362"/>
                    <a:pt x="78" y="299"/>
                  </a:cubicBezTo>
                  <a:cubicBezTo>
                    <a:pt x="78" y="225"/>
                    <a:pt x="110" y="179"/>
                    <a:pt x="158" y="179"/>
                  </a:cubicBezTo>
                  <a:cubicBezTo>
                    <a:pt x="209" y="179"/>
                    <a:pt x="227" y="229"/>
                    <a:pt x="227" y="299"/>
                  </a:cubicBezTo>
                  <a:lnTo>
                    <a:pt x="227" y="379"/>
                  </a:ln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21" name="Freeform 16"/>
            <p:cNvSpPr>
              <a:spLocks noEditPoints="1"/>
            </p:cNvSpPr>
            <p:nvPr userDrawn="1"/>
          </p:nvSpPr>
          <p:spPr bwMode="auto">
            <a:xfrm>
              <a:off x="6816725" y="6348413"/>
              <a:ext cx="204788" cy="217488"/>
            </a:xfrm>
            <a:custGeom>
              <a:avLst/>
              <a:gdLst>
                <a:gd name="T0" fmla="*/ 168 w 322"/>
                <a:gd name="T1" fmla="*/ 0 h 340"/>
                <a:gd name="T2" fmla="*/ 0 w 322"/>
                <a:gd name="T3" fmla="*/ 178 h 340"/>
                <a:gd name="T4" fmla="*/ 154 w 322"/>
                <a:gd name="T5" fmla="*/ 340 h 340"/>
                <a:gd name="T6" fmla="*/ 322 w 322"/>
                <a:gd name="T7" fmla="*/ 162 h 340"/>
                <a:gd name="T8" fmla="*/ 168 w 322"/>
                <a:gd name="T9" fmla="*/ 0 h 340"/>
                <a:gd name="T10" fmla="*/ 162 w 322"/>
                <a:gd name="T11" fmla="*/ 294 h 340"/>
                <a:gd name="T12" fmla="*/ 76 w 322"/>
                <a:gd name="T13" fmla="*/ 170 h 340"/>
                <a:gd name="T14" fmla="*/ 162 w 322"/>
                <a:gd name="T15" fmla="*/ 46 h 340"/>
                <a:gd name="T16" fmla="*/ 248 w 322"/>
                <a:gd name="T17" fmla="*/ 170 h 340"/>
                <a:gd name="T18" fmla="*/ 162 w 322"/>
                <a:gd name="T19" fmla="*/ 294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2" h="340">
                  <a:moveTo>
                    <a:pt x="168" y="0"/>
                  </a:moveTo>
                  <a:cubicBezTo>
                    <a:pt x="56" y="0"/>
                    <a:pt x="0" y="86"/>
                    <a:pt x="0" y="178"/>
                  </a:cubicBezTo>
                  <a:cubicBezTo>
                    <a:pt x="0" y="264"/>
                    <a:pt x="48" y="340"/>
                    <a:pt x="154" y="340"/>
                  </a:cubicBezTo>
                  <a:cubicBezTo>
                    <a:pt x="266" y="340"/>
                    <a:pt x="322" y="254"/>
                    <a:pt x="322" y="162"/>
                  </a:cubicBezTo>
                  <a:cubicBezTo>
                    <a:pt x="322" y="76"/>
                    <a:pt x="273" y="0"/>
                    <a:pt x="168" y="0"/>
                  </a:cubicBezTo>
                  <a:close/>
                  <a:moveTo>
                    <a:pt x="162" y="294"/>
                  </a:moveTo>
                  <a:cubicBezTo>
                    <a:pt x="108" y="294"/>
                    <a:pt x="76" y="241"/>
                    <a:pt x="76" y="170"/>
                  </a:cubicBezTo>
                  <a:cubicBezTo>
                    <a:pt x="76" y="100"/>
                    <a:pt x="107" y="46"/>
                    <a:pt x="162" y="46"/>
                  </a:cubicBezTo>
                  <a:cubicBezTo>
                    <a:pt x="215" y="46"/>
                    <a:pt x="248" y="98"/>
                    <a:pt x="248" y="170"/>
                  </a:cubicBezTo>
                  <a:cubicBezTo>
                    <a:pt x="248" y="240"/>
                    <a:pt x="216" y="294"/>
                    <a:pt x="162" y="294"/>
                  </a:cubicBez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22" name="Freeform 17"/>
            <p:cNvSpPr>
              <a:spLocks/>
            </p:cNvSpPr>
            <p:nvPr userDrawn="1"/>
          </p:nvSpPr>
          <p:spPr bwMode="auto">
            <a:xfrm>
              <a:off x="8139113" y="6348413"/>
              <a:ext cx="155575" cy="217488"/>
            </a:xfrm>
            <a:custGeom>
              <a:avLst/>
              <a:gdLst>
                <a:gd name="T0" fmla="*/ 247 w 247"/>
                <a:gd name="T1" fmla="*/ 22 h 340"/>
                <a:gd name="T2" fmla="*/ 238 w 247"/>
                <a:gd name="T3" fmla="*/ 11 h 340"/>
                <a:gd name="T4" fmla="*/ 165 w 247"/>
                <a:gd name="T5" fmla="*/ 0 h 340"/>
                <a:gd name="T6" fmla="*/ 0 w 247"/>
                <a:gd name="T7" fmla="*/ 170 h 340"/>
                <a:gd name="T8" fmla="*/ 165 w 247"/>
                <a:gd name="T9" fmla="*/ 340 h 340"/>
                <a:gd name="T10" fmla="*/ 238 w 247"/>
                <a:gd name="T11" fmla="*/ 329 h 340"/>
                <a:gd name="T12" fmla="*/ 247 w 247"/>
                <a:gd name="T13" fmla="*/ 318 h 340"/>
                <a:gd name="T14" fmla="*/ 247 w 247"/>
                <a:gd name="T15" fmla="*/ 269 h 340"/>
                <a:gd name="T16" fmla="*/ 243 w 247"/>
                <a:gd name="T17" fmla="*/ 262 h 340"/>
                <a:gd name="T18" fmla="*/ 231 w 247"/>
                <a:gd name="T19" fmla="*/ 266 h 340"/>
                <a:gd name="T20" fmla="*/ 169 w 247"/>
                <a:gd name="T21" fmla="*/ 281 h 340"/>
                <a:gd name="T22" fmla="*/ 71 w 247"/>
                <a:gd name="T23" fmla="*/ 170 h 340"/>
                <a:gd name="T24" fmla="*/ 169 w 247"/>
                <a:gd name="T25" fmla="*/ 59 h 340"/>
                <a:gd name="T26" fmla="*/ 231 w 247"/>
                <a:gd name="T27" fmla="*/ 74 h 340"/>
                <a:gd name="T28" fmla="*/ 243 w 247"/>
                <a:gd name="T29" fmla="*/ 78 h 340"/>
                <a:gd name="T30" fmla="*/ 247 w 247"/>
                <a:gd name="T31" fmla="*/ 71 h 340"/>
                <a:gd name="T32" fmla="*/ 247 w 247"/>
                <a:gd name="T33" fmla="*/ 22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7" h="340">
                  <a:moveTo>
                    <a:pt x="247" y="22"/>
                  </a:moveTo>
                  <a:cubicBezTo>
                    <a:pt x="247" y="14"/>
                    <a:pt x="245" y="14"/>
                    <a:pt x="238" y="11"/>
                  </a:cubicBezTo>
                  <a:cubicBezTo>
                    <a:pt x="222" y="5"/>
                    <a:pt x="194" y="0"/>
                    <a:pt x="165" y="0"/>
                  </a:cubicBezTo>
                  <a:cubicBezTo>
                    <a:pt x="34" y="0"/>
                    <a:pt x="0" y="92"/>
                    <a:pt x="0" y="170"/>
                  </a:cubicBezTo>
                  <a:cubicBezTo>
                    <a:pt x="0" y="249"/>
                    <a:pt x="33" y="340"/>
                    <a:pt x="165" y="340"/>
                  </a:cubicBezTo>
                  <a:cubicBezTo>
                    <a:pt x="194" y="340"/>
                    <a:pt x="222" y="335"/>
                    <a:pt x="238" y="329"/>
                  </a:cubicBezTo>
                  <a:cubicBezTo>
                    <a:pt x="245" y="326"/>
                    <a:pt x="247" y="326"/>
                    <a:pt x="247" y="318"/>
                  </a:cubicBezTo>
                  <a:cubicBezTo>
                    <a:pt x="247" y="269"/>
                    <a:pt x="247" y="269"/>
                    <a:pt x="247" y="269"/>
                  </a:cubicBezTo>
                  <a:cubicBezTo>
                    <a:pt x="247" y="264"/>
                    <a:pt x="246" y="262"/>
                    <a:pt x="243" y="262"/>
                  </a:cubicBezTo>
                  <a:cubicBezTo>
                    <a:pt x="241" y="262"/>
                    <a:pt x="237" y="264"/>
                    <a:pt x="231" y="266"/>
                  </a:cubicBezTo>
                  <a:cubicBezTo>
                    <a:pt x="221" y="271"/>
                    <a:pt x="199" y="281"/>
                    <a:pt x="169" y="281"/>
                  </a:cubicBezTo>
                  <a:cubicBezTo>
                    <a:pt x="108" y="281"/>
                    <a:pt x="71" y="244"/>
                    <a:pt x="71" y="170"/>
                  </a:cubicBezTo>
                  <a:cubicBezTo>
                    <a:pt x="71" y="95"/>
                    <a:pt x="108" y="59"/>
                    <a:pt x="169" y="59"/>
                  </a:cubicBezTo>
                  <a:cubicBezTo>
                    <a:pt x="199" y="59"/>
                    <a:pt x="221" y="69"/>
                    <a:pt x="231" y="74"/>
                  </a:cubicBezTo>
                  <a:cubicBezTo>
                    <a:pt x="237" y="76"/>
                    <a:pt x="241" y="78"/>
                    <a:pt x="243" y="78"/>
                  </a:cubicBezTo>
                  <a:cubicBezTo>
                    <a:pt x="246" y="78"/>
                    <a:pt x="247" y="76"/>
                    <a:pt x="247" y="71"/>
                  </a:cubicBezTo>
                  <a:lnTo>
                    <a:pt x="247" y="22"/>
                  </a:ln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23" name="Freeform 18"/>
            <p:cNvSpPr>
              <a:spLocks/>
            </p:cNvSpPr>
            <p:nvPr userDrawn="1"/>
          </p:nvSpPr>
          <p:spPr bwMode="auto">
            <a:xfrm>
              <a:off x="7542213" y="6354763"/>
              <a:ext cx="200025" cy="211138"/>
            </a:xfrm>
            <a:custGeom>
              <a:avLst/>
              <a:gdLst>
                <a:gd name="T0" fmla="*/ 9 w 317"/>
                <a:gd name="T1" fmla="*/ 0 h 330"/>
                <a:gd name="T2" fmla="*/ 0 w 317"/>
                <a:gd name="T3" fmla="*/ 10 h 330"/>
                <a:gd name="T4" fmla="*/ 0 w 317"/>
                <a:gd name="T5" fmla="*/ 19 h 330"/>
                <a:gd name="T6" fmla="*/ 18 w 317"/>
                <a:gd name="T7" fmla="*/ 35 h 330"/>
                <a:gd name="T8" fmla="*/ 49 w 317"/>
                <a:gd name="T9" fmla="*/ 44 h 330"/>
                <a:gd name="T10" fmla="*/ 49 w 317"/>
                <a:gd name="T11" fmla="*/ 193 h 330"/>
                <a:gd name="T12" fmla="*/ 152 w 317"/>
                <a:gd name="T13" fmla="*/ 330 h 330"/>
                <a:gd name="T14" fmla="*/ 247 w 317"/>
                <a:gd name="T15" fmla="*/ 280 h 330"/>
                <a:gd name="T16" fmla="*/ 249 w 317"/>
                <a:gd name="T17" fmla="*/ 280 h 330"/>
                <a:gd name="T18" fmla="*/ 249 w 317"/>
                <a:gd name="T19" fmla="*/ 312 h 330"/>
                <a:gd name="T20" fmla="*/ 257 w 317"/>
                <a:gd name="T21" fmla="*/ 320 h 330"/>
                <a:gd name="T22" fmla="*/ 309 w 317"/>
                <a:gd name="T23" fmla="*/ 320 h 330"/>
                <a:gd name="T24" fmla="*/ 317 w 317"/>
                <a:gd name="T25" fmla="*/ 312 h 330"/>
                <a:gd name="T26" fmla="*/ 317 w 317"/>
                <a:gd name="T27" fmla="*/ 8 h 330"/>
                <a:gd name="T28" fmla="*/ 309 w 317"/>
                <a:gd name="T29" fmla="*/ 0 h 330"/>
                <a:gd name="T30" fmla="*/ 255 w 317"/>
                <a:gd name="T31" fmla="*/ 0 h 330"/>
                <a:gd name="T32" fmla="*/ 247 w 317"/>
                <a:gd name="T33" fmla="*/ 8 h 330"/>
                <a:gd name="T34" fmla="*/ 247 w 317"/>
                <a:gd name="T35" fmla="*/ 226 h 330"/>
                <a:gd name="T36" fmla="*/ 173 w 317"/>
                <a:gd name="T37" fmla="*/ 268 h 330"/>
                <a:gd name="T38" fmla="*/ 119 w 317"/>
                <a:gd name="T39" fmla="*/ 173 h 330"/>
                <a:gd name="T40" fmla="*/ 119 w 317"/>
                <a:gd name="T41" fmla="*/ 8 h 330"/>
                <a:gd name="T42" fmla="*/ 111 w 317"/>
                <a:gd name="T43" fmla="*/ 0 h 330"/>
                <a:gd name="T44" fmla="*/ 9 w 317"/>
                <a:gd name="T45" fmla="*/ 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17" h="330">
                  <a:moveTo>
                    <a:pt x="9" y="0"/>
                  </a:moveTo>
                  <a:cubicBezTo>
                    <a:pt x="1" y="0"/>
                    <a:pt x="0" y="4"/>
                    <a:pt x="0" y="10"/>
                  </a:cubicBezTo>
                  <a:cubicBezTo>
                    <a:pt x="0" y="19"/>
                    <a:pt x="0" y="19"/>
                    <a:pt x="0" y="19"/>
                  </a:cubicBezTo>
                  <a:cubicBezTo>
                    <a:pt x="0" y="31"/>
                    <a:pt x="4" y="31"/>
                    <a:pt x="18" y="35"/>
                  </a:cubicBezTo>
                  <a:cubicBezTo>
                    <a:pt x="49" y="44"/>
                    <a:pt x="49" y="44"/>
                    <a:pt x="49" y="44"/>
                  </a:cubicBezTo>
                  <a:cubicBezTo>
                    <a:pt x="49" y="193"/>
                    <a:pt x="49" y="193"/>
                    <a:pt x="49" y="193"/>
                  </a:cubicBezTo>
                  <a:cubicBezTo>
                    <a:pt x="49" y="306"/>
                    <a:pt x="99" y="330"/>
                    <a:pt x="152" y="330"/>
                  </a:cubicBezTo>
                  <a:cubicBezTo>
                    <a:pt x="194" y="330"/>
                    <a:pt x="221" y="314"/>
                    <a:pt x="247" y="280"/>
                  </a:cubicBezTo>
                  <a:cubicBezTo>
                    <a:pt x="249" y="280"/>
                    <a:pt x="249" y="280"/>
                    <a:pt x="249" y="280"/>
                  </a:cubicBezTo>
                  <a:cubicBezTo>
                    <a:pt x="249" y="312"/>
                    <a:pt x="249" y="312"/>
                    <a:pt x="249" y="312"/>
                  </a:cubicBezTo>
                  <a:cubicBezTo>
                    <a:pt x="249" y="318"/>
                    <a:pt x="251" y="320"/>
                    <a:pt x="257" y="320"/>
                  </a:cubicBezTo>
                  <a:cubicBezTo>
                    <a:pt x="309" y="320"/>
                    <a:pt x="309" y="320"/>
                    <a:pt x="309" y="320"/>
                  </a:cubicBezTo>
                  <a:cubicBezTo>
                    <a:pt x="315" y="320"/>
                    <a:pt x="317" y="318"/>
                    <a:pt x="317" y="312"/>
                  </a:cubicBezTo>
                  <a:cubicBezTo>
                    <a:pt x="317" y="8"/>
                    <a:pt x="317" y="8"/>
                    <a:pt x="317" y="8"/>
                  </a:cubicBezTo>
                  <a:cubicBezTo>
                    <a:pt x="317" y="2"/>
                    <a:pt x="315" y="0"/>
                    <a:pt x="309" y="0"/>
                  </a:cubicBezTo>
                  <a:cubicBezTo>
                    <a:pt x="255" y="0"/>
                    <a:pt x="255" y="0"/>
                    <a:pt x="255" y="0"/>
                  </a:cubicBezTo>
                  <a:cubicBezTo>
                    <a:pt x="249" y="0"/>
                    <a:pt x="247" y="2"/>
                    <a:pt x="247" y="8"/>
                  </a:cubicBezTo>
                  <a:cubicBezTo>
                    <a:pt x="247" y="226"/>
                    <a:pt x="247" y="226"/>
                    <a:pt x="247" y="226"/>
                  </a:cubicBezTo>
                  <a:cubicBezTo>
                    <a:pt x="227" y="255"/>
                    <a:pt x="202" y="268"/>
                    <a:pt x="173" y="268"/>
                  </a:cubicBezTo>
                  <a:cubicBezTo>
                    <a:pt x="122" y="268"/>
                    <a:pt x="119" y="231"/>
                    <a:pt x="119" y="173"/>
                  </a:cubicBezTo>
                  <a:cubicBezTo>
                    <a:pt x="119" y="8"/>
                    <a:pt x="119" y="8"/>
                    <a:pt x="119" y="8"/>
                  </a:cubicBezTo>
                  <a:cubicBezTo>
                    <a:pt x="119" y="2"/>
                    <a:pt x="116" y="0"/>
                    <a:pt x="111" y="0"/>
                  </a:cubicBezTo>
                  <a:lnTo>
                    <a:pt x="9" y="0"/>
                  </a:ln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sp>
          <p:nvSpPr>
            <p:cNvPr id="24" name="Freeform 19"/>
            <p:cNvSpPr>
              <a:spLocks/>
            </p:cNvSpPr>
            <p:nvPr userDrawn="1"/>
          </p:nvSpPr>
          <p:spPr bwMode="auto">
            <a:xfrm>
              <a:off x="7799388" y="6348413"/>
              <a:ext cx="295275" cy="211138"/>
            </a:xfrm>
            <a:custGeom>
              <a:avLst/>
              <a:gdLst>
                <a:gd name="T0" fmla="*/ 0 w 467"/>
                <a:gd name="T1" fmla="*/ 322 h 330"/>
                <a:gd name="T2" fmla="*/ 8 w 467"/>
                <a:gd name="T3" fmla="*/ 330 h 330"/>
                <a:gd name="T4" fmla="*/ 62 w 467"/>
                <a:gd name="T5" fmla="*/ 330 h 330"/>
                <a:gd name="T6" fmla="*/ 70 w 467"/>
                <a:gd name="T7" fmla="*/ 322 h 330"/>
                <a:gd name="T8" fmla="*/ 70 w 467"/>
                <a:gd name="T9" fmla="*/ 104 h 330"/>
                <a:gd name="T10" fmla="*/ 145 w 467"/>
                <a:gd name="T11" fmla="*/ 62 h 330"/>
                <a:gd name="T12" fmla="*/ 198 w 467"/>
                <a:gd name="T13" fmla="*/ 157 h 330"/>
                <a:gd name="T14" fmla="*/ 198 w 467"/>
                <a:gd name="T15" fmla="*/ 322 h 330"/>
                <a:gd name="T16" fmla="*/ 206 w 467"/>
                <a:gd name="T17" fmla="*/ 330 h 330"/>
                <a:gd name="T18" fmla="*/ 261 w 467"/>
                <a:gd name="T19" fmla="*/ 330 h 330"/>
                <a:gd name="T20" fmla="*/ 268 w 467"/>
                <a:gd name="T21" fmla="*/ 322 h 330"/>
                <a:gd name="T22" fmla="*/ 268 w 467"/>
                <a:gd name="T23" fmla="*/ 104 h 330"/>
                <a:gd name="T24" fmla="*/ 343 w 467"/>
                <a:gd name="T25" fmla="*/ 62 h 330"/>
                <a:gd name="T26" fmla="*/ 397 w 467"/>
                <a:gd name="T27" fmla="*/ 157 h 330"/>
                <a:gd name="T28" fmla="*/ 397 w 467"/>
                <a:gd name="T29" fmla="*/ 322 h 330"/>
                <a:gd name="T30" fmla="*/ 405 w 467"/>
                <a:gd name="T31" fmla="*/ 330 h 330"/>
                <a:gd name="T32" fmla="*/ 459 w 467"/>
                <a:gd name="T33" fmla="*/ 330 h 330"/>
                <a:gd name="T34" fmla="*/ 467 w 467"/>
                <a:gd name="T35" fmla="*/ 322 h 330"/>
                <a:gd name="T36" fmla="*/ 467 w 467"/>
                <a:gd name="T37" fmla="*/ 137 h 330"/>
                <a:gd name="T38" fmla="*/ 363 w 467"/>
                <a:gd name="T39" fmla="*/ 0 h 330"/>
                <a:gd name="T40" fmla="*/ 253 w 467"/>
                <a:gd name="T41" fmla="*/ 54 h 330"/>
                <a:gd name="T42" fmla="*/ 165 w 467"/>
                <a:gd name="T43" fmla="*/ 0 h 330"/>
                <a:gd name="T44" fmla="*/ 70 w 467"/>
                <a:gd name="T45" fmla="*/ 50 h 330"/>
                <a:gd name="T46" fmla="*/ 68 w 467"/>
                <a:gd name="T47" fmla="*/ 50 h 330"/>
                <a:gd name="T48" fmla="*/ 68 w 467"/>
                <a:gd name="T49" fmla="*/ 18 h 330"/>
                <a:gd name="T50" fmla="*/ 60 w 467"/>
                <a:gd name="T51" fmla="*/ 10 h 330"/>
                <a:gd name="T52" fmla="*/ 8 w 467"/>
                <a:gd name="T53" fmla="*/ 10 h 330"/>
                <a:gd name="T54" fmla="*/ 0 w 467"/>
                <a:gd name="T55" fmla="*/ 18 h 330"/>
                <a:gd name="T56" fmla="*/ 0 w 467"/>
                <a:gd name="T57" fmla="*/ 322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67" h="330">
                  <a:moveTo>
                    <a:pt x="0" y="322"/>
                  </a:moveTo>
                  <a:cubicBezTo>
                    <a:pt x="0" y="328"/>
                    <a:pt x="2" y="330"/>
                    <a:pt x="8" y="330"/>
                  </a:cubicBezTo>
                  <a:cubicBezTo>
                    <a:pt x="62" y="330"/>
                    <a:pt x="62" y="330"/>
                    <a:pt x="62" y="330"/>
                  </a:cubicBezTo>
                  <a:cubicBezTo>
                    <a:pt x="68" y="330"/>
                    <a:pt x="70" y="328"/>
                    <a:pt x="70" y="322"/>
                  </a:cubicBezTo>
                  <a:cubicBezTo>
                    <a:pt x="70" y="104"/>
                    <a:pt x="70" y="104"/>
                    <a:pt x="70" y="104"/>
                  </a:cubicBezTo>
                  <a:cubicBezTo>
                    <a:pt x="91" y="75"/>
                    <a:pt x="115" y="62"/>
                    <a:pt x="145" y="62"/>
                  </a:cubicBezTo>
                  <a:cubicBezTo>
                    <a:pt x="196" y="62"/>
                    <a:pt x="198" y="99"/>
                    <a:pt x="198" y="157"/>
                  </a:cubicBezTo>
                  <a:cubicBezTo>
                    <a:pt x="198" y="322"/>
                    <a:pt x="198" y="322"/>
                    <a:pt x="198" y="322"/>
                  </a:cubicBezTo>
                  <a:cubicBezTo>
                    <a:pt x="198" y="328"/>
                    <a:pt x="200" y="330"/>
                    <a:pt x="206" y="330"/>
                  </a:cubicBezTo>
                  <a:cubicBezTo>
                    <a:pt x="261" y="330"/>
                    <a:pt x="261" y="330"/>
                    <a:pt x="261" y="330"/>
                  </a:cubicBezTo>
                  <a:cubicBezTo>
                    <a:pt x="267" y="330"/>
                    <a:pt x="268" y="328"/>
                    <a:pt x="268" y="322"/>
                  </a:cubicBezTo>
                  <a:cubicBezTo>
                    <a:pt x="268" y="104"/>
                    <a:pt x="268" y="104"/>
                    <a:pt x="268" y="104"/>
                  </a:cubicBezTo>
                  <a:cubicBezTo>
                    <a:pt x="289" y="75"/>
                    <a:pt x="313" y="62"/>
                    <a:pt x="343" y="62"/>
                  </a:cubicBezTo>
                  <a:cubicBezTo>
                    <a:pt x="394" y="62"/>
                    <a:pt x="397" y="99"/>
                    <a:pt x="397" y="157"/>
                  </a:cubicBezTo>
                  <a:cubicBezTo>
                    <a:pt x="397" y="322"/>
                    <a:pt x="397" y="322"/>
                    <a:pt x="397" y="322"/>
                  </a:cubicBezTo>
                  <a:cubicBezTo>
                    <a:pt x="397" y="328"/>
                    <a:pt x="399" y="330"/>
                    <a:pt x="405" y="330"/>
                  </a:cubicBezTo>
                  <a:cubicBezTo>
                    <a:pt x="459" y="330"/>
                    <a:pt x="459" y="330"/>
                    <a:pt x="459" y="330"/>
                  </a:cubicBezTo>
                  <a:cubicBezTo>
                    <a:pt x="465" y="330"/>
                    <a:pt x="467" y="328"/>
                    <a:pt x="467" y="322"/>
                  </a:cubicBezTo>
                  <a:cubicBezTo>
                    <a:pt x="467" y="137"/>
                    <a:pt x="467" y="137"/>
                    <a:pt x="467" y="137"/>
                  </a:cubicBezTo>
                  <a:cubicBezTo>
                    <a:pt x="467" y="23"/>
                    <a:pt x="417" y="0"/>
                    <a:pt x="363" y="0"/>
                  </a:cubicBezTo>
                  <a:cubicBezTo>
                    <a:pt x="316" y="0"/>
                    <a:pt x="283" y="18"/>
                    <a:pt x="253" y="54"/>
                  </a:cubicBezTo>
                  <a:cubicBezTo>
                    <a:pt x="235" y="12"/>
                    <a:pt x="201" y="0"/>
                    <a:pt x="165" y="0"/>
                  </a:cubicBezTo>
                  <a:cubicBezTo>
                    <a:pt x="124" y="0"/>
                    <a:pt x="97" y="16"/>
                    <a:pt x="70" y="50"/>
                  </a:cubicBezTo>
                  <a:cubicBezTo>
                    <a:pt x="68" y="50"/>
                    <a:pt x="68" y="50"/>
                    <a:pt x="68" y="50"/>
                  </a:cubicBezTo>
                  <a:cubicBezTo>
                    <a:pt x="68" y="18"/>
                    <a:pt x="68" y="18"/>
                    <a:pt x="68" y="18"/>
                  </a:cubicBezTo>
                  <a:cubicBezTo>
                    <a:pt x="68" y="12"/>
                    <a:pt x="65" y="10"/>
                    <a:pt x="60" y="10"/>
                  </a:cubicBezTo>
                  <a:cubicBezTo>
                    <a:pt x="8" y="10"/>
                    <a:pt x="8" y="10"/>
                    <a:pt x="8" y="10"/>
                  </a:cubicBezTo>
                  <a:cubicBezTo>
                    <a:pt x="2" y="10"/>
                    <a:pt x="0" y="12"/>
                    <a:pt x="0" y="18"/>
                  </a:cubicBezTo>
                  <a:lnTo>
                    <a:pt x="0" y="322"/>
                  </a:lnTo>
                  <a:close/>
                </a:path>
              </a:pathLst>
            </a:custGeom>
            <a:solidFill>
              <a:srgbClr val="FFFFFF"/>
            </a:solidFill>
            <a:ln>
              <a:noFill/>
            </a:ln>
          </p:spPr>
          <p:txBody>
            <a:bodyPr vert="horz" wrap="square" lIns="91440" tIns="45720" rIns="91440" bIns="45720" numCol="1" anchor="t" anchorCtr="0" compatLnSpc="1">
              <a:prstTxWarp prst="textNoShape">
                <a:avLst/>
              </a:prstTxWarp>
            </a:bodyPr>
            <a:lstStyle/>
            <a:p>
              <a:endParaRPr lang="nl-NL"/>
            </a:p>
          </p:txBody>
        </p:sp>
      </p:grpSp>
    </p:spTree>
    <p:extLst>
      <p:ext uri="{BB962C8B-B14F-4D97-AF65-F5344CB8AC3E}">
        <p14:creationId xmlns:p14="http://schemas.microsoft.com/office/powerpoint/2010/main" val="1830333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fsluitende dia">
    <p:spTree>
      <p:nvGrpSpPr>
        <p:cNvPr id="1" name=""/>
        <p:cNvGrpSpPr/>
        <p:nvPr/>
      </p:nvGrpSpPr>
      <p:grpSpPr>
        <a:xfrm>
          <a:off x="0" y="0"/>
          <a:ext cx="0" cy="0"/>
          <a:chOff x="0" y="0"/>
          <a:chExt cx="0" cy="0"/>
        </a:xfrm>
      </p:grpSpPr>
      <p:sp>
        <p:nvSpPr>
          <p:cNvPr id="7" name="Rechthoek 6"/>
          <p:cNvSpPr/>
          <p:nvPr userDrawn="1"/>
        </p:nvSpPr>
        <p:spPr>
          <a:xfrm>
            <a:off x="359480" y="6183340"/>
            <a:ext cx="8263020" cy="4993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8" name="Afbeelding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650000" y="5940000"/>
            <a:ext cx="648000" cy="929244"/>
          </a:xfrm>
          <a:prstGeom prst="rect">
            <a:avLst/>
          </a:prstGeom>
        </p:spPr>
      </p:pic>
      <p:sp>
        <p:nvSpPr>
          <p:cNvPr id="3" name="Titel 2"/>
          <p:cNvSpPr>
            <a:spLocks noGrp="1"/>
          </p:cNvSpPr>
          <p:nvPr>
            <p:ph type="title"/>
          </p:nvPr>
        </p:nvSpPr>
        <p:spPr/>
        <p:txBody>
          <a:bodyPr/>
          <a:lstStyle/>
          <a:p>
            <a:r>
              <a:rPr lang="nl-NL"/>
              <a:t>Klik om de stijl te bewerken</a:t>
            </a:r>
            <a:endParaRPr lang="nl-NL" dirty="0"/>
          </a:p>
        </p:txBody>
      </p:sp>
    </p:spTree>
    <p:extLst>
      <p:ext uri="{BB962C8B-B14F-4D97-AF65-F5344CB8AC3E}">
        <p14:creationId xmlns:p14="http://schemas.microsoft.com/office/powerpoint/2010/main" val="2241553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Leeg">
    <p:spTree>
      <p:nvGrpSpPr>
        <p:cNvPr id="1" name=""/>
        <p:cNvGrpSpPr/>
        <p:nvPr/>
      </p:nvGrpSpPr>
      <p:grpSpPr>
        <a:xfrm>
          <a:off x="0" y="0"/>
          <a:ext cx="0" cy="0"/>
          <a:chOff x="0" y="0"/>
          <a:chExt cx="0" cy="0"/>
        </a:xfrm>
      </p:grpSpPr>
      <p:sp>
        <p:nvSpPr>
          <p:cNvPr id="2" name="Tijdelijke aanduiding voor dianummer 5"/>
          <p:cNvSpPr>
            <a:spLocks noGrp="1"/>
          </p:cNvSpPr>
          <p:nvPr>
            <p:ph type="sldNum" sz="quarter" idx="10"/>
          </p:nvPr>
        </p:nvSpPr>
        <p:spPr/>
        <p:txBody>
          <a:bodyPr/>
          <a:lstStyle>
            <a:lvl1pPr>
              <a:defRPr/>
            </a:lvl1pPr>
          </a:lstStyle>
          <a:p>
            <a:pPr>
              <a:defRPr/>
            </a:pPr>
            <a:fld id="{195213D0-B86C-4ACC-B0BF-71138B7154CE}" type="slidenum">
              <a:rPr lang="nl-NL"/>
              <a:pPr>
                <a:defRPr/>
              </a:pPr>
              <a:t>‹#›</a:t>
            </a:fld>
            <a:endParaRPr lang="nl-NL"/>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446605-8F1A-E017-3E9A-FFF700357787}"/>
              </a:ext>
            </a:extLst>
          </p:cNvPr>
          <p:cNvSpPr>
            <a:spLocks noGrp="1"/>
          </p:cNvSpPr>
          <p:nvPr>
            <p:ph type="dt" sz="half" idx="10"/>
          </p:nvPr>
        </p:nvSpPr>
        <p:spPr/>
        <p:txBody>
          <a:bodyPr/>
          <a:lstStyle>
            <a:lvl1pPr>
              <a:defRPr/>
            </a:lvl1pPr>
          </a:lstStyle>
          <a:p>
            <a:pPr>
              <a:defRPr/>
            </a:pPr>
            <a:fld id="{BFDA626E-F089-403A-8CA5-170B8CD871A2}" type="datetimeFigureOut">
              <a:rPr lang="en-US"/>
              <a:pPr>
                <a:defRPr/>
              </a:pPr>
              <a:t>6/10/26</a:t>
            </a:fld>
            <a:endParaRPr lang="en-US"/>
          </a:p>
        </p:txBody>
      </p:sp>
      <p:sp>
        <p:nvSpPr>
          <p:cNvPr id="5" name="Footer Placeholder 4">
            <a:extLst>
              <a:ext uri="{FF2B5EF4-FFF2-40B4-BE49-F238E27FC236}">
                <a16:creationId xmlns:a16="http://schemas.microsoft.com/office/drawing/2014/main" id="{32775F51-EB6E-174B-AF8E-2ED0C5EFADA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676E2B4-4AAF-33FA-BFEE-B7368FC1CF9F}"/>
              </a:ext>
            </a:extLst>
          </p:cNvPr>
          <p:cNvSpPr>
            <a:spLocks noGrp="1"/>
          </p:cNvSpPr>
          <p:nvPr>
            <p:ph type="sldNum" sz="quarter" idx="12"/>
          </p:nvPr>
        </p:nvSpPr>
        <p:spPr/>
        <p:txBody>
          <a:bodyPr/>
          <a:lstStyle>
            <a:lvl1pPr>
              <a:defRPr/>
            </a:lvl1pPr>
          </a:lstStyle>
          <a:p>
            <a:fld id="{307BCEA6-92FE-4F23-A2D6-B0E36CD4B562}" type="slidenum">
              <a:rPr lang="en-US" altLang="nl-NL"/>
              <a:pPr/>
              <a:t>‹#›</a:t>
            </a:fld>
            <a:endParaRPr lang="en-US" altLang="nl-NL"/>
          </a:p>
        </p:txBody>
      </p:sp>
    </p:spTree>
    <p:extLst>
      <p:ext uri="{BB962C8B-B14F-4D97-AF65-F5344CB8AC3E}">
        <p14:creationId xmlns:p14="http://schemas.microsoft.com/office/powerpoint/2010/main" val="2245813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522000" y="1004344"/>
            <a:ext cx="8100000" cy="533400"/>
          </a:xfrm>
          <a:prstGeom prst="rect">
            <a:avLst/>
          </a:prstGeom>
        </p:spPr>
        <p:txBody>
          <a:bodyPr vert="horz" lIns="0" tIns="0" rIns="0" bIns="0" rtlCol="0" anchor="ctr">
            <a:noAutofit/>
          </a:bodyPr>
          <a:lstStyle/>
          <a:p>
            <a:r>
              <a:rPr lang="nl-NL" dirty="0"/>
              <a:t>Klik om de stijl te bewerken</a:t>
            </a:r>
          </a:p>
        </p:txBody>
      </p:sp>
      <p:sp>
        <p:nvSpPr>
          <p:cNvPr id="3" name="Tijdelijke aanduiding voor tekst 2"/>
          <p:cNvSpPr>
            <a:spLocks noGrp="1"/>
          </p:cNvSpPr>
          <p:nvPr>
            <p:ph type="body" idx="1"/>
          </p:nvPr>
        </p:nvSpPr>
        <p:spPr>
          <a:xfrm>
            <a:off x="522000" y="1814635"/>
            <a:ext cx="8100000" cy="4125365"/>
          </a:xfrm>
          <a:prstGeom prst="rect">
            <a:avLst/>
          </a:prstGeom>
        </p:spPr>
        <p:txBody>
          <a:bodyPr vert="horz" lIns="0" tIns="0" rIns="0" bIns="0" rtlCol="0">
            <a:noAutofit/>
          </a:bodyPr>
          <a:lstStyle/>
          <a:p>
            <a:pPr lvl="0"/>
            <a:r>
              <a:rPr lang="nl-NL" dirty="0"/>
              <a:t>Klik om de modelstijlen te bewerken</a:t>
            </a:r>
          </a:p>
          <a:p>
            <a:pPr lvl="1"/>
            <a:r>
              <a:rPr lang="nl-NL" dirty="0"/>
              <a:t>Tweede niveau</a:t>
            </a:r>
          </a:p>
          <a:p>
            <a:pPr lvl="2"/>
            <a:r>
              <a:rPr lang="nl-NL" dirty="0"/>
              <a:t>Derde niveau</a:t>
            </a:r>
          </a:p>
          <a:p>
            <a:pPr lvl="3"/>
            <a:r>
              <a:rPr lang="nl-NL" dirty="0"/>
              <a:t>Vierde niveau</a:t>
            </a:r>
          </a:p>
          <a:p>
            <a:pPr lvl="4"/>
            <a:r>
              <a:rPr lang="nl-NL" dirty="0"/>
              <a:t>Vijfde niveau</a:t>
            </a:r>
          </a:p>
        </p:txBody>
      </p:sp>
      <p:sp>
        <p:nvSpPr>
          <p:cNvPr id="4" name="Tijdelijke aanduiding voor datum 3"/>
          <p:cNvSpPr>
            <a:spLocks noGrp="1"/>
          </p:cNvSpPr>
          <p:nvPr>
            <p:ph type="dt" sz="half" idx="2"/>
          </p:nvPr>
        </p:nvSpPr>
        <p:spPr>
          <a:xfrm>
            <a:off x="1494000" y="6414409"/>
            <a:ext cx="108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&lt;datum&gt;</a:t>
            </a:r>
            <a:endParaRPr lang="nl-NL" dirty="0"/>
          </a:p>
        </p:txBody>
      </p:sp>
      <p:sp>
        <p:nvSpPr>
          <p:cNvPr id="5" name="Tijdelijke aanduiding voor voettekst 4"/>
          <p:cNvSpPr>
            <a:spLocks noGrp="1"/>
          </p:cNvSpPr>
          <p:nvPr>
            <p:ph type="ftr" sz="quarter" idx="3"/>
          </p:nvPr>
        </p:nvSpPr>
        <p:spPr>
          <a:xfrm>
            <a:off x="2790000" y="6414409"/>
            <a:ext cx="396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&lt;Titel van de presentatie&gt;</a:t>
            </a:r>
            <a:endParaRPr lang="nl-NL" dirty="0"/>
          </a:p>
        </p:txBody>
      </p:sp>
      <p:sp>
        <p:nvSpPr>
          <p:cNvPr id="6" name="Tijdelijke aanduiding voor dianummer 5"/>
          <p:cNvSpPr>
            <a:spLocks noGrp="1"/>
          </p:cNvSpPr>
          <p:nvPr>
            <p:ph type="sldNum" sz="quarter" idx="4"/>
          </p:nvPr>
        </p:nvSpPr>
        <p:spPr>
          <a:xfrm>
            <a:off x="522000" y="6414409"/>
            <a:ext cx="810000" cy="152400"/>
          </a:xfrm>
          <a:prstGeom prst="rect">
            <a:avLst/>
          </a:prstGeom>
        </p:spPr>
        <p:txBody>
          <a:bodyPr vert="horz" lIns="0" tIns="0" rIns="0" bIns="0" rtlCol="0" anchor="ctr"/>
          <a:lstStyle>
            <a:lvl1pPr algn="l">
              <a:lnSpc>
                <a:spcPts val="1200"/>
              </a:lnSpc>
              <a:defRPr sz="1000">
                <a:solidFill>
                  <a:schemeClr val="accent1"/>
                </a:solidFill>
              </a:defRPr>
            </a:lvl1pPr>
          </a:lstStyle>
          <a:p>
            <a:r>
              <a:rPr lang="nl-NL"/>
              <a:t>Pagina </a:t>
            </a:r>
            <a:fld id="{7FC9B413-936F-403B-BC98-20250EBFF374}" type="slidenum">
              <a:rPr lang="nl-NL" smtClean="0"/>
              <a:pPr/>
              <a:t>‹#›</a:t>
            </a:fld>
            <a:endParaRPr lang="nl-NL" dirty="0"/>
          </a:p>
        </p:txBody>
      </p:sp>
      <p:sp>
        <p:nvSpPr>
          <p:cNvPr id="7" name="Rechthoek 6"/>
          <p:cNvSpPr/>
          <p:nvPr/>
        </p:nvSpPr>
        <p:spPr>
          <a:xfrm>
            <a:off x="522000" y="594000"/>
            <a:ext cx="8100000" cy="50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8" name="Rechthoek 17"/>
          <p:cNvSpPr/>
          <p:nvPr/>
        </p:nvSpPr>
        <p:spPr>
          <a:xfrm>
            <a:off x="522000" y="6264000"/>
            <a:ext cx="8100000" cy="10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9" name="Afbeelding 18"/>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200000" y="6415200"/>
            <a:ext cx="1104790" cy="136800"/>
          </a:xfrm>
          <a:prstGeom prst="rect">
            <a:avLst/>
          </a:prstGeom>
        </p:spPr>
      </p:pic>
    </p:spTree>
    <p:extLst>
      <p:ext uri="{BB962C8B-B14F-4D97-AF65-F5344CB8AC3E}">
        <p14:creationId xmlns:p14="http://schemas.microsoft.com/office/powerpoint/2010/main" val="781012690"/>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50" r:id="rId3"/>
    <p:sldLayoutId id="2147483660" r:id="rId4"/>
    <p:sldLayoutId id="2147483652" r:id="rId5"/>
    <p:sldLayoutId id="2147483661" r:id="rId6"/>
    <p:sldLayoutId id="2147483662" r:id="rId7"/>
    <p:sldLayoutId id="2147483663" r:id="rId8"/>
    <p:sldLayoutId id="2147483664" r:id="rId9"/>
    <p:sldLayoutId id="2147483665" r:id="rId10"/>
    <p:sldLayoutId id="2147483669" r:id="rId11"/>
    <p:sldLayoutId id="2147483670" r:id="rId12"/>
  </p:sldLayoutIdLst>
  <p:hf sldNum="0" hdr="0" ftr="0" dt="0"/>
  <p:txStyles>
    <p:titleStyle>
      <a:lvl1pPr algn="l" defTabSz="914400" rtl="0" eaLnBrk="1" latinLnBrk="0" hangingPunct="1">
        <a:lnSpc>
          <a:spcPts val="4200"/>
        </a:lnSpc>
        <a:spcBef>
          <a:spcPct val="0"/>
        </a:spcBef>
        <a:buNone/>
        <a:defRPr sz="4000" b="1" kern="1200">
          <a:solidFill>
            <a:schemeClr val="tx2"/>
          </a:solidFill>
          <a:latin typeface="+mj-lt"/>
          <a:ea typeface="+mj-ea"/>
          <a:cs typeface="+mj-cs"/>
        </a:defRPr>
      </a:lvl1pPr>
    </p:titleStyle>
    <p:bodyStyle>
      <a:lvl1pPr marL="322263" indent="-322263"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1pPr>
      <a:lvl2pPr marL="647700" indent="-325438"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2pPr>
      <a:lvl3pPr marL="969963"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3pPr>
      <a:lvl4pPr marL="1293813" indent="-322263"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4pPr>
      <a:lvl5pPr marL="1619250"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016/j.heares.2011.02.001" TargetMode="External"/><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tiff"/><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nl/url?sa=i&amp;rct=j&amp;q=&amp;esrc=s&amp;frm=1&amp;source=images&amp;cd=&amp;cad=rja&amp;uact=8&amp;ved=0CAcQjRxqFQoTCPCsta_668YCFYNp2wodofAAUQ&amp;url=http://www.evdcweb.org/lessons/ts/audiogram.html&amp;ei=9xauVbDVC4PT7Qah4YOIBQ&amp;bvm=bv.98197061,d.d24&amp;psig=AFQjCNEP7FCT4y7RYsb5xvaa6v338LHhIQ&amp;ust=1437558893849079"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gif"/><Relationship Id="rId1" Type="http://schemas.openxmlformats.org/officeDocument/2006/relationships/slideLayout" Target="../slideLayouts/slideLayout3.xml"/><Relationship Id="rId4" Type="http://schemas.openxmlformats.org/officeDocument/2006/relationships/image" Target="../media/image28.tiff"/></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3.xml"/><Relationship Id="rId5" Type="http://schemas.openxmlformats.org/officeDocument/2006/relationships/image" Target="../media/image42.png"/><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xml"/><Relationship Id="rId4" Type="http://schemas.openxmlformats.org/officeDocument/2006/relationships/image" Target="../media/image45.png"/></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8.png"/></Relationships>
</file>

<file path=ppt/slides/_rels/slide45.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51.wmf"/><Relationship Id="rId2" Type="http://schemas.microsoft.com/office/2018/10/relationships/comments" Target="../comments/modernComment_114_0.xm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microsoft.com/office/2007/relationships/hdphoto" Target="../media/hdphoto1.wdp"/></Relationships>
</file>

<file path=ppt/slides/_rels/slide5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58.png"/></Relationships>
</file>

<file path=ppt/slides/_rels/slide5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image" Target="../media/image61.png"/><Relationship Id="rId7" Type="http://schemas.openxmlformats.org/officeDocument/2006/relationships/image" Target="../media/image65.jpeg"/><Relationship Id="rId2" Type="http://schemas.openxmlformats.org/officeDocument/2006/relationships/image" Target="../media/image60.png"/><Relationship Id="rId1" Type="http://schemas.openxmlformats.org/officeDocument/2006/relationships/slideLayout" Target="../slideLayouts/slideLayout3.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 Id="rId9" Type="http://schemas.openxmlformats.org/officeDocument/2006/relationships/image" Target="../media/image67.png"/></Relationships>
</file>

<file path=ppt/slides/_rels/slide59.xml.rels><?xml version="1.0" encoding="UTF-8" standalone="yes"?>
<Relationships xmlns="http://schemas.openxmlformats.org/package/2006/relationships"><Relationship Id="rId2" Type="http://schemas.openxmlformats.org/officeDocument/2006/relationships/image" Target="../media/image68.tiff"/><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chart" Target="../charts/chart4.xml"/><Relationship Id="rId4" Type="http://schemas.openxmlformats.org/officeDocument/2006/relationships/chart" Target="../charts/chart3.xml"/></Relationships>
</file>

<file path=ppt/slides/_rels/slide6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9.xml"/><Relationship Id="rId4" Type="http://schemas.openxmlformats.org/officeDocument/2006/relationships/image" Target="../media/image73.png"/></Relationships>
</file>

<file path=ppt/slides/_rels/slide6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39.png"/><Relationship Id="rId1" Type="http://schemas.openxmlformats.org/officeDocument/2006/relationships/slideLayout" Target="../slideLayouts/slideLayout3.xml"/><Relationship Id="rId5" Type="http://schemas.openxmlformats.org/officeDocument/2006/relationships/image" Target="../media/image77.jpeg"/><Relationship Id="rId4" Type="http://schemas.openxmlformats.org/officeDocument/2006/relationships/image" Target="../media/image76.png"/></Relationships>
</file>

<file path=ppt/slides/_rels/slide7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81.tiff"/><Relationship Id="rId2" Type="http://schemas.openxmlformats.org/officeDocument/2006/relationships/image" Target="../media/image80.tiff"/><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wmf"/><Relationship Id="rId1" Type="http://schemas.openxmlformats.org/officeDocument/2006/relationships/slideLayout" Target="../slideLayouts/slideLayout3.xml"/><Relationship Id="rId4" Type="http://schemas.openxmlformats.org/officeDocument/2006/relationships/image" Target="../media/image85.jpeg"/></Relationships>
</file>

<file path=ppt/slides/_rels/slide7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image" Target="../media/image96.png"/></Relationships>
</file>

<file path=ppt/slides/_rels/slide8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96.png"/></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2.png"/><Relationship Id="rId4" Type="http://schemas.openxmlformats.org/officeDocument/2006/relationships/image" Target="../media/image101.png"/></Relationships>
</file>

<file path=ppt/slides/_rels/slide88.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3.xml"/><Relationship Id="rId1" Type="http://schemas.openxmlformats.org/officeDocument/2006/relationships/slideLayout" Target="../slideLayouts/slideLayout3.xml"/><Relationship Id="rId4" Type="http://schemas.openxmlformats.org/officeDocument/2006/relationships/image" Target="../media/image105.png"/></Relationships>
</file>

<file path=ppt/slides/_rels/slide90.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6.png"/><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7.png"/><Relationship Id="rId1" Type="http://schemas.openxmlformats.org/officeDocument/2006/relationships/slideLayout" Target="../slideLayouts/slideLayout3.xml"/><Relationship Id="rId4" Type="http://schemas.openxmlformats.org/officeDocument/2006/relationships/image" Target="../media/image108.png"/></Relationships>
</file>

<file path=ppt/slides/_rels/slide9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3" Type="http://schemas.openxmlformats.org/officeDocument/2006/relationships/image" Target="../media/image85.jpeg"/><Relationship Id="rId7" Type="http://schemas.openxmlformats.org/officeDocument/2006/relationships/image" Target="../media/image83.wmf"/><Relationship Id="rId2" Type="http://schemas.openxmlformats.org/officeDocument/2006/relationships/image" Target="../media/image84.png"/><Relationship Id="rId1" Type="http://schemas.openxmlformats.org/officeDocument/2006/relationships/slideLayout" Target="../slideLayouts/slideLayout3.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ndertitel 5">
            <a:extLst>
              <a:ext uri="{FF2B5EF4-FFF2-40B4-BE49-F238E27FC236}">
                <a16:creationId xmlns:a16="http://schemas.microsoft.com/office/drawing/2014/main" id="{815160D4-DC5E-4F06-98FF-133C289FEA21}"/>
              </a:ext>
            </a:extLst>
          </p:cNvPr>
          <p:cNvSpPr>
            <a:spLocks noGrp="1"/>
          </p:cNvSpPr>
          <p:nvPr>
            <p:ph type="subTitle" idx="1"/>
          </p:nvPr>
        </p:nvSpPr>
        <p:spPr/>
        <p:txBody>
          <a:bodyPr/>
          <a:lstStyle/>
          <a:p>
            <a:r>
              <a:rPr lang="nl-NL" dirty="0" err="1"/>
              <a:t>Otogenetica</a:t>
            </a:r>
            <a:r>
              <a:rPr lang="nl-NL" dirty="0"/>
              <a:t> - </a:t>
            </a:r>
            <a:r>
              <a:rPr lang="nl-NL" i="1" dirty="0"/>
              <a:t> een inleiding</a:t>
            </a:r>
            <a:endParaRPr lang="nl-NL" dirty="0"/>
          </a:p>
        </p:txBody>
      </p:sp>
      <p:sp>
        <p:nvSpPr>
          <p:cNvPr id="7" name="Tijdelijke aanduiding voor tekst 6">
            <a:extLst>
              <a:ext uri="{FF2B5EF4-FFF2-40B4-BE49-F238E27FC236}">
                <a16:creationId xmlns:a16="http://schemas.microsoft.com/office/drawing/2014/main" id="{CB23738F-2E0E-4872-9AB3-E2ED03C8F202}"/>
              </a:ext>
            </a:extLst>
          </p:cNvPr>
          <p:cNvSpPr>
            <a:spLocks noGrp="1"/>
          </p:cNvSpPr>
          <p:nvPr>
            <p:ph type="body" sz="quarter" idx="10"/>
          </p:nvPr>
        </p:nvSpPr>
        <p:spPr/>
        <p:txBody>
          <a:bodyPr vert="horz" lIns="0" tIns="0" rIns="0" bIns="0" rtlCol="0" anchor="t">
            <a:noAutofit/>
          </a:bodyPr>
          <a:lstStyle/>
          <a:p>
            <a:r>
              <a:rPr lang="nl-NL" b="1" dirty="0"/>
              <a:t>Dr. ir. Cris Lanting</a:t>
            </a:r>
          </a:p>
          <a:p>
            <a:r>
              <a:rPr lang="nl-NL" b="1" dirty="0" err="1"/>
              <a:t>Cris.lanting@radboudumc.nl</a:t>
            </a:r>
            <a:endParaRPr lang="nl-NL" b="1" dirty="0"/>
          </a:p>
        </p:txBody>
      </p:sp>
      <p:sp>
        <p:nvSpPr>
          <p:cNvPr id="9" name="Titel 8">
            <a:extLst>
              <a:ext uri="{FF2B5EF4-FFF2-40B4-BE49-F238E27FC236}">
                <a16:creationId xmlns:a16="http://schemas.microsoft.com/office/drawing/2014/main" id="{1510A934-E6E7-44C5-A348-896424265FA6}"/>
              </a:ext>
            </a:extLst>
          </p:cNvPr>
          <p:cNvSpPr>
            <a:spLocks noGrp="1"/>
          </p:cNvSpPr>
          <p:nvPr>
            <p:ph type="ctrTitle"/>
          </p:nvPr>
        </p:nvSpPr>
        <p:spPr/>
        <p:txBody>
          <a:bodyPr/>
          <a:lstStyle/>
          <a:p>
            <a:r>
              <a:rPr lang="nl-NL" dirty="0"/>
              <a:t>Erfelijk gehoorverlies</a:t>
            </a:r>
          </a:p>
        </p:txBody>
      </p:sp>
    </p:spTree>
    <p:extLst>
      <p:ext uri="{BB962C8B-B14F-4D97-AF65-F5344CB8AC3E}">
        <p14:creationId xmlns:p14="http://schemas.microsoft.com/office/powerpoint/2010/main" val="3788161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63314-9748-803C-43CC-A04E1337705C}"/>
              </a:ext>
            </a:extLst>
          </p:cNvPr>
          <p:cNvSpPr>
            <a:spLocks noGrp="1"/>
          </p:cNvSpPr>
          <p:nvPr>
            <p:ph type="title"/>
          </p:nvPr>
        </p:nvSpPr>
        <p:spPr/>
        <p:txBody>
          <a:bodyPr/>
          <a:lstStyle/>
          <a:p>
            <a:r>
              <a:rPr lang="en-US" dirty="0" err="1"/>
              <a:t>Samengevat</a:t>
            </a:r>
            <a:endParaRPr lang="en-US" dirty="0"/>
          </a:p>
        </p:txBody>
      </p:sp>
      <p:sp>
        <p:nvSpPr>
          <p:cNvPr id="3" name="Content Placeholder 2">
            <a:extLst>
              <a:ext uri="{FF2B5EF4-FFF2-40B4-BE49-F238E27FC236}">
                <a16:creationId xmlns:a16="http://schemas.microsoft.com/office/drawing/2014/main" id="{0CC50078-5351-F344-3A51-DADD7225EBFB}"/>
              </a:ext>
            </a:extLst>
          </p:cNvPr>
          <p:cNvSpPr>
            <a:spLocks noGrp="1"/>
          </p:cNvSpPr>
          <p:nvPr>
            <p:ph idx="1"/>
          </p:nvPr>
        </p:nvSpPr>
        <p:spPr/>
        <p:txBody>
          <a:bodyPr/>
          <a:lstStyle/>
          <a:p>
            <a:r>
              <a:rPr lang="en-US" dirty="0" err="1"/>
              <a:t>Gehoor</a:t>
            </a:r>
            <a:r>
              <a:rPr lang="en-US" dirty="0"/>
              <a:t> &amp; </a:t>
            </a:r>
            <a:r>
              <a:rPr lang="en-US" dirty="0" err="1"/>
              <a:t>geluid</a:t>
            </a:r>
            <a:r>
              <a:rPr lang="en-US" dirty="0"/>
              <a:t> — wat is </a:t>
            </a:r>
            <a:r>
              <a:rPr lang="en-US" dirty="0" err="1"/>
              <a:t>geluid</a:t>
            </a:r>
            <a:r>
              <a:rPr lang="en-US" dirty="0"/>
              <a:t>, </a:t>
            </a:r>
            <a:r>
              <a:rPr lang="en-US" dirty="0" err="1"/>
              <a:t>frequentiebereik</a:t>
            </a:r>
            <a:r>
              <a:rPr lang="en-US" dirty="0"/>
              <a:t> </a:t>
            </a:r>
            <a:r>
              <a:rPr lang="en-US" dirty="0" err="1"/>
              <a:t>en</a:t>
            </a:r>
            <a:r>
              <a:rPr lang="en-US" dirty="0"/>
              <a:t> </a:t>
            </a:r>
            <a:r>
              <a:rPr lang="en-US" dirty="0" err="1"/>
              <a:t>gevoeligheid</a:t>
            </a:r>
            <a:endParaRPr lang="en-US" dirty="0"/>
          </a:p>
          <a:p>
            <a:r>
              <a:rPr lang="en-US" dirty="0" err="1"/>
              <a:t>Anatomie</a:t>
            </a:r>
            <a:r>
              <a:rPr lang="en-US" dirty="0"/>
              <a:t> van het </a:t>
            </a:r>
            <a:r>
              <a:rPr lang="en-US" dirty="0" err="1"/>
              <a:t>binnenoor</a:t>
            </a:r>
            <a:r>
              <a:rPr lang="en-US" dirty="0"/>
              <a:t> — cochlea, </a:t>
            </a:r>
            <a:r>
              <a:rPr lang="en-US" dirty="0" err="1"/>
              <a:t>orgaan</a:t>
            </a:r>
            <a:r>
              <a:rPr lang="en-US" dirty="0"/>
              <a:t> van Corti, </a:t>
            </a:r>
            <a:r>
              <a:rPr lang="en-US" dirty="0" err="1"/>
              <a:t>buitenste</a:t>
            </a:r>
            <a:r>
              <a:rPr lang="en-US" dirty="0"/>
              <a:t> </a:t>
            </a:r>
            <a:r>
              <a:rPr lang="en-US" dirty="0" err="1"/>
              <a:t>haarcellen</a:t>
            </a:r>
            <a:r>
              <a:rPr lang="en-US" dirty="0"/>
              <a:t> (OHC)</a:t>
            </a:r>
          </a:p>
          <a:p>
            <a:endParaRPr lang="en-US" dirty="0"/>
          </a:p>
          <a:p>
            <a:r>
              <a:rPr lang="en-US" dirty="0" err="1"/>
              <a:t>Audiologische</a:t>
            </a:r>
            <a:r>
              <a:rPr lang="en-US" dirty="0"/>
              <a:t> </a:t>
            </a:r>
            <a:r>
              <a:rPr lang="en-US" dirty="0" err="1"/>
              <a:t>testen</a:t>
            </a:r>
            <a:r>
              <a:rPr lang="en-US" dirty="0"/>
              <a:t> 		— </a:t>
            </a:r>
            <a:r>
              <a:rPr lang="en-US" dirty="0" err="1"/>
              <a:t>toonaudiogram</a:t>
            </a:r>
            <a:r>
              <a:rPr lang="en-US" dirty="0"/>
              <a:t>, OAEs, BERA</a:t>
            </a:r>
          </a:p>
          <a:p>
            <a:r>
              <a:rPr lang="en-US" dirty="0" err="1"/>
              <a:t>Gehoorverlies</a:t>
            </a:r>
            <a:r>
              <a:rPr lang="en-US" dirty="0"/>
              <a:t>: </a:t>
            </a:r>
            <a:r>
              <a:rPr lang="en-US" dirty="0" err="1"/>
              <a:t>incidentie</a:t>
            </a:r>
            <a:r>
              <a:rPr lang="en-US" dirty="0"/>
              <a:t> </a:t>
            </a:r>
            <a:r>
              <a:rPr lang="en-US" dirty="0" err="1"/>
              <a:t>en</a:t>
            </a:r>
            <a:r>
              <a:rPr lang="en-US" dirty="0"/>
              <a:t> </a:t>
            </a:r>
            <a:r>
              <a:rPr lang="en-US" dirty="0" err="1"/>
              <a:t>etiologie</a:t>
            </a:r>
            <a:endParaRPr lang="en-US" dirty="0"/>
          </a:p>
          <a:p>
            <a:r>
              <a:rPr lang="en-US" dirty="0" err="1"/>
              <a:t>Verworven</a:t>
            </a:r>
            <a:r>
              <a:rPr lang="en-US" dirty="0"/>
              <a:t> </a:t>
            </a:r>
            <a:r>
              <a:rPr lang="en-US" dirty="0" err="1"/>
              <a:t>oorzaken</a:t>
            </a:r>
            <a:r>
              <a:rPr lang="en-US" dirty="0"/>
              <a:t> 		— </a:t>
            </a:r>
            <a:r>
              <a:rPr lang="en-US" dirty="0" err="1"/>
              <a:t>postnataal</a:t>
            </a:r>
            <a:r>
              <a:rPr lang="en-US" dirty="0"/>
              <a:t> </a:t>
            </a:r>
            <a:r>
              <a:rPr lang="en-US" dirty="0" err="1"/>
              <a:t>en</a:t>
            </a:r>
            <a:r>
              <a:rPr lang="en-US" dirty="0"/>
              <a:t> </a:t>
            </a:r>
            <a:r>
              <a:rPr lang="en-US" dirty="0" err="1"/>
              <a:t>congenitaal</a:t>
            </a:r>
            <a:endParaRPr lang="en-US" dirty="0"/>
          </a:p>
          <a:p>
            <a:r>
              <a:rPr lang="en-US" dirty="0" err="1"/>
              <a:t>Congenitale</a:t>
            </a:r>
            <a:r>
              <a:rPr lang="en-US" dirty="0"/>
              <a:t> CMV (</a:t>
            </a:r>
            <a:r>
              <a:rPr lang="en-US" dirty="0" err="1"/>
              <a:t>cCMV</a:t>
            </a:r>
            <a:r>
              <a:rPr lang="en-US" dirty="0"/>
              <a:t>) 	— </a:t>
            </a:r>
            <a:r>
              <a:rPr lang="en-US" dirty="0" err="1"/>
              <a:t>epidemiologie</a:t>
            </a:r>
            <a:r>
              <a:rPr lang="en-US" dirty="0"/>
              <a:t>, </a:t>
            </a:r>
            <a:r>
              <a:rPr lang="en-US" dirty="0" err="1"/>
              <a:t>diagnostiek</a:t>
            </a:r>
            <a:r>
              <a:rPr lang="en-US" dirty="0"/>
              <a:t> </a:t>
            </a:r>
            <a:r>
              <a:rPr lang="en-US" dirty="0" err="1"/>
              <a:t>en</a:t>
            </a:r>
            <a:r>
              <a:rPr lang="en-US" dirty="0"/>
              <a:t> 						</a:t>
            </a:r>
            <a:r>
              <a:rPr lang="en-US" dirty="0" err="1"/>
              <a:t>behandeling</a:t>
            </a:r>
            <a:endParaRPr lang="en-US" dirty="0"/>
          </a:p>
          <a:p>
            <a:r>
              <a:rPr lang="en-US" dirty="0"/>
              <a:t>Het </a:t>
            </a:r>
            <a:r>
              <a:rPr lang="en-US" dirty="0" err="1"/>
              <a:t>otogenetisch</a:t>
            </a:r>
            <a:r>
              <a:rPr lang="en-US" dirty="0"/>
              <a:t> </a:t>
            </a:r>
            <a:r>
              <a:rPr lang="en-US" dirty="0" err="1"/>
              <a:t>spreekuur</a:t>
            </a:r>
            <a:endParaRPr lang="en-US" dirty="0"/>
          </a:p>
          <a:p>
            <a:r>
              <a:rPr lang="en-US" dirty="0"/>
              <a:t>”Ken je gen” 			— </a:t>
            </a:r>
            <a:r>
              <a:rPr lang="en-US" dirty="0" err="1"/>
              <a:t>behandeling</a:t>
            </a:r>
            <a:r>
              <a:rPr lang="en-US" dirty="0"/>
              <a:t> van </a:t>
            </a:r>
            <a:r>
              <a:rPr lang="en-US" dirty="0" err="1"/>
              <a:t>gehoorverlies</a:t>
            </a:r>
            <a:r>
              <a:rPr lang="en-US" dirty="0"/>
              <a:t>!</a:t>
            </a:r>
          </a:p>
          <a:p>
            <a:endParaRPr lang="en-US" dirty="0"/>
          </a:p>
          <a:p>
            <a:r>
              <a:rPr lang="en-US" dirty="0" err="1"/>
              <a:t>Achtergrond</a:t>
            </a:r>
            <a:r>
              <a:rPr lang="en-US" dirty="0"/>
              <a:t>: </a:t>
            </a:r>
            <a:r>
              <a:rPr lang="en-US" dirty="0" err="1"/>
              <a:t>Leerboek</a:t>
            </a:r>
            <a:r>
              <a:rPr lang="en-US" dirty="0"/>
              <a:t> Nederlandse Vereniging </a:t>
            </a:r>
            <a:r>
              <a:rPr lang="en-US" dirty="0" err="1"/>
              <a:t>voor</a:t>
            </a:r>
            <a:r>
              <a:rPr lang="en-US" dirty="0"/>
              <a:t> </a:t>
            </a:r>
            <a:r>
              <a:rPr lang="en-US" dirty="0" err="1"/>
              <a:t>Audiologie</a:t>
            </a:r>
            <a:r>
              <a:rPr lang="en-US" dirty="0"/>
              <a:t> (</a:t>
            </a:r>
            <a:r>
              <a:rPr lang="en-US" dirty="0" err="1"/>
              <a:t>audiologieboek.nl</a:t>
            </a:r>
            <a:r>
              <a:rPr lang="en-US" dirty="0"/>
              <a:t>)</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32977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1" descr="Lwave">
            <a:extLst>
              <a:ext uri="{FF2B5EF4-FFF2-40B4-BE49-F238E27FC236}">
                <a16:creationId xmlns:a16="http://schemas.microsoft.com/office/drawing/2014/main" id="{4256201E-B635-0E49-99E4-D66B620A460A}"/>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1691680" y="3788030"/>
            <a:ext cx="5783263" cy="149701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901D4F3-4354-4D42-994D-13BF436C70AF}"/>
              </a:ext>
            </a:extLst>
          </p:cNvPr>
          <p:cNvSpPr/>
          <p:nvPr/>
        </p:nvSpPr>
        <p:spPr bwMode="auto">
          <a:xfrm>
            <a:off x="2462030" y="3645024"/>
            <a:ext cx="300625" cy="1728592"/>
          </a:xfrm>
          <a:prstGeom prst="rect">
            <a:avLst/>
          </a:prstGeom>
          <a:noFill/>
          <a:ln w="34925" cap="flat" cmpd="sng" algn="ctr">
            <a:solidFill>
              <a:srgbClr val="FF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marR="0" indent="0" algn="ctr" defTabSz="8636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accent2"/>
              </a:solidFill>
              <a:effectLst/>
              <a:latin typeface="AZGCaspariT" charset="0"/>
              <a:ea typeface="ＭＳ Ｐゴシック" charset="0"/>
            </a:endParaRPr>
          </a:p>
        </p:txBody>
      </p:sp>
      <p:sp>
        <p:nvSpPr>
          <p:cNvPr id="10" name="Rectangle 9">
            <a:extLst>
              <a:ext uri="{FF2B5EF4-FFF2-40B4-BE49-F238E27FC236}">
                <a16:creationId xmlns:a16="http://schemas.microsoft.com/office/drawing/2014/main" id="{E117C67A-CBDD-AC44-961D-1504C7B660B5}"/>
              </a:ext>
            </a:extLst>
          </p:cNvPr>
          <p:cNvSpPr/>
          <p:nvPr/>
        </p:nvSpPr>
        <p:spPr bwMode="auto">
          <a:xfrm>
            <a:off x="5473554" y="3672240"/>
            <a:ext cx="300625" cy="1728592"/>
          </a:xfrm>
          <a:prstGeom prst="rect">
            <a:avLst/>
          </a:prstGeom>
          <a:noFill/>
          <a:ln w="34925" cap="flat" cmpd="sng" algn="ctr">
            <a:solidFill>
              <a:srgbClr val="FF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marR="0" indent="0" algn="ctr" defTabSz="8636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accent2"/>
              </a:solidFill>
              <a:effectLst/>
              <a:latin typeface="AZGCaspariT" charset="0"/>
              <a:ea typeface="ＭＳ Ｐゴシック" charset="0"/>
            </a:endParaRPr>
          </a:p>
        </p:txBody>
      </p:sp>
      <p:sp>
        <p:nvSpPr>
          <p:cNvPr id="11" name="TextBox 10">
            <a:extLst>
              <a:ext uri="{FF2B5EF4-FFF2-40B4-BE49-F238E27FC236}">
                <a16:creationId xmlns:a16="http://schemas.microsoft.com/office/drawing/2014/main" id="{DE9052ED-C0D5-9946-A53C-5B09CC132B6E}"/>
              </a:ext>
            </a:extLst>
          </p:cNvPr>
          <p:cNvSpPr txBox="1"/>
          <p:nvPr/>
        </p:nvSpPr>
        <p:spPr>
          <a:xfrm>
            <a:off x="2063153" y="5528683"/>
            <a:ext cx="1098378" cy="300082"/>
          </a:xfrm>
          <a:prstGeom prst="rect">
            <a:avLst/>
          </a:prstGeom>
          <a:noFill/>
        </p:spPr>
        <p:txBody>
          <a:bodyPr wrap="none" rtlCol="0">
            <a:spAutoFit/>
          </a:bodyPr>
          <a:lstStyle/>
          <a:p>
            <a:r>
              <a:rPr lang="en-US"/>
              <a:t>condensation</a:t>
            </a:r>
          </a:p>
        </p:txBody>
      </p:sp>
      <p:sp>
        <p:nvSpPr>
          <p:cNvPr id="12" name="TextBox 11">
            <a:extLst>
              <a:ext uri="{FF2B5EF4-FFF2-40B4-BE49-F238E27FC236}">
                <a16:creationId xmlns:a16="http://schemas.microsoft.com/office/drawing/2014/main" id="{C356C4B6-973F-0A4E-847D-5C79030A472E}"/>
              </a:ext>
            </a:extLst>
          </p:cNvPr>
          <p:cNvSpPr txBox="1"/>
          <p:nvPr/>
        </p:nvSpPr>
        <p:spPr>
          <a:xfrm>
            <a:off x="5156430" y="5542291"/>
            <a:ext cx="934871" cy="300082"/>
          </a:xfrm>
          <a:prstGeom prst="rect">
            <a:avLst/>
          </a:prstGeom>
          <a:noFill/>
        </p:spPr>
        <p:txBody>
          <a:bodyPr wrap="none" rtlCol="0">
            <a:spAutoFit/>
          </a:bodyPr>
          <a:lstStyle/>
          <a:p>
            <a:r>
              <a:rPr lang="en-US"/>
              <a:t>rarefaction</a:t>
            </a:r>
          </a:p>
        </p:txBody>
      </p:sp>
      <p:sp>
        <p:nvSpPr>
          <p:cNvPr id="3" name="Rectangle 2">
            <a:extLst>
              <a:ext uri="{FF2B5EF4-FFF2-40B4-BE49-F238E27FC236}">
                <a16:creationId xmlns:a16="http://schemas.microsoft.com/office/drawing/2014/main" id="{DA3F8F7F-F6AC-564F-8AFF-21B70721FEFC}"/>
              </a:ext>
            </a:extLst>
          </p:cNvPr>
          <p:cNvSpPr/>
          <p:nvPr/>
        </p:nvSpPr>
        <p:spPr>
          <a:xfrm>
            <a:off x="768394" y="6381328"/>
            <a:ext cx="4572000" cy="276999"/>
          </a:xfrm>
          <a:prstGeom prst="rect">
            <a:avLst/>
          </a:prstGeom>
        </p:spPr>
        <p:txBody>
          <a:bodyPr>
            <a:spAutoFit/>
          </a:bodyPr>
          <a:lstStyle/>
          <a:p>
            <a:r>
              <a:rPr lang="en-US" sz="1200" dirty="0">
                <a:latin typeface="+mn-lt"/>
              </a:rPr>
              <a:t>http://</a:t>
            </a:r>
            <a:r>
              <a:rPr lang="en-US" sz="1200" dirty="0" err="1">
                <a:latin typeface="+mn-lt"/>
              </a:rPr>
              <a:t>www.acs.psu.edu</a:t>
            </a:r>
            <a:r>
              <a:rPr lang="en-US" sz="1200" dirty="0">
                <a:latin typeface="+mn-lt"/>
              </a:rPr>
              <a:t>/</a:t>
            </a:r>
            <a:r>
              <a:rPr lang="en-US" sz="1200" dirty="0" err="1">
                <a:latin typeface="+mn-lt"/>
              </a:rPr>
              <a:t>drussell</a:t>
            </a:r>
            <a:r>
              <a:rPr lang="en-US" sz="1200" dirty="0">
                <a:latin typeface="+mn-lt"/>
              </a:rPr>
              <a:t>/Demos/waves/</a:t>
            </a:r>
            <a:r>
              <a:rPr lang="en-US" sz="1200" dirty="0" err="1">
                <a:latin typeface="+mn-lt"/>
              </a:rPr>
              <a:t>wavemotion.html</a:t>
            </a:r>
            <a:endParaRPr lang="en-US" sz="1200" dirty="0">
              <a:latin typeface="+mn-lt"/>
            </a:endParaRPr>
          </a:p>
        </p:txBody>
      </p:sp>
      <p:sp>
        <p:nvSpPr>
          <p:cNvPr id="2" name="Title 1">
            <a:extLst>
              <a:ext uri="{FF2B5EF4-FFF2-40B4-BE49-F238E27FC236}">
                <a16:creationId xmlns:a16="http://schemas.microsoft.com/office/drawing/2014/main" id="{9765A92E-202F-5740-9047-560BC1645224}"/>
              </a:ext>
            </a:extLst>
          </p:cNvPr>
          <p:cNvSpPr>
            <a:spLocks noGrp="1"/>
          </p:cNvSpPr>
          <p:nvPr>
            <p:ph type="title"/>
          </p:nvPr>
        </p:nvSpPr>
        <p:spPr/>
        <p:txBody>
          <a:bodyPr/>
          <a:lstStyle/>
          <a:p>
            <a:r>
              <a:rPr lang="nl-NL" dirty="0">
                <a:ea typeface="ＭＳ Ｐゴシック" charset="0"/>
                <a:cs typeface="Helvetica Neue Light" charset="0"/>
                <a:sym typeface="Helvetica Neue Light" charset="0"/>
              </a:rPr>
              <a:t>Geluid</a:t>
            </a:r>
            <a:endParaRPr lang="en-US" dirty="0"/>
          </a:p>
        </p:txBody>
      </p:sp>
      <p:sp>
        <p:nvSpPr>
          <p:cNvPr id="4" name="Content Placeholder 3">
            <a:extLst>
              <a:ext uri="{FF2B5EF4-FFF2-40B4-BE49-F238E27FC236}">
                <a16:creationId xmlns:a16="http://schemas.microsoft.com/office/drawing/2014/main" id="{45BE157E-072A-7E4E-9213-550A8E45287C}"/>
              </a:ext>
            </a:extLst>
          </p:cNvPr>
          <p:cNvSpPr>
            <a:spLocks noGrp="1"/>
          </p:cNvSpPr>
          <p:nvPr>
            <p:ph idx="1"/>
          </p:nvPr>
        </p:nvSpPr>
        <p:spPr>
          <a:xfrm>
            <a:off x="522288" y="1814513"/>
            <a:ext cx="8099425" cy="1441363"/>
          </a:xfrm>
        </p:spPr>
        <p:txBody>
          <a:bodyPr/>
          <a:lstStyle/>
          <a:p>
            <a:r>
              <a:rPr lang="nl-NL" dirty="0"/>
              <a:t>Geluid is een drukgolf: een geluidsbron zorgt voor periodieke verhoging (</a:t>
            </a:r>
            <a:r>
              <a:rPr lang="nl-NL" dirty="0" err="1"/>
              <a:t>condensation</a:t>
            </a:r>
            <a:r>
              <a:rPr lang="nl-NL" dirty="0"/>
              <a:t>) en verlaging (</a:t>
            </a:r>
            <a:r>
              <a:rPr lang="nl-NL" dirty="0" err="1"/>
              <a:t>rarefaction</a:t>
            </a:r>
            <a:r>
              <a:rPr lang="nl-NL" dirty="0"/>
              <a:t>) van de luchtdruk op een gegeven plek en tijd in de ruimte. Het oor pikt dit op en zet het om in een actiepotentiaal   -&gt;  perceptie</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ricochet.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755B4C-B174-994C-93BA-E7F0CB508D81}"/>
              </a:ext>
            </a:extLst>
          </p:cNvPr>
          <p:cNvSpPr>
            <a:spLocks noGrp="1"/>
          </p:cNvSpPr>
          <p:nvPr>
            <p:ph type="title"/>
          </p:nvPr>
        </p:nvSpPr>
        <p:spPr/>
        <p:txBody>
          <a:bodyPr/>
          <a:lstStyle/>
          <a:p>
            <a:r>
              <a:rPr lang="en-US" dirty="0" err="1"/>
              <a:t>Gehoordrempel</a:t>
            </a:r>
            <a:r>
              <a:rPr lang="en-US" dirty="0"/>
              <a:t> &amp; equal-loudness curves</a:t>
            </a:r>
          </a:p>
        </p:txBody>
      </p:sp>
      <p:sp>
        <p:nvSpPr>
          <p:cNvPr id="2" name="Footer Placeholder 1">
            <a:extLst>
              <a:ext uri="{FF2B5EF4-FFF2-40B4-BE49-F238E27FC236}">
                <a16:creationId xmlns:a16="http://schemas.microsoft.com/office/drawing/2014/main" id="{D23ACFEC-0ABD-2840-8480-6FE54D77AE0E}"/>
              </a:ext>
            </a:extLst>
          </p:cNvPr>
          <p:cNvSpPr>
            <a:spLocks noGrp="1"/>
          </p:cNvSpPr>
          <p:nvPr>
            <p:ph type="ftr" sz="quarter" idx="11"/>
          </p:nvPr>
        </p:nvSpPr>
        <p:spPr/>
        <p:txBody>
          <a:bodyPr/>
          <a:lstStyle/>
          <a:p>
            <a:pPr>
              <a:defRPr/>
            </a:pPr>
            <a:r>
              <a:rPr lang="nl-NL"/>
              <a:t>	</a:t>
            </a:r>
            <a:fld id="{6BA64532-E1AD-44C9-A478-11DC0B159398}" type="slidenum">
              <a:rPr lang="nl-NL" smtClean="0"/>
              <a:pPr>
                <a:defRPr/>
              </a:pPr>
              <a:t>4</a:t>
            </a:fld>
            <a:endParaRPr lang="nl-NL"/>
          </a:p>
        </p:txBody>
      </p:sp>
      <p:pic>
        <p:nvPicPr>
          <p:cNvPr id="6" name="Content Placeholder 3">
            <a:extLst>
              <a:ext uri="{FF2B5EF4-FFF2-40B4-BE49-F238E27FC236}">
                <a16:creationId xmlns:a16="http://schemas.microsoft.com/office/drawing/2014/main" id="{6721CDA2-9432-914D-BC66-BCC0D65C9FC8}"/>
              </a:ext>
            </a:extLst>
          </p:cNvPr>
          <p:cNvPicPr>
            <a:picLocks noGrp="1" noChangeAspect="1"/>
          </p:cNvPicPr>
          <p:nvPr>
            <p:ph idx="1"/>
          </p:nvPr>
        </p:nvPicPr>
        <p:blipFill>
          <a:blip r:embed="rId3" cstate="print">
            <a:extLst>
              <a:ext uri="{28A0092B-C50C-407E-A947-70E740481C1C}">
                <a14:useLocalDpi xmlns:a14="http://schemas.microsoft.com/office/drawing/2010/main"/>
              </a:ext>
            </a:extLst>
          </a:blip>
          <a:stretch>
            <a:fillRect/>
          </a:stretch>
        </p:blipFill>
        <p:spPr bwMode="auto">
          <a:xfrm>
            <a:off x="864097" y="3023489"/>
            <a:ext cx="3563887" cy="2783226"/>
          </a:xfrm>
          <a:prstGeom prst="rect">
            <a:avLst/>
          </a:prstGeom>
          <a:noFill/>
          <a:ln w="9525">
            <a:noFill/>
            <a:miter lim="800000"/>
            <a:headEnd/>
            <a:tailEnd/>
          </a:ln>
        </p:spPr>
      </p:pic>
      <p:sp>
        <p:nvSpPr>
          <p:cNvPr id="7" name="Freeform 6">
            <a:extLst>
              <a:ext uri="{FF2B5EF4-FFF2-40B4-BE49-F238E27FC236}">
                <a16:creationId xmlns:a16="http://schemas.microsoft.com/office/drawing/2014/main" id="{B6DC3788-15FC-474D-AA7A-C543D23AB7BF}"/>
              </a:ext>
            </a:extLst>
          </p:cNvPr>
          <p:cNvSpPr/>
          <p:nvPr/>
        </p:nvSpPr>
        <p:spPr>
          <a:xfrm>
            <a:off x="1322742" y="4077072"/>
            <a:ext cx="2889218" cy="1359346"/>
          </a:xfrm>
          <a:custGeom>
            <a:avLst/>
            <a:gdLst>
              <a:gd name="connsiteX0" fmla="*/ 0 w 4284456"/>
              <a:gd name="connsiteY0" fmla="*/ 0 h 1986042"/>
              <a:gd name="connsiteX1" fmla="*/ 973393 w 4284456"/>
              <a:gd name="connsiteY1" fmla="*/ 1209368 h 1986042"/>
              <a:gd name="connsiteX2" fmla="*/ 2064774 w 4284456"/>
              <a:gd name="connsiteY2" fmla="*/ 1740309 h 1986042"/>
              <a:gd name="connsiteX3" fmla="*/ 2949677 w 4284456"/>
              <a:gd name="connsiteY3" fmla="*/ 1769806 h 1986042"/>
              <a:gd name="connsiteX4" fmla="*/ 3406877 w 4284456"/>
              <a:gd name="connsiteY4" fmla="*/ 1976284 h 1986042"/>
              <a:gd name="connsiteX5" fmla="*/ 3923070 w 4284456"/>
              <a:gd name="connsiteY5" fmla="*/ 1415845 h 1986042"/>
              <a:gd name="connsiteX6" fmla="*/ 3923070 w 4284456"/>
              <a:gd name="connsiteY6" fmla="*/ 1415845 h 1986042"/>
              <a:gd name="connsiteX7" fmla="*/ 4159045 w 4284456"/>
              <a:gd name="connsiteY7" fmla="*/ 1592826 h 1986042"/>
              <a:gd name="connsiteX8" fmla="*/ 4159045 w 4284456"/>
              <a:gd name="connsiteY8" fmla="*/ 1592826 h 1986042"/>
              <a:gd name="connsiteX9" fmla="*/ 4159045 w 4284456"/>
              <a:gd name="connsiteY9" fmla="*/ 1607574 h 1986042"/>
              <a:gd name="connsiteX10" fmla="*/ 4277032 w 4284456"/>
              <a:gd name="connsiteY10" fmla="*/ 1563329 h 1986042"/>
              <a:gd name="connsiteX11" fmla="*/ 4262283 w 4284456"/>
              <a:gd name="connsiteY11" fmla="*/ 1607574 h 19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84456" h="1986042">
                <a:moveTo>
                  <a:pt x="0" y="0"/>
                </a:moveTo>
                <a:cubicBezTo>
                  <a:pt x="314632" y="459658"/>
                  <a:pt x="629264" y="919316"/>
                  <a:pt x="973393" y="1209368"/>
                </a:cubicBezTo>
                <a:cubicBezTo>
                  <a:pt x="1317522" y="1499420"/>
                  <a:pt x="1735393" y="1646903"/>
                  <a:pt x="2064774" y="1740309"/>
                </a:cubicBezTo>
                <a:cubicBezTo>
                  <a:pt x="2394155" y="1833715"/>
                  <a:pt x="2725993" y="1730477"/>
                  <a:pt x="2949677" y="1769806"/>
                </a:cubicBezTo>
                <a:cubicBezTo>
                  <a:pt x="3173361" y="1809135"/>
                  <a:pt x="3244645" y="2035277"/>
                  <a:pt x="3406877" y="1976284"/>
                </a:cubicBezTo>
                <a:cubicBezTo>
                  <a:pt x="3569109" y="1917291"/>
                  <a:pt x="3923070" y="1415845"/>
                  <a:pt x="3923070" y="1415845"/>
                </a:cubicBezTo>
                <a:lnTo>
                  <a:pt x="3923070" y="1415845"/>
                </a:lnTo>
                <a:lnTo>
                  <a:pt x="4159045" y="1592826"/>
                </a:lnTo>
                <a:lnTo>
                  <a:pt x="4159045" y="1592826"/>
                </a:lnTo>
                <a:lnTo>
                  <a:pt x="4159045" y="1607574"/>
                </a:lnTo>
                <a:cubicBezTo>
                  <a:pt x="4178709" y="1602658"/>
                  <a:pt x="4277032" y="1563329"/>
                  <a:pt x="4277032" y="1563329"/>
                </a:cubicBezTo>
                <a:cubicBezTo>
                  <a:pt x="4294238" y="1563329"/>
                  <a:pt x="4278260" y="1585451"/>
                  <a:pt x="4262283" y="1607574"/>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433C6A9-AFB2-3E40-A4A8-DAC1442C1B0C}"/>
              </a:ext>
            </a:extLst>
          </p:cNvPr>
          <p:cNvSpPr txBox="1"/>
          <p:nvPr/>
        </p:nvSpPr>
        <p:spPr>
          <a:xfrm>
            <a:off x="4853362" y="2038381"/>
            <a:ext cx="3563888" cy="1384995"/>
          </a:xfrm>
          <a:prstGeom prst="rect">
            <a:avLst/>
          </a:prstGeom>
          <a:noFill/>
        </p:spPr>
        <p:txBody>
          <a:bodyPr wrap="square" rtlCol="0">
            <a:spAutoFit/>
          </a:bodyPr>
          <a:lstStyle/>
          <a:p>
            <a:r>
              <a:rPr lang="en-US" dirty="0">
                <a:latin typeface="+mj-lt"/>
              </a:rPr>
              <a:t>dB Hearing level (HL)         </a:t>
            </a:r>
          </a:p>
          <a:p>
            <a:r>
              <a:rPr lang="en-US" sz="1800" i="1" dirty="0">
                <a:latin typeface="+mj-lt"/>
              </a:rPr>
              <a:t>-&gt; </a:t>
            </a:r>
            <a:r>
              <a:rPr lang="en-US" sz="1800" i="1" dirty="0" err="1">
                <a:latin typeface="+mj-lt"/>
              </a:rPr>
              <a:t>perceptie</a:t>
            </a:r>
            <a:endParaRPr lang="en-US" dirty="0">
              <a:latin typeface="+mj-lt"/>
            </a:endParaRPr>
          </a:p>
          <a:p>
            <a:r>
              <a:rPr lang="en-US" sz="1800" i="1" dirty="0">
                <a:latin typeface="+mj-lt"/>
              </a:rPr>
              <a:t>0 dB HL = </a:t>
            </a:r>
            <a:r>
              <a:rPr lang="en-US" sz="1800" i="1" dirty="0" err="1">
                <a:latin typeface="+mj-lt"/>
              </a:rPr>
              <a:t>Gehoordrempel</a:t>
            </a:r>
            <a:endParaRPr lang="en-US" sz="1800" i="1" dirty="0">
              <a:latin typeface="+mj-lt"/>
            </a:endParaRPr>
          </a:p>
          <a:p>
            <a:endParaRPr lang="en-US" dirty="0"/>
          </a:p>
        </p:txBody>
      </p:sp>
      <p:sp>
        <p:nvSpPr>
          <p:cNvPr id="9" name="TextBox 8">
            <a:extLst>
              <a:ext uri="{FF2B5EF4-FFF2-40B4-BE49-F238E27FC236}">
                <a16:creationId xmlns:a16="http://schemas.microsoft.com/office/drawing/2014/main" id="{1E9B24C3-9BC0-0F49-AAD9-F8D8FEF72FEC}"/>
              </a:ext>
            </a:extLst>
          </p:cNvPr>
          <p:cNvSpPr txBox="1"/>
          <p:nvPr/>
        </p:nvSpPr>
        <p:spPr>
          <a:xfrm>
            <a:off x="1637110" y="2041422"/>
            <a:ext cx="2304256" cy="738664"/>
          </a:xfrm>
          <a:prstGeom prst="rect">
            <a:avLst/>
          </a:prstGeom>
          <a:noFill/>
        </p:spPr>
        <p:txBody>
          <a:bodyPr wrap="square" rtlCol="0">
            <a:spAutoFit/>
          </a:bodyPr>
          <a:lstStyle/>
          <a:p>
            <a:r>
              <a:rPr lang="en-US" dirty="0">
                <a:latin typeface="+mj-lt"/>
              </a:rPr>
              <a:t>dB SPL</a:t>
            </a:r>
          </a:p>
          <a:p>
            <a:r>
              <a:rPr lang="en-US" sz="1800" i="1" dirty="0">
                <a:latin typeface="+mj-lt"/>
              </a:rPr>
              <a:t>-&gt; </a:t>
            </a:r>
            <a:r>
              <a:rPr lang="en-US" sz="1800" i="1" dirty="0" err="1">
                <a:latin typeface="+mj-lt"/>
              </a:rPr>
              <a:t>fysische</a:t>
            </a:r>
            <a:r>
              <a:rPr lang="en-US" sz="1800" i="1" dirty="0">
                <a:latin typeface="+mj-lt"/>
              </a:rPr>
              <a:t> </a:t>
            </a:r>
            <a:r>
              <a:rPr lang="en-US" sz="1800" i="1" dirty="0" err="1">
                <a:latin typeface="+mj-lt"/>
              </a:rPr>
              <a:t>betekenis</a:t>
            </a:r>
            <a:endParaRPr lang="en-US" sz="1800" i="1" dirty="0">
              <a:latin typeface="+mj-lt"/>
            </a:endParaRPr>
          </a:p>
        </p:txBody>
      </p:sp>
      <p:pic>
        <p:nvPicPr>
          <p:cNvPr id="4" name="Afbeelding 10" descr="Audio Onderwijs.tif">
            <a:extLst>
              <a:ext uri="{FF2B5EF4-FFF2-40B4-BE49-F238E27FC236}">
                <a16:creationId xmlns:a16="http://schemas.microsoft.com/office/drawing/2014/main" id="{B1E5B030-22F9-7A96-7255-22BB1A9AA013}"/>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427983" y="3086691"/>
            <a:ext cx="3683863" cy="2720024"/>
          </a:xfrm>
          <a:prstGeom prst="rect">
            <a:avLst/>
          </a:prstGeom>
          <a:noFill/>
          <a:ln w="9525">
            <a:noFill/>
            <a:miter lim="800000"/>
            <a:headEnd/>
            <a:tailEnd/>
          </a:ln>
        </p:spPr>
      </p:pic>
      <p:cxnSp>
        <p:nvCxnSpPr>
          <p:cNvPr id="10" name="Straight Arrow Connector 9">
            <a:extLst>
              <a:ext uri="{FF2B5EF4-FFF2-40B4-BE49-F238E27FC236}">
                <a16:creationId xmlns:a16="http://schemas.microsoft.com/office/drawing/2014/main" id="{D2D52391-9C1D-5495-6089-668A62DC3E4C}"/>
              </a:ext>
            </a:extLst>
          </p:cNvPr>
          <p:cNvCxnSpPr/>
          <p:nvPr/>
        </p:nvCxnSpPr>
        <p:spPr>
          <a:xfrm flipV="1">
            <a:off x="2987824" y="3423376"/>
            <a:ext cx="3672408" cy="1949840"/>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2" name="Straight Arrow Connector 11">
            <a:extLst>
              <a:ext uri="{FF2B5EF4-FFF2-40B4-BE49-F238E27FC236}">
                <a16:creationId xmlns:a16="http://schemas.microsoft.com/office/drawing/2014/main" id="{F7F3BB39-AF17-0DBC-931C-FC9E738137A0}"/>
              </a:ext>
            </a:extLst>
          </p:cNvPr>
          <p:cNvCxnSpPr>
            <a:cxnSpLocks/>
          </p:cNvCxnSpPr>
          <p:nvPr/>
        </p:nvCxnSpPr>
        <p:spPr>
          <a:xfrm flipV="1">
            <a:off x="2123728" y="3423376"/>
            <a:ext cx="3528392" cy="1629177"/>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4" name="Straight Arrow Connector 13">
            <a:extLst>
              <a:ext uri="{FF2B5EF4-FFF2-40B4-BE49-F238E27FC236}">
                <a16:creationId xmlns:a16="http://schemas.microsoft.com/office/drawing/2014/main" id="{E80F0C6E-71BF-0FD5-FB19-5AB2E9E284EA}"/>
              </a:ext>
            </a:extLst>
          </p:cNvPr>
          <p:cNvCxnSpPr>
            <a:cxnSpLocks/>
          </p:cNvCxnSpPr>
          <p:nvPr/>
        </p:nvCxnSpPr>
        <p:spPr>
          <a:xfrm flipV="1">
            <a:off x="3905953" y="3423376"/>
            <a:ext cx="3834399" cy="1746108"/>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514215F8-8E8E-08F2-777B-DF5282B5FB09}"/>
              </a:ext>
            </a:extLst>
          </p:cNvPr>
          <p:cNvCxnSpPr>
            <a:cxnSpLocks/>
          </p:cNvCxnSpPr>
          <p:nvPr/>
        </p:nvCxnSpPr>
        <p:spPr>
          <a:xfrm>
            <a:off x="2128517" y="3247194"/>
            <a:ext cx="3595611" cy="2189224"/>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8" name="Straight Arrow Connector 17">
            <a:extLst>
              <a:ext uri="{FF2B5EF4-FFF2-40B4-BE49-F238E27FC236}">
                <a16:creationId xmlns:a16="http://schemas.microsoft.com/office/drawing/2014/main" id="{29110009-800A-D69F-2707-0D87DBA95B19}"/>
              </a:ext>
            </a:extLst>
          </p:cNvPr>
          <p:cNvCxnSpPr>
            <a:cxnSpLocks/>
          </p:cNvCxnSpPr>
          <p:nvPr/>
        </p:nvCxnSpPr>
        <p:spPr>
          <a:xfrm>
            <a:off x="3026222" y="3303684"/>
            <a:ext cx="3723828" cy="2132734"/>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0" name="Straight Arrow Connector 19">
            <a:extLst>
              <a:ext uri="{FF2B5EF4-FFF2-40B4-BE49-F238E27FC236}">
                <a16:creationId xmlns:a16="http://schemas.microsoft.com/office/drawing/2014/main" id="{C3E4393F-1848-6DBA-DB41-D4F91B282E71}"/>
              </a:ext>
            </a:extLst>
          </p:cNvPr>
          <p:cNvCxnSpPr>
            <a:cxnSpLocks/>
          </p:cNvCxnSpPr>
          <p:nvPr/>
        </p:nvCxnSpPr>
        <p:spPr>
          <a:xfrm>
            <a:off x="3806406" y="3303684"/>
            <a:ext cx="3933946" cy="2132734"/>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1290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D1D53-D2EE-8241-BFB7-C025AC359E4A}"/>
              </a:ext>
            </a:extLst>
          </p:cNvPr>
          <p:cNvSpPr>
            <a:spLocks noGrp="1"/>
          </p:cNvSpPr>
          <p:nvPr>
            <p:ph type="title"/>
          </p:nvPr>
        </p:nvSpPr>
        <p:spPr/>
        <p:txBody>
          <a:bodyPr/>
          <a:lstStyle/>
          <a:p>
            <a:r>
              <a:rPr lang="en-NL" dirty="0"/>
              <a:t>Gevoeligheid: absolute gehoordrempel </a:t>
            </a:r>
          </a:p>
        </p:txBody>
      </p:sp>
      <p:pic>
        <p:nvPicPr>
          <p:cNvPr id="6" name="Content Placeholder 5">
            <a:extLst>
              <a:ext uri="{FF2B5EF4-FFF2-40B4-BE49-F238E27FC236}">
                <a16:creationId xmlns:a16="http://schemas.microsoft.com/office/drawing/2014/main" id="{6F875947-3477-7545-852F-9D6D2144CC0C}"/>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624920" y="1814513"/>
            <a:ext cx="5894160" cy="4125912"/>
          </a:xfrm>
        </p:spPr>
      </p:pic>
      <p:sp>
        <p:nvSpPr>
          <p:cNvPr id="4" name="Footer Placeholder 3">
            <a:extLst>
              <a:ext uri="{FF2B5EF4-FFF2-40B4-BE49-F238E27FC236}">
                <a16:creationId xmlns:a16="http://schemas.microsoft.com/office/drawing/2014/main" id="{D3CBB964-CEA3-EC4C-9685-68F0514E742A}"/>
              </a:ext>
            </a:extLst>
          </p:cNvPr>
          <p:cNvSpPr>
            <a:spLocks noGrp="1"/>
          </p:cNvSpPr>
          <p:nvPr>
            <p:ph type="ftr" sz="quarter" idx="11"/>
          </p:nvPr>
        </p:nvSpPr>
        <p:spPr/>
        <p:txBody>
          <a:bodyPr/>
          <a:lstStyle/>
          <a:p>
            <a:pPr>
              <a:defRPr/>
            </a:pPr>
            <a:r>
              <a:rPr lang="nl-NL"/>
              <a:t>	</a:t>
            </a:r>
            <a:fld id="{90817C61-3AA5-4D42-956E-CFEE420DB621}" type="slidenum">
              <a:rPr lang="nl-NL" smtClean="0"/>
              <a:pPr>
                <a:defRPr/>
              </a:pPr>
              <a:t>5</a:t>
            </a:fld>
            <a:endParaRPr lang="nl-NL"/>
          </a:p>
        </p:txBody>
      </p:sp>
      <p:sp>
        <p:nvSpPr>
          <p:cNvPr id="7" name="TextBox 6">
            <a:extLst>
              <a:ext uri="{FF2B5EF4-FFF2-40B4-BE49-F238E27FC236}">
                <a16:creationId xmlns:a16="http://schemas.microsoft.com/office/drawing/2014/main" id="{F8ED37A6-A91A-DB45-8B3C-FD97660B34FA}"/>
              </a:ext>
            </a:extLst>
          </p:cNvPr>
          <p:cNvSpPr txBox="1"/>
          <p:nvPr/>
        </p:nvSpPr>
        <p:spPr>
          <a:xfrm>
            <a:off x="323528" y="6216650"/>
            <a:ext cx="5701924" cy="707886"/>
          </a:xfrm>
          <a:prstGeom prst="rect">
            <a:avLst/>
          </a:prstGeom>
          <a:noFill/>
        </p:spPr>
        <p:txBody>
          <a:bodyPr wrap="square" rtlCol="0">
            <a:spAutoFit/>
          </a:bodyPr>
          <a:lstStyle/>
          <a:p>
            <a:pPr algn="l"/>
            <a:r>
              <a:rPr lang="en-GB" sz="1000" dirty="0" err="1"/>
              <a:t>Osmanski</a:t>
            </a:r>
            <a:r>
              <a:rPr lang="en-GB" sz="1000" dirty="0"/>
              <a:t>, M.S., Wang, X., 2011. Measurement of absolute auditory thresholds in the common marmoset (Callithrix jacchus). </a:t>
            </a:r>
          </a:p>
          <a:p>
            <a:pPr algn="l"/>
            <a:r>
              <a:rPr lang="en-GB" sz="1000" dirty="0"/>
              <a:t>Hearing Research 277, 127–133. </a:t>
            </a:r>
            <a:r>
              <a:rPr lang="en-GB" sz="1000" dirty="0">
                <a:hlinkClick r:id="rId3"/>
              </a:rPr>
              <a:t>https://doi.org/10.1016/j.heares.2011.02.001</a:t>
            </a:r>
            <a:endParaRPr lang="en-GB" sz="1000" dirty="0"/>
          </a:p>
          <a:p>
            <a:pPr algn="l"/>
            <a:endParaRPr lang="en-NL" sz="1000" dirty="0"/>
          </a:p>
        </p:txBody>
      </p:sp>
      <p:sp>
        <p:nvSpPr>
          <p:cNvPr id="3" name="Freeform 2">
            <a:extLst>
              <a:ext uri="{FF2B5EF4-FFF2-40B4-BE49-F238E27FC236}">
                <a16:creationId xmlns:a16="http://schemas.microsoft.com/office/drawing/2014/main" id="{832895C6-30C3-A861-D0AD-572833855B94}"/>
              </a:ext>
            </a:extLst>
          </p:cNvPr>
          <p:cNvSpPr/>
          <p:nvPr/>
        </p:nvSpPr>
        <p:spPr>
          <a:xfrm>
            <a:off x="2361363" y="1818752"/>
            <a:ext cx="4943789" cy="3526971"/>
          </a:xfrm>
          <a:custGeom>
            <a:avLst/>
            <a:gdLst>
              <a:gd name="connsiteX0" fmla="*/ 381837 w 4943789"/>
              <a:gd name="connsiteY0" fmla="*/ 40193 h 3526971"/>
              <a:gd name="connsiteX1" fmla="*/ 1306285 w 4943789"/>
              <a:gd name="connsiteY1" fmla="*/ 2029767 h 3526971"/>
              <a:gd name="connsiteX2" fmla="*/ 1698171 w 4943789"/>
              <a:gd name="connsiteY2" fmla="*/ 2371411 h 3526971"/>
              <a:gd name="connsiteX3" fmla="*/ 2090057 w 4943789"/>
              <a:gd name="connsiteY3" fmla="*/ 2361362 h 3526971"/>
              <a:gd name="connsiteX4" fmla="*/ 2441749 w 4943789"/>
              <a:gd name="connsiteY4" fmla="*/ 2793441 h 3526971"/>
              <a:gd name="connsiteX5" fmla="*/ 2692958 w 4943789"/>
              <a:gd name="connsiteY5" fmla="*/ 3014505 h 3526971"/>
              <a:gd name="connsiteX6" fmla="*/ 2944167 w 4943789"/>
              <a:gd name="connsiteY6" fmla="*/ 3094892 h 3526971"/>
              <a:gd name="connsiteX7" fmla="*/ 3225521 w 4943789"/>
              <a:gd name="connsiteY7" fmla="*/ 3114989 h 3526971"/>
              <a:gd name="connsiteX8" fmla="*/ 3979147 w 4943789"/>
              <a:gd name="connsiteY8" fmla="*/ 1808703 h 3526971"/>
              <a:gd name="connsiteX9" fmla="*/ 4049485 w 4943789"/>
              <a:gd name="connsiteY9" fmla="*/ 10048 h 3526971"/>
              <a:gd name="connsiteX10" fmla="*/ 4943789 w 4943789"/>
              <a:gd name="connsiteY10" fmla="*/ 10048 h 3526971"/>
              <a:gd name="connsiteX11" fmla="*/ 4923692 w 4943789"/>
              <a:gd name="connsiteY11" fmla="*/ 3526971 h 3526971"/>
              <a:gd name="connsiteX12" fmla="*/ 0 w 4943789"/>
              <a:gd name="connsiteY12" fmla="*/ 3496826 h 3526971"/>
              <a:gd name="connsiteX13" fmla="*/ 30145 w 4943789"/>
              <a:gd name="connsiteY13" fmla="*/ 0 h 3526971"/>
              <a:gd name="connsiteX14" fmla="*/ 381837 w 4943789"/>
              <a:gd name="connsiteY14" fmla="*/ 40193 h 352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43789" h="3526971">
                <a:moveTo>
                  <a:pt x="381837" y="40193"/>
                </a:moveTo>
                <a:lnTo>
                  <a:pt x="1306285" y="2029767"/>
                </a:lnTo>
                <a:lnTo>
                  <a:pt x="1698171" y="2371411"/>
                </a:lnTo>
                <a:lnTo>
                  <a:pt x="2090057" y="2361362"/>
                </a:lnTo>
                <a:lnTo>
                  <a:pt x="2441749" y="2793441"/>
                </a:lnTo>
                <a:lnTo>
                  <a:pt x="2692958" y="3014505"/>
                </a:lnTo>
                <a:lnTo>
                  <a:pt x="2944167" y="3094892"/>
                </a:lnTo>
                <a:lnTo>
                  <a:pt x="3225521" y="3114989"/>
                </a:lnTo>
                <a:lnTo>
                  <a:pt x="3979147" y="1808703"/>
                </a:lnTo>
                <a:lnTo>
                  <a:pt x="4049485" y="10048"/>
                </a:lnTo>
                <a:lnTo>
                  <a:pt x="4943789" y="10048"/>
                </a:lnTo>
                <a:lnTo>
                  <a:pt x="4923692" y="3526971"/>
                </a:lnTo>
                <a:lnTo>
                  <a:pt x="0" y="3496826"/>
                </a:lnTo>
                <a:lnTo>
                  <a:pt x="30145" y="0"/>
                </a:lnTo>
                <a:lnTo>
                  <a:pt x="381837" y="40193"/>
                </a:lnTo>
                <a:close/>
              </a:path>
            </a:pathLst>
          </a:custGeom>
          <a:solidFill>
            <a:srgbClr val="FFC000">
              <a:alpha val="13147"/>
            </a:srgbClr>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5" name="Freeform 4">
            <a:extLst>
              <a:ext uri="{FF2B5EF4-FFF2-40B4-BE49-F238E27FC236}">
                <a16:creationId xmlns:a16="http://schemas.microsoft.com/office/drawing/2014/main" id="{2E3EEDE5-A672-4457-93A5-2FA472F306CF}"/>
              </a:ext>
            </a:extLst>
          </p:cNvPr>
          <p:cNvSpPr/>
          <p:nvPr/>
        </p:nvSpPr>
        <p:spPr>
          <a:xfrm>
            <a:off x="5787851" y="1828800"/>
            <a:ext cx="1165608" cy="3014505"/>
          </a:xfrm>
          <a:custGeom>
            <a:avLst/>
            <a:gdLst>
              <a:gd name="connsiteX0" fmla="*/ 0 w 1165608"/>
              <a:gd name="connsiteY0" fmla="*/ 2753248 h 3014505"/>
              <a:gd name="connsiteX1" fmla="*/ 60290 w 1165608"/>
              <a:gd name="connsiteY1" fmla="*/ 3014505 h 3014505"/>
              <a:gd name="connsiteX2" fmla="*/ 221063 w 1165608"/>
              <a:gd name="connsiteY2" fmla="*/ 2964264 h 3014505"/>
              <a:gd name="connsiteX3" fmla="*/ 582804 w 1165608"/>
              <a:gd name="connsiteY3" fmla="*/ 2522136 h 3014505"/>
              <a:gd name="connsiteX4" fmla="*/ 803868 w 1165608"/>
              <a:gd name="connsiteY4" fmla="*/ 2461846 h 3014505"/>
              <a:gd name="connsiteX5" fmla="*/ 964641 w 1165608"/>
              <a:gd name="connsiteY5" fmla="*/ 2069960 h 3014505"/>
              <a:gd name="connsiteX6" fmla="*/ 1075173 w 1165608"/>
              <a:gd name="connsiteY6" fmla="*/ 1537398 h 3014505"/>
              <a:gd name="connsiteX7" fmla="*/ 1165608 w 1165608"/>
              <a:gd name="connsiteY7" fmla="*/ 10048 h 3014505"/>
              <a:gd name="connsiteX8" fmla="*/ 622997 w 1165608"/>
              <a:gd name="connsiteY8" fmla="*/ 0 h 3014505"/>
              <a:gd name="connsiteX9" fmla="*/ 552659 w 1165608"/>
              <a:gd name="connsiteY9" fmla="*/ 1788607 h 3014505"/>
              <a:gd name="connsiteX10" fmla="*/ 0 w 1165608"/>
              <a:gd name="connsiteY10" fmla="*/ 2753248 h 3014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5608" h="3014505">
                <a:moveTo>
                  <a:pt x="0" y="2753248"/>
                </a:moveTo>
                <a:lnTo>
                  <a:pt x="60290" y="3014505"/>
                </a:lnTo>
                <a:lnTo>
                  <a:pt x="221063" y="2964264"/>
                </a:lnTo>
                <a:lnTo>
                  <a:pt x="582804" y="2522136"/>
                </a:lnTo>
                <a:lnTo>
                  <a:pt x="803868" y="2461846"/>
                </a:lnTo>
                <a:lnTo>
                  <a:pt x="964641" y="2069960"/>
                </a:lnTo>
                <a:lnTo>
                  <a:pt x="1075173" y="1537398"/>
                </a:lnTo>
                <a:lnTo>
                  <a:pt x="1165608" y="10048"/>
                </a:lnTo>
                <a:lnTo>
                  <a:pt x="622997" y="0"/>
                </a:lnTo>
                <a:lnTo>
                  <a:pt x="552659" y="1788607"/>
                </a:lnTo>
                <a:lnTo>
                  <a:pt x="0" y="2753248"/>
                </a:lnTo>
                <a:close/>
              </a:path>
            </a:pathLst>
          </a:custGeom>
          <a:solidFill>
            <a:srgbClr val="00B050">
              <a:alpha val="8878"/>
            </a:srgbClr>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NL"/>
          </a:p>
        </p:txBody>
      </p:sp>
    </p:spTree>
    <p:extLst>
      <p:ext uri="{BB962C8B-B14F-4D97-AF65-F5344CB8AC3E}">
        <p14:creationId xmlns:p14="http://schemas.microsoft.com/office/powerpoint/2010/main" val="80074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a:extLst>
              <a:ext uri="{FF2B5EF4-FFF2-40B4-BE49-F238E27FC236}">
                <a16:creationId xmlns:a16="http://schemas.microsoft.com/office/drawing/2014/main" id="{5C9A749E-0BC3-D543-93DD-C5FAFEED71D1}"/>
              </a:ext>
            </a:extLst>
          </p:cNvPr>
          <p:cNvPicPr>
            <a:picLocks noGrp="1" noChangeAspect="1"/>
          </p:cNvPicPr>
          <p:nvPr>
            <p:ph idx="1"/>
          </p:nvPr>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213291" y="1682899"/>
            <a:ext cx="5662965" cy="4535384"/>
          </a:xfrm>
        </p:spPr>
      </p:pic>
      <p:sp>
        <p:nvSpPr>
          <p:cNvPr id="2" name="Title 1">
            <a:extLst>
              <a:ext uri="{FF2B5EF4-FFF2-40B4-BE49-F238E27FC236}">
                <a16:creationId xmlns:a16="http://schemas.microsoft.com/office/drawing/2014/main" id="{D816E090-402F-7341-9213-7CDF836E871C}"/>
              </a:ext>
            </a:extLst>
          </p:cNvPr>
          <p:cNvSpPr>
            <a:spLocks noGrp="1"/>
          </p:cNvSpPr>
          <p:nvPr>
            <p:ph type="title"/>
          </p:nvPr>
        </p:nvSpPr>
        <p:spPr/>
        <p:txBody>
          <a:bodyPr/>
          <a:lstStyle/>
          <a:p>
            <a:r>
              <a:rPr lang="en-NL" dirty="0"/>
              <a:t>Gevoeligheid: frequentiebereik</a:t>
            </a:r>
          </a:p>
        </p:txBody>
      </p:sp>
      <p:sp>
        <p:nvSpPr>
          <p:cNvPr id="4" name="Footer Placeholder 3">
            <a:extLst>
              <a:ext uri="{FF2B5EF4-FFF2-40B4-BE49-F238E27FC236}">
                <a16:creationId xmlns:a16="http://schemas.microsoft.com/office/drawing/2014/main" id="{8487F823-48D1-9446-B501-8743A0CA0F6D}"/>
              </a:ext>
            </a:extLst>
          </p:cNvPr>
          <p:cNvSpPr>
            <a:spLocks noGrp="1"/>
          </p:cNvSpPr>
          <p:nvPr>
            <p:ph type="ftr" sz="quarter" idx="11"/>
          </p:nvPr>
        </p:nvSpPr>
        <p:spPr/>
        <p:txBody>
          <a:bodyPr/>
          <a:lstStyle/>
          <a:p>
            <a:pPr>
              <a:defRPr/>
            </a:pPr>
            <a:r>
              <a:rPr lang="nl-NL"/>
              <a:t>	</a:t>
            </a:r>
            <a:fld id="{90817C61-3AA5-4D42-956E-CFEE420DB621}" type="slidenum">
              <a:rPr lang="nl-NL" smtClean="0"/>
              <a:pPr>
                <a:defRPr/>
              </a:pPr>
              <a:t>6</a:t>
            </a:fld>
            <a:endParaRPr lang="nl-NL"/>
          </a:p>
        </p:txBody>
      </p:sp>
      <p:sp>
        <p:nvSpPr>
          <p:cNvPr id="7" name="TextBox 6">
            <a:extLst>
              <a:ext uri="{FF2B5EF4-FFF2-40B4-BE49-F238E27FC236}">
                <a16:creationId xmlns:a16="http://schemas.microsoft.com/office/drawing/2014/main" id="{2D650D54-8FBD-7C4C-9CDB-4551E0C8171E}"/>
              </a:ext>
            </a:extLst>
          </p:cNvPr>
          <p:cNvSpPr txBox="1"/>
          <p:nvPr/>
        </p:nvSpPr>
        <p:spPr>
          <a:xfrm>
            <a:off x="5652120" y="1620808"/>
            <a:ext cx="1019454" cy="5137636"/>
          </a:xfrm>
          <a:prstGeom prst="rect">
            <a:avLst/>
          </a:prstGeom>
          <a:noFill/>
          <a:ln w="38100" cap="flat" cmpd="sng" algn="ctr">
            <a:solidFill>
              <a:srgbClr val="FF000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endParaRPr lang="en-NL" dirty="0"/>
          </a:p>
        </p:txBody>
      </p:sp>
      <p:sp>
        <p:nvSpPr>
          <p:cNvPr id="8" name="TextBox 7">
            <a:extLst>
              <a:ext uri="{FF2B5EF4-FFF2-40B4-BE49-F238E27FC236}">
                <a16:creationId xmlns:a16="http://schemas.microsoft.com/office/drawing/2014/main" id="{B9E67D00-3F8B-2346-BBBC-38E95295126C}"/>
              </a:ext>
            </a:extLst>
          </p:cNvPr>
          <p:cNvSpPr txBox="1"/>
          <p:nvPr/>
        </p:nvSpPr>
        <p:spPr>
          <a:xfrm>
            <a:off x="6724277" y="2060848"/>
            <a:ext cx="1329210" cy="461665"/>
          </a:xfrm>
          <a:prstGeom prst="rect">
            <a:avLst/>
          </a:prstGeom>
          <a:noFill/>
        </p:spPr>
        <p:txBody>
          <a:bodyPr wrap="none" rtlCol="0">
            <a:spAutoFit/>
          </a:bodyPr>
          <a:lstStyle/>
          <a:p>
            <a:r>
              <a:rPr lang="en-NL" dirty="0"/>
              <a:t>ultrasoon</a:t>
            </a:r>
          </a:p>
        </p:txBody>
      </p:sp>
      <p:sp>
        <p:nvSpPr>
          <p:cNvPr id="9" name="TextBox 8">
            <a:extLst>
              <a:ext uri="{FF2B5EF4-FFF2-40B4-BE49-F238E27FC236}">
                <a16:creationId xmlns:a16="http://schemas.microsoft.com/office/drawing/2014/main" id="{6F261E46-73DD-4841-9DCB-D28121EE13D9}"/>
              </a:ext>
            </a:extLst>
          </p:cNvPr>
          <p:cNvSpPr txBox="1"/>
          <p:nvPr/>
        </p:nvSpPr>
        <p:spPr>
          <a:xfrm>
            <a:off x="3275856" y="1675740"/>
            <a:ext cx="570141" cy="5137636"/>
          </a:xfrm>
          <a:prstGeom prst="rect">
            <a:avLst/>
          </a:prstGeom>
          <a:noFill/>
          <a:ln w="38100" cap="flat" cmpd="sng" algn="ctr">
            <a:solidFill>
              <a:srgbClr val="FF000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endParaRPr lang="en-NL" dirty="0"/>
          </a:p>
        </p:txBody>
      </p:sp>
      <p:sp>
        <p:nvSpPr>
          <p:cNvPr id="10" name="TextBox 9">
            <a:extLst>
              <a:ext uri="{FF2B5EF4-FFF2-40B4-BE49-F238E27FC236}">
                <a16:creationId xmlns:a16="http://schemas.microsoft.com/office/drawing/2014/main" id="{7657CBAB-0C0D-B347-88DA-37914BCAAF11}"/>
              </a:ext>
            </a:extLst>
          </p:cNvPr>
          <p:cNvSpPr txBox="1"/>
          <p:nvPr/>
        </p:nvSpPr>
        <p:spPr>
          <a:xfrm>
            <a:off x="1732293" y="6280585"/>
            <a:ext cx="1346844" cy="461665"/>
          </a:xfrm>
          <a:prstGeom prst="rect">
            <a:avLst/>
          </a:prstGeom>
          <a:noFill/>
        </p:spPr>
        <p:txBody>
          <a:bodyPr wrap="none" rtlCol="0">
            <a:spAutoFit/>
          </a:bodyPr>
          <a:lstStyle/>
          <a:p>
            <a:r>
              <a:rPr lang="en-NL" dirty="0"/>
              <a:t>infrasoon</a:t>
            </a:r>
          </a:p>
        </p:txBody>
      </p:sp>
    </p:spTree>
    <p:extLst>
      <p:ext uri="{BB962C8B-B14F-4D97-AF65-F5344CB8AC3E}">
        <p14:creationId xmlns:p14="http://schemas.microsoft.com/office/powerpoint/2010/main" val="2588178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B290816-12EF-B94E-8E92-90367FD5D436}"/>
              </a:ext>
            </a:extLst>
          </p:cNvPr>
          <p:cNvSpPr>
            <a:spLocks noGrp="1"/>
          </p:cNvSpPr>
          <p:nvPr>
            <p:ph type="title"/>
          </p:nvPr>
        </p:nvSpPr>
        <p:spPr/>
        <p:txBody>
          <a:bodyPr/>
          <a:lstStyle/>
          <a:p>
            <a:r>
              <a:rPr lang="en-US" dirty="0" err="1"/>
              <a:t>Binneroor</a:t>
            </a:r>
            <a:r>
              <a:rPr lang="en-US" dirty="0"/>
              <a:t> &amp; Cochlea </a:t>
            </a:r>
          </a:p>
        </p:txBody>
      </p:sp>
      <p:sp>
        <p:nvSpPr>
          <p:cNvPr id="2" name="Footer Placeholder 1">
            <a:extLst>
              <a:ext uri="{FF2B5EF4-FFF2-40B4-BE49-F238E27FC236}">
                <a16:creationId xmlns:a16="http://schemas.microsoft.com/office/drawing/2014/main" id="{6BC8043F-018E-9644-A9FF-3F9BD0713E01}"/>
              </a:ext>
            </a:extLst>
          </p:cNvPr>
          <p:cNvSpPr>
            <a:spLocks noGrp="1"/>
          </p:cNvSpPr>
          <p:nvPr>
            <p:ph type="ftr" sz="quarter" idx="16"/>
          </p:nvPr>
        </p:nvSpPr>
        <p:spPr>
          <a:xfrm>
            <a:off x="2789238" y="6415088"/>
            <a:ext cx="3960812" cy="152400"/>
          </a:xfrm>
          <a:prstGeom prst="rect">
            <a:avLst/>
          </a:prstGeom>
        </p:spPr>
        <p:txBody>
          <a:bodyPr vert="horz" lIns="0" tIns="0" rIns="0" bIns="0" rtlCol="0" anchor="ctr"/>
          <a:lstStyle>
            <a:defPPr>
              <a:defRPr lang="nl-NL"/>
            </a:defPPr>
            <a:lvl1pPr algn="l" rtl="0" eaLnBrk="0" fontAlgn="base" hangingPunct="0">
              <a:lnSpc>
                <a:spcPts val="1200"/>
              </a:lnSpc>
              <a:spcBef>
                <a:spcPct val="0"/>
              </a:spcBef>
              <a:spcAft>
                <a:spcPct val="0"/>
              </a:spcAft>
              <a:defRPr sz="1000" kern="1200">
                <a:solidFill>
                  <a:schemeClr val="accent1"/>
                </a:solidFill>
                <a:latin typeface="Times New Roman" pitchFamily="18" charset="0"/>
                <a:ea typeface="MS PGothic" pitchFamily="34" charset="-128"/>
                <a:cs typeface="+mn-cs"/>
              </a:defRPr>
            </a:lvl1pPr>
            <a:lvl2pPr marL="4572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2pPr>
            <a:lvl3pPr marL="9144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3pPr>
            <a:lvl4pPr marL="13716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4pPr>
            <a:lvl5pPr marL="18288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5pPr>
            <a:lvl6pPr marL="2286000" algn="l" defTabSz="914400" rtl="0" eaLnBrk="1" latinLnBrk="0" hangingPunct="1">
              <a:defRPr sz="2400" kern="1200">
                <a:solidFill>
                  <a:schemeClr val="tx1"/>
                </a:solidFill>
                <a:latin typeface="Times New Roman" pitchFamily="18" charset="0"/>
                <a:ea typeface="MS PGothic" pitchFamily="34" charset="-128"/>
                <a:cs typeface="+mn-cs"/>
              </a:defRPr>
            </a:lvl6pPr>
            <a:lvl7pPr marL="2743200" algn="l" defTabSz="914400" rtl="0" eaLnBrk="1" latinLnBrk="0" hangingPunct="1">
              <a:defRPr sz="2400" kern="1200">
                <a:solidFill>
                  <a:schemeClr val="tx1"/>
                </a:solidFill>
                <a:latin typeface="Times New Roman" pitchFamily="18" charset="0"/>
                <a:ea typeface="MS PGothic" pitchFamily="34" charset="-128"/>
                <a:cs typeface="+mn-cs"/>
              </a:defRPr>
            </a:lvl7pPr>
            <a:lvl8pPr marL="3200400" algn="l" defTabSz="914400" rtl="0" eaLnBrk="1" latinLnBrk="0" hangingPunct="1">
              <a:defRPr sz="2400" kern="1200">
                <a:solidFill>
                  <a:schemeClr val="tx1"/>
                </a:solidFill>
                <a:latin typeface="Times New Roman" pitchFamily="18" charset="0"/>
                <a:ea typeface="MS PGothic" pitchFamily="34" charset="-128"/>
                <a:cs typeface="+mn-cs"/>
              </a:defRPr>
            </a:lvl8pPr>
            <a:lvl9pPr marL="3657600" algn="l" defTabSz="914400" rtl="0" eaLnBrk="1" latinLnBrk="0" hangingPunct="1">
              <a:defRPr sz="2400" kern="1200">
                <a:solidFill>
                  <a:schemeClr val="tx1"/>
                </a:solidFill>
                <a:latin typeface="Times New Roman" pitchFamily="18" charset="0"/>
                <a:ea typeface="MS PGothic" pitchFamily="34" charset="-128"/>
                <a:cs typeface="+mn-cs"/>
              </a:defRPr>
            </a:lvl9pPr>
          </a:lstStyle>
          <a:p>
            <a:pPr>
              <a:defRPr/>
            </a:pPr>
            <a:r>
              <a:rPr lang="nl-NL"/>
              <a:t>	</a:t>
            </a:r>
            <a:fld id="{B3472B90-4467-499C-AC0D-4ED0F3096399}" type="slidenum">
              <a:rPr lang="nl-NL" smtClean="0"/>
              <a:pPr>
                <a:defRPr/>
              </a:pPr>
              <a:t>7</a:t>
            </a:fld>
            <a:endParaRPr lang="nl-NL"/>
          </a:p>
        </p:txBody>
      </p:sp>
      <p:pic>
        <p:nvPicPr>
          <p:cNvPr id="6" name="Picture 2" descr="I:\DIVERSE\Hubert\Promotie\Boekje\Afbeeldingen\Hoofdstuk 1.1\Figure 3.jpg">
            <a:extLst>
              <a:ext uri="{FF2B5EF4-FFF2-40B4-BE49-F238E27FC236}">
                <a16:creationId xmlns:a16="http://schemas.microsoft.com/office/drawing/2014/main" id="{949C5D4C-767C-8641-87F0-E6EBE6479D3D}"/>
              </a:ext>
            </a:extLst>
          </p:cNvPr>
          <p:cNvPicPr>
            <a:picLocks noGrp="1" noChangeAspect="1" noChangeArrowheads="1"/>
          </p:cNvPicPr>
          <p:nvPr>
            <p:ph type="chart" sz="quarter" idx="13"/>
          </p:nvPr>
        </p:nvPicPr>
        <p:blipFill>
          <a:blip r:embed="rId2" cstate="print"/>
          <a:srcRect/>
          <a:stretch>
            <a:fillRect/>
          </a:stretch>
        </p:blipFill>
        <p:spPr bwMode="auto">
          <a:xfrm>
            <a:off x="5076056" y="563386"/>
            <a:ext cx="4029463" cy="5731228"/>
          </a:xfrm>
          <a:prstGeom prst="rect">
            <a:avLst/>
          </a:prstGeom>
          <a:noFill/>
          <a:ln w="9525">
            <a:noFill/>
            <a:miter lim="800000"/>
            <a:headEnd/>
            <a:tailEnd/>
          </a:ln>
        </p:spPr>
      </p:pic>
      <p:sp>
        <p:nvSpPr>
          <p:cNvPr id="9" name="Content Placeholder 7">
            <a:extLst>
              <a:ext uri="{FF2B5EF4-FFF2-40B4-BE49-F238E27FC236}">
                <a16:creationId xmlns:a16="http://schemas.microsoft.com/office/drawing/2014/main" id="{0306D27F-248E-1D4A-9326-7257DEF4CD5E}"/>
              </a:ext>
            </a:extLst>
          </p:cNvPr>
          <p:cNvSpPr txBox="1">
            <a:spLocks/>
          </p:cNvSpPr>
          <p:nvPr/>
        </p:nvSpPr>
        <p:spPr>
          <a:xfrm>
            <a:off x="2022121" y="5510831"/>
            <a:ext cx="3096343" cy="423193"/>
          </a:xfrm>
          <a:prstGeom prst="rect">
            <a:avLst/>
          </a:prstGeom>
        </p:spPr>
        <p:txBody>
          <a:bodyPr/>
          <a:lstStyle>
            <a:lvl1pPr marL="322263" indent="-322263" algn="l" rtl="0" eaLnBrk="0" fontAlgn="base" hangingPunct="0">
              <a:lnSpc>
                <a:spcPts val="2500"/>
              </a:lnSpc>
              <a:spcBef>
                <a:spcPct val="0"/>
              </a:spcBef>
              <a:spcAft>
                <a:spcPct val="0"/>
              </a:spcAft>
              <a:buClr>
                <a:schemeClr val="tx2"/>
              </a:buClr>
              <a:buFont typeface="Arial" charset="0"/>
              <a:buChar char="•"/>
              <a:defRPr sz="2000" kern="1200">
                <a:solidFill>
                  <a:schemeClr val="tx1"/>
                </a:solidFill>
                <a:latin typeface="+mn-lt"/>
                <a:ea typeface="+mn-ea"/>
                <a:cs typeface="+mn-cs"/>
              </a:defRPr>
            </a:lvl1pPr>
            <a:lvl2pPr marL="647700" indent="-325438" algn="l" rtl="0" eaLnBrk="0" fontAlgn="base" hangingPunct="0">
              <a:lnSpc>
                <a:spcPts val="2500"/>
              </a:lnSpc>
              <a:spcBef>
                <a:spcPct val="0"/>
              </a:spcBef>
              <a:spcAft>
                <a:spcPct val="0"/>
              </a:spcAft>
              <a:buFont typeface="Arial" charset="0"/>
              <a:buChar char="•"/>
              <a:defRPr sz="2000" kern="1200">
                <a:solidFill>
                  <a:schemeClr val="tx1"/>
                </a:solidFill>
                <a:latin typeface="+mn-lt"/>
                <a:ea typeface="+mn-ea"/>
                <a:cs typeface="+mn-cs"/>
              </a:defRPr>
            </a:lvl2pPr>
            <a:lvl3pPr marL="969963" indent="-323850" algn="l" rtl="0" eaLnBrk="0" fontAlgn="base" hangingPunct="0">
              <a:lnSpc>
                <a:spcPts val="2500"/>
              </a:lnSpc>
              <a:spcBef>
                <a:spcPct val="0"/>
              </a:spcBef>
              <a:spcAft>
                <a:spcPct val="0"/>
              </a:spcAft>
              <a:buClr>
                <a:schemeClr val="tx2"/>
              </a:buClr>
              <a:buFont typeface="Arial" charset="0"/>
              <a:buChar char="•"/>
              <a:defRPr sz="2000" kern="1200">
                <a:solidFill>
                  <a:schemeClr val="tx1"/>
                </a:solidFill>
                <a:latin typeface="+mn-lt"/>
                <a:ea typeface="+mn-ea"/>
                <a:cs typeface="+mn-cs"/>
              </a:defRPr>
            </a:lvl3pPr>
            <a:lvl4pPr marL="1293813" indent="-322263" algn="l" rtl="0" eaLnBrk="0" fontAlgn="base" hangingPunct="0">
              <a:lnSpc>
                <a:spcPts val="2500"/>
              </a:lnSpc>
              <a:spcBef>
                <a:spcPct val="0"/>
              </a:spcBef>
              <a:spcAft>
                <a:spcPct val="0"/>
              </a:spcAft>
              <a:buFont typeface="Arial" charset="0"/>
              <a:buChar char="•"/>
              <a:defRPr sz="2000" kern="1200">
                <a:solidFill>
                  <a:schemeClr val="tx1"/>
                </a:solidFill>
                <a:latin typeface="+mn-lt"/>
                <a:ea typeface="+mn-ea"/>
                <a:cs typeface="+mn-cs"/>
              </a:defRPr>
            </a:lvl4pPr>
            <a:lvl5pPr marL="1619250" indent="-323850" algn="l" rtl="0" eaLnBrk="0" fontAlgn="base" hangingPunct="0">
              <a:lnSpc>
                <a:spcPts val="2500"/>
              </a:lnSpc>
              <a:spcBef>
                <a:spcPct val="0"/>
              </a:spcBef>
              <a:spcAft>
                <a:spcPct val="0"/>
              </a:spcAft>
              <a:buClr>
                <a:schemeClr val="tx2"/>
              </a:buClr>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charset="0"/>
              <a:buNone/>
            </a:pPr>
            <a:r>
              <a:rPr lang="en-US" sz="1200"/>
              <a:t>Rask-Andersen et al., (2012). </a:t>
            </a:r>
            <a:r>
              <a:rPr lang="en-US" sz="1200" i="1"/>
              <a:t>Anatomical Record</a:t>
            </a:r>
            <a:r>
              <a:rPr lang="en-US" sz="1200"/>
              <a:t>, </a:t>
            </a:r>
            <a:r>
              <a:rPr lang="en-US" sz="1200" i="1"/>
              <a:t>295</a:t>
            </a:r>
            <a:r>
              <a:rPr lang="en-US" sz="1200"/>
              <a:t>(11), 1791–1811. </a:t>
            </a:r>
            <a:endParaRPr lang="en-US" sz="1200" dirty="0"/>
          </a:p>
        </p:txBody>
      </p:sp>
      <p:pic>
        <p:nvPicPr>
          <p:cNvPr id="10" name="Picture 9">
            <a:extLst>
              <a:ext uri="{FF2B5EF4-FFF2-40B4-BE49-F238E27FC236}">
                <a16:creationId xmlns:a16="http://schemas.microsoft.com/office/drawing/2014/main" id="{C0D5C460-02A4-8A4A-98AB-5670C0D0EBBE}"/>
              </a:ext>
            </a:extLst>
          </p:cNvPr>
          <p:cNvPicPr>
            <a:picLocks noChangeAspect="1"/>
          </p:cNvPicPr>
          <p:nvPr/>
        </p:nvPicPr>
        <p:blipFill>
          <a:blip r:embed="rId3"/>
          <a:stretch>
            <a:fillRect/>
          </a:stretch>
        </p:blipFill>
        <p:spPr>
          <a:xfrm>
            <a:off x="5897" y="1700808"/>
            <a:ext cx="4930274" cy="3811995"/>
          </a:xfrm>
          <a:prstGeom prst="rect">
            <a:avLst/>
          </a:prstGeom>
        </p:spPr>
      </p:pic>
    </p:spTree>
    <p:extLst>
      <p:ext uri="{BB962C8B-B14F-4D97-AF65-F5344CB8AC3E}">
        <p14:creationId xmlns:p14="http://schemas.microsoft.com/office/powerpoint/2010/main" val="2422189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2ACDB4-0497-772D-669D-E62269DC2761}"/>
              </a:ext>
            </a:extLst>
          </p:cNvPr>
          <p:cNvSpPr>
            <a:spLocks noGrp="1"/>
          </p:cNvSpPr>
          <p:nvPr>
            <p:ph type="title"/>
          </p:nvPr>
        </p:nvSpPr>
        <p:spPr/>
        <p:txBody>
          <a:bodyPr/>
          <a:lstStyle/>
          <a:p>
            <a:endParaRPr lang="en-US"/>
          </a:p>
        </p:txBody>
      </p:sp>
      <p:sp>
        <p:nvSpPr>
          <p:cNvPr id="5" name="Footer Placeholder 4">
            <a:extLst>
              <a:ext uri="{FF2B5EF4-FFF2-40B4-BE49-F238E27FC236}">
                <a16:creationId xmlns:a16="http://schemas.microsoft.com/office/drawing/2014/main" id="{8646227B-9CFC-F195-B4F0-5444EF394365}"/>
              </a:ext>
            </a:extLst>
          </p:cNvPr>
          <p:cNvSpPr>
            <a:spLocks noGrp="1"/>
          </p:cNvSpPr>
          <p:nvPr>
            <p:ph type="ftr" sz="quarter" idx="11"/>
          </p:nvPr>
        </p:nvSpPr>
        <p:spPr/>
        <p:txBody>
          <a:bodyPr/>
          <a:lstStyle/>
          <a:p>
            <a:pPr>
              <a:defRPr/>
            </a:pPr>
            <a:r>
              <a:rPr lang="nl-NL"/>
              <a:t>	</a:t>
            </a:r>
            <a:fld id="{B3472B90-4467-499C-AC0D-4ED0F3096399}" type="slidenum">
              <a:rPr lang="nl-NL" smtClean="0"/>
              <a:pPr>
                <a:defRPr/>
              </a:pPr>
              <a:t>8</a:t>
            </a:fld>
            <a:endParaRPr lang="nl-NL"/>
          </a:p>
        </p:txBody>
      </p:sp>
      <p:pic>
        <p:nvPicPr>
          <p:cNvPr id="8" name="Picture 2" descr="Structure of the organ of Corti Stock Photo - Alamy">
            <a:extLst>
              <a:ext uri="{FF2B5EF4-FFF2-40B4-BE49-F238E27FC236}">
                <a16:creationId xmlns:a16="http://schemas.microsoft.com/office/drawing/2014/main" id="{94B63828-2344-EA62-5518-7FF9612918C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0306"/>
          <a:stretch/>
        </p:blipFill>
        <p:spPr bwMode="auto">
          <a:xfrm>
            <a:off x="1367644" y="1772816"/>
            <a:ext cx="6408712" cy="4255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776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77F92-8655-6F4D-85B1-BB6C8129F2FB}"/>
              </a:ext>
            </a:extLst>
          </p:cNvPr>
          <p:cNvSpPr>
            <a:spLocks noGrp="1"/>
          </p:cNvSpPr>
          <p:nvPr>
            <p:ph type="title"/>
          </p:nvPr>
        </p:nvSpPr>
        <p:spPr/>
        <p:txBody>
          <a:bodyPr/>
          <a:lstStyle/>
          <a:p>
            <a:r>
              <a:rPr lang="en-US" dirty="0" err="1"/>
              <a:t>Orgaan</a:t>
            </a:r>
            <a:r>
              <a:rPr lang="en-US" dirty="0"/>
              <a:t> van </a:t>
            </a:r>
            <a:r>
              <a:rPr lang="en-US" dirty="0" err="1"/>
              <a:t>Corti</a:t>
            </a:r>
            <a:endParaRPr lang="en-US" dirty="0"/>
          </a:p>
        </p:txBody>
      </p:sp>
      <p:sp>
        <p:nvSpPr>
          <p:cNvPr id="3" name="Chart Placeholder 2">
            <a:extLst>
              <a:ext uri="{FF2B5EF4-FFF2-40B4-BE49-F238E27FC236}">
                <a16:creationId xmlns:a16="http://schemas.microsoft.com/office/drawing/2014/main" id="{D0BAE588-0D2C-4644-B418-52FD226C5F2F}"/>
              </a:ext>
            </a:extLst>
          </p:cNvPr>
          <p:cNvSpPr>
            <a:spLocks noGrp="1"/>
          </p:cNvSpPr>
          <p:nvPr>
            <p:ph type="chart" sz="quarter" idx="13"/>
          </p:nvPr>
        </p:nvSpPr>
        <p:spPr/>
        <p:txBody>
          <a:bodyPr/>
          <a:lstStyle/>
          <a:p>
            <a:endParaRPr lang="en-US"/>
          </a:p>
        </p:txBody>
      </p:sp>
      <p:sp>
        <p:nvSpPr>
          <p:cNvPr id="4" name="Text Placeholder 3">
            <a:extLst>
              <a:ext uri="{FF2B5EF4-FFF2-40B4-BE49-F238E27FC236}">
                <a16:creationId xmlns:a16="http://schemas.microsoft.com/office/drawing/2014/main" id="{4CA40478-253C-FA49-9AE6-F9764C53ABBC}"/>
              </a:ext>
            </a:extLst>
          </p:cNvPr>
          <p:cNvSpPr>
            <a:spLocks noGrp="1"/>
          </p:cNvSpPr>
          <p:nvPr>
            <p:ph type="body" sz="quarter" idx="14"/>
          </p:nvPr>
        </p:nvSpPr>
        <p:spPr/>
        <p:txBody>
          <a:bodyPr/>
          <a:lstStyle/>
          <a:p>
            <a:r>
              <a:rPr lang="en-US" b="1" dirty="0" err="1"/>
              <a:t>Binnenste</a:t>
            </a:r>
            <a:r>
              <a:rPr lang="en-US" b="1" dirty="0"/>
              <a:t> </a:t>
            </a:r>
            <a:r>
              <a:rPr lang="en-US" b="1" dirty="0" err="1"/>
              <a:t>haarcellen</a:t>
            </a:r>
            <a:endParaRPr lang="en-US" b="1" dirty="0"/>
          </a:p>
          <a:p>
            <a:pPr lvl="1"/>
            <a:r>
              <a:rPr lang="en-US" dirty="0" err="1"/>
              <a:t>Mechanotransductie</a:t>
            </a:r>
            <a:endParaRPr lang="en-US" dirty="0"/>
          </a:p>
          <a:p>
            <a:pPr lvl="1"/>
            <a:r>
              <a:rPr lang="en-US" dirty="0" err="1"/>
              <a:t>Beweging</a:t>
            </a:r>
            <a:r>
              <a:rPr lang="en-US" dirty="0"/>
              <a:t> -&gt; </a:t>
            </a:r>
            <a:r>
              <a:rPr lang="en-US" dirty="0" err="1"/>
              <a:t>actiepotentiaal</a:t>
            </a:r>
            <a:endParaRPr lang="en-US" dirty="0"/>
          </a:p>
          <a:p>
            <a:pPr marL="322262" lvl="1" indent="0">
              <a:buNone/>
            </a:pPr>
            <a:endParaRPr lang="en-US" dirty="0"/>
          </a:p>
          <a:p>
            <a:pPr marL="322262" lvl="1" indent="0">
              <a:buNone/>
            </a:pPr>
            <a:endParaRPr lang="en-US" dirty="0"/>
          </a:p>
          <a:p>
            <a:pPr marL="322262" lvl="1" indent="0">
              <a:buNone/>
            </a:pPr>
            <a:endParaRPr lang="en-US" dirty="0"/>
          </a:p>
          <a:p>
            <a:pPr marL="322262" lvl="1" indent="0">
              <a:buNone/>
            </a:pPr>
            <a:r>
              <a:rPr lang="en-US" b="1" dirty="0" err="1"/>
              <a:t>Buitenste</a:t>
            </a:r>
            <a:r>
              <a:rPr lang="en-US" b="1" dirty="0"/>
              <a:t> </a:t>
            </a:r>
            <a:r>
              <a:rPr lang="en-US" b="1" dirty="0" err="1"/>
              <a:t>haarcellen</a:t>
            </a:r>
            <a:endParaRPr lang="en-US" b="1" dirty="0"/>
          </a:p>
          <a:p>
            <a:pPr lvl="1"/>
            <a:r>
              <a:rPr lang="en-US" dirty="0" err="1"/>
              <a:t>Versterken</a:t>
            </a:r>
            <a:r>
              <a:rPr lang="en-US" dirty="0"/>
              <a:t> (</a:t>
            </a:r>
            <a:r>
              <a:rPr lang="en-US" dirty="0" err="1"/>
              <a:t>actief</a:t>
            </a:r>
            <a:r>
              <a:rPr lang="en-US" dirty="0"/>
              <a:t> </a:t>
            </a:r>
            <a:r>
              <a:rPr lang="en-US" dirty="0" err="1"/>
              <a:t>proces</a:t>
            </a:r>
            <a:r>
              <a:rPr lang="en-US" dirty="0"/>
              <a:t>)</a:t>
            </a:r>
          </a:p>
          <a:p>
            <a:pPr lvl="1"/>
            <a:r>
              <a:rPr lang="en-US" dirty="0" err="1"/>
              <a:t>Verscherpen</a:t>
            </a:r>
            <a:r>
              <a:rPr lang="en-US" dirty="0"/>
              <a:t> van </a:t>
            </a:r>
            <a:r>
              <a:rPr lang="en-US" dirty="0" err="1"/>
              <a:t>frequentie-selectiviteit</a:t>
            </a:r>
            <a:endParaRPr lang="en-US" dirty="0"/>
          </a:p>
          <a:p>
            <a:endParaRPr lang="en-US" dirty="0"/>
          </a:p>
        </p:txBody>
      </p:sp>
      <p:sp>
        <p:nvSpPr>
          <p:cNvPr id="5" name="Footer Placeholder 4">
            <a:extLst>
              <a:ext uri="{FF2B5EF4-FFF2-40B4-BE49-F238E27FC236}">
                <a16:creationId xmlns:a16="http://schemas.microsoft.com/office/drawing/2014/main" id="{ED7FB162-A0C0-2242-99C8-108504A2D1F5}"/>
              </a:ext>
            </a:extLst>
          </p:cNvPr>
          <p:cNvSpPr>
            <a:spLocks noGrp="1"/>
          </p:cNvSpPr>
          <p:nvPr>
            <p:ph type="ftr" sz="quarter" idx="16"/>
          </p:nvPr>
        </p:nvSpPr>
        <p:spPr>
          <a:xfrm>
            <a:off x="2789238" y="6415088"/>
            <a:ext cx="3960812" cy="152400"/>
          </a:xfrm>
          <a:prstGeom prst="rect">
            <a:avLst/>
          </a:prstGeom>
        </p:spPr>
        <p:txBody>
          <a:bodyPr vert="horz" lIns="0" tIns="0" rIns="0" bIns="0" rtlCol="0" anchor="ctr"/>
          <a:lstStyle>
            <a:defPPr>
              <a:defRPr lang="nl-NL"/>
            </a:defPPr>
            <a:lvl1pPr algn="l" rtl="0" eaLnBrk="0" fontAlgn="base" hangingPunct="0">
              <a:lnSpc>
                <a:spcPts val="1200"/>
              </a:lnSpc>
              <a:spcBef>
                <a:spcPct val="0"/>
              </a:spcBef>
              <a:spcAft>
                <a:spcPct val="0"/>
              </a:spcAft>
              <a:defRPr sz="1000" kern="1200">
                <a:solidFill>
                  <a:schemeClr val="accent1"/>
                </a:solidFill>
                <a:latin typeface="Times New Roman" pitchFamily="18" charset="0"/>
                <a:ea typeface="MS PGothic" pitchFamily="34" charset="-128"/>
                <a:cs typeface="+mn-cs"/>
              </a:defRPr>
            </a:lvl1pPr>
            <a:lvl2pPr marL="4572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2pPr>
            <a:lvl3pPr marL="9144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3pPr>
            <a:lvl4pPr marL="13716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4pPr>
            <a:lvl5pPr marL="18288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5pPr>
            <a:lvl6pPr marL="2286000" algn="l" defTabSz="914400" rtl="0" eaLnBrk="1" latinLnBrk="0" hangingPunct="1">
              <a:defRPr sz="2400" kern="1200">
                <a:solidFill>
                  <a:schemeClr val="tx1"/>
                </a:solidFill>
                <a:latin typeface="Times New Roman" pitchFamily="18" charset="0"/>
                <a:ea typeface="MS PGothic" pitchFamily="34" charset="-128"/>
                <a:cs typeface="+mn-cs"/>
              </a:defRPr>
            </a:lvl6pPr>
            <a:lvl7pPr marL="2743200" algn="l" defTabSz="914400" rtl="0" eaLnBrk="1" latinLnBrk="0" hangingPunct="1">
              <a:defRPr sz="2400" kern="1200">
                <a:solidFill>
                  <a:schemeClr val="tx1"/>
                </a:solidFill>
                <a:latin typeface="Times New Roman" pitchFamily="18" charset="0"/>
                <a:ea typeface="MS PGothic" pitchFamily="34" charset="-128"/>
                <a:cs typeface="+mn-cs"/>
              </a:defRPr>
            </a:lvl7pPr>
            <a:lvl8pPr marL="3200400" algn="l" defTabSz="914400" rtl="0" eaLnBrk="1" latinLnBrk="0" hangingPunct="1">
              <a:defRPr sz="2400" kern="1200">
                <a:solidFill>
                  <a:schemeClr val="tx1"/>
                </a:solidFill>
                <a:latin typeface="Times New Roman" pitchFamily="18" charset="0"/>
                <a:ea typeface="MS PGothic" pitchFamily="34" charset="-128"/>
                <a:cs typeface="+mn-cs"/>
              </a:defRPr>
            </a:lvl8pPr>
            <a:lvl9pPr marL="3657600" algn="l" defTabSz="914400" rtl="0" eaLnBrk="1" latinLnBrk="0" hangingPunct="1">
              <a:defRPr sz="2400" kern="1200">
                <a:solidFill>
                  <a:schemeClr val="tx1"/>
                </a:solidFill>
                <a:latin typeface="Times New Roman" pitchFamily="18" charset="0"/>
                <a:ea typeface="MS PGothic" pitchFamily="34" charset="-128"/>
                <a:cs typeface="+mn-cs"/>
              </a:defRPr>
            </a:lvl9pPr>
          </a:lstStyle>
          <a:p>
            <a:pPr>
              <a:defRPr/>
            </a:pPr>
            <a:r>
              <a:rPr lang="nl-NL"/>
              <a:t>	</a:t>
            </a:r>
            <a:fld id="{B3472B90-4467-499C-AC0D-4ED0F3096399}" type="slidenum">
              <a:rPr lang="nl-NL" smtClean="0"/>
              <a:pPr>
                <a:defRPr/>
              </a:pPr>
              <a:t>9</a:t>
            </a:fld>
            <a:endParaRPr lang="nl-NL"/>
          </a:p>
        </p:txBody>
      </p:sp>
      <p:pic>
        <p:nvPicPr>
          <p:cNvPr id="7" name="Picture 6">
            <a:extLst>
              <a:ext uri="{FF2B5EF4-FFF2-40B4-BE49-F238E27FC236}">
                <a16:creationId xmlns:a16="http://schemas.microsoft.com/office/drawing/2014/main" id="{98CE5527-65ED-924F-8353-08A0337FA4EC}"/>
              </a:ext>
            </a:extLst>
          </p:cNvPr>
          <p:cNvPicPr>
            <a:picLocks noChangeAspect="1"/>
          </p:cNvPicPr>
          <p:nvPr/>
        </p:nvPicPr>
        <p:blipFill>
          <a:blip r:embed="rId2"/>
          <a:stretch>
            <a:fillRect/>
          </a:stretch>
        </p:blipFill>
        <p:spPr>
          <a:xfrm>
            <a:off x="4283084" y="1246633"/>
            <a:ext cx="4538864" cy="3622527"/>
          </a:xfrm>
          <a:prstGeom prst="rect">
            <a:avLst/>
          </a:prstGeom>
        </p:spPr>
      </p:pic>
      <p:pic>
        <p:nvPicPr>
          <p:cNvPr id="10" name="Picture 9">
            <a:extLst>
              <a:ext uri="{FF2B5EF4-FFF2-40B4-BE49-F238E27FC236}">
                <a16:creationId xmlns:a16="http://schemas.microsoft.com/office/drawing/2014/main" id="{D4011B8B-FD34-304F-AB6D-31AA155C16F4}"/>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238361" y="4988994"/>
            <a:ext cx="5654119" cy="1804351"/>
          </a:xfrm>
          <a:prstGeom prst="rect">
            <a:avLst/>
          </a:prstGeom>
        </p:spPr>
      </p:pic>
    </p:spTree>
    <p:extLst>
      <p:ext uri="{BB962C8B-B14F-4D97-AF65-F5344CB8AC3E}">
        <p14:creationId xmlns:p14="http://schemas.microsoft.com/office/powerpoint/2010/main" val="791014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Rol van buitenste haarcellen (OHC)</a:t>
            </a:r>
          </a:p>
        </p:txBody>
      </p:sp>
      <p:sp>
        <p:nvSpPr>
          <p:cNvPr id="3" name="Tijdelijke aanduiding voor grafiek 2"/>
          <p:cNvSpPr>
            <a:spLocks noGrp="1"/>
          </p:cNvSpPr>
          <p:nvPr>
            <p:ph type="chart" sz="quarter" idx="13"/>
          </p:nvPr>
        </p:nvSpPr>
        <p:spPr/>
        <p:txBody>
          <a:bodyPr/>
          <a:lstStyle/>
          <a:p>
            <a:endParaRPr lang="en-US"/>
          </a:p>
        </p:txBody>
      </p:sp>
      <p:sp>
        <p:nvSpPr>
          <p:cNvPr id="4" name="Tijdelijke aanduiding voor tekst 3"/>
          <p:cNvSpPr>
            <a:spLocks noGrp="1"/>
          </p:cNvSpPr>
          <p:nvPr>
            <p:ph type="body" sz="quarter" idx="14"/>
          </p:nvPr>
        </p:nvSpPr>
        <p:spPr>
          <a:xfrm>
            <a:off x="522288" y="1652001"/>
            <a:ext cx="3321522" cy="4124912"/>
          </a:xfrm>
        </p:spPr>
        <p:txBody>
          <a:bodyPr/>
          <a:lstStyle/>
          <a:p>
            <a:r>
              <a:rPr lang="nl-NL" dirty="0"/>
              <a:t>Versterking van de mechanische beweging:</a:t>
            </a:r>
          </a:p>
          <a:p>
            <a:pPr lvl="1"/>
            <a:r>
              <a:rPr lang="nl-NL" dirty="0"/>
              <a:t>Betere gevoeligheid (i.e. lagere gehoordrempel)</a:t>
            </a:r>
          </a:p>
          <a:p>
            <a:pPr lvl="1"/>
            <a:r>
              <a:rPr lang="nl-NL" dirty="0"/>
              <a:t>Betere frequentie-selectiviteit -&gt; onderscheid tussen tonen groter</a:t>
            </a:r>
          </a:p>
          <a:p>
            <a:pPr lvl="1"/>
            <a:r>
              <a:rPr lang="nl-NL" dirty="0"/>
              <a:t>Bijkomend effect:</a:t>
            </a:r>
          </a:p>
          <a:p>
            <a:pPr lvl="2"/>
            <a:r>
              <a:rPr lang="nl-NL" dirty="0"/>
              <a:t>Spontane emissies</a:t>
            </a:r>
          </a:p>
          <a:p>
            <a:pPr marL="646113" lvl="2" indent="0">
              <a:buNone/>
            </a:pPr>
            <a:r>
              <a:rPr lang="nl-NL" dirty="0"/>
              <a:t>	 </a:t>
            </a:r>
            <a:r>
              <a:rPr lang="nl-NL" dirty="0" err="1"/>
              <a:t>Otoacoustic</a:t>
            </a:r>
            <a:r>
              <a:rPr lang="nl-NL" dirty="0"/>
              <a:t> </a:t>
            </a:r>
            <a:r>
              <a:rPr lang="nl-NL" dirty="0" err="1"/>
              <a:t>emissions</a:t>
            </a:r>
            <a:r>
              <a:rPr lang="nl-NL" dirty="0"/>
              <a:t> 	 (</a:t>
            </a:r>
            <a:r>
              <a:rPr lang="nl-NL" dirty="0" err="1"/>
              <a:t>OAEs</a:t>
            </a:r>
            <a:r>
              <a:rPr lang="nl-NL" dirty="0"/>
              <a:t>)!</a:t>
            </a:r>
          </a:p>
        </p:txBody>
      </p:sp>
      <p:sp>
        <p:nvSpPr>
          <p:cNvPr id="5" name="Tijdelijke aanduiding voor voettekst 4"/>
          <p:cNvSpPr>
            <a:spLocks noGrp="1"/>
          </p:cNvSpPr>
          <p:nvPr>
            <p:ph type="ftr" sz="quarter" idx="16"/>
          </p:nvPr>
        </p:nvSpPr>
        <p:spPr>
          <a:xfrm>
            <a:off x="2789238" y="6415088"/>
            <a:ext cx="3960812" cy="152400"/>
          </a:xfrm>
          <a:prstGeom prst="rect">
            <a:avLst/>
          </a:prstGeom>
        </p:spPr>
        <p:txBody>
          <a:bodyPr vert="horz" lIns="0" tIns="0" rIns="0" bIns="0" rtlCol="0" anchor="ctr"/>
          <a:lstStyle>
            <a:defPPr>
              <a:defRPr lang="nl-NL"/>
            </a:defPPr>
            <a:lvl1pPr algn="l" rtl="0" eaLnBrk="0" fontAlgn="base" hangingPunct="0">
              <a:lnSpc>
                <a:spcPts val="1200"/>
              </a:lnSpc>
              <a:spcBef>
                <a:spcPct val="0"/>
              </a:spcBef>
              <a:spcAft>
                <a:spcPct val="0"/>
              </a:spcAft>
              <a:defRPr sz="1000" kern="1200">
                <a:solidFill>
                  <a:schemeClr val="accent1"/>
                </a:solidFill>
                <a:latin typeface="Times New Roman" pitchFamily="18" charset="0"/>
                <a:ea typeface="MS PGothic" pitchFamily="34" charset="-128"/>
                <a:cs typeface="+mn-cs"/>
              </a:defRPr>
            </a:lvl1pPr>
            <a:lvl2pPr marL="4572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2pPr>
            <a:lvl3pPr marL="9144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3pPr>
            <a:lvl4pPr marL="13716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4pPr>
            <a:lvl5pPr marL="18288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5pPr>
            <a:lvl6pPr marL="2286000" algn="l" defTabSz="914400" rtl="0" eaLnBrk="1" latinLnBrk="0" hangingPunct="1">
              <a:defRPr sz="2400" kern="1200">
                <a:solidFill>
                  <a:schemeClr val="tx1"/>
                </a:solidFill>
                <a:latin typeface="Times New Roman" pitchFamily="18" charset="0"/>
                <a:ea typeface="MS PGothic" pitchFamily="34" charset="-128"/>
                <a:cs typeface="+mn-cs"/>
              </a:defRPr>
            </a:lvl6pPr>
            <a:lvl7pPr marL="2743200" algn="l" defTabSz="914400" rtl="0" eaLnBrk="1" latinLnBrk="0" hangingPunct="1">
              <a:defRPr sz="2400" kern="1200">
                <a:solidFill>
                  <a:schemeClr val="tx1"/>
                </a:solidFill>
                <a:latin typeface="Times New Roman" pitchFamily="18" charset="0"/>
                <a:ea typeface="MS PGothic" pitchFamily="34" charset="-128"/>
                <a:cs typeface="+mn-cs"/>
              </a:defRPr>
            </a:lvl7pPr>
            <a:lvl8pPr marL="3200400" algn="l" defTabSz="914400" rtl="0" eaLnBrk="1" latinLnBrk="0" hangingPunct="1">
              <a:defRPr sz="2400" kern="1200">
                <a:solidFill>
                  <a:schemeClr val="tx1"/>
                </a:solidFill>
                <a:latin typeface="Times New Roman" pitchFamily="18" charset="0"/>
                <a:ea typeface="MS PGothic" pitchFamily="34" charset="-128"/>
                <a:cs typeface="+mn-cs"/>
              </a:defRPr>
            </a:lvl8pPr>
            <a:lvl9pPr marL="3657600" algn="l" defTabSz="914400" rtl="0" eaLnBrk="1" latinLnBrk="0" hangingPunct="1">
              <a:defRPr sz="2400" kern="1200">
                <a:solidFill>
                  <a:schemeClr val="tx1"/>
                </a:solidFill>
                <a:latin typeface="Times New Roman" pitchFamily="18" charset="0"/>
                <a:ea typeface="MS PGothic" pitchFamily="34" charset="-128"/>
                <a:cs typeface="+mn-cs"/>
              </a:defRPr>
            </a:lvl9pPr>
          </a:lstStyle>
          <a:p>
            <a:pPr>
              <a:defRPr/>
            </a:pPr>
            <a:r>
              <a:rPr lang="nl-NL"/>
              <a:t>	</a:t>
            </a:r>
            <a:fld id="{B3472B90-4467-499C-AC0D-4ED0F3096399}" type="slidenum">
              <a:rPr lang="nl-NL" smtClean="0"/>
              <a:pPr>
                <a:defRPr/>
              </a:pPr>
              <a:t>10</a:t>
            </a:fld>
            <a:endParaRPr lang="nl-NL"/>
          </a:p>
        </p:txBody>
      </p:sp>
      <p:pic>
        <p:nvPicPr>
          <p:cNvPr id="7" name="Picture 6">
            <a:extLst>
              <a:ext uri="{FF2B5EF4-FFF2-40B4-BE49-F238E27FC236}">
                <a16:creationId xmlns:a16="http://schemas.microsoft.com/office/drawing/2014/main" id="{BF22EBE8-F3DA-E445-92B9-DA934D3CCCB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954590" y="1652001"/>
            <a:ext cx="4618454" cy="4354240"/>
          </a:xfrm>
          <a:prstGeom prst="rect">
            <a:avLst/>
          </a:prstGeom>
        </p:spPr>
      </p:pic>
      <p:sp>
        <p:nvSpPr>
          <p:cNvPr id="8" name="Rectangle 7">
            <a:extLst>
              <a:ext uri="{FF2B5EF4-FFF2-40B4-BE49-F238E27FC236}">
                <a16:creationId xmlns:a16="http://schemas.microsoft.com/office/drawing/2014/main" id="{24DBEB2A-C63B-E548-8DF8-0371203FA02A}"/>
              </a:ext>
            </a:extLst>
          </p:cNvPr>
          <p:cNvSpPr/>
          <p:nvPr/>
        </p:nvSpPr>
        <p:spPr>
          <a:xfrm>
            <a:off x="4464050" y="5986897"/>
            <a:ext cx="4572000" cy="276999"/>
          </a:xfrm>
          <a:prstGeom prst="rect">
            <a:avLst/>
          </a:prstGeom>
        </p:spPr>
        <p:txBody>
          <a:bodyPr>
            <a:spAutoFit/>
          </a:bodyPr>
          <a:lstStyle/>
          <a:p>
            <a:pPr marL="304800" indent="-304800"/>
            <a:r>
              <a:rPr lang="en-US" sz="1200" dirty="0" err="1">
                <a:latin typeface="+mj-lt"/>
              </a:rPr>
              <a:t>Fettiplace</a:t>
            </a:r>
            <a:r>
              <a:rPr lang="en-US" sz="1200" dirty="0">
                <a:latin typeface="+mj-lt"/>
              </a:rPr>
              <a:t> &amp; Hackney (2006). </a:t>
            </a:r>
            <a:r>
              <a:rPr lang="en-US" sz="1200" i="1" dirty="0">
                <a:latin typeface="+mj-lt"/>
              </a:rPr>
              <a:t>Nature Reviews Neuroscience</a:t>
            </a:r>
            <a:r>
              <a:rPr lang="en-US" sz="1200" dirty="0"/>
              <a:t> </a:t>
            </a:r>
            <a:endParaRPr lang="en-US" sz="1200" dirty="0">
              <a:effectLst/>
            </a:endParaRPr>
          </a:p>
        </p:txBody>
      </p:sp>
      <p:sp>
        <p:nvSpPr>
          <p:cNvPr id="9" name="Freeform 8">
            <a:extLst>
              <a:ext uri="{FF2B5EF4-FFF2-40B4-BE49-F238E27FC236}">
                <a16:creationId xmlns:a16="http://schemas.microsoft.com/office/drawing/2014/main" id="{EB78D07C-AA26-5943-A9BF-7506169E1D77}"/>
              </a:ext>
            </a:extLst>
          </p:cNvPr>
          <p:cNvSpPr/>
          <p:nvPr/>
        </p:nvSpPr>
        <p:spPr>
          <a:xfrm>
            <a:off x="6002594" y="2035277"/>
            <a:ext cx="2389238" cy="3199200"/>
          </a:xfrm>
          <a:custGeom>
            <a:avLst/>
            <a:gdLst>
              <a:gd name="connsiteX0" fmla="*/ 0 w 2389238"/>
              <a:gd name="connsiteY0" fmla="*/ 383458 h 3199200"/>
              <a:gd name="connsiteX1" fmla="*/ 162232 w 2389238"/>
              <a:gd name="connsiteY1" fmla="*/ 619433 h 3199200"/>
              <a:gd name="connsiteX2" fmla="*/ 560438 w 2389238"/>
              <a:gd name="connsiteY2" fmla="*/ 796413 h 3199200"/>
              <a:gd name="connsiteX3" fmla="*/ 899651 w 2389238"/>
              <a:gd name="connsiteY3" fmla="*/ 840658 h 3199200"/>
              <a:gd name="connsiteX4" fmla="*/ 1224116 w 2389238"/>
              <a:gd name="connsiteY4" fmla="*/ 781665 h 3199200"/>
              <a:gd name="connsiteX5" fmla="*/ 1607574 w 2389238"/>
              <a:gd name="connsiteY5" fmla="*/ 619433 h 3199200"/>
              <a:gd name="connsiteX6" fmla="*/ 1710812 w 2389238"/>
              <a:gd name="connsiteY6" fmla="*/ 545691 h 3199200"/>
              <a:gd name="connsiteX7" fmla="*/ 1769806 w 2389238"/>
              <a:gd name="connsiteY7" fmla="*/ 604684 h 3199200"/>
              <a:gd name="connsiteX8" fmla="*/ 1917290 w 2389238"/>
              <a:gd name="connsiteY8" fmla="*/ 1106129 h 3199200"/>
              <a:gd name="connsiteX9" fmla="*/ 2109019 w 2389238"/>
              <a:gd name="connsiteY9" fmla="*/ 2271252 h 3199200"/>
              <a:gd name="connsiteX10" fmla="*/ 2168012 w 2389238"/>
              <a:gd name="connsiteY10" fmla="*/ 3052917 h 3199200"/>
              <a:gd name="connsiteX11" fmla="*/ 2212258 w 2389238"/>
              <a:gd name="connsiteY11" fmla="*/ 3052917 h 3199200"/>
              <a:gd name="connsiteX12" fmla="*/ 2300748 w 2389238"/>
              <a:gd name="connsiteY12" fmla="*/ 1548581 h 3199200"/>
              <a:gd name="connsiteX13" fmla="*/ 2389238 w 2389238"/>
              <a:gd name="connsiteY13" fmla="*/ 0 h 319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9238" h="3199200">
                <a:moveTo>
                  <a:pt x="0" y="383458"/>
                </a:moveTo>
                <a:cubicBezTo>
                  <a:pt x="34413" y="467032"/>
                  <a:pt x="68826" y="550607"/>
                  <a:pt x="162232" y="619433"/>
                </a:cubicBezTo>
                <a:cubicBezTo>
                  <a:pt x="255638" y="688259"/>
                  <a:pt x="437535" y="759542"/>
                  <a:pt x="560438" y="796413"/>
                </a:cubicBezTo>
                <a:cubicBezTo>
                  <a:pt x="683341" y="833284"/>
                  <a:pt x="789038" y="843116"/>
                  <a:pt x="899651" y="840658"/>
                </a:cubicBezTo>
                <a:cubicBezTo>
                  <a:pt x="1010264" y="838200"/>
                  <a:pt x="1106129" y="818536"/>
                  <a:pt x="1224116" y="781665"/>
                </a:cubicBezTo>
                <a:cubicBezTo>
                  <a:pt x="1342103" y="744794"/>
                  <a:pt x="1526458" y="658762"/>
                  <a:pt x="1607574" y="619433"/>
                </a:cubicBezTo>
                <a:cubicBezTo>
                  <a:pt x="1688690" y="580104"/>
                  <a:pt x="1683773" y="548149"/>
                  <a:pt x="1710812" y="545691"/>
                </a:cubicBezTo>
                <a:cubicBezTo>
                  <a:pt x="1737851" y="543233"/>
                  <a:pt x="1735393" y="511278"/>
                  <a:pt x="1769806" y="604684"/>
                </a:cubicBezTo>
                <a:cubicBezTo>
                  <a:pt x="1804219" y="698090"/>
                  <a:pt x="1860755" y="828368"/>
                  <a:pt x="1917290" y="1106129"/>
                </a:cubicBezTo>
                <a:cubicBezTo>
                  <a:pt x="1973826" y="1383890"/>
                  <a:pt x="2067232" y="1946787"/>
                  <a:pt x="2109019" y="2271252"/>
                </a:cubicBezTo>
                <a:cubicBezTo>
                  <a:pt x="2150806" y="2595717"/>
                  <a:pt x="2168012" y="3052917"/>
                  <a:pt x="2168012" y="3052917"/>
                </a:cubicBezTo>
                <a:cubicBezTo>
                  <a:pt x="2185218" y="3183194"/>
                  <a:pt x="2190135" y="3303640"/>
                  <a:pt x="2212258" y="3052917"/>
                </a:cubicBezTo>
                <a:cubicBezTo>
                  <a:pt x="2234381" y="2802194"/>
                  <a:pt x="2271251" y="2057401"/>
                  <a:pt x="2300748" y="1548581"/>
                </a:cubicBezTo>
                <a:cubicBezTo>
                  <a:pt x="2330245" y="1039762"/>
                  <a:pt x="2367115" y="725129"/>
                  <a:pt x="2389238" y="0"/>
                </a:cubicBezTo>
              </a:path>
            </a:pathLst>
          </a:custGeom>
          <a:noFill/>
          <a:ln w="508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a:extLst>
              <a:ext uri="{FF2B5EF4-FFF2-40B4-BE49-F238E27FC236}">
                <a16:creationId xmlns:a16="http://schemas.microsoft.com/office/drawing/2014/main" id="{3BCF7468-1F19-E841-9DD1-5393DF3E7D4F}"/>
              </a:ext>
            </a:extLst>
          </p:cNvPr>
          <p:cNvSpPr/>
          <p:nvPr/>
        </p:nvSpPr>
        <p:spPr>
          <a:xfrm>
            <a:off x="5987845" y="2035277"/>
            <a:ext cx="2403987" cy="1068457"/>
          </a:xfrm>
          <a:custGeom>
            <a:avLst/>
            <a:gdLst>
              <a:gd name="connsiteX0" fmla="*/ 0 w 2403987"/>
              <a:gd name="connsiteY0" fmla="*/ 427704 h 1068457"/>
              <a:gd name="connsiteX1" fmla="*/ 221226 w 2403987"/>
              <a:gd name="connsiteY1" fmla="*/ 722671 h 1068457"/>
              <a:gd name="connsiteX2" fmla="*/ 766916 w 2403987"/>
              <a:gd name="connsiteY2" fmla="*/ 1017639 h 1068457"/>
              <a:gd name="connsiteX3" fmla="*/ 1150374 w 2403987"/>
              <a:gd name="connsiteY3" fmla="*/ 1061884 h 1068457"/>
              <a:gd name="connsiteX4" fmla="*/ 1666568 w 2403987"/>
              <a:gd name="connsiteY4" fmla="*/ 943897 h 1068457"/>
              <a:gd name="connsiteX5" fmla="*/ 2064774 w 2403987"/>
              <a:gd name="connsiteY5" fmla="*/ 486697 h 1068457"/>
              <a:gd name="connsiteX6" fmla="*/ 2330245 w 2403987"/>
              <a:gd name="connsiteY6" fmla="*/ 103239 h 1068457"/>
              <a:gd name="connsiteX7" fmla="*/ 2403987 w 2403987"/>
              <a:gd name="connsiteY7" fmla="*/ 0 h 10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3987" h="1068457">
                <a:moveTo>
                  <a:pt x="0" y="427704"/>
                </a:moveTo>
                <a:cubicBezTo>
                  <a:pt x="46703" y="526026"/>
                  <a:pt x="93407" y="624349"/>
                  <a:pt x="221226" y="722671"/>
                </a:cubicBezTo>
                <a:cubicBezTo>
                  <a:pt x="349045" y="820994"/>
                  <a:pt x="612058" y="961104"/>
                  <a:pt x="766916" y="1017639"/>
                </a:cubicBezTo>
                <a:cubicBezTo>
                  <a:pt x="921774" y="1074175"/>
                  <a:pt x="1000432" y="1074174"/>
                  <a:pt x="1150374" y="1061884"/>
                </a:cubicBezTo>
                <a:cubicBezTo>
                  <a:pt x="1300316" y="1049594"/>
                  <a:pt x="1514168" y="1039761"/>
                  <a:pt x="1666568" y="943897"/>
                </a:cubicBezTo>
                <a:cubicBezTo>
                  <a:pt x="1818968" y="848033"/>
                  <a:pt x="1954161" y="626807"/>
                  <a:pt x="2064774" y="486697"/>
                </a:cubicBezTo>
                <a:cubicBezTo>
                  <a:pt x="2175387" y="346587"/>
                  <a:pt x="2273710" y="184355"/>
                  <a:pt x="2330245" y="103239"/>
                </a:cubicBezTo>
                <a:cubicBezTo>
                  <a:pt x="2386781" y="22123"/>
                  <a:pt x="2395384" y="11061"/>
                  <a:pt x="2403987" y="0"/>
                </a:cubicBezTo>
              </a:path>
            </a:pathLst>
          </a:custGeom>
          <a:noFill/>
          <a:ln w="5080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361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voettekst 3">
            <a:extLst>
              <a:ext uri="{FF2B5EF4-FFF2-40B4-BE49-F238E27FC236}">
                <a16:creationId xmlns:a16="http://schemas.microsoft.com/office/drawing/2014/main" id="{5EED80C8-B0BB-E040-ADFE-340B7A9DD760}"/>
              </a:ext>
            </a:extLst>
          </p:cNvPr>
          <p:cNvSpPr>
            <a:spLocks noGrp="1"/>
          </p:cNvSpPr>
          <p:nvPr>
            <p:ph type="ftr" sz="quarter" idx="11"/>
          </p:nvPr>
        </p:nvSpPr>
        <p:spPr/>
        <p:txBody>
          <a:bodyPr/>
          <a:lstStyle/>
          <a:p>
            <a:pPr>
              <a:defRPr/>
            </a:pPr>
            <a:r>
              <a:rPr lang="nl-NL"/>
              <a:t>	</a:t>
            </a:r>
            <a:fld id="{90817C61-3AA5-4D42-956E-CFEE420DB621}" type="slidenum">
              <a:rPr lang="nl-NL" smtClean="0"/>
              <a:pPr>
                <a:defRPr/>
              </a:pPr>
              <a:t>11</a:t>
            </a:fld>
            <a:endParaRPr lang="nl-NL"/>
          </a:p>
        </p:txBody>
      </p:sp>
      <p:pic>
        <p:nvPicPr>
          <p:cNvPr id="7" name="Picture 3">
            <a:extLst>
              <a:ext uri="{FF2B5EF4-FFF2-40B4-BE49-F238E27FC236}">
                <a16:creationId xmlns:a16="http://schemas.microsoft.com/office/drawing/2014/main" id="{228491BD-D2C6-7F48-8B50-690B443FD92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029789" y="3939708"/>
            <a:ext cx="1905070" cy="2614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3" descr="auditory_pathway_epl.pdf">
            <a:extLst>
              <a:ext uri="{FF2B5EF4-FFF2-40B4-BE49-F238E27FC236}">
                <a16:creationId xmlns:a16="http://schemas.microsoft.com/office/drawing/2014/main" id="{C0F132F5-023E-B246-B589-3777A36DD99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4650119" y="-152666"/>
            <a:ext cx="4189810" cy="5585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4">
            <a:extLst>
              <a:ext uri="{FF2B5EF4-FFF2-40B4-BE49-F238E27FC236}">
                <a16:creationId xmlns:a16="http://schemas.microsoft.com/office/drawing/2014/main" id="{12F89EE5-3ED4-6149-9AD6-ACAE336FD0D9}"/>
              </a:ext>
            </a:extLst>
          </p:cNvPr>
          <p:cNvSpPr txBox="1">
            <a:spLocks noChangeArrowheads="1"/>
          </p:cNvSpPr>
          <p:nvPr/>
        </p:nvSpPr>
        <p:spPr bwMode="auto">
          <a:xfrm rot="-5400000">
            <a:off x="902137" y="5271882"/>
            <a:ext cx="1753875" cy="352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accent2"/>
                </a:solidFill>
                <a:latin typeface="AZGCaspariT" charset="0"/>
                <a:ea typeface="ＭＳ Ｐゴシック" charset="-128"/>
              </a:defRPr>
            </a:lvl1pPr>
            <a:lvl2pPr marL="742950" indent="-285750" eaLnBrk="0" hangingPunct="0">
              <a:defRPr sz="1600">
                <a:solidFill>
                  <a:schemeClr val="accent2"/>
                </a:solidFill>
                <a:latin typeface="AZGCaspariT" charset="0"/>
                <a:ea typeface="ＭＳ Ｐゴシック" charset="-128"/>
              </a:defRPr>
            </a:lvl2pPr>
            <a:lvl3pPr marL="1143000" indent="-228600" eaLnBrk="0" hangingPunct="0">
              <a:defRPr sz="1600">
                <a:solidFill>
                  <a:schemeClr val="accent2"/>
                </a:solidFill>
                <a:latin typeface="AZGCaspariT" charset="0"/>
                <a:ea typeface="ＭＳ Ｐゴシック" charset="-128"/>
              </a:defRPr>
            </a:lvl3pPr>
            <a:lvl4pPr marL="1600200" indent="-228600" eaLnBrk="0" hangingPunct="0">
              <a:defRPr sz="1600">
                <a:solidFill>
                  <a:schemeClr val="accent2"/>
                </a:solidFill>
                <a:latin typeface="AZGCaspariT" charset="0"/>
                <a:ea typeface="ＭＳ Ｐゴシック" charset="-128"/>
              </a:defRPr>
            </a:lvl4pPr>
            <a:lvl5pPr marL="2057400" indent="-228600" eaLnBrk="0" hangingPunct="0">
              <a:defRPr sz="1600">
                <a:solidFill>
                  <a:schemeClr val="accent2"/>
                </a:solidFill>
                <a:latin typeface="AZGCaspariT" charset="0"/>
                <a:ea typeface="ＭＳ Ｐゴシック" charset="-128"/>
              </a:defRPr>
            </a:lvl5pPr>
            <a:lvl6pPr marL="2514600" indent="-228600" algn="ctr" eaLnBrk="0" fontAlgn="base" hangingPunct="0">
              <a:spcBef>
                <a:spcPct val="0"/>
              </a:spcBef>
              <a:spcAft>
                <a:spcPct val="0"/>
              </a:spcAft>
              <a:defRPr sz="1600">
                <a:solidFill>
                  <a:schemeClr val="accent2"/>
                </a:solidFill>
                <a:latin typeface="AZGCaspariT" charset="0"/>
                <a:ea typeface="ＭＳ Ｐゴシック" charset="-128"/>
              </a:defRPr>
            </a:lvl6pPr>
            <a:lvl7pPr marL="2971800" indent="-228600" algn="ctr" eaLnBrk="0" fontAlgn="base" hangingPunct="0">
              <a:spcBef>
                <a:spcPct val="0"/>
              </a:spcBef>
              <a:spcAft>
                <a:spcPct val="0"/>
              </a:spcAft>
              <a:defRPr sz="1600">
                <a:solidFill>
                  <a:schemeClr val="accent2"/>
                </a:solidFill>
                <a:latin typeface="AZGCaspariT" charset="0"/>
                <a:ea typeface="ＭＳ Ｐゴシック" charset="-128"/>
              </a:defRPr>
            </a:lvl7pPr>
            <a:lvl8pPr marL="3429000" indent="-228600" algn="ctr" eaLnBrk="0" fontAlgn="base" hangingPunct="0">
              <a:spcBef>
                <a:spcPct val="0"/>
              </a:spcBef>
              <a:spcAft>
                <a:spcPct val="0"/>
              </a:spcAft>
              <a:defRPr sz="1600">
                <a:solidFill>
                  <a:schemeClr val="accent2"/>
                </a:solidFill>
                <a:latin typeface="AZGCaspariT" charset="0"/>
                <a:ea typeface="ＭＳ Ｐゴシック" charset="-128"/>
              </a:defRPr>
            </a:lvl8pPr>
            <a:lvl9pPr marL="3886200" indent="-228600" algn="ctr" eaLnBrk="0" fontAlgn="base" hangingPunct="0">
              <a:spcBef>
                <a:spcPct val="0"/>
              </a:spcBef>
              <a:spcAft>
                <a:spcPct val="0"/>
              </a:spcAft>
              <a:defRPr sz="1600">
                <a:solidFill>
                  <a:schemeClr val="accent2"/>
                </a:solidFill>
                <a:latin typeface="AZGCaspariT" charset="0"/>
                <a:ea typeface="ＭＳ Ｐゴシック" charset="-128"/>
              </a:defRPr>
            </a:lvl9pPr>
          </a:lstStyle>
          <a:p>
            <a:pPr algn="l" eaLnBrk="1" hangingPunct="1"/>
            <a:r>
              <a:rPr lang="en-US" altLang="en-US" sz="1693" dirty="0" err="1">
                <a:solidFill>
                  <a:schemeClr val="accent1"/>
                </a:solidFill>
                <a:latin typeface="+mn-lt"/>
              </a:rPr>
              <a:t>Tymponometrie</a:t>
            </a:r>
            <a:endParaRPr lang="en-US" altLang="en-US" sz="1693" dirty="0">
              <a:solidFill>
                <a:schemeClr val="accent1"/>
              </a:solidFill>
              <a:latin typeface="+mn-lt"/>
            </a:endParaRPr>
          </a:p>
        </p:txBody>
      </p:sp>
      <p:sp>
        <p:nvSpPr>
          <p:cNvPr id="10" name="TextBox 13">
            <a:extLst>
              <a:ext uri="{FF2B5EF4-FFF2-40B4-BE49-F238E27FC236}">
                <a16:creationId xmlns:a16="http://schemas.microsoft.com/office/drawing/2014/main" id="{38FA5CFE-DDB5-0244-9737-975718A625F7}"/>
              </a:ext>
            </a:extLst>
          </p:cNvPr>
          <p:cNvSpPr txBox="1">
            <a:spLocks noChangeArrowheads="1"/>
          </p:cNvSpPr>
          <p:nvPr/>
        </p:nvSpPr>
        <p:spPr bwMode="auto">
          <a:xfrm rot="-5400000">
            <a:off x="1107386" y="4956050"/>
            <a:ext cx="2385539" cy="352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accent2"/>
                </a:solidFill>
                <a:latin typeface="AZGCaspariT" charset="0"/>
                <a:ea typeface="ＭＳ Ｐゴシック" charset="-128"/>
              </a:defRPr>
            </a:lvl1pPr>
            <a:lvl2pPr marL="742950" indent="-285750" eaLnBrk="0" hangingPunct="0">
              <a:defRPr sz="1600">
                <a:solidFill>
                  <a:schemeClr val="accent2"/>
                </a:solidFill>
                <a:latin typeface="AZGCaspariT" charset="0"/>
                <a:ea typeface="ＭＳ Ｐゴシック" charset="-128"/>
              </a:defRPr>
            </a:lvl2pPr>
            <a:lvl3pPr marL="1143000" indent="-228600" eaLnBrk="0" hangingPunct="0">
              <a:defRPr sz="1600">
                <a:solidFill>
                  <a:schemeClr val="accent2"/>
                </a:solidFill>
                <a:latin typeface="AZGCaspariT" charset="0"/>
                <a:ea typeface="ＭＳ Ｐゴシック" charset="-128"/>
              </a:defRPr>
            </a:lvl3pPr>
            <a:lvl4pPr marL="1600200" indent="-228600" eaLnBrk="0" hangingPunct="0">
              <a:defRPr sz="1600">
                <a:solidFill>
                  <a:schemeClr val="accent2"/>
                </a:solidFill>
                <a:latin typeface="AZGCaspariT" charset="0"/>
                <a:ea typeface="ＭＳ Ｐゴシック" charset="-128"/>
              </a:defRPr>
            </a:lvl4pPr>
            <a:lvl5pPr marL="2057400" indent="-228600" eaLnBrk="0" hangingPunct="0">
              <a:defRPr sz="1600">
                <a:solidFill>
                  <a:schemeClr val="accent2"/>
                </a:solidFill>
                <a:latin typeface="AZGCaspariT" charset="0"/>
                <a:ea typeface="ＭＳ Ｐゴシック" charset="-128"/>
              </a:defRPr>
            </a:lvl5pPr>
            <a:lvl6pPr marL="2514600" indent="-228600" algn="ctr" eaLnBrk="0" fontAlgn="base" hangingPunct="0">
              <a:spcBef>
                <a:spcPct val="0"/>
              </a:spcBef>
              <a:spcAft>
                <a:spcPct val="0"/>
              </a:spcAft>
              <a:defRPr sz="1600">
                <a:solidFill>
                  <a:schemeClr val="accent2"/>
                </a:solidFill>
                <a:latin typeface="AZGCaspariT" charset="0"/>
                <a:ea typeface="ＭＳ Ｐゴシック" charset="-128"/>
              </a:defRPr>
            </a:lvl6pPr>
            <a:lvl7pPr marL="2971800" indent="-228600" algn="ctr" eaLnBrk="0" fontAlgn="base" hangingPunct="0">
              <a:spcBef>
                <a:spcPct val="0"/>
              </a:spcBef>
              <a:spcAft>
                <a:spcPct val="0"/>
              </a:spcAft>
              <a:defRPr sz="1600">
                <a:solidFill>
                  <a:schemeClr val="accent2"/>
                </a:solidFill>
                <a:latin typeface="AZGCaspariT" charset="0"/>
                <a:ea typeface="ＭＳ Ｐゴシック" charset="-128"/>
              </a:defRPr>
            </a:lvl7pPr>
            <a:lvl8pPr marL="3429000" indent="-228600" algn="ctr" eaLnBrk="0" fontAlgn="base" hangingPunct="0">
              <a:spcBef>
                <a:spcPct val="0"/>
              </a:spcBef>
              <a:spcAft>
                <a:spcPct val="0"/>
              </a:spcAft>
              <a:defRPr sz="1600">
                <a:solidFill>
                  <a:schemeClr val="accent2"/>
                </a:solidFill>
                <a:latin typeface="AZGCaspariT" charset="0"/>
                <a:ea typeface="ＭＳ Ｐゴシック" charset="-128"/>
              </a:defRPr>
            </a:lvl8pPr>
            <a:lvl9pPr marL="3886200" indent="-228600" algn="ctr" eaLnBrk="0" fontAlgn="base" hangingPunct="0">
              <a:spcBef>
                <a:spcPct val="0"/>
              </a:spcBef>
              <a:spcAft>
                <a:spcPct val="0"/>
              </a:spcAft>
              <a:defRPr sz="1600">
                <a:solidFill>
                  <a:schemeClr val="accent2"/>
                </a:solidFill>
                <a:latin typeface="AZGCaspariT" charset="0"/>
                <a:ea typeface="ＭＳ Ｐゴシック" charset="-128"/>
              </a:defRPr>
            </a:lvl9pPr>
          </a:lstStyle>
          <a:p>
            <a:pPr algn="l" eaLnBrk="1" hangingPunct="1"/>
            <a:r>
              <a:rPr lang="en-US" altLang="en-US" sz="1693" dirty="0" err="1">
                <a:solidFill>
                  <a:schemeClr val="accent1"/>
                </a:solidFill>
                <a:latin typeface="+mn-lt"/>
              </a:rPr>
              <a:t>Otoakoestische</a:t>
            </a:r>
            <a:r>
              <a:rPr lang="en-US" altLang="en-US" sz="1693" dirty="0">
                <a:solidFill>
                  <a:schemeClr val="accent1"/>
                </a:solidFill>
                <a:latin typeface="+mn-lt"/>
              </a:rPr>
              <a:t> </a:t>
            </a:r>
            <a:r>
              <a:rPr lang="en-US" altLang="en-US" sz="1693" dirty="0" err="1">
                <a:solidFill>
                  <a:schemeClr val="accent1"/>
                </a:solidFill>
                <a:latin typeface="+mn-lt"/>
              </a:rPr>
              <a:t>Emissies</a:t>
            </a:r>
            <a:endParaRPr lang="en-US" altLang="en-US" sz="1693" dirty="0">
              <a:solidFill>
                <a:schemeClr val="accent1"/>
              </a:solidFill>
              <a:latin typeface="+mn-lt"/>
            </a:endParaRPr>
          </a:p>
        </p:txBody>
      </p:sp>
      <p:cxnSp>
        <p:nvCxnSpPr>
          <p:cNvPr id="11" name="Straight Arrow Connector 16">
            <a:extLst>
              <a:ext uri="{FF2B5EF4-FFF2-40B4-BE49-F238E27FC236}">
                <a16:creationId xmlns:a16="http://schemas.microsoft.com/office/drawing/2014/main" id="{A15BEBA6-7292-9547-BB55-CBC398335046}"/>
              </a:ext>
            </a:extLst>
          </p:cNvPr>
          <p:cNvCxnSpPr>
            <a:cxnSpLocks noChangeShapeType="1"/>
          </p:cNvCxnSpPr>
          <p:nvPr/>
        </p:nvCxnSpPr>
        <p:spPr bwMode="auto">
          <a:xfrm>
            <a:off x="1980669" y="5181195"/>
            <a:ext cx="0" cy="991174"/>
          </a:xfrm>
          <a:prstGeom prst="straightConnector1">
            <a:avLst/>
          </a:prstGeom>
          <a:noFill/>
          <a:ln w="28575">
            <a:solidFill>
              <a:schemeClr val="accent1"/>
            </a:solidFill>
            <a:round/>
            <a:headEnd type="arrow" w="med" len="med"/>
            <a:tailEnd type="arrow" w="med" len="med"/>
          </a:ln>
          <a:extLst>
            <a:ext uri="{909E8E84-426E-40DD-AFC4-6F175D3DCCD1}">
              <a14:hiddenFill xmlns:a14="http://schemas.microsoft.com/office/drawing/2010/main">
                <a:noFill/>
              </a14:hiddenFill>
            </a:ext>
          </a:extLst>
        </p:spPr>
      </p:cxnSp>
      <p:cxnSp>
        <p:nvCxnSpPr>
          <p:cNvPr id="12" name="Straight Arrow Connector 20">
            <a:extLst>
              <a:ext uri="{FF2B5EF4-FFF2-40B4-BE49-F238E27FC236}">
                <a16:creationId xmlns:a16="http://schemas.microsoft.com/office/drawing/2014/main" id="{5FDCFD7F-26ED-364D-92D6-7129C2BACE90}"/>
              </a:ext>
            </a:extLst>
          </p:cNvPr>
          <p:cNvCxnSpPr>
            <a:cxnSpLocks noChangeShapeType="1"/>
          </p:cNvCxnSpPr>
          <p:nvPr/>
        </p:nvCxnSpPr>
        <p:spPr bwMode="auto">
          <a:xfrm>
            <a:off x="2514895" y="4571372"/>
            <a:ext cx="0" cy="1600997"/>
          </a:xfrm>
          <a:prstGeom prst="straightConnector1">
            <a:avLst/>
          </a:prstGeom>
          <a:noFill/>
          <a:ln w="28575">
            <a:solidFill>
              <a:schemeClr val="accent1"/>
            </a:solidFill>
            <a:round/>
            <a:headEnd type="arrow" w="med" len="med"/>
            <a:tailEnd type="arrow" w="med" len="med"/>
          </a:ln>
          <a:extLst>
            <a:ext uri="{909E8E84-426E-40DD-AFC4-6F175D3DCCD1}">
              <a14:hiddenFill xmlns:a14="http://schemas.microsoft.com/office/drawing/2010/main">
                <a:noFill/>
              </a14:hiddenFill>
            </a:ext>
          </a:extLst>
        </p:spPr>
      </p:cxnSp>
      <p:cxnSp>
        <p:nvCxnSpPr>
          <p:cNvPr id="13" name="Straight Arrow Connector 22">
            <a:extLst>
              <a:ext uri="{FF2B5EF4-FFF2-40B4-BE49-F238E27FC236}">
                <a16:creationId xmlns:a16="http://schemas.microsoft.com/office/drawing/2014/main" id="{65786D82-3AC8-F54D-AC7C-3159AFFA39C8}"/>
              </a:ext>
            </a:extLst>
          </p:cNvPr>
          <p:cNvCxnSpPr>
            <a:cxnSpLocks noChangeShapeType="1"/>
          </p:cNvCxnSpPr>
          <p:nvPr/>
        </p:nvCxnSpPr>
        <p:spPr bwMode="auto">
          <a:xfrm>
            <a:off x="3047440" y="3047651"/>
            <a:ext cx="0" cy="3124718"/>
          </a:xfrm>
          <a:prstGeom prst="straightConnector1">
            <a:avLst/>
          </a:prstGeom>
          <a:noFill/>
          <a:ln w="28575">
            <a:solidFill>
              <a:schemeClr val="accent1"/>
            </a:solidFill>
            <a:round/>
            <a:headEnd type="arrow" w="med" len="med"/>
            <a:tailEnd type="arrow" w="med" len="med"/>
          </a:ln>
          <a:extLst>
            <a:ext uri="{909E8E84-426E-40DD-AFC4-6F175D3DCCD1}">
              <a14:hiddenFill xmlns:a14="http://schemas.microsoft.com/office/drawing/2010/main">
                <a:noFill/>
              </a14:hiddenFill>
            </a:ext>
          </a:extLst>
        </p:spPr>
      </p:cxnSp>
      <p:sp>
        <p:nvSpPr>
          <p:cNvPr id="14" name="TextBox 24">
            <a:extLst>
              <a:ext uri="{FF2B5EF4-FFF2-40B4-BE49-F238E27FC236}">
                <a16:creationId xmlns:a16="http://schemas.microsoft.com/office/drawing/2014/main" id="{BEA1ACF2-CAC7-AC42-979E-0D118FD05E20}"/>
              </a:ext>
            </a:extLst>
          </p:cNvPr>
          <p:cNvSpPr txBox="1">
            <a:spLocks noChangeArrowheads="1"/>
          </p:cNvSpPr>
          <p:nvPr/>
        </p:nvSpPr>
        <p:spPr bwMode="auto">
          <a:xfrm rot="-5400000">
            <a:off x="1528166" y="4841815"/>
            <a:ext cx="2614010" cy="352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accent2"/>
                </a:solidFill>
                <a:latin typeface="AZGCaspariT" charset="0"/>
                <a:ea typeface="ＭＳ Ｐゴシック" charset="-128"/>
              </a:defRPr>
            </a:lvl1pPr>
            <a:lvl2pPr marL="742950" indent="-285750" eaLnBrk="0" hangingPunct="0">
              <a:defRPr sz="1600">
                <a:solidFill>
                  <a:schemeClr val="accent2"/>
                </a:solidFill>
                <a:latin typeface="AZGCaspariT" charset="0"/>
                <a:ea typeface="ＭＳ Ｐゴシック" charset="-128"/>
              </a:defRPr>
            </a:lvl2pPr>
            <a:lvl3pPr marL="1143000" indent="-228600" eaLnBrk="0" hangingPunct="0">
              <a:defRPr sz="1600">
                <a:solidFill>
                  <a:schemeClr val="accent2"/>
                </a:solidFill>
                <a:latin typeface="AZGCaspariT" charset="0"/>
                <a:ea typeface="ＭＳ Ｐゴシック" charset="-128"/>
              </a:defRPr>
            </a:lvl3pPr>
            <a:lvl4pPr marL="1600200" indent="-228600" eaLnBrk="0" hangingPunct="0">
              <a:defRPr sz="1600">
                <a:solidFill>
                  <a:schemeClr val="accent2"/>
                </a:solidFill>
                <a:latin typeface="AZGCaspariT" charset="0"/>
                <a:ea typeface="ＭＳ Ｐゴシック" charset="-128"/>
              </a:defRPr>
            </a:lvl4pPr>
            <a:lvl5pPr marL="2057400" indent="-228600" eaLnBrk="0" hangingPunct="0">
              <a:defRPr sz="1600">
                <a:solidFill>
                  <a:schemeClr val="accent2"/>
                </a:solidFill>
                <a:latin typeface="AZGCaspariT" charset="0"/>
                <a:ea typeface="ＭＳ Ｐゴシック" charset="-128"/>
              </a:defRPr>
            </a:lvl5pPr>
            <a:lvl6pPr marL="2514600" indent="-228600" algn="ctr" eaLnBrk="0" fontAlgn="base" hangingPunct="0">
              <a:spcBef>
                <a:spcPct val="0"/>
              </a:spcBef>
              <a:spcAft>
                <a:spcPct val="0"/>
              </a:spcAft>
              <a:defRPr sz="1600">
                <a:solidFill>
                  <a:schemeClr val="accent2"/>
                </a:solidFill>
                <a:latin typeface="AZGCaspariT" charset="0"/>
                <a:ea typeface="ＭＳ Ｐゴシック" charset="-128"/>
              </a:defRPr>
            </a:lvl6pPr>
            <a:lvl7pPr marL="2971800" indent="-228600" algn="ctr" eaLnBrk="0" fontAlgn="base" hangingPunct="0">
              <a:spcBef>
                <a:spcPct val="0"/>
              </a:spcBef>
              <a:spcAft>
                <a:spcPct val="0"/>
              </a:spcAft>
              <a:defRPr sz="1600">
                <a:solidFill>
                  <a:schemeClr val="accent2"/>
                </a:solidFill>
                <a:latin typeface="AZGCaspariT" charset="0"/>
                <a:ea typeface="ＭＳ Ｐゴシック" charset="-128"/>
              </a:defRPr>
            </a:lvl7pPr>
            <a:lvl8pPr marL="3429000" indent="-228600" algn="ctr" eaLnBrk="0" fontAlgn="base" hangingPunct="0">
              <a:spcBef>
                <a:spcPct val="0"/>
              </a:spcBef>
              <a:spcAft>
                <a:spcPct val="0"/>
              </a:spcAft>
              <a:defRPr sz="1600">
                <a:solidFill>
                  <a:schemeClr val="accent2"/>
                </a:solidFill>
                <a:latin typeface="AZGCaspariT" charset="0"/>
                <a:ea typeface="ＭＳ Ｐゴシック" charset="-128"/>
              </a:defRPr>
            </a:lvl8pPr>
            <a:lvl9pPr marL="3886200" indent="-228600" algn="ctr" eaLnBrk="0" fontAlgn="base" hangingPunct="0">
              <a:spcBef>
                <a:spcPct val="0"/>
              </a:spcBef>
              <a:spcAft>
                <a:spcPct val="0"/>
              </a:spcAft>
              <a:defRPr sz="1600">
                <a:solidFill>
                  <a:schemeClr val="accent2"/>
                </a:solidFill>
                <a:latin typeface="AZGCaspariT" charset="0"/>
                <a:ea typeface="ＭＳ Ｐゴシック" charset="-128"/>
              </a:defRPr>
            </a:lvl9pPr>
          </a:lstStyle>
          <a:p>
            <a:pPr algn="l" eaLnBrk="1" hangingPunct="1"/>
            <a:r>
              <a:rPr lang="en-US" altLang="en-US" sz="1693" dirty="0">
                <a:solidFill>
                  <a:schemeClr val="accent1"/>
                </a:solidFill>
                <a:latin typeface="+mn-lt"/>
              </a:rPr>
              <a:t>Brainstem / BERA/ASSR</a:t>
            </a:r>
          </a:p>
        </p:txBody>
      </p:sp>
      <p:cxnSp>
        <p:nvCxnSpPr>
          <p:cNvPr id="17" name="Straight Arrow Connector 28">
            <a:extLst>
              <a:ext uri="{FF2B5EF4-FFF2-40B4-BE49-F238E27FC236}">
                <a16:creationId xmlns:a16="http://schemas.microsoft.com/office/drawing/2014/main" id="{1CE80BB3-AF2C-7040-B056-E199A82541ED}"/>
              </a:ext>
            </a:extLst>
          </p:cNvPr>
          <p:cNvCxnSpPr>
            <a:cxnSpLocks noChangeShapeType="1"/>
          </p:cNvCxnSpPr>
          <p:nvPr/>
        </p:nvCxnSpPr>
        <p:spPr bwMode="auto">
          <a:xfrm>
            <a:off x="4191491" y="989706"/>
            <a:ext cx="0" cy="5182663"/>
          </a:xfrm>
          <a:prstGeom prst="straightConnector1">
            <a:avLst/>
          </a:prstGeom>
          <a:noFill/>
          <a:ln w="28575">
            <a:solidFill>
              <a:srgbClr val="FF0000"/>
            </a:solidFill>
            <a:round/>
            <a:headEnd type="arrow" w="med" len="med"/>
            <a:tailEnd type="arrow" w="med" len="med"/>
          </a:ln>
          <a:extLst>
            <a:ext uri="{909E8E84-426E-40DD-AFC4-6F175D3DCCD1}">
              <a14:hiddenFill xmlns:a14="http://schemas.microsoft.com/office/drawing/2010/main">
                <a:noFill/>
              </a14:hiddenFill>
            </a:ext>
          </a:extLst>
        </p:spPr>
      </p:cxnSp>
      <p:sp>
        <p:nvSpPr>
          <p:cNvPr id="18" name="TextBox 30">
            <a:extLst>
              <a:ext uri="{FF2B5EF4-FFF2-40B4-BE49-F238E27FC236}">
                <a16:creationId xmlns:a16="http://schemas.microsoft.com/office/drawing/2014/main" id="{543C4A3B-EF2D-AB47-9DED-BB5BFD4DEBDB}"/>
              </a:ext>
            </a:extLst>
          </p:cNvPr>
          <p:cNvSpPr txBox="1">
            <a:spLocks noChangeArrowheads="1"/>
          </p:cNvSpPr>
          <p:nvPr/>
        </p:nvSpPr>
        <p:spPr bwMode="auto">
          <a:xfrm rot="-5400000">
            <a:off x="2503134" y="4357144"/>
            <a:ext cx="2971843" cy="352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accent2"/>
                </a:solidFill>
                <a:latin typeface="AZGCaspariT" charset="0"/>
                <a:ea typeface="ＭＳ Ｐゴシック" charset="-128"/>
              </a:defRPr>
            </a:lvl1pPr>
            <a:lvl2pPr marL="742950" indent="-285750" eaLnBrk="0" hangingPunct="0">
              <a:defRPr sz="1600">
                <a:solidFill>
                  <a:schemeClr val="accent2"/>
                </a:solidFill>
                <a:latin typeface="AZGCaspariT" charset="0"/>
                <a:ea typeface="ＭＳ Ｐゴシック" charset="-128"/>
              </a:defRPr>
            </a:lvl2pPr>
            <a:lvl3pPr marL="1143000" indent="-228600" eaLnBrk="0" hangingPunct="0">
              <a:defRPr sz="1600">
                <a:solidFill>
                  <a:schemeClr val="accent2"/>
                </a:solidFill>
                <a:latin typeface="AZGCaspariT" charset="0"/>
                <a:ea typeface="ＭＳ Ｐゴシック" charset="-128"/>
              </a:defRPr>
            </a:lvl3pPr>
            <a:lvl4pPr marL="1600200" indent="-228600" eaLnBrk="0" hangingPunct="0">
              <a:defRPr sz="1600">
                <a:solidFill>
                  <a:schemeClr val="accent2"/>
                </a:solidFill>
                <a:latin typeface="AZGCaspariT" charset="0"/>
                <a:ea typeface="ＭＳ Ｐゴシック" charset="-128"/>
              </a:defRPr>
            </a:lvl4pPr>
            <a:lvl5pPr marL="2057400" indent="-228600" eaLnBrk="0" hangingPunct="0">
              <a:defRPr sz="1600">
                <a:solidFill>
                  <a:schemeClr val="accent2"/>
                </a:solidFill>
                <a:latin typeface="AZGCaspariT" charset="0"/>
                <a:ea typeface="ＭＳ Ｐゴシック" charset="-128"/>
              </a:defRPr>
            </a:lvl5pPr>
            <a:lvl6pPr marL="2514600" indent="-228600" algn="ctr" eaLnBrk="0" fontAlgn="base" hangingPunct="0">
              <a:spcBef>
                <a:spcPct val="0"/>
              </a:spcBef>
              <a:spcAft>
                <a:spcPct val="0"/>
              </a:spcAft>
              <a:defRPr sz="1600">
                <a:solidFill>
                  <a:schemeClr val="accent2"/>
                </a:solidFill>
                <a:latin typeface="AZGCaspariT" charset="0"/>
                <a:ea typeface="ＭＳ Ｐゴシック" charset="-128"/>
              </a:defRPr>
            </a:lvl6pPr>
            <a:lvl7pPr marL="2971800" indent="-228600" algn="ctr" eaLnBrk="0" fontAlgn="base" hangingPunct="0">
              <a:spcBef>
                <a:spcPct val="0"/>
              </a:spcBef>
              <a:spcAft>
                <a:spcPct val="0"/>
              </a:spcAft>
              <a:defRPr sz="1600">
                <a:solidFill>
                  <a:schemeClr val="accent2"/>
                </a:solidFill>
                <a:latin typeface="AZGCaspariT" charset="0"/>
                <a:ea typeface="ＭＳ Ｐゴシック" charset="-128"/>
              </a:defRPr>
            </a:lvl7pPr>
            <a:lvl8pPr marL="3429000" indent="-228600" algn="ctr" eaLnBrk="0" fontAlgn="base" hangingPunct="0">
              <a:spcBef>
                <a:spcPct val="0"/>
              </a:spcBef>
              <a:spcAft>
                <a:spcPct val="0"/>
              </a:spcAft>
              <a:defRPr sz="1600">
                <a:solidFill>
                  <a:schemeClr val="accent2"/>
                </a:solidFill>
                <a:latin typeface="AZGCaspariT" charset="0"/>
                <a:ea typeface="ＭＳ Ｐゴシック" charset="-128"/>
              </a:defRPr>
            </a:lvl8pPr>
            <a:lvl9pPr marL="3886200" indent="-228600" algn="ctr" eaLnBrk="0" fontAlgn="base" hangingPunct="0">
              <a:spcBef>
                <a:spcPct val="0"/>
              </a:spcBef>
              <a:spcAft>
                <a:spcPct val="0"/>
              </a:spcAft>
              <a:defRPr sz="1600">
                <a:solidFill>
                  <a:schemeClr val="accent2"/>
                </a:solidFill>
                <a:latin typeface="AZGCaspariT" charset="0"/>
                <a:ea typeface="ＭＳ Ｐゴシック" charset="-128"/>
              </a:defRPr>
            </a:lvl9pPr>
          </a:lstStyle>
          <a:p>
            <a:pPr eaLnBrk="1" hangingPunct="1"/>
            <a:r>
              <a:rPr lang="en-US" altLang="en-US" sz="1693" dirty="0">
                <a:solidFill>
                  <a:srgbClr val="FF0000"/>
                </a:solidFill>
              </a:rPr>
              <a:t>(</a:t>
            </a:r>
            <a:r>
              <a:rPr lang="en-US" altLang="en-US" sz="1693" dirty="0" err="1">
                <a:solidFill>
                  <a:srgbClr val="FF0000"/>
                </a:solidFill>
              </a:rPr>
              <a:t>Spraak</a:t>
            </a:r>
            <a:r>
              <a:rPr lang="en-US" altLang="en-US" sz="1693" dirty="0">
                <a:solidFill>
                  <a:srgbClr val="FF0000"/>
                </a:solidFill>
              </a:rPr>
              <a:t>) Audiogram</a:t>
            </a:r>
          </a:p>
        </p:txBody>
      </p:sp>
      <p:sp>
        <p:nvSpPr>
          <p:cNvPr id="22" name="Rechthoek 21">
            <a:extLst>
              <a:ext uri="{FF2B5EF4-FFF2-40B4-BE49-F238E27FC236}">
                <a16:creationId xmlns:a16="http://schemas.microsoft.com/office/drawing/2014/main" id="{355EBCBB-AEC9-344C-81AC-17B755FB28D7}"/>
              </a:ext>
            </a:extLst>
          </p:cNvPr>
          <p:cNvSpPr/>
          <p:nvPr/>
        </p:nvSpPr>
        <p:spPr>
          <a:xfrm>
            <a:off x="412876" y="685631"/>
            <a:ext cx="3291287" cy="1323439"/>
          </a:xfrm>
          <a:prstGeom prst="rect">
            <a:avLst/>
          </a:prstGeom>
        </p:spPr>
        <p:txBody>
          <a:bodyPr wrap="none">
            <a:spAutoFit/>
          </a:bodyPr>
          <a:lstStyle/>
          <a:p>
            <a:r>
              <a:rPr lang="nl-NL" sz="4000" b="1" dirty="0">
                <a:solidFill>
                  <a:schemeClr val="tx2"/>
                </a:solidFill>
                <a:latin typeface="+mn-lt"/>
              </a:rPr>
              <a:t>Audiologische </a:t>
            </a:r>
          </a:p>
          <a:p>
            <a:r>
              <a:rPr lang="nl-NL" sz="4000" b="1" dirty="0">
                <a:solidFill>
                  <a:schemeClr val="tx2"/>
                </a:solidFill>
                <a:latin typeface="+mn-lt"/>
              </a:rPr>
              <a:t>testen</a:t>
            </a:r>
          </a:p>
        </p:txBody>
      </p:sp>
    </p:spTree>
    <p:extLst>
      <p:ext uri="{BB962C8B-B14F-4D97-AF65-F5344CB8AC3E}">
        <p14:creationId xmlns:p14="http://schemas.microsoft.com/office/powerpoint/2010/main" val="312804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4" grpId="0"/>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7DA01-8546-4242-B9FE-4EBAE93C8025}"/>
              </a:ext>
            </a:extLst>
          </p:cNvPr>
          <p:cNvSpPr>
            <a:spLocks noGrp="1"/>
          </p:cNvSpPr>
          <p:nvPr>
            <p:ph type="title"/>
          </p:nvPr>
        </p:nvSpPr>
        <p:spPr/>
        <p:txBody>
          <a:bodyPr/>
          <a:lstStyle/>
          <a:p>
            <a:r>
              <a:rPr lang="en-NL" dirty="0"/>
              <a:t>Overzichten audiologische testen</a:t>
            </a:r>
          </a:p>
        </p:txBody>
      </p:sp>
      <p:sp>
        <p:nvSpPr>
          <p:cNvPr id="9" name="Chart Placeholder 8">
            <a:extLst>
              <a:ext uri="{FF2B5EF4-FFF2-40B4-BE49-F238E27FC236}">
                <a16:creationId xmlns:a16="http://schemas.microsoft.com/office/drawing/2014/main" id="{69383728-C3EC-9C48-9240-46994E2CD6DE}"/>
              </a:ext>
            </a:extLst>
          </p:cNvPr>
          <p:cNvSpPr>
            <a:spLocks noGrp="1"/>
          </p:cNvSpPr>
          <p:nvPr>
            <p:ph type="chart" sz="quarter" idx="13"/>
          </p:nvPr>
        </p:nvSpPr>
        <p:spPr/>
        <p:txBody>
          <a:bodyPr/>
          <a:lstStyle/>
          <a:p>
            <a:endParaRPr lang="en-US"/>
          </a:p>
        </p:txBody>
      </p:sp>
      <p:sp>
        <p:nvSpPr>
          <p:cNvPr id="10" name="Text Placeholder 9">
            <a:extLst>
              <a:ext uri="{FF2B5EF4-FFF2-40B4-BE49-F238E27FC236}">
                <a16:creationId xmlns:a16="http://schemas.microsoft.com/office/drawing/2014/main" id="{34EE9098-85DA-4948-9CF9-7EC790B41F31}"/>
              </a:ext>
            </a:extLst>
          </p:cNvPr>
          <p:cNvSpPr>
            <a:spLocks noGrp="1"/>
          </p:cNvSpPr>
          <p:nvPr>
            <p:ph type="body" sz="quarter" idx="14"/>
          </p:nvPr>
        </p:nvSpPr>
        <p:spPr/>
        <p:txBody>
          <a:bodyPr/>
          <a:lstStyle/>
          <a:p>
            <a:endParaRPr lang="en-NL" dirty="0"/>
          </a:p>
          <a:p>
            <a:r>
              <a:rPr lang="en-NL"/>
              <a:t>Toonaudiometrie</a:t>
            </a:r>
          </a:p>
          <a:p>
            <a:r>
              <a:rPr lang="en-NL"/>
              <a:t>Spraakaudiometrie</a:t>
            </a:r>
          </a:p>
          <a:p>
            <a:endParaRPr lang="nl-NL" dirty="0"/>
          </a:p>
          <a:p>
            <a:r>
              <a:rPr lang="nl-NL" dirty="0"/>
              <a:t>(</a:t>
            </a:r>
            <a:r>
              <a:rPr lang="nl-NL" dirty="0" err="1"/>
              <a:t>Tympanometrie</a:t>
            </a:r>
            <a:r>
              <a:rPr lang="nl-NL" dirty="0"/>
              <a:t>)</a:t>
            </a:r>
          </a:p>
          <a:p>
            <a:r>
              <a:rPr lang="nl-NL" dirty="0" err="1"/>
              <a:t>Otoakoestische</a:t>
            </a:r>
            <a:r>
              <a:rPr lang="nl-NL" dirty="0"/>
              <a:t> emissies (</a:t>
            </a:r>
            <a:r>
              <a:rPr lang="nl-NL" dirty="0" err="1"/>
              <a:t>OAEs</a:t>
            </a:r>
            <a:r>
              <a:rPr lang="nl-NL" dirty="0"/>
              <a:t>)</a:t>
            </a:r>
          </a:p>
          <a:p>
            <a:pPr>
              <a:defRPr/>
            </a:pPr>
            <a:r>
              <a:rPr lang="nl-NL" dirty="0"/>
              <a:t>Brain </a:t>
            </a:r>
            <a:r>
              <a:rPr lang="nl-NL" dirty="0" err="1"/>
              <a:t>evoked</a:t>
            </a:r>
            <a:r>
              <a:rPr lang="nl-NL" dirty="0"/>
              <a:t> response </a:t>
            </a:r>
            <a:r>
              <a:rPr lang="nl-NL" dirty="0" err="1"/>
              <a:t>audiometry</a:t>
            </a:r>
            <a:r>
              <a:rPr lang="nl-NL" dirty="0"/>
              <a:t> (BERA) </a:t>
            </a:r>
          </a:p>
          <a:p>
            <a:endParaRPr lang="nl-NL" dirty="0"/>
          </a:p>
          <a:p>
            <a:pPr marL="0" indent="0">
              <a:buNone/>
            </a:pPr>
            <a:endParaRPr lang="en-NL" dirty="0"/>
          </a:p>
          <a:p>
            <a:endParaRPr lang="en-NL" dirty="0"/>
          </a:p>
          <a:p>
            <a:endParaRPr lang="en-NL" dirty="0"/>
          </a:p>
          <a:p>
            <a:endParaRPr lang="en-NL" dirty="0"/>
          </a:p>
          <a:p>
            <a:endParaRPr lang="en-NL" dirty="0"/>
          </a:p>
          <a:p>
            <a:endParaRPr lang="en-NL" dirty="0"/>
          </a:p>
        </p:txBody>
      </p:sp>
      <p:sp>
        <p:nvSpPr>
          <p:cNvPr id="4" name="Footer Placeholder 3">
            <a:extLst>
              <a:ext uri="{FF2B5EF4-FFF2-40B4-BE49-F238E27FC236}">
                <a16:creationId xmlns:a16="http://schemas.microsoft.com/office/drawing/2014/main" id="{DACE8A65-FC3C-2442-B125-6EB7B5245560}"/>
              </a:ext>
            </a:extLst>
          </p:cNvPr>
          <p:cNvSpPr>
            <a:spLocks noGrp="1"/>
          </p:cNvSpPr>
          <p:nvPr>
            <p:ph type="ftr" sz="quarter" idx="16"/>
          </p:nvPr>
        </p:nvSpPr>
        <p:spPr>
          <a:xfrm>
            <a:off x="2789238" y="6415088"/>
            <a:ext cx="3960812" cy="152400"/>
          </a:xfrm>
          <a:prstGeom prst="rect">
            <a:avLst/>
          </a:prstGeom>
        </p:spPr>
        <p:txBody>
          <a:bodyPr vert="horz" lIns="0" tIns="0" rIns="0" bIns="0" rtlCol="0" anchor="ctr"/>
          <a:lstStyle>
            <a:defPPr>
              <a:defRPr lang="nl-NL"/>
            </a:defPPr>
            <a:lvl1pPr algn="l" rtl="0" eaLnBrk="0" fontAlgn="base" hangingPunct="0">
              <a:lnSpc>
                <a:spcPts val="1200"/>
              </a:lnSpc>
              <a:spcBef>
                <a:spcPct val="0"/>
              </a:spcBef>
              <a:spcAft>
                <a:spcPct val="0"/>
              </a:spcAft>
              <a:defRPr sz="1000" kern="1200">
                <a:solidFill>
                  <a:schemeClr val="accent1"/>
                </a:solidFill>
                <a:latin typeface="Times New Roman" pitchFamily="18" charset="0"/>
                <a:ea typeface="MS PGothic" pitchFamily="34" charset="-128"/>
                <a:cs typeface="+mn-cs"/>
              </a:defRPr>
            </a:lvl1pPr>
            <a:lvl2pPr marL="4572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2pPr>
            <a:lvl3pPr marL="9144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3pPr>
            <a:lvl4pPr marL="13716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4pPr>
            <a:lvl5pPr marL="18288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5pPr>
            <a:lvl6pPr marL="2286000" algn="l" defTabSz="914400" rtl="0" eaLnBrk="1" latinLnBrk="0" hangingPunct="1">
              <a:defRPr sz="2400" kern="1200">
                <a:solidFill>
                  <a:schemeClr val="tx1"/>
                </a:solidFill>
                <a:latin typeface="Times New Roman" pitchFamily="18" charset="0"/>
                <a:ea typeface="MS PGothic" pitchFamily="34" charset="-128"/>
                <a:cs typeface="+mn-cs"/>
              </a:defRPr>
            </a:lvl6pPr>
            <a:lvl7pPr marL="2743200" algn="l" defTabSz="914400" rtl="0" eaLnBrk="1" latinLnBrk="0" hangingPunct="1">
              <a:defRPr sz="2400" kern="1200">
                <a:solidFill>
                  <a:schemeClr val="tx1"/>
                </a:solidFill>
                <a:latin typeface="Times New Roman" pitchFamily="18" charset="0"/>
                <a:ea typeface="MS PGothic" pitchFamily="34" charset="-128"/>
                <a:cs typeface="+mn-cs"/>
              </a:defRPr>
            </a:lvl7pPr>
            <a:lvl8pPr marL="3200400" algn="l" defTabSz="914400" rtl="0" eaLnBrk="1" latinLnBrk="0" hangingPunct="1">
              <a:defRPr sz="2400" kern="1200">
                <a:solidFill>
                  <a:schemeClr val="tx1"/>
                </a:solidFill>
                <a:latin typeface="Times New Roman" pitchFamily="18" charset="0"/>
                <a:ea typeface="MS PGothic" pitchFamily="34" charset="-128"/>
                <a:cs typeface="+mn-cs"/>
              </a:defRPr>
            </a:lvl8pPr>
            <a:lvl9pPr marL="3657600" algn="l" defTabSz="914400" rtl="0" eaLnBrk="1" latinLnBrk="0" hangingPunct="1">
              <a:defRPr sz="2400" kern="1200">
                <a:solidFill>
                  <a:schemeClr val="tx1"/>
                </a:solidFill>
                <a:latin typeface="Times New Roman" pitchFamily="18" charset="0"/>
                <a:ea typeface="MS PGothic" pitchFamily="34" charset="-128"/>
                <a:cs typeface="+mn-cs"/>
              </a:defRPr>
            </a:lvl9pPr>
          </a:lstStyle>
          <a:p>
            <a:pPr>
              <a:defRPr/>
            </a:pPr>
            <a:r>
              <a:rPr lang="nl-NL"/>
              <a:t>	</a:t>
            </a:r>
            <a:fld id="{B3472B90-4467-499C-AC0D-4ED0F3096399}" type="slidenum">
              <a:rPr lang="nl-NL" smtClean="0"/>
              <a:pPr>
                <a:defRPr/>
              </a:pPr>
              <a:t>12</a:t>
            </a:fld>
            <a:endParaRPr lang="nl-NL"/>
          </a:p>
        </p:txBody>
      </p:sp>
      <p:pic>
        <p:nvPicPr>
          <p:cNvPr id="7" name="Afbeelding 10" descr="Audio Onderwijs.tif">
            <a:extLst>
              <a:ext uri="{FF2B5EF4-FFF2-40B4-BE49-F238E27FC236}">
                <a16:creationId xmlns:a16="http://schemas.microsoft.com/office/drawing/2014/main" id="{F578ED11-62CC-384E-92DC-A928E14FB6CD}"/>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769644" y="1645710"/>
            <a:ext cx="3384376" cy="2498894"/>
          </a:xfrm>
          <a:prstGeom prst="rect">
            <a:avLst/>
          </a:prstGeom>
          <a:noFill/>
          <a:ln w="9525">
            <a:noFill/>
            <a:miter lim="800000"/>
            <a:headEnd/>
            <a:tailEnd/>
          </a:ln>
        </p:spPr>
      </p:pic>
      <p:pic>
        <p:nvPicPr>
          <p:cNvPr id="8" name="Picture 3">
            <a:extLst>
              <a:ext uri="{FF2B5EF4-FFF2-40B4-BE49-F238E27FC236}">
                <a16:creationId xmlns:a16="http://schemas.microsoft.com/office/drawing/2014/main" id="{B2B72536-6200-9E46-97B6-06DB2FD7E92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l="3563" t="4716" r="2483" b="41197"/>
          <a:stretch>
            <a:fillRect/>
          </a:stretch>
        </p:blipFill>
        <p:spPr bwMode="auto">
          <a:xfrm>
            <a:off x="4769644" y="4252027"/>
            <a:ext cx="3239939" cy="1601085"/>
          </a:xfrm>
          <a:prstGeom prst="rect">
            <a:avLst/>
          </a:prstGeom>
          <a:solidFill>
            <a:srgbClr val="FFFFFF"/>
          </a:solidFill>
          <a:ln w="19080">
            <a:solidFill>
              <a:srgbClr val="000000"/>
            </a:solidFill>
            <a:miter lim="800000"/>
            <a:headEnd/>
            <a:tailEnd/>
          </a:ln>
        </p:spPr>
      </p:pic>
    </p:spTree>
    <p:extLst>
      <p:ext uri="{BB962C8B-B14F-4D97-AF65-F5344CB8AC3E}">
        <p14:creationId xmlns:p14="http://schemas.microsoft.com/office/powerpoint/2010/main" val="3372562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7" descr="http://www.evdcweb.org/lessons/ts/audiogram_files/audiogram.jpg">
            <a:hlinkClick r:id="rId3"/>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68313" y="1412875"/>
            <a:ext cx="4608512" cy="4968875"/>
          </a:xfrm>
          <a:prstGeom prst="rect">
            <a:avLst/>
          </a:prstGeom>
          <a:noFill/>
          <a:ln w="9525">
            <a:noFill/>
            <a:miter lim="800000"/>
            <a:headEnd/>
            <a:tailEnd/>
          </a:ln>
        </p:spPr>
      </p:pic>
      <p:sp>
        <p:nvSpPr>
          <p:cNvPr id="18435" name="Rectangle 3"/>
          <p:cNvSpPr>
            <a:spLocks noGrp="1" noChangeArrowheads="1"/>
          </p:cNvSpPr>
          <p:nvPr>
            <p:ph type="title"/>
          </p:nvPr>
        </p:nvSpPr>
        <p:spPr>
          <a:xfrm>
            <a:off x="638175" y="414338"/>
            <a:ext cx="8686800" cy="1143000"/>
          </a:xfrm>
          <a:noFill/>
        </p:spPr>
        <p:txBody>
          <a:bodyPr/>
          <a:lstStyle/>
          <a:p>
            <a:pPr eaLnBrk="1" hangingPunct="1"/>
            <a:r>
              <a:rPr lang="nl-NL" dirty="0" err="1"/>
              <a:t>Toonaudiogram</a:t>
            </a:r>
            <a:endParaRPr lang="en-US" dirty="0"/>
          </a:p>
        </p:txBody>
      </p:sp>
      <p:sp>
        <p:nvSpPr>
          <p:cNvPr id="18436" name="Tijdelijke aanduiding voor voettekst 3"/>
          <p:cNvSpPr>
            <a:spLocks noGrp="1"/>
          </p:cNvSpPr>
          <p:nvPr>
            <p:ph type="ftr" sz="quarter" idx="11"/>
          </p:nvPr>
        </p:nvSpPr>
        <p:spPr bwMode="auto">
          <a:noFill/>
          <a:ln>
            <a:miter lim="800000"/>
            <a:headEnd/>
            <a:tailEnd/>
          </a:ln>
        </p:spPr>
        <p:txBody>
          <a:bodyPr wrap="square" numCol="1" anchorCtr="0" compatLnSpc="1">
            <a:prstTxWarp prst="textNoShape">
              <a:avLst/>
            </a:prstTxWarp>
          </a:bodyPr>
          <a:lstStyle/>
          <a:p>
            <a:pPr>
              <a:tabLst>
                <a:tab pos="4090988" algn="r"/>
              </a:tabLst>
            </a:pPr>
            <a:r>
              <a:rPr lang="nl-NL">
                <a:latin typeface="Arial" charset="0"/>
              </a:rPr>
              <a:t>	</a:t>
            </a:r>
            <a:fld id="{03C800F1-8B6E-4D63-97A0-202DD3F4641A}" type="slidenum">
              <a:rPr lang="nl-NL" smtClean="0">
                <a:latin typeface="Arial" charset="0"/>
              </a:rPr>
              <a:pPr>
                <a:tabLst>
                  <a:tab pos="4090988" algn="r"/>
                </a:tabLst>
              </a:pPr>
              <a:t>13</a:t>
            </a:fld>
            <a:endParaRPr lang="nl-NL">
              <a:latin typeface="Arial" charset="0"/>
            </a:endParaRPr>
          </a:p>
        </p:txBody>
      </p:sp>
      <p:grpSp>
        <p:nvGrpSpPr>
          <p:cNvPr id="2" name="Groep 61"/>
          <p:cNvGrpSpPr>
            <a:grpSpLocks/>
          </p:cNvGrpSpPr>
          <p:nvPr/>
        </p:nvGrpSpPr>
        <p:grpSpPr bwMode="auto">
          <a:xfrm>
            <a:off x="827088" y="1844675"/>
            <a:ext cx="6481216" cy="863600"/>
            <a:chOff x="827584" y="1844824"/>
            <a:chExt cx="6480884" cy="864096"/>
          </a:xfrm>
        </p:grpSpPr>
        <p:cxnSp>
          <p:nvCxnSpPr>
            <p:cNvPr id="18448" name="Rechte verbindingslijn 22"/>
            <p:cNvCxnSpPr>
              <a:cxnSpLocks noChangeShapeType="1"/>
            </p:cNvCxnSpPr>
            <p:nvPr/>
          </p:nvCxnSpPr>
          <p:spPr bwMode="auto">
            <a:xfrm>
              <a:off x="827584" y="1844824"/>
              <a:ext cx="4104456" cy="0"/>
            </a:xfrm>
            <a:prstGeom prst="line">
              <a:avLst/>
            </a:prstGeom>
            <a:noFill/>
            <a:ln w="38100">
              <a:solidFill>
                <a:srgbClr val="00B050"/>
              </a:solidFill>
              <a:round/>
              <a:headEnd/>
              <a:tailEnd/>
            </a:ln>
          </p:spPr>
        </p:cxnSp>
        <p:cxnSp>
          <p:nvCxnSpPr>
            <p:cNvPr id="18449" name="Rechte verbindingslijn 23"/>
            <p:cNvCxnSpPr>
              <a:cxnSpLocks noChangeShapeType="1"/>
            </p:cNvCxnSpPr>
            <p:nvPr/>
          </p:nvCxnSpPr>
          <p:spPr bwMode="auto">
            <a:xfrm>
              <a:off x="827584" y="2707330"/>
              <a:ext cx="4104456" cy="1590"/>
            </a:xfrm>
            <a:prstGeom prst="line">
              <a:avLst/>
            </a:prstGeom>
            <a:noFill/>
            <a:ln w="38100">
              <a:solidFill>
                <a:srgbClr val="00B050"/>
              </a:solidFill>
              <a:round/>
              <a:headEnd/>
              <a:tailEnd/>
            </a:ln>
          </p:spPr>
        </p:cxnSp>
        <p:sp>
          <p:nvSpPr>
            <p:cNvPr id="18450" name="Rechteraccolade 25"/>
            <p:cNvSpPr>
              <a:spLocks/>
            </p:cNvSpPr>
            <p:nvPr/>
          </p:nvSpPr>
          <p:spPr bwMode="auto">
            <a:xfrm>
              <a:off x="5004048" y="1916832"/>
              <a:ext cx="216025" cy="661409"/>
            </a:xfrm>
            <a:prstGeom prst="rightBrace">
              <a:avLst>
                <a:gd name="adj1" fmla="val 49498"/>
                <a:gd name="adj2" fmla="val 50000"/>
              </a:avLst>
            </a:prstGeom>
            <a:solidFill>
              <a:schemeClr val="bg1"/>
            </a:solidFill>
            <a:ln w="19050">
              <a:solidFill>
                <a:schemeClr val="tx1"/>
              </a:solidFill>
              <a:round/>
              <a:headEnd/>
              <a:tailEnd/>
            </a:ln>
          </p:spPr>
          <p:txBody>
            <a:bodyPr/>
            <a:lstStyle/>
            <a:p>
              <a:endParaRPr lang="en-US"/>
            </a:p>
          </p:txBody>
        </p:sp>
        <p:sp>
          <p:nvSpPr>
            <p:cNvPr id="18451" name="Tekstvak 28"/>
            <p:cNvSpPr txBox="1">
              <a:spLocks noChangeArrowheads="1"/>
            </p:cNvSpPr>
            <p:nvPr/>
          </p:nvSpPr>
          <p:spPr bwMode="auto">
            <a:xfrm>
              <a:off x="4932195" y="2051824"/>
              <a:ext cx="2376273" cy="369544"/>
            </a:xfrm>
            <a:prstGeom prst="rect">
              <a:avLst/>
            </a:prstGeom>
            <a:noFill/>
            <a:ln w="9525">
              <a:noFill/>
              <a:miter lim="800000"/>
              <a:headEnd/>
              <a:tailEnd/>
            </a:ln>
          </p:spPr>
          <p:txBody>
            <a:bodyPr>
              <a:spAutoFit/>
            </a:bodyPr>
            <a:lstStyle/>
            <a:p>
              <a:r>
                <a:rPr lang="nl-NL" sz="1800" dirty="0">
                  <a:latin typeface="Calibri" pitchFamily="34" charset="0"/>
                </a:rPr>
                <a:t>Normaal gehoor</a:t>
              </a:r>
            </a:p>
          </p:txBody>
        </p:sp>
      </p:grpSp>
      <p:grpSp>
        <p:nvGrpSpPr>
          <p:cNvPr id="3" name="Groep 53"/>
          <p:cNvGrpSpPr>
            <a:grpSpLocks/>
          </p:cNvGrpSpPr>
          <p:nvPr/>
        </p:nvGrpSpPr>
        <p:grpSpPr bwMode="auto">
          <a:xfrm>
            <a:off x="865188" y="2924176"/>
            <a:ext cx="7378700" cy="923330"/>
            <a:chOff x="865684" y="2924943"/>
            <a:chExt cx="7379116" cy="923198"/>
          </a:xfrm>
        </p:grpSpPr>
        <p:cxnSp>
          <p:nvCxnSpPr>
            <p:cNvPr id="20499" name="Rechte verbindingslijn 42"/>
            <p:cNvCxnSpPr>
              <a:cxnSpLocks noChangeShapeType="1"/>
            </p:cNvCxnSpPr>
            <p:nvPr/>
          </p:nvCxnSpPr>
          <p:spPr bwMode="auto">
            <a:xfrm>
              <a:off x="865684" y="3140813"/>
              <a:ext cx="4138845" cy="1588"/>
            </a:xfrm>
            <a:prstGeom prst="line">
              <a:avLst/>
            </a:prstGeom>
            <a:ln w="38100">
              <a:headEnd/>
              <a:tailEnd type="stealth" w="lg" len="lg"/>
            </a:ln>
          </p:spPr>
          <p:style>
            <a:lnRef idx="1">
              <a:schemeClr val="accent3"/>
            </a:lnRef>
            <a:fillRef idx="0">
              <a:schemeClr val="accent3"/>
            </a:fillRef>
            <a:effectRef idx="0">
              <a:schemeClr val="accent3"/>
            </a:effectRef>
            <a:fontRef idx="minor">
              <a:schemeClr val="tx1"/>
            </a:fontRef>
          </p:style>
        </p:cxnSp>
        <p:sp>
          <p:nvSpPr>
            <p:cNvPr id="18447" name="Tekstvak 43"/>
            <p:cNvSpPr txBox="1">
              <a:spLocks noChangeArrowheads="1"/>
            </p:cNvSpPr>
            <p:nvPr/>
          </p:nvSpPr>
          <p:spPr bwMode="auto">
            <a:xfrm>
              <a:off x="5173856" y="2924943"/>
              <a:ext cx="3070944" cy="923198"/>
            </a:xfrm>
            <a:prstGeom prst="rect">
              <a:avLst/>
            </a:prstGeom>
            <a:noFill/>
            <a:ln w="9525">
              <a:noFill/>
              <a:miter lim="800000"/>
              <a:headEnd/>
              <a:tailEnd/>
            </a:ln>
          </p:spPr>
          <p:txBody>
            <a:bodyPr>
              <a:spAutoFit/>
            </a:bodyPr>
            <a:lstStyle/>
            <a:p>
              <a:pPr algn="l"/>
              <a:r>
                <a:rPr lang="nl-NL" sz="1800" dirty="0">
                  <a:latin typeface="Calibri" pitchFamily="34" charset="0"/>
                </a:rPr>
                <a:t>grens voor vergoeding hoortoestellen (gem. 35 dB bij 1,2 en 4 kHz)</a:t>
              </a:r>
            </a:p>
          </p:txBody>
        </p:sp>
      </p:grpSp>
      <p:grpSp>
        <p:nvGrpSpPr>
          <p:cNvPr id="4" name="Groep 54"/>
          <p:cNvGrpSpPr>
            <a:grpSpLocks/>
          </p:cNvGrpSpPr>
          <p:nvPr/>
        </p:nvGrpSpPr>
        <p:grpSpPr bwMode="auto">
          <a:xfrm>
            <a:off x="900113" y="4571836"/>
            <a:ext cx="7318969" cy="369332"/>
            <a:chOff x="865684" y="4903057"/>
            <a:chExt cx="7318793" cy="370367"/>
          </a:xfrm>
        </p:grpSpPr>
        <p:cxnSp>
          <p:nvCxnSpPr>
            <p:cNvPr id="20497" name="Rechte verbindingslijn 46"/>
            <p:cNvCxnSpPr>
              <a:cxnSpLocks noChangeShapeType="1"/>
            </p:cNvCxnSpPr>
            <p:nvPr/>
          </p:nvCxnSpPr>
          <p:spPr bwMode="auto">
            <a:xfrm>
              <a:off x="865684" y="5083112"/>
              <a:ext cx="4176612" cy="0"/>
            </a:xfrm>
            <a:prstGeom prst="line">
              <a:avLst/>
            </a:prstGeom>
            <a:ln w="38100">
              <a:solidFill>
                <a:srgbClr val="FF0000"/>
              </a:solidFill>
              <a:headEnd/>
              <a:tailEnd type="stealth" w="lg" len="lg"/>
            </a:ln>
          </p:spPr>
          <p:style>
            <a:lnRef idx="1">
              <a:schemeClr val="accent3"/>
            </a:lnRef>
            <a:fillRef idx="0">
              <a:schemeClr val="accent3"/>
            </a:fillRef>
            <a:effectRef idx="0">
              <a:schemeClr val="accent3"/>
            </a:effectRef>
            <a:fontRef idx="minor">
              <a:schemeClr val="tx1"/>
            </a:fontRef>
          </p:style>
        </p:cxnSp>
        <p:sp>
          <p:nvSpPr>
            <p:cNvPr id="18445" name="Tekstvak 48"/>
            <p:cNvSpPr txBox="1">
              <a:spLocks noChangeArrowheads="1"/>
            </p:cNvSpPr>
            <p:nvPr/>
          </p:nvSpPr>
          <p:spPr bwMode="auto">
            <a:xfrm>
              <a:off x="5113533" y="4903057"/>
              <a:ext cx="3070944" cy="370367"/>
            </a:xfrm>
            <a:prstGeom prst="rect">
              <a:avLst/>
            </a:prstGeom>
            <a:noFill/>
            <a:ln w="9525">
              <a:noFill/>
              <a:miter lim="800000"/>
              <a:headEnd/>
              <a:tailEnd/>
            </a:ln>
          </p:spPr>
          <p:txBody>
            <a:bodyPr>
              <a:spAutoFit/>
            </a:bodyPr>
            <a:lstStyle/>
            <a:p>
              <a:pPr algn="l"/>
              <a:r>
                <a:rPr lang="ja-JP" altLang="nl-NL" sz="1800" dirty="0">
                  <a:latin typeface="Calibri" pitchFamily="34" charset="0"/>
                </a:rPr>
                <a:t>“</a:t>
              </a:r>
              <a:r>
                <a:rPr lang="nl-NL" altLang="ja-JP" sz="1800" dirty="0">
                  <a:latin typeface="Calibri" pitchFamily="34" charset="0"/>
                </a:rPr>
                <a:t>Doof</a:t>
              </a:r>
              <a:r>
                <a:rPr lang="ja-JP" altLang="nl-NL" sz="1800" dirty="0">
                  <a:latin typeface="Calibri" pitchFamily="34" charset="0"/>
                </a:rPr>
                <a:t>”</a:t>
              </a:r>
              <a:endParaRPr lang="nl-NL" sz="1800" dirty="0">
                <a:latin typeface="Calibri" pitchFamily="34" charset="0"/>
              </a:endParaRPr>
            </a:p>
          </p:txBody>
        </p:sp>
      </p:grpSp>
      <p:grpSp>
        <p:nvGrpSpPr>
          <p:cNvPr id="5" name="Groep 55"/>
          <p:cNvGrpSpPr>
            <a:grpSpLocks/>
          </p:cNvGrpSpPr>
          <p:nvPr/>
        </p:nvGrpSpPr>
        <p:grpSpPr bwMode="auto">
          <a:xfrm>
            <a:off x="900113" y="5127716"/>
            <a:ext cx="7389989" cy="369332"/>
            <a:chOff x="899592" y="5628404"/>
            <a:chExt cx="7392190" cy="369094"/>
          </a:xfrm>
        </p:grpSpPr>
        <p:cxnSp>
          <p:nvCxnSpPr>
            <p:cNvPr id="20495" name="Rechte verbindingslijn 47"/>
            <p:cNvCxnSpPr>
              <a:cxnSpLocks noChangeShapeType="1"/>
            </p:cNvCxnSpPr>
            <p:nvPr/>
          </p:nvCxnSpPr>
          <p:spPr bwMode="auto">
            <a:xfrm>
              <a:off x="899592" y="5804409"/>
              <a:ext cx="4176368" cy="0"/>
            </a:xfrm>
            <a:prstGeom prst="line">
              <a:avLst/>
            </a:prstGeom>
            <a:ln w="38100">
              <a:solidFill>
                <a:schemeClr val="tx1"/>
              </a:solidFill>
              <a:headEnd/>
              <a:tailEnd type="stealth" w="lg" len="lg"/>
            </a:ln>
          </p:spPr>
          <p:style>
            <a:lnRef idx="1">
              <a:schemeClr val="accent3"/>
            </a:lnRef>
            <a:fillRef idx="0">
              <a:schemeClr val="accent3"/>
            </a:fillRef>
            <a:effectRef idx="0">
              <a:schemeClr val="accent3"/>
            </a:effectRef>
            <a:fontRef idx="minor">
              <a:schemeClr val="tx1"/>
            </a:fontRef>
          </p:style>
        </p:cxnSp>
        <p:sp>
          <p:nvSpPr>
            <p:cNvPr id="18443" name="Tekstvak 49"/>
            <p:cNvSpPr txBox="1">
              <a:spLocks noChangeArrowheads="1"/>
            </p:cNvSpPr>
            <p:nvPr/>
          </p:nvSpPr>
          <p:spPr bwMode="auto">
            <a:xfrm>
              <a:off x="5220838" y="5628404"/>
              <a:ext cx="3070944" cy="369094"/>
            </a:xfrm>
            <a:prstGeom prst="rect">
              <a:avLst/>
            </a:prstGeom>
            <a:noFill/>
            <a:ln w="9525">
              <a:noFill/>
              <a:miter lim="800000"/>
              <a:headEnd/>
              <a:tailEnd/>
            </a:ln>
          </p:spPr>
          <p:txBody>
            <a:bodyPr>
              <a:spAutoFit/>
            </a:bodyPr>
            <a:lstStyle/>
            <a:p>
              <a:pPr algn="l"/>
              <a:r>
                <a:rPr lang="nl-NL" sz="1800" dirty="0">
                  <a:latin typeface="Calibri" pitchFamily="34" charset="0"/>
                </a:rPr>
                <a:t>Pijngrens</a:t>
              </a:r>
            </a:p>
          </p:txBody>
        </p:sp>
      </p:grpSp>
      <p:cxnSp>
        <p:nvCxnSpPr>
          <p:cNvPr id="18441" name="Rechte verbindingslijn 38"/>
          <p:cNvCxnSpPr>
            <a:cxnSpLocks noChangeShapeType="1"/>
          </p:cNvCxnSpPr>
          <p:nvPr/>
        </p:nvCxnSpPr>
        <p:spPr bwMode="auto">
          <a:xfrm>
            <a:off x="900113" y="2949575"/>
            <a:ext cx="3527425" cy="1588"/>
          </a:xfrm>
          <a:prstGeom prst="line">
            <a:avLst/>
          </a:prstGeom>
          <a:noFill/>
          <a:ln w="19050">
            <a:solidFill>
              <a:schemeClr val="bg2"/>
            </a:solidFill>
            <a:round/>
            <a:headEnd/>
            <a:tailEn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CEB9A-04D9-7A4F-B5E3-B4F5EB3274D0}"/>
              </a:ext>
            </a:extLst>
          </p:cNvPr>
          <p:cNvSpPr>
            <a:spLocks noGrp="1"/>
          </p:cNvSpPr>
          <p:nvPr>
            <p:ph type="title"/>
          </p:nvPr>
        </p:nvSpPr>
        <p:spPr>
          <a:xfrm>
            <a:off x="522000" y="1004344"/>
            <a:ext cx="8100000" cy="533400"/>
          </a:xfrm>
        </p:spPr>
        <p:txBody>
          <a:bodyPr anchor="ctr">
            <a:normAutofit/>
          </a:bodyPr>
          <a:lstStyle/>
          <a:p>
            <a:r>
              <a:rPr lang="en-NL" sz="3700"/>
              <a:t>Gehoorverlies - configuratie</a:t>
            </a:r>
          </a:p>
        </p:txBody>
      </p:sp>
      <p:pic>
        <p:nvPicPr>
          <p:cNvPr id="6" name="Afbeelding 10" descr="Audio Onderwijs.tif">
            <a:extLst>
              <a:ext uri="{FF2B5EF4-FFF2-40B4-BE49-F238E27FC236}">
                <a16:creationId xmlns:a16="http://schemas.microsoft.com/office/drawing/2014/main" id="{0B083551-AB4A-5644-8ABC-69BF0DF7709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bwMode="auto">
          <a:xfrm>
            <a:off x="522000" y="1835678"/>
            <a:ext cx="5536650" cy="4083279"/>
          </a:xfrm>
          <a:prstGeom prst="rect">
            <a:avLst/>
          </a:prstGeom>
          <a:noFill/>
          <a:ln w="9525">
            <a:noFill/>
            <a:miter lim="800000"/>
            <a:headEnd/>
            <a:tailEnd/>
          </a:ln>
        </p:spPr>
      </p:pic>
      <p:pic>
        <p:nvPicPr>
          <p:cNvPr id="9" name="Picture 8">
            <a:extLst>
              <a:ext uri="{FF2B5EF4-FFF2-40B4-BE49-F238E27FC236}">
                <a16:creationId xmlns:a16="http://schemas.microsoft.com/office/drawing/2014/main" id="{E635A40D-3A22-3C8E-50EC-1455EFE4BD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9150" y="2690893"/>
            <a:ext cx="2372849" cy="2372849"/>
          </a:xfrm>
          <a:prstGeom prst="rect">
            <a:avLst/>
          </a:prstGeom>
          <a:noFill/>
        </p:spPr>
      </p:pic>
      <p:sp>
        <p:nvSpPr>
          <p:cNvPr id="5" name="Footer Placeholder 4">
            <a:extLst>
              <a:ext uri="{FF2B5EF4-FFF2-40B4-BE49-F238E27FC236}">
                <a16:creationId xmlns:a16="http://schemas.microsoft.com/office/drawing/2014/main" id="{494925AF-4C96-9444-9896-6A6F959908A5}"/>
              </a:ext>
            </a:extLst>
          </p:cNvPr>
          <p:cNvSpPr>
            <a:spLocks noGrp="1"/>
          </p:cNvSpPr>
          <p:nvPr>
            <p:ph type="ftr" sz="quarter" idx="4294967295"/>
          </p:nvPr>
        </p:nvSpPr>
        <p:spPr>
          <a:xfrm>
            <a:off x="2789238" y="6415088"/>
            <a:ext cx="3960812" cy="152400"/>
          </a:xfrm>
          <a:prstGeom prst="rect">
            <a:avLst/>
          </a:prstGeom>
        </p:spPr>
        <p:txBody>
          <a:bodyPr vert="horz" lIns="0" tIns="0" rIns="0" bIns="0" rtlCol="0" anchor="ctr"/>
          <a:lstStyle>
            <a:defPPr>
              <a:defRPr lang="nl-NL"/>
            </a:defPPr>
            <a:lvl1pPr algn="l" rtl="0" eaLnBrk="0" fontAlgn="base" hangingPunct="0">
              <a:lnSpc>
                <a:spcPts val="1200"/>
              </a:lnSpc>
              <a:spcBef>
                <a:spcPct val="0"/>
              </a:spcBef>
              <a:spcAft>
                <a:spcPct val="0"/>
              </a:spcAft>
              <a:defRPr sz="1000" kern="1200">
                <a:solidFill>
                  <a:schemeClr val="accent1"/>
                </a:solidFill>
                <a:latin typeface="Times New Roman" pitchFamily="18" charset="0"/>
                <a:ea typeface="MS PGothic" pitchFamily="34" charset="-128"/>
                <a:cs typeface="+mn-cs"/>
              </a:defRPr>
            </a:lvl1pPr>
            <a:lvl2pPr marL="4572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2pPr>
            <a:lvl3pPr marL="9144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3pPr>
            <a:lvl4pPr marL="13716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4pPr>
            <a:lvl5pPr marL="1828800" algn="ctr" rtl="0" eaLnBrk="0" fontAlgn="base" hangingPunct="0">
              <a:spcBef>
                <a:spcPct val="0"/>
              </a:spcBef>
              <a:spcAft>
                <a:spcPct val="0"/>
              </a:spcAft>
              <a:defRPr sz="2400" kern="1200">
                <a:solidFill>
                  <a:schemeClr val="tx1"/>
                </a:solidFill>
                <a:latin typeface="Times New Roman" pitchFamily="18" charset="0"/>
                <a:ea typeface="MS PGothic" pitchFamily="34" charset="-128"/>
                <a:cs typeface="+mn-cs"/>
              </a:defRPr>
            </a:lvl5pPr>
            <a:lvl6pPr marL="2286000" algn="l" defTabSz="914400" rtl="0" eaLnBrk="1" latinLnBrk="0" hangingPunct="1">
              <a:defRPr sz="2400" kern="1200">
                <a:solidFill>
                  <a:schemeClr val="tx1"/>
                </a:solidFill>
                <a:latin typeface="Times New Roman" pitchFamily="18" charset="0"/>
                <a:ea typeface="MS PGothic" pitchFamily="34" charset="-128"/>
                <a:cs typeface="+mn-cs"/>
              </a:defRPr>
            </a:lvl6pPr>
            <a:lvl7pPr marL="2743200" algn="l" defTabSz="914400" rtl="0" eaLnBrk="1" latinLnBrk="0" hangingPunct="1">
              <a:defRPr sz="2400" kern="1200">
                <a:solidFill>
                  <a:schemeClr val="tx1"/>
                </a:solidFill>
                <a:latin typeface="Times New Roman" pitchFamily="18" charset="0"/>
                <a:ea typeface="MS PGothic" pitchFamily="34" charset="-128"/>
                <a:cs typeface="+mn-cs"/>
              </a:defRPr>
            </a:lvl7pPr>
            <a:lvl8pPr marL="3200400" algn="l" defTabSz="914400" rtl="0" eaLnBrk="1" latinLnBrk="0" hangingPunct="1">
              <a:defRPr sz="2400" kern="1200">
                <a:solidFill>
                  <a:schemeClr val="tx1"/>
                </a:solidFill>
                <a:latin typeface="Times New Roman" pitchFamily="18" charset="0"/>
                <a:ea typeface="MS PGothic" pitchFamily="34" charset="-128"/>
                <a:cs typeface="+mn-cs"/>
              </a:defRPr>
            </a:lvl8pPr>
            <a:lvl9pPr marL="3657600" algn="l" defTabSz="914400" rtl="0" eaLnBrk="1" latinLnBrk="0" hangingPunct="1">
              <a:defRPr sz="2400" kern="1200">
                <a:solidFill>
                  <a:schemeClr val="tx1"/>
                </a:solidFill>
                <a:latin typeface="Times New Roman" pitchFamily="18" charset="0"/>
                <a:ea typeface="MS PGothic" pitchFamily="34" charset="-128"/>
                <a:cs typeface="+mn-cs"/>
              </a:defRPr>
            </a:lvl9pPr>
          </a:lstStyle>
          <a:p>
            <a:pPr>
              <a:spcAft>
                <a:spcPts val="600"/>
              </a:spcAft>
              <a:defRPr/>
            </a:pPr>
            <a:r>
              <a:rPr lang="nl-NL"/>
              <a:t>	</a:t>
            </a:r>
            <a:fld id="{B3472B90-4467-499C-AC0D-4ED0F3096399}" type="slidenum">
              <a:rPr lang="nl-NL" smtClean="0"/>
              <a:pPr>
                <a:spcAft>
                  <a:spcPts val="600"/>
                </a:spcAft>
                <a:defRPr/>
              </a:pPr>
              <a:t>14</a:t>
            </a:fld>
            <a:endParaRPr lang="nl-NL"/>
          </a:p>
        </p:txBody>
      </p:sp>
    </p:spTree>
    <p:extLst>
      <p:ext uri="{BB962C8B-B14F-4D97-AF65-F5344CB8AC3E}">
        <p14:creationId xmlns:p14="http://schemas.microsoft.com/office/powerpoint/2010/main" val="1131059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C44510D-19AA-B344-954E-85160DEBAE20}"/>
              </a:ext>
            </a:extLst>
          </p:cNvPr>
          <p:cNvSpPr>
            <a:spLocks noGrp="1"/>
          </p:cNvSpPr>
          <p:nvPr>
            <p:ph type="title"/>
          </p:nvPr>
        </p:nvSpPr>
        <p:spPr/>
        <p:txBody>
          <a:bodyPr/>
          <a:lstStyle/>
          <a:p>
            <a:r>
              <a:rPr lang="nl-NL" dirty="0" err="1"/>
              <a:t>Otoakoestische</a:t>
            </a:r>
            <a:r>
              <a:rPr lang="nl-NL" dirty="0"/>
              <a:t> emissies</a:t>
            </a:r>
          </a:p>
        </p:txBody>
      </p:sp>
      <p:sp>
        <p:nvSpPr>
          <p:cNvPr id="4" name="Tijdelijke aanduiding voor voettekst 3">
            <a:extLst>
              <a:ext uri="{FF2B5EF4-FFF2-40B4-BE49-F238E27FC236}">
                <a16:creationId xmlns:a16="http://schemas.microsoft.com/office/drawing/2014/main" id="{10644409-F383-1C4F-BE13-687D3CD97BFB}"/>
              </a:ext>
            </a:extLst>
          </p:cNvPr>
          <p:cNvSpPr>
            <a:spLocks noGrp="1"/>
          </p:cNvSpPr>
          <p:nvPr>
            <p:ph type="ftr" sz="quarter" idx="11"/>
          </p:nvPr>
        </p:nvSpPr>
        <p:spPr/>
        <p:txBody>
          <a:bodyPr/>
          <a:lstStyle/>
          <a:p>
            <a:pPr>
              <a:defRPr/>
            </a:pPr>
            <a:r>
              <a:rPr lang="nl-NL"/>
              <a:t>	</a:t>
            </a:r>
            <a:fld id="{90817C61-3AA5-4D42-956E-CFEE420DB621}" type="slidenum">
              <a:rPr lang="nl-NL" smtClean="0"/>
              <a:pPr>
                <a:defRPr/>
              </a:pPr>
              <a:t>15</a:t>
            </a:fld>
            <a:endParaRPr lang="nl-NL"/>
          </a:p>
        </p:txBody>
      </p:sp>
      <p:pic>
        <p:nvPicPr>
          <p:cNvPr id="5" name="Content Placeholder 4" descr="4-3-2-2">
            <a:extLst>
              <a:ext uri="{FF2B5EF4-FFF2-40B4-BE49-F238E27FC236}">
                <a16:creationId xmlns:a16="http://schemas.microsoft.com/office/drawing/2014/main" id="{DD28BFDB-B3AB-864F-89F8-82495D53EF42}"/>
              </a:ext>
            </a:extLst>
          </p:cNvPr>
          <p:cNvPicPr>
            <a:picLocks noGrp="1" noChangeAspect="1" noChangeArrowheads="1"/>
          </p:cNvPicPr>
          <p:nvPr>
            <p:ph idx="1"/>
          </p:nvPr>
        </p:nvPicPr>
        <p:blipFill>
          <a:blip r:embed="rId2" cstate="screen">
            <a:extLst>
              <a:ext uri="{28A0092B-C50C-407E-A947-70E740481C1C}">
                <a14:useLocalDpi xmlns:a14="http://schemas.microsoft.com/office/drawing/2010/main"/>
              </a:ext>
            </a:extLst>
          </a:blip>
          <a:srcRect t="-16779" b="-16779"/>
          <a:stretch>
            <a:fillRect/>
          </a:stretch>
        </p:blipFill>
        <p:spPr>
          <a:xfrm>
            <a:off x="1397000" y="1892930"/>
            <a:ext cx="6350000" cy="3969077"/>
          </a:xfrm>
        </p:spPr>
      </p:pic>
    </p:spTree>
    <p:extLst>
      <p:ext uri="{BB962C8B-B14F-4D97-AF65-F5344CB8AC3E}">
        <p14:creationId xmlns:p14="http://schemas.microsoft.com/office/powerpoint/2010/main" val="1039944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6E2BEA5-C54B-4343-9724-EE578130853C}"/>
              </a:ext>
            </a:extLst>
          </p:cNvPr>
          <p:cNvSpPr>
            <a:spLocks noGrp="1"/>
          </p:cNvSpPr>
          <p:nvPr>
            <p:ph type="title"/>
          </p:nvPr>
        </p:nvSpPr>
        <p:spPr/>
        <p:txBody>
          <a:bodyPr/>
          <a:lstStyle/>
          <a:p>
            <a:r>
              <a:rPr lang="nl-NL" dirty="0" err="1"/>
              <a:t>OAEs</a:t>
            </a:r>
            <a:endParaRPr lang="nl-NL" dirty="0"/>
          </a:p>
        </p:txBody>
      </p:sp>
      <p:sp>
        <p:nvSpPr>
          <p:cNvPr id="4" name="Tijdelijke aanduiding voor voettekst 3">
            <a:extLst>
              <a:ext uri="{FF2B5EF4-FFF2-40B4-BE49-F238E27FC236}">
                <a16:creationId xmlns:a16="http://schemas.microsoft.com/office/drawing/2014/main" id="{3526BA39-DE84-2443-B646-2DA4F91403E5}"/>
              </a:ext>
            </a:extLst>
          </p:cNvPr>
          <p:cNvSpPr>
            <a:spLocks noGrp="1"/>
          </p:cNvSpPr>
          <p:nvPr>
            <p:ph type="ftr" sz="quarter" idx="11"/>
          </p:nvPr>
        </p:nvSpPr>
        <p:spPr/>
        <p:txBody>
          <a:bodyPr/>
          <a:lstStyle/>
          <a:p>
            <a:pPr>
              <a:defRPr/>
            </a:pPr>
            <a:r>
              <a:rPr lang="nl-NL"/>
              <a:t>	</a:t>
            </a:r>
            <a:fld id="{90817C61-3AA5-4D42-956E-CFEE420DB621}" type="slidenum">
              <a:rPr lang="nl-NL" smtClean="0"/>
              <a:pPr>
                <a:defRPr/>
              </a:pPr>
              <a:t>16</a:t>
            </a:fld>
            <a:endParaRPr lang="nl-NL"/>
          </a:p>
        </p:txBody>
      </p:sp>
      <p:pic>
        <p:nvPicPr>
          <p:cNvPr id="5" name="Content Placeholder 6">
            <a:extLst>
              <a:ext uri="{FF2B5EF4-FFF2-40B4-BE49-F238E27FC236}">
                <a16:creationId xmlns:a16="http://schemas.microsoft.com/office/drawing/2014/main" id="{99681592-8409-8D47-80C0-FCB43CF3DDE0}"/>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rcRect l="-2055" r="-2055"/>
          <a:stretch>
            <a:fillRect/>
          </a:stretch>
        </p:blipFill>
        <p:spPr>
          <a:xfrm>
            <a:off x="1524336" y="1972469"/>
            <a:ext cx="6095328" cy="3810000"/>
          </a:xfrm>
        </p:spPr>
      </p:pic>
    </p:spTree>
    <p:extLst>
      <p:ext uri="{BB962C8B-B14F-4D97-AF65-F5344CB8AC3E}">
        <p14:creationId xmlns:p14="http://schemas.microsoft.com/office/powerpoint/2010/main" val="2074746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8E9AA5B-4916-EC48-90AB-DB9F2F0D02D5}"/>
              </a:ext>
            </a:extLst>
          </p:cNvPr>
          <p:cNvSpPr>
            <a:spLocks noGrp="1"/>
          </p:cNvSpPr>
          <p:nvPr>
            <p:ph type="title"/>
          </p:nvPr>
        </p:nvSpPr>
        <p:spPr>
          <a:xfrm>
            <a:off x="522288" y="1023392"/>
            <a:ext cx="8099425" cy="533400"/>
          </a:xfrm>
        </p:spPr>
        <p:txBody>
          <a:bodyPr/>
          <a:lstStyle/>
          <a:p>
            <a:r>
              <a:rPr lang="nl-NL" dirty="0"/>
              <a:t>Voorbeeld: OAE &amp; Ménière</a:t>
            </a:r>
          </a:p>
        </p:txBody>
      </p:sp>
      <p:pic>
        <p:nvPicPr>
          <p:cNvPr id="7" name="Tijdelijke aanduiding voor inhoud 6">
            <a:extLst>
              <a:ext uri="{FF2B5EF4-FFF2-40B4-BE49-F238E27FC236}">
                <a16:creationId xmlns:a16="http://schemas.microsoft.com/office/drawing/2014/main" id="{E2CAA156-F3D3-0A4D-A04E-0988BFDC76CF}"/>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333500" y="1908969"/>
            <a:ext cx="6477000" cy="3937000"/>
          </a:xfrm>
        </p:spPr>
      </p:pic>
      <p:sp>
        <p:nvSpPr>
          <p:cNvPr id="4" name="Tijdelijke aanduiding voor voettekst 3">
            <a:extLst>
              <a:ext uri="{FF2B5EF4-FFF2-40B4-BE49-F238E27FC236}">
                <a16:creationId xmlns:a16="http://schemas.microsoft.com/office/drawing/2014/main" id="{88D3BAC0-AA23-004C-9CA6-D5751577D476}"/>
              </a:ext>
            </a:extLst>
          </p:cNvPr>
          <p:cNvSpPr>
            <a:spLocks noGrp="1"/>
          </p:cNvSpPr>
          <p:nvPr>
            <p:ph type="ftr" sz="quarter" idx="11"/>
          </p:nvPr>
        </p:nvSpPr>
        <p:spPr/>
        <p:txBody>
          <a:bodyPr/>
          <a:lstStyle/>
          <a:p>
            <a:pPr>
              <a:defRPr/>
            </a:pPr>
            <a:r>
              <a:rPr lang="nl-NL"/>
              <a:t>	</a:t>
            </a:r>
            <a:fld id="{90817C61-3AA5-4D42-956E-CFEE420DB621}" type="slidenum">
              <a:rPr lang="nl-NL" smtClean="0"/>
              <a:pPr>
                <a:defRPr/>
              </a:pPr>
              <a:t>17</a:t>
            </a:fld>
            <a:endParaRPr lang="nl-NL"/>
          </a:p>
        </p:txBody>
      </p:sp>
      <p:sp>
        <p:nvSpPr>
          <p:cNvPr id="3" name="Rectangle 2">
            <a:extLst>
              <a:ext uri="{FF2B5EF4-FFF2-40B4-BE49-F238E27FC236}">
                <a16:creationId xmlns:a16="http://schemas.microsoft.com/office/drawing/2014/main" id="{B0522040-E95E-4E45-8D59-59C71FB6C544}"/>
              </a:ext>
            </a:extLst>
          </p:cNvPr>
          <p:cNvSpPr/>
          <p:nvPr/>
        </p:nvSpPr>
        <p:spPr>
          <a:xfrm>
            <a:off x="2875863" y="5847655"/>
            <a:ext cx="3392274" cy="461665"/>
          </a:xfrm>
          <a:prstGeom prst="rect">
            <a:avLst/>
          </a:prstGeom>
        </p:spPr>
        <p:txBody>
          <a:bodyPr wrap="none">
            <a:spAutoFit/>
          </a:bodyPr>
          <a:lstStyle/>
          <a:p>
            <a:r>
              <a:rPr lang="nl-NL" dirty="0"/>
              <a:t>Golfpatroon ~ toonhoogte</a:t>
            </a:r>
            <a:endParaRPr lang="en-NL" dirty="0"/>
          </a:p>
        </p:txBody>
      </p:sp>
    </p:spTree>
    <p:extLst>
      <p:ext uri="{BB962C8B-B14F-4D97-AF65-F5344CB8AC3E}">
        <p14:creationId xmlns:p14="http://schemas.microsoft.com/office/powerpoint/2010/main" val="2094107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8E313F8-43DF-7040-8B04-15CF74D368A7}"/>
              </a:ext>
            </a:extLst>
          </p:cNvPr>
          <p:cNvSpPr>
            <a:spLocks noGrp="1"/>
          </p:cNvSpPr>
          <p:nvPr>
            <p:ph type="title"/>
          </p:nvPr>
        </p:nvSpPr>
        <p:spPr/>
        <p:txBody>
          <a:bodyPr/>
          <a:lstStyle/>
          <a:p>
            <a:r>
              <a:rPr lang="nl-NL" dirty="0"/>
              <a:t>Brainstem </a:t>
            </a:r>
            <a:r>
              <a:rPr lang="nl-NL" dirty="0" err="1"/>
              <a:t>Evoked</a:t>
            </a:r>
            <a:r>
              <a:rPr lang="nl-NL" dirty="0"/>
              <a:t> Response </a:t>
            </a:r>
            <a:r>
              <a:rPr lang="nl-NL" dirty="0" err="1"/>
              <a:t>Audiometry</a:t>
            </a:r>
            <a:r>
              <a:rPr lang="nl-NL" dirty="0"/>
              <a:t> (BERA)</a:t>
            </a:r>
          </a:p>
        </p:txBody>
      </p:sp>
      <p:sp>
        <p:nvSpPr>
          <p:cNvPr id="3" name="Tijdelijke aanduiding voor inhoud 2">
            <a:extLst>
              <a:ext uri="{FF2B5EF4-FFF2-40B4-BE49-F238E27FC236}">
                <a16:creationId xmlns:a16="http://schemas.microsoft.com/office/drawing/2014/main" id="{3D1925D4-637E-0F4E-9E3B-E445206CF209}"/>
              </a:ext>
            </a:extLst>
          </p:cNvPr>
          <p:cNvSpPr>
            <a:spLocks noGrp="1"/>
          </p:cNvSpPr>
          <p:nvPr>
            <p:ph idx="1"/>
          </p:nvPr>
        </p:nvSpPr>
        <p:spPr/>
        <p:txBody>
          <a:bodyPr/>
          <a:lstStyle/>
          <a:p>
            <a:endParaRPr lang="nl-NL" dirty="0"/>
          </a:p>
          <a:p>
            <a:endParaRPr lang="nl-NL" dirty="0"/>
          </a:p>
        </p:txBody>
      </p:sp>
      <p:sp>
        <p:nvSpPr>
          <p:cNvPr id="4" name="Tijdelijke aanduiding voor voettekst 3">
            <a:extLst>
              <a:ext uri="{FF2B5EF4-FFF2-40B4-BE49-F238E27FC236}">
                <a16:creationId xmlns:a16="http://schemas.microsoft.com/office/drawing/2014/main" id="{4D3080A2-A540-2240-B0E9-CF5DB8910B7B}"/>
              </a:ext>
            </a:extLst>
          </p:cNvPr>
          <p:cNvSpPr>
            <a:spLocks noGrp="1"/>
          </p:cNvSpPr>
          <p:nvPr>
            <p:ph type="ftr" sz="quarter" idx="11"/>
          </p:nvPr>
        </p:nvSpPr>
        <p:spPr/>
        <p:txBody>
          <a:bodyPr/>
          <a:lstStyle/>
          <a:p>
            <a:pPr>
              <a:defRPr/>
            </a:pPr>
            <a:r>
              <a:rPr lang="nl-NL"/>
              <a:t>	</a:t>
            </a:r>
            <a:fld id="{90817C61-3AA5-4D42-956E-CFEE420DB621}" type="slidenum">
              <a:rPr lang="nl-NL" smtClean="0"/>
              <a:pPr>
                <a:defRPr/>
              </a:pPr>
              <a:t>18</a:t>
            </a:fld>
            <a:endParaRPr lang="nl-NL"/>
          </a:p>
        </p:txBody>
      </p:sp>
      <p:pic>
        <p:nvPicPr>
          <p:cNvPr id="5" name="Picture 4" descr="D:\Documenten en Settings\MrX\Mijn documenten\My Work\praatjes\KNOstaf20060428BER\voies_potentiel.jpg">
            <a:extLst>
              <a:ext uri="{FF2B5EF4-FFF2-40B4-BE49-F238E27FC236}">
                <a16:creationId xmlns:a16="http://schemas.microsoft.com/office/drawing/2014/main" id="{807DF421-793E-9F43-96B1-514D5A55573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t="-50148" b="-50148"/>
          <a:stretch>
            <a:fillRect/>
          </a:stretch>
        </p:blipFill>
        <p:spPr bwMode="auto">
          <a:xfrm>
            <a:off x="152877" y="1142581"/>
            <a:ext cx="8991124" cy="5619453"/>
          </a:xfrm>
          <a:prstGeom prst="rect">
            <a:avLst/>
          </a:prstGeom>
          <a:noFill/>
          <a:ln w="9525">
            <a:noFill/>
            <a:miter lim="800000"/>
            <a:headEnd/>
            <a:tailEnd/>
          </a:ln>
        </p:spPr>
      </p:pic>
    </p:spTree>
    <p:extLst>
      <p:ext uri="{BB962C8B-B14F-4D97-AF65-F5344CB8AC3E}">
        <p14:creationId xmlns:p14="http://schemas.microsoft.com/office/powerpoint/2010/main" val="3917469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ttps://pharmaceuticalintelligence.files.wordpress.com/2015/02/the-auditory-pathway-and-normal-auditory-b">
            <a:extLst>
              <a:ext uri="{FF2B5EF4-FFF2-40B4-BE49-F238E27FC236}">
                <a16:creationId xmlns:a16="http://schemas.microsoft.com/office/drawing/2014/main" id="{70E51D64-47C0-124C-8B68-A5B2DAE9695E}"/>
              </a:ext>
            </a:extLst>
          </p:cNvPr>
          <p:cNvPicPr>
            <a:picLocks noGrp="1" noChangeAspect="1" noChangeArrowheads="1"/>
          </p:cNvPicPr>
          <p:nvPr>
            <p:ph idx="1"/>
          </p:nvPr>
        </p:nvPicPr>
        <p:blipFill>
          <a:blip r:embed="rId2" cstate="screen">
            <a:extLst>
              <a:ext uri="{28A0092B-C50C-407E-A947-70E740481C1C}">
                <a14:useLocalDpi xmlns:a14="http://schemas.microsoft.com/office/drawing/2010/main"/>
              </a:ext>
            </a:extLst>
          </a:blip>
          <a:srcRect/>
          <a:stretch>
            <a:fillRect/>
          </a:stretch>
        </p:blipFill>
        <p:spPr bwMode="auto">
          <a:xfrm>
            <a:off x="1835696" y="1196752"/>
            <a:ext cx="6696744" cy="4988331"/>
          </a:xfrm>
          <a:prstGeom prst="rect">
            <a:avLst/>
          </a:prstGeom>
          <a:noFill/>
          <a:extLst>
            <a:ext uri="{909E8E84-426E-40DD-AFC4-6F175D3DCCD1}">
              <a14:hiddenFill xmlns:a14="http://schemas.microsoft.com/office/drawing/2010/main">
                <a:solidFill>
                  <a:srgbClr val="FFFFFF"/>
                </a:solidFill>
              </a14:hiddenFill>
            </a:ext>
          </a:extLst>
        </p:spPr>
      </p:pic>
      <p:sp>
        <p:nvSpPr>
          <p:cNvPr id="2" name="Titel 1">
            <a:extLst>
              <a:ext uri="{FF2B5EF4-FFF2-40B4-BE49-F238E27FC236}">
                <a16:creationId xmlns:a16="http://schemas.microsoft.com/office/drawing/2014/main" id="{CF7F9B0D-67BE-A744-9AA4-E5DC6EB827EB}"/>
              </a:ext>
            </a:extLst>
          </p:cNvPr>
          <p:cNvSpPr>
            <a:spLocks noGrp="1"/>
          </p:cNvSpPr>
          <p:nvPr>
            <p:ph type="title"/>
          </p:nvPr>
        </p:nvSpPr>
        <p:spPr/>
        <p:txBody>
          <a:bodyPr/>
          <a:lstStyle/>
          <a:p>
            <a:r>
              <a:rPr lang="nl-NL" dirty="0"/>
              <a:t>BERA – contributies van verschillende bronnen</a:t>
            </a:r>
          </a:p>
        </p:txBody>
      </p:sp>
      <p:sp>
        <p:nvSpPr>
          <p:cNvPr id="4" name="Tijdelijke aanduiding voor voettekst 3">
            <a:extLst>
              <a:ext uri="{FF2B5EF4-FFF2-40B4-BE49-F238E27FC236}">
                <a16:creationId xmlns:a16="http://schemas.microsoft.com/office/drawing/2014/main" id="{0069C510-4494-FA4B-9B46-53901E99DB7F}"/>
              </a:ext>
            </a:extLst>
          </p:cNvPr>
          <p:cNvSpPr>
            <a:spLocks noGrp="1"/>
          </p:cNvSpPr>
          <p:nvPr>
            <p:ph type="ftr" sz="quarter" idx="11"/>
          </p:nvPr>
        </p:nvSpPr>
        <p:spPr/>
        <p:txBody>
          <a:bodyPr/>
          <a:lstStyle/>
          <a:p>
            <a:pPr>
              <a:defRPr/>
            </a:pPr>
            <a:r>
              <a:rPr lang="nl-NL"/>
              <a:t>	</a:t>
            </a:r>
            <a:fld id="{90817C61-3AA5-4D42-956E-CFEE420DB621}" type="slidenum">
              <a:rPr lang="nl-NL" smtClean="0"/>
              <a:pPr>
                <a:defRPr/>
              </a:pPr>
              <a:t>19</a:t>
            </a:fld>
            <a:endParaRPr lang="nl-NL"/>
          </a:p>
        </p:txBody>
      </p:sp>
    </p:spTree>
    <p:extLst>
      <p:ext uri="{BB962C8B-B14F-4D97-AF65-F5344CB8AC3E}">
        <p14:creationId xmlns:p14="http://schemas.microsoft.com/office/powerpoint/2010/main" val="1175456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jdelijke aanduiding voor voettekst 3">
            <a:extLst>
              <a:ext uri="{FF2B5EF4-FFF2-40B4-BE49-F238E27FC236}">
                <a16:creationId xmlns:a16="http://schemas.microsoft.com/office/drawing/2014/main" id="{3A8E94C6-214A-E544-8CFA-AC16103493C5}"/>
              </a:ext>
            </a:extLst>
          </p:cNvPr>
          <p:cNvSpPr>
            <a:spLocks noGrp="1"/>
          </p:cNvSpPr>
          <p:nvPr>
            <p:ph type="ftr" sz="quarter" idx="11"/>
          </p:nvPr>
        </p:nvSpPr>
        <p:spPr/>
        <p:txBody>
          <a:bodyPr/>
          <a:lstStyle/>
          <a:p>
            <a:pPr>
              <a:defRPr/>
            </a:pPr>
            <a:r>
              <a:rPr lang="nl-NL"/>
              <a:t>	</a:t>
            </a:r>
            <a:fld id="{90817C61-3AA5-4D42-956E-CFEE420DB621}" type="slidenum">
              <a:rPr lang="nl-NL" smtClean="0"/>
              <a:pPr>
                <a:defRPr/>
              </a:pPr>
              <a:t>20</a:t>
            </a:fld>
            <a:endParaRPr lang="nl-NL"/>
          </a:p>
        </p:txBody>
      </p:sp>
      <p:pic>
        <p:nvPicPr>
          <p:cNvPr id="5" name="Picture 2" descr="D:\Documenten en Settings\MrX\Mijn documenten\My Work\praatjes\KNOstaf20060428BER\8-3-8-1.gif">
            <a:extLst>
              <a:ext uri="{FF2B5EF4-FFF2-40B4-BE49-F238E27FC236}">
                <a16:creationId xmlns:a16="http://schemas.microsoft.com/office/drawing/2014/main" id="{39938942-85CC-D443-9F87-659D7E608F3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067944" y="674712"/>
            <a:ext cx="3667125" cy="55626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6">
            <a:extLst>
              <a:ext uri="{FF2B5EF4-FFF2-40B4-BE49-F238E27FC236}">
                <a16:creationId xmlns:a16="http://schemas.microsoft.com/office/drawing/2014/main" id="{89145897-C897-0140-BCA9-E9283B3A33BE}"/>
              </a:ext>
            </a:extLst>
          </p:cNvPr>
          <p:cNvCxnSpPr>
            <a:cxnSpLocks noChangeShapeType="1"/>
          </p:cNvCxnSpPr>
          <p:nvPr/>
        </p:nvCxnSpPr>
        <p:spPr bwMode="auto">
          <a:xfrm flipH="1" flipV="1">
            <a:off x="4211960" y="4653136"/>
            <a:ext cx="1368425" cy="0"/>
          </a:xfrm>
          <a:prstGeom prst="straightConnector1">
            <a:avLst/>
          </a:prstGeom>
          <a:noFill/>
          <a:ln w="28575">
            <a:solidFill>
              <a:schemeClr val="accent2"/>
            </a:solidFill>
            <a:round/>
            <a:headEnd type="arrow" w="med" len="med"/>
            <a:tailEnd type="arrow" w="med" len="med"/>
          </a:ln>
          <a:extLst>
            <a:ext uri="{909E8E84-426E-40DD-AFC4-6F175D3DCCD1}">
              <a14:hiddenFill xmlns:a14="http://schemas.microsoft.com/office/drawing/2010/main">
                <a:noFill/>
              </a14:hiddenFill>
            </a:ext>
          </a:extLst>
        </p:spPr>
      </p:cxnSp>
      <p:pic>
        <p:nvPicPr>
          <p:cNvPr id="7" name="Picture 4" descr="D:\Documenten en Settings\MrX\Mijn documenten\My Work\praatjes\KNOstaf20060428BER\voies_potentiel.jpg">
            <a:extLst>
              <a:ext uri="{FF2B5EF4-FFF2-40B4-BE49-F238E27FC236}">
                <a16:creationId xmlns:a16="http://schemas.microsoft.com/office/drawing/2014/main" id="{741E670C-8376-C449-9EF4-EB48176D63FC}"/>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2" b="-668"/>
          <a:stretch/>
        </p:blipFill>
        <p:spPr bwMode="auto">
          <a:xfrm>
            <a:off x="251520" y="764704"/>
            <a:ext cx="3699043" cy="2290433"/>
          </a:xfrm>
          <a:prstGeom prst="rect">
            <a:avLst/>
          </a:prstGeom>
          <a:noFill/>
          <a:ln w="9525">
            <a:noFill/>
            <a:miter lim="800000"/>
            <a:headEnd/>
            <a:tailEnd/>
          </a:ln>
        </p:spPr>
      </p:pic>
      <p:pic>
        <p:nvPicPr>
          <p:cNvPr id="8" name="Afbeelding 7">
            <a:extLst>
              <a:ext uri="{FF2B5EF4-FFF2-40B4-BE49-F238E27FC236}">
                <a16:creationId xmlns:a16="http://schemas.microsoft.com/office/drawing/2014/main" id="{08B82325-E631-1649-8B4D-11F121D97520}"/>
              </a:ext>
            </a:extLst>
          </p:cNvPr>
          <p:cNvPicPr>
            <a:picLocks noChangeAspect="1"/>
          </p:cNvPicPr>
          <p:nvPr/>
        </p:nvPicPr>
        <p:blipFill>
          <a:blip r:embed="rId4"/>
          <a:stretch>
            <a:fillRect/>
          </a:stretch>
        </p:blipFill>
        <p:spPr>
          <a:xfrm>
            <a:off x="468843" y="3646980"/>
            <a:ext cx="3264396" cy="2176264"/>
          </a:xfrm>
          <a:prstGeom prst="rect">
            <a:avLst/>
          </a:prstGeom>
        </p:spPr>
      </p:pic>
    </p:spTree>
    <p:extLst>
      <p:ext uri="{BB962C8B-B14F-4D97-AF65-F5344CB8AC3E}">
        <p14:creationId xmlns:p14="http://schemas.microsoft.com/office/powerpoint/2010/main" val="365353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3E44-ED12-EB45-84AA-BE5958BA6369}"/>
              </a:ext>
            </a:extLst>
          </p:cNvPr>
          <p:cNvSpPr>
            <a:spLocks noGrp="1"/>
          </p:cNvSpPr>
          <p:nvPr>
            <p:ph type="title"/>
          </p:nvPr>
        </p:nvSpPr>
        <p:spPr/>
        <p:txBody>
          <a:bodyPr/>
          <a:lstStyle/>
          <a:p>
            <a:r>
              <a:rPr lang="en-US" dirty="0" err="1"/>
              <a:t>Ouderdomsdoofheid</a:t>
            </a:r>
            <a:r>
              <a:rPr lang="en-US" dirty="0"/>
              <a:t> (</a:t>
            </a:r>
            <a:r>
              <a:rPr lang="en-US" dirty="0" err="1"/>
              <a:t>Presbycusis</a:t>
            </a:r>
            <a:r>
              <a:rPr lang="en-US" dirty="0"/>
              <a:t>) in </a:t>
            </a:r>
            <a:r>
              <a:rPr lang="en-US" dirty="0" err="1"/>
              <a:t>niet-westerse</a:t>
            </a:r>
            <a:r>
              <a:rPr lang="en-US" dirty="0"/>
              <a:t> </a:t>
            </a:r>
            <a:r>
              <a:rPr lang="en-US" dirty="0" err="1"/>
              <a:t>cultuur</a:t>
            </a:r>
            <a:endParaRPr lang="en-US" dirty="0"/>
          </a:p>
        </p:txBody>
      </p:sp>
      <p:pic>
        <p:nvPicPr>
          <p:cNvPr id="6" name="Content Placeholder 5">
            <a:extLst>
              <a:ext uri="{FF2B5EF4-FFF2-40B4-BE49-F238E27FC236}">
                <a16:creationId xmlns:a16="http://schemas.microsoft.com/office/drawing/2014/main" id="{0CCA1AA8-35EC-8746-9A11-E1468D9ADF30}"/>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676003" y="1814513"/>
            <a:ext cx="5791994" cy="4125912"/>
          </a:xfrm>
        </p:spPr>
      </p:pic>
      <p:sp>
        <p:nvSpPr>
          <p:cNvPr id="4" name="Footer Placeholder 3">
            <a:extLst>
              <a:ext uri="{FF2B5EF4-FFF2-40B4-BE49-F238E27FC236}">
                <a16:creationId xmlns:a16="http://schemas.microsoft.com/office/drawing/2014/main" id="{6C14C034-A866-C847-B3F1-CB7AE18381AF}"/>
              </a:ext>
            </a:extLst>
          </p:cNvPr>
          <p:cNvSpPr>
            <a:spLocks noGrp="1"/>
          </p:cNvSpPr>
          <p:nvPr>
            <p:ph type="ftr" sz="quarter" idx="11"/>
          </p:nvPr>
        </p:nvSpPr>
        <p:spPr/>
        <p:txBody>
          <a:bodyPr/>
          <a:lstStyle/>
          <a:p>
            <a:pPr>
              <a:defRPr/>
            </a:pPr>
            <a:r>
              <a:rPr lang="nl-NL"/>
              <a:t>	</a:t>
            </a:r>
            <a:fld id="{90817C61-3AA5-4D42-956E-CFEE420DB621}" type="slidenum">
              <a:rPr lang="nl-NL" smtClean="0"/>
              <a:pPr>
                <a:defRPr/>
              </a:pPr>
              <a:t>21</a:t>
            </a:fld>
            <a:endParaRPr lang="nl-NL"/>
          </a:p>
        </p:txBody>
      </p:sp>
      <p:sp>
        <p:nvSpPr>
          <p:cNvPr id="3" name="Rectangle 2">
            <a:extLst>
              <a:ext uri="{FF2B5EF4-FFF2-40B4-BE49-F238E27FC236}">
                <a16:creationId xmlns:a16="http://schemas.microsoft.com/office/drawing/2014/main" id="{B36978E9-E91B-8E42-AC64-52190C0A7042}"/>
              </a:ext>
            </a:extLst>
          </p:cNvPr>
          <p:cNvSpPr/>
          <p:nvPr/>
        </p:nvSpPr>
        <p:spPr>
          <a:xfrm>
            <a:off x="1292892" y="5939651"/>
            <a:ext cx="6953503" cy="276999"/>
          </a:xfrm>
          <a:prstGeom prst="rect">
            <a:avLst/>
          </a:prstGeom>
        </p:spPr>
        <p:txBody>
          <a:bodyPr wrap="square">
            <a:spAutoFit/>
          </a:bodyPr>
          <a:lstStyle/>
          <a:p>
            <a:pPr marL="304800" indent="-304800"/>
            <a:r>
              <a:rPr lang="en-US" sz="1200" dirty="0">
                <a:latin typeface="+mn-lt"/>
              </a:rPr>
              <a:t>ROSEN, et al., (1962). </a:t>
            </a:r>
            <a:r>
              <a:rPr lang="en-US" sz="1200" i="1" dirty="0">
                <a:latin typeface="+mn-lt"/>
              </a:rPr>
              <a:t>The Annals of Otology, Rhinology, and Laryngology</a:t>
            </a:r>
            <a:r>
              <a:rPr lang="en-US" sz="1200" dirty="0">
                <a:latin typeface="+mn-lt"/>
              </a:rPr>
              <a:t>, </a:t>
            </a:r>
            <a:r>
              <a:rPr lang="en-US" sz="1200" i="1" dirty="0">
                <a:latin typeface="+mn-lt"/>
              </a:rPr>
              <a:t>71</a:t>
            </a:r>
            <a:r>
              <a:rPr lang="en-US" sz="1200" dirty="0">
                <a:latin typeface="+mn-lt"/>
              </a:rPr>
              <a:t>, 727–43. </a:t>
            </a:r>
            <a:endParaRPr lang="en-US" sz="1200" dirty="0">
              <a:effectLst/>
              <a:latin typeface="+mn-lt"/>
            </a:endParaRPr>
          </a:p>
        </p:txBody>
      </p:sp>
    </p:spTree>
    <p:extLst>
      <p:ext uri="{BB962C8B-B14F-4D97-AF65-F5344CB8AC3E}">
        <p14:creationId xmlns:p14="http://schemas.microsoft.com/office/powerpoint/2010/main" val="2935920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DFECC-73DA-3846-90A3-3E6340A4E999}"/>
              </a:ext>
            </a:extLst>
          </p:cNvPr>
          <p:cNvSpPr>
            <a:spLocks noGrp="1"/>
          </p:cNvSpPr>
          <p:nvPr>
            <p:ph type="title"/>
          </p:nvPr>
        </p:nvSpPr>
        <p:spPr/>
        <p:txBody>
          <a:bodyPr/>
          <a:lstStyle/>
          <a:p>
            <a:r>
              <a:rPr lang="en-NL" dirty="0"/>
              <a:t>Age-related typical audiogram (ARTA)</a:t>
            </a:r>
          </a:p>
        </p:txBody>
      </p:sp>
      <p:pic>
        <p:nvPicPr>
          <p:cNvPr id="6" name="Content Placeholder 5">
            <a:extLst>
              <a:ext uri="{FF2B5EF4-FFF2-40B4-BE49-F238E27FC236}">
                <a16:creationId xmlns:a16="http://schemas.microsoft.com/office/drawing/2014/main" id="{6571E839-49B4-F744-994F-489975F8CDB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522288" y="2030655"/>
            <a:ext cx="8099425" cy="3693627"/>
          </a:xfrm>
        </p:spPr>
      </p:pic>
      <p:sp>
        <p:nvSpPr>
          <p:cNvPr id="4" name="Footer Placeholder 3">
            <a:extLst>
              <a:ext uri="{FF2B5EF4-FFF2-40B4-BE49-F238E27FC236}">
                <a16:creationId xmlns:a16="http://schemas.microsoft.com/office/drawing/2014/main" id="{ABB20902-48D6-824B-92FC-421D158D0B0C}"/>
              </a:ext>
            </a:extLst>
          </p:cNvPr>
          <p:cNvSpPr>
            <a:spLocks noGrp="1"/>
          </p:cNvSpPr>
          <p:nvPr>
            <p:ph type="ftr" sz="quarter" idx="11"/>
          </p:nvPr>
        </p:nvSpPr>
        <p:spPr/>
        <p:txBody>
          <a:bodyPr/>
          <a:lstStyle/>
          <a:p>
            <a:pPr>
              <a:defRPr/>
            </a:pPr>
            <a:r>
              <a:rPr lang="nl-NL"/>
              <a:t>	</a:t>
            </a:r>
            <a:fld id="{90817C61-3AA5-4D42-956E-CFEE420DB621}" type="slidenum">
              <a:rPr lang="nl-NL" smtClean="0"/>
              <a:pPr>
                <a:defRPr/>
              </a:pPr>
              <a:t>22</a:t>
            </a:fld>
            <a:endParaRPr lang="nl-NL"/>
          </a:p>
        </p:txBody>
      </p:sp>
    </p:spTree>
    <p:extLst>
      <p:ext uri="{BB962C8B-B14F-4D97-AF65-F5344CB8AC3E}">
        <p14:creationId xmlns:p14="http://schemas.microsoft.com/office/powerpoint/2010/main" val="1950006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2E9A-81F9-77F1-79F0-488EF29EDC1C}"/>
              </a:ext>
            </a:extLst>
          </p:cNvPr>
          <p:cNvSpPr>
            <a:spLocks noGrp="1"/>
          </p:cNvSpPr>
          <p:nvPr>
            <p:ph type="ctrTitle"/>
          </p:nvPr>
        </p:nvSpPr>
        <p:spPr>
          <a:xfrm>
            <a:off x="846000" y="1003462"/>
            <a:ext cx="7452000" cy="985378"/>
          </a:xfrm>
        </p:spPr>
        <p:txBody>
          <a:bodyPr/>
          <a:lstStyle/>
          <a:p>
            <a:r>
              <a:rPr lang="en-US" dirty="0"/>
              <a:t>Brug </a:t>
            </a:r>
            <a:r>
              <a:rPr lang="en-US" dirty="0" err="1"/>
              <a:t>naar</a:t>
            </a:r>
            <a:r>
              <a:rPr lang="en-US" dirty="0"/>
              <a:t> </a:t>
            </a:r>
            <a:r>
              <a:rPr lang="en-US" dirty="0" err="1"/>
              <a:t>epidemiologie</a:t>
            </a:r>
            <a:r>
              <a:rPr lang="en-US" dirty="0"/>
              <a:t> &amp; </a:t>
            </a:r>
            <a:r>
              <a:rPr lang="en-US" dirty="0" err="1"/>
              <a:t>etiologie</a:t>
            </a:r>
            <a:endParaRPr lang="en-US" dirty="0"/>
          </a:p>
        </p:txBody>
      </p:sp>
      <p:sp>
        <p:nvSpPr>
          <p:cNvPr id="3" name="Subtitle 2">
            <a:extLst>
              <a:ext uri="{FF2B5EF4-FFF2-40B4-BE49-F238E27FC236}">
                <a16:creationId xmlns:a16="http://schemas.microsoft.com/office/drawing/2014/main" id="{9CE1BD12-C563-D694-B969-1F21FC1596D2}"/>
              </a:ext>
            </a:extLst>
          </p:cNvPr>
          <p:cNvSpPr>
            <a:spLocks noGrp="1"/>
          </p:cNvSpPr>
          <p:nvPr>
            <p:ph type="subTitle" idx="1"/>
          </p:nvPr>
        </p:nvSpPr>
        <p:spPr>
          <a:xfrm>
            <a:off x="846000" y="2636912"/>
            <a:ext cx="7452000" cy="533400"/>
          </a:xfrm>
        </p:spPr>
        <p:txBody>
          <a:bodyPr/>
          <a:lstStyle/>
          <a:p>
            <a:r>
              <a:rPr lang="en-US" dirty="0" err="1"/>
              <a:t>Oorzaken</a:t>
            </a:r>
            <a:r>
              <a:rPr lang="en-US" dirty="0"/>
              <a:t> </a:t>
            </a:r>
            <a:r>
              <a:rPr lang="en-US" dirty="0" err="1"/>
              <a:t>en</a:t>
            </a:r>
            <a:r>
              <a:rPr lang="en-US" dirty="0"/>
              <a:t> </a:t>
            </a:r>
            <a:r>
              <a:rPr lang="en-US" dirty="0" err="1"/>
              <a:t>gevolgen</a:t>
            </a:r>
            <a:endParaRPr lang="en-US" dirty="0"/>
          </a:p>
        </p:txBody>
      </p:sp>
      <p:sp>
        <p:nvSpPr>
          <p:cNvPr id="4" name="Text Placeholder 3">
            <a:extLst>
              <a:ext uri="{FF2B5EF4-FFF2-40B4-BE49-F238E27FC236}">
                <a16:creationId xmlns:a16="http://schemas.microsoft.com/office/drawing/2014/main" id="{E58F43C9-0B6D-CAA1-2EB4-D4A06C611D76}"/>
              </a:ext>
            </a:extLst>
          </p:cNvPr>
          <p:cNvSpPr>
            <a:spLocks noGrp="1"/>
          </p:cNvSpPr>
          <p:nvPr>
            <p:ph type="body" sz="quarter" idx="10"/>
          </p:nvPr>
        </p:nvSpPr>
        <p:spPr/>
        <p:txBody>
          <a:bodyPr/>
          <a:lstStyle/>
          <a:p>
            <a:endParaRPr lang="en-US"/>
          </a:p>
        </p:txBody>
      </p:sp>
    </p:spTree>
    <p:extLst>
      <p:ext uri="{BB962C8B-B14F-4D97-AF65-F5344CB8AC3E}">
        <p14:creationId xmlns:p14="http://schemas.microsoft.com/office/powerpoint/2010/main" val="2850861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C07ABB0-55EE-4E26-8843-DF3C8440748F}"/>
              </a:ext>
            </a:extLst>
          </p:cNvPr>
          <p:cNvSpPr>
            <a:spLocks noGrp="1"/>
          </p:cNvSpPr>
          <p:nvPr>
            <p:ph type="title"/>
          </p:nvPr>
        </p:nvSpPr>
        <p:spPr/>
        <p:txBody>
          <a:bodyPr/>
          <a:lstStyle/>
          <a:p>
            <a:r>
              <a:rPr lang="nl-NL" dirty="0"/>
              <a:t>Gehoorverlies - impact</a:t>
            </a:r>
          </a:p>
        </p:txBody>
      </p:sp>
      <p:sp>
        <p:nvSpPr>
          <p:cNvPr id="3" name="Tijdelijke aanduiding voor inhoud 2">
            <a:extLst>
              <a:ext uri="{FF2B5EF4-FFF2-40B4-BE49-F238E27FC236}">
                <a16:creationId xmlns:a16="http://schemas.microsoft.com/office/drawing/2014/main" id="{93ACEFE3-93EE-408F-B6C9-C36CD078651A}"/>
              </a:ext>
            </a:extLst>
          </p:cNvPr>
          <p:cNvSpPr>
            <a:spLocks noGrp="1"/>
          </p:cNvSpPr>
          <p:nvPr>
            <p:ph idx="1"/>
          </p:nvPr>
        </p:nvSpPr>
        <p:spPr/>
        <p:txBody>
          <a:bodyPr/>
          <a:lstStyle/>
          <a:p>
            <a:r>
              <a:rPr lang="nl-NL" dirty="0"/>
              <a:t>1,57 miljard mensen met gehoorverlies wereldwijd in 2019 </a:t>
            </a:r>
          </a:p>
        </p:txBody>
      </p:sp>
      <p:pic>
        <p:nvPicPr>
          <p:cNvPr id="4" name="Afbeelding 3">
            <a:extLst>
              <a:ext uri="{FF2B5EF4-FFF2-40B4-BE49-F238E27FC236}">
                <a16:creationId xmlns:a16="http://schemas.microsoft.com/office/drawing/2014/main" id="{C81575D5-E752-459E-BA42-BD47E883E817}"/>
              </a:ext>
            </a:extLst>
          </p:cNvPr>
          <p:cNvPicPr>
            <a:picLocks noChangeAspect="1"/>
          </p:cNvPicPr>
          <p:nvPr/>
        </p:nvPicPr>
        <p:blipFill rotWithShape="1">
          <a:blip r:embed="rId2"/>
          <a:srcRect t="4013"/>
          <a:stretch/>
        </p:blipFill>
        <p:spPr>
          <a:xfrm>
            <a:off x="611560" y="2132856"/>
            <a:ext cx="7020272" cy="4125365"/>
          </a:xfrm>
          <a:prstGeom prst="rect">
            <a:avLst/>
          </a:prstGeom>
        </p:spPr>
      </p:pic>
    </p:spTree>
    <p:extLst>
      <p:ext uri="{BB962C8B-B14F-4D97-AF65-F5344CB8AC3E}">
        <p14:creationId xmlns:p14="http://schemas.microsoft.com/office/powerpoint/2010/main" val="3352099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nl-NL" sz="3200" dirty="0">
                <a:latin typeface="Arial" pitchFamily="34" charset="0"/>
                <a:cs typeface="Arial" pitchFamily="34" charset="0"/>
              </a:rPr>
              <a:t>Vroegkinderlijk perceptief gehoorverlies</a:t>
            </a:r>
          </a:p>
        </p:txBody>
      </p:sp>
      <p:sp>
        <p:nvSpPr>
          <p:cNvPr id="48131" name="Rectangle 3"/>
          <p:cNvSpPr>
            <a:spLocks noGrp="1" noChangeArrowheads="1"/>
          </p:cNvSpPr>
          <p:nvPr>
            <p:ph idx="1"/>
          </p:nvPr>
        </p:nvSpPr>
        <p:spPr/>
        <p:txBody>
          <a:bodyPr/>
          <a:lstStyle/>
          <a:p>
            <a:pPr eaLnBrk="1" hangingPunct="1">
              <a:buFontTx/>
              <a:buNone/>
            </a:pPr>
            <a:r>
              <a:rPr lang="nl-NL" b="1" dirty="0">
                <a:latin typeface="Arial" pitchFamily="34" charset="0"/>
                <a:cs typeface="Arial" pitchFamily="34" charset="0"/>
              </a:rPr>
              <a:t>Incidentie</a:t>
            </a:r>
            <a:r>
              <a:rPr lang="nl-NL" dirty="0">
                <a:latin typeface="Arial" pitchFamily="34" charset="0"/>
                <a:cs typeface="Arial" pitchFamily="34" charset="0"/>
              </a:rPr>
              <a:t>	SH &gt; 80 dB		1/1.000</a:t>
            </a:r>
          </a:p>
          <a:p>
            <a:pPr eaLnBrk="1" hangingPunct="1">
              <a:buFontTx/>
              <a:buNone/>
            </a:pPr>
            <a:r>
              <a:rPr lang="nl-NL" dirty="0">
                <a:latin typeface="Arial" pitchFamily="34" charset="0"/>
                <a:cs typeface="Arial" pitchFamily="34" charset="0"/>
              </a:rPr>
              <a:t>			SH &gt; 35 dB		1/600-700</a:t>
            </a:r>
          </a:p>
          <a:p>
            <a:pPr eaLnBrk="1" hangingPunct="1">
              <a:buFontTx/>
              <a:buNone/>
            </a:pPr>
            <a:r>
              <a:rPr lang="nl-NL" dirty="0">
                <a:latin typeface="Arial" pitchFamily="34" charset="0"/>
                <a:cs typeface="Arial" pitchFamily="34" charset="0"/>
              </a:rPr>
              <a:t>			</a:t>
            </a:r>
          </a:p>
          <a:p>
            <a:pPr eaLnBrk="1" hangingPunct="1">
              <a:buFontTx/>
              <a:buNone/>
            </a:pPr>
            <a:endParaRPr lang="nl-NL" dirty="0">
              <a:latin typeface="Arial" pitchFamily="34" charset="0"/>
              <a:cs typeface="Arial" pitchFamily="34" charset="0"/>
            </a:endParaRPr>
          </a:p>
          <a:p>
            <a:pPr eaLnBrk="1" hangingPunct="1">
              <a:buFontTx/>
              <a:buNone/>
            </a:pPr>
            <a:r>
              <a:rPr lang="nl-NL" dirty="0">
                <a:latin typeface="Arial" pitchFamily="34" charset="0"/>
                <a:cs typeface="Arial" pitchFamily="34" charset="0"/>
              </a:rPr>
              <a:t>					</a:t>
            </a:r>
            <a:r>
              <a:rPr lang="nl-NL" b="1" dirty="0">
                <a:latin typeface="Arial" pitchFamily="34" charset="0"/>
                <a:cs typeface="Arial" pitchFamily="34" charset="0"/>
              </a:rPr>
              <a:t>literatuur</a:t>
            </a:r>
            <a:r>
              <a:rPr lang="nl-NL" dirty="0">
                <a:latin typeface="Arial" pitchFamily="34" charset="0"/>
                <a:cs typeface="Arial" pitchFamily="34" charset="0"/>
              </a:rPr>
              <a:t>		</a:t>
            </a:r>
            <a:r>
              <a:rPr lang="nl-NL" b="1" dirty="0">
                <a:latin typeface="Arial" pitchFamily="34" charset="0"/>
                <a:cs typeface="Arial" pitchFamily="34" charset="0"/>
              </a:rPr>
              <a:t>geschat</a:t>
            </a:r>
          </a:p>
          <a:p>
            <a:pPr eaLnBrk="1" hangingPunct="1">
              <a:buFontTx/>
              <a:buNone/>
            </a:pPr>
            <a:r>
              <a:rPr lang="nl-NL" b="1" dirty="0">
                <a:solidFill>
                  <a:srgbClr val="FF0000"/>
                </a:solidFill>
                <a:latin typeface="Arial" pitchFamily="34" charset="0"/>
                <a:cs typeface="Arial" pitchFamily="34" charset="0"/>
              </a:rPr>
              <a:t>Erfelijk</a:t>
            </a:r>
            <a:r>
              <a:rPr lang="nl-NL" dirty="0">
                <a:latin typeface="Arial" pitchFamily="34" charset="0"/>
                <a:cs typeface="Arial" pitchFamily="34" charset="0"/>
              </a:rPr>
              <a:t>				30-35%			50-55%</a:t>
            </a:r>
          </a:p>
          <a:p>
            <a:pPr eaLnBrk="1" hangingPunct="1">
              <a:buFontTx/>
              <a:buNone/>
            </a:pPr>
            <a:r>
              <a:rPr lang="nl-NL" dirty="0">
                <a:latin typeface="Arial" pitchFamily="34" charset="0"/>
                <a:cs typeface="Arial" pitchFamily="34" charset="0"/>
              </a:rPr>
              <a:t>	</a:t>
            </a:r>
            <a:r>
              <a:rPr lang="nl-NL" dirty="0" err="1">
                <a:latin typeface="Arial" pitchFamily="34" charset="0"/>
                <a:cs typeface="Arial" pitchFamily="34" charset="0"/>
              </a:rPr>
              <a:t>nonsyndromaal</a:t>
            </a:r>
            <a:r>
              <a:rPr lang="nl-NL" dirty="0">
                <a:latin typeface="Arial" pitchFamily="34" charset="0"/>
                <a:cs typeface="Arial" pitchFamily="34" charset="0"/>
              </a:rPr>
              <a:t>		</a:t>
            </a:r>
            <a:r>
              <a:rPr lang="nl-NL" i="1" dirty="0">
                <a:latin typeface="Arial" pitchFamily="34" charset="0"/>
                <a:cs typeface="Arial" pitchFamily="34" charset="0"/>
              </a:rPr>
              <a:t>20-25%		    	     40%</a:t>
            </a:r>
            <a:endParaRPr lang="nl-NL" dirty="0">
              <a:latin typeface="Arial" pitchFamily="34" charset="0"/>
              <a:cs typeface="Arial" pitchFamily="34" charset="0"/>
            </a:endParaRPr>
          </a:p>
          <a:p>
            <a:pPr eaLnBrk="1" hangingPunct="1">
              <a:buFontTx/>
              <a:buNone/>
            </a:pPr>
            <a:r>
              <a:rPr lang="nl-NL" dirty="0">
                <a:latin typeface="Arial" pitchFamily="34" charset="0"/>
                <a:cs typeface="Arial" pitchFamily="34" charset="0"/>
              </a:rPr>
              <a:t>	</a:t>
            </a:r>
            <a:r>
              <a:rPr lang="nl-NL" dirty="0" err="1">
                <a:latin typeface="Arial" pitchFamily="34" charset="0"/>
                <a:cs typeface="Arial" pitchFamily="34" charset="0"/>
              </a:rPr>
              <a:t>syndromaal</a:t>
            </a:r>
            <a:r>
              <a:rPr lang="nl-NL" dirty="0">
                <a:latin typeface="Arial" pitchFamily="34" charset="0"/>
                <a:cs typeface="Arial" pitchFamily="34" charset="0"/>
              </a:rPr>
              <a:t>			</a:t>
            </a:r>
            <a:r>
              <a:rPr lang="nl-NL" i="1" dirty="0">
                <a:latin typeface="Arial" pitchFamily="34" charset="0"/>
                <a:cs typeface="Arial" pitchFamily="34" charset="0"/>
              </a:rPr>
              <a:t>10-15%		     	     15%</a:t>
            </a:r>
            <a:endParaRPr lang="nl-NL" dirty="0">
              <a:latin typeface="Arial" pitchFamily="34" charset="0"/>
              <a:cs typeface="Arial" pitchFamily="34" charset="0"/>
            </a:endParaRPr>
          </a:p>
          <a:p>
            <a:pPr eaLnBrk="1" hangingPunct="1">
              <a:buFontTx/>
              <a:buNone/>
            </a:pPr>
            <a:r>
              <a:rPr lang="nl-NL" b="1" dirty="0">
                <a:solidFill>
                  <a:srgbClr val="FF0000"/>
                </a:solidFill>
                <a:latin typeface="Arial" pitchFamily="34" charset="0"/>
                <a:cs typeface="Arial" pitchFamily="34" charset="0"/>
              </a:rPr>
              <a:t>Verworven</a:t>
            </a:r>
            <a:r>
              <a:rPr lang="nl-NL" dirty="0">
                <a:latin typeface="Arial" pitchFamily="34" charset="0"/>
                <a:cs typeface="Arial" pitchFamily="34" charset="0"/>
              </a:rPr>
              <a:t>			30-35%			40-45%</a:t>
            </a:r>
          </a:p>
          <a:p>
            <a:pPr eaLnBrk="1" hangingPunct="1">
              <a:buFontTx/>
              <a:buNone/>
            </a:pPr>
            <a:r>
              <a:rPr lang="nl-NL" dirty="0">
                <a:latin typeface="Arial" pitchFamily="34" charset="0"/>
                <a:cs typeface="Arial" pitchFamily="34" charset="0"/>
              </a:rPr>
              <a:t>	pre-, peri-, postnataal</a:t>
            </a:r>
          </a:p>
          <a:p>
            <a:pPr eaLnBrk="1" hangingPunct="1">
              <a:buFontTx/>
              <a:buNone/>
            </a:pPr>
            <a:r>
              <a:rPr lang="nl-NL" dirty="0">
                <a:latin typeface="Arial" pitchFamily="34" charset="0"/>
                <a:cs typeface="Arial" pitchFamily="34" charset="0"/>
              </a:rPr>
              <a:t>Onbekend			30-35%</a:t>
            </a:r>
          </a:p>
          <a:p>
            <a:pPr eaLnBrk="1" hangingPunct="1">
              <a:buFontTx/>
              <a:buNone/>
            </a:pPr>
            <a:r>
              <a:rPr lang="nl-NL" dirty="0">
                <a:latin typeface="Arial" pitchFamily="34" charset="0"/>
                <a:cs typeface="Arial" pitchFamily="34" charset="0"/>
              </a:rPr>
              <a:t>Chromosomaal		   	 --			  5-10%</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49A1B-A9D5-5447-8D07-A201005DE88B}"/>
              </a:ext>
            </a:extLst>
          </p:cNvPr>
          <p:cNvSpPr>
            <a:spLocks noGrp="1"/>
          </p:cNvSpPr>
          <p:nvPr>
            <p:ph type="title"/>
          </p:nvPr>
        </p:nvSpPr>
        <p:spPr/>
        <p:txBody>
          <a:bodyPr/>
          <a:lstStyle/>
          <a:p>
            <a:r>
              <a:rPr lang="en-NL" dirty="0"/>
              <a:t>Gehoorverlies - etiologie</a:t>
            </a:r>
          </a:p>
        </p:txBody>
      </p:sp>
      <p:sp>
        <p:nvSpPr>
          <p:cNvPr id="4" name="Footer Placeholder 3">
            <a:extLst>
              <a:ext uri="{FF2B5EF4-FFF2-40B4-BE49-F238E27FC236}">
                <a16:creationId xmlns:a16="http://schemas.microsoft.com/office/drawing/2014/main" id="{0D2EFE18-F8CC-EF40-96A3-03A5F78C5AD4}"/>
              </a:ext>
            </a:extLst>
          </p:cNvPr>
          <p:cNvSpPr>
            <a:spLocks noGrp="1"/>
          </p:cNvSpPr>
          <p:nvPr>
            <p:ph type="ftr" sz="quarter" idx="11"/>
          </p:nvPr>
        </p:nvSpPr>
        <p:spPr/>
        <p:txBody>
          <a:bodyPr/>
          <a:lstStyle/>
          <a:p>
            <a:pPr>
              <a:defRPr/>
            </a:pPr>
            <a:r>
              <a:rPr lang="nl-NL"/>
              <a:t>	</a:t>
            </a:r>
            <a:fld id="{90817C61-3AA5-4D42-956E-CFEE420DB621}" type="slidenum">
              <a:rPr lang="nl-NL" smtClean="0"/>
              <a:pPr>
                <a:defRPr/>
              </a:pPr>
              <a:t>26</a:t>
            </a:fld>
            <a:endParaRPr lang="nl-NL"/>
          </a:p>
        </p:txBody>
      </p:sp>
      <p:pic>
        <p:nvPicPr>
          <p:cNvPr id="5" name="Content Placeholder 4">
            <a:extLst>
              <a:ext uri="{FF2B5EF4-FFF2-40B4-BE49-F238E27FC236}">
                <a16:creationId xmlns:a16="http://schemas.microsoft.com/office/drawing/2014/main" id="{180A2D68-3A16-8546-B6F4-CB5A189AB810}"/>
              </a:ext>
            </a:extLst>
          </p:cNvPr>
          <p:cNvPicPr>
            <a:picLocks noGrp="1"/>
          </p:cNvPicPr>
          <p:nvPr>
            <p:ph idx="1"/>
          </p:nvPr>
        </p:nvPicPr>
        <p:blipFill>
          <a:blip r:embed="rId2" cstate="print">
            <a:extLst>
              <a:ext uri="{28A0092B-C50C-407E-A947-70E740481C1C}">
                <a14:useLocalDpi xmlns:a14="http://schemas.microsoft.com/office/drawing/2010/main"/>
              </a:ext>
            </a:extLst>
          </a:blip>
          <a:stretch>
            <a:fillRect/>
          </a:stretch>
        </p:blipFill>
        <p:spPr>
          <a:xfrm>
            <a:off x="522000" y="1628800"/>
            <a:ext cx="7933317" cy="4452370"/>
          </a:xfrm>
          <a:prstGeom prst="rect">
            <a:avLst/>
          </a:prstGeom>
        </p:spPr>
      </p:pic>
    </p:spTree>
    <p:extLst>
      <p:ext uri="{BB962C8B-B14F-4D97-AF65-F5344CB8AC3E}">
        <p14:creationId xmlns:p14="http://schemas.microsoft.com/office/powerpoint/2010/main" val="1236667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lIns="90488" tIns="44450" rIns="90488" bIns="44450"/>
          <a:lstStyle/>
          <a:p>
            <a:pPr eaLnBrk="1" hangingPunct="1"/>
            <a:r>
              <a:rPr lang="nl-NL" sz="3200" dirty="0">
                <a:latin typeface="Arial" pitchFamily="34" charset="0"/>
                <a:cs typeface="Arial" pitchFamily="34" charset="0"/>
              </a:rPr>
              <a:t>Verworven (postnatale) oorzaken </a:t>
            </a:r>
          </a:p>
        </p:txBody>
      </p:sp>
      <p:sp>
        <p:nvSpPr>
          <p:cNvPr id="54275" name="Rectangle 3"/>
          <p:cNvSpPr>
            <a:spLocks noGrp="1" noChangeArrowheads="1"/>
          </p:cNvSpPr>
          <p:nvPr>
            <p:ph idx="1"/>
          </p:nvPr>
        </p:nvSpPr>
        <p:spPr/>
        <p:txBody>
          <a:bodyPr lIns="90488" tIns="44450" rIns="90488" bIns="44450"/>
          <a:lstStyle/>
          <a:p>
            <a:endParaRPr lang="nl-NL" dirty="0">
              <a:latin typeface="Arial" pitchFamily="34" charset="0"/>
              <a:cs typeface="Arial" pitchFamily="34" charset="0"/>
            </a:endParaRPr>
          </a:p>
          <a:p>
            <a:r>
              <a:rPr lang="nl-NL" dirty="0">
                <a:latin typeface="Arial" pitchFamily="34" charset="0"/>
                <a:cs typeface="Arial" pitchFamily="34" charset="0"/>
              </a:rPr>
              <a:t>Toxisch</a:t>
            </a:r>
          </a:p>
          <a:p>
            <a:endParaRPr lang="nl-NL" dirty="0">
              <a:latin typeface="Arial" pitchFamily="34" charset="0"/>
              <a:cs typeface="Arial" pitchFamily="34" charset="0"/>
            </a:endParaRPr>
          </a:p>
          <a:p>
            <a:r>
              <a:rPr lang="nl-NL" dirty="0">
                <a:latin typeface="Arial" pitchFamily="34" charset="0"/>
                <a:cs typeface="Arial" pitchFamily="34" charset="0"/>
              </a:rPr>
              <a:t>Infectieus</a:t>
            </a:r>
          </a:p>
          <a:p>
            <a:endParaRPr lang="nl-NL" dirty="0">
              <a:latin typeface="Arial" pitchFamily="34" charset="0"/>
              <a:cs typeface="Arial" pitchFamily="34" charset="0"/>
            </a:endParaRPr>
          </a:p>
          <a:p>
            <a:r>
              <a:rPr lang="nl-NL" dirty="0">
                <a:latin typeface="Arial" pitchFamily="34" charset="0"/>
                <a:cs typeface="Arial" pitchFamily="34" charset="0"/>
              </a:rPr>
              <a:t>Trauma</a:t>
            </a:r>
          </a:p>
          <a:p>
            <a:endParaRPr lang="nl-NL" dirty="0">
              <a:latin typeface="Arial" pitchFamily="34" charset="0"/>
              <a:cs typeface="Arial" pitchFamily="34" charset="0"/>
            </a:endParaRPr>
          </a:p>
          <a:p>
            <a:r>
              <a:rPr lang="nl-NL" dirty="0">
                <a:latin typeface="Arial" pitchFamily="34" charset="0"/>
                <a:cs typeface="Arial" pitchFamily="34" charset="0"/>
              </a:rPr>
              <a:t>Meningitis</a:t>
            </a:r>
          </a:p>
          <a:p>
            <a:pPr lvl="1"/>
            <a:r>
              <a:rPr lang="nl-NL" dirty="0" err="1">
                <a:latin typeface="Arial" pitchFamily="34" charset="0"/>
                <a:cs typeface="Arial" pitchFamily="34" charset="0"/>
              </a:rPr>
              <a:t>H.influenzae</a:t>
            </a:r>
            <a:endParaRPr lang="nl-NL" dirty="0">
              <a:latin typeface="Arial" pitchFamily="34" charset="0"/>
              <a:cs typeface="Arial" pitchFamily="34" charset="0"/>
            </a:endParaRPr>
          </a:p>
          <a:p>
            <a:pPr lvl="1"/>
            <a:r>
              <a:rPr lang="nl-NL" dirty="0" err="1">
                <a:latin typeface="Arial" pitchFamily="34" charset="0"/>
                <a:cs typeface="Arial" pitchFamily="34" charset="0"/>
              </a:rPr>
              <a:t>meningococ</a:t>
            </a:r>
            <a:endParaRPr lang="nl-NL" dirty="0">
              <a:latin typeface="Arial" pitchFamily="34" charset="0"/>
              <a:cs typeface="Arial" pitchFamily="34" charset="0"/>
            </a:endParaRPr>
          </a:p>
          <a:p>
            <a:pPr lvl="1"/>
            <a:r>
              <a:rPr lang="nl-NL" b="1" dirty="0" err="1">
                <a:solidFill>
                  <a:srgbClr val="FF0000"/>
                </a:solidFill>
                <a:latin typeface="Arial" pitchFamily="34" charset="0"/>
                <a:cs typeface="Arial" pitchFamily="34" charset="0"/>
              </a:rPr>
              <a:t>pneumococ</a:t>
            </a:r>
            <a:endParaRPr lang="nl-NL" b="1" dirty="0">
              <a:solidFill>
                <a:srgbClr val="FF0000"/>
              </a:solidFill>
              <a:latin typeface="Arial" pitchFamily="34" charset="0"/>
              <a:cs typeface="Arial" pitchFamily="34" charset="0"/>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nl-NL" sz="3200" dirty="0" err="1">
                <a:latin typeface="Arial" pitchFamily="34" charset="0"/>
                <a:cs typeface="Arial" pitchFamily="34" charset="0"/>
              </a:rPr>
              <a:t>Pneumococcen</a:t>
            </a:r>
            <a:r>
              <a:rPr lang="nl-NL" sz="3200" dirty="0">
                <a:latin typeface="Arial" pitchFamily="34" charset="0"/>
                <a:cs typeface="Arial" pitchFamily="34" charset="0"/>
              </a:rPr>
              <a:t> meningitis</a:t>
            </a:r>
          </a:p>
        </p:txBody>
      </p:sp>
      <p:sp>
        <p:nvSpPr>
          <p:cNvPr id="56323" name="Rectangle 3"/>
          <p:cNvSpPr>
            <a:spLocks noGrp="1" noChangeArrowheads="1"/>
          </p:cNvSpPr>
          <p:nvPr>
            <p:ph idx="1"/>
          </p:nvPr>
        </p:nvSpPr>
        <p:spPr/>
        <p:txBody>
          <a:bodyPr/>
          <a:lstStyle/>
          <a:p>
            <a:pPr eaLnBrk="1" hangingPunct="1"/>
            <a:endParaRPr lang="nl-NL" sz="2100" dirty="0">
              <a:latin typeface="Arial" pitchFamily="34" charset="0"/>
              <a:cs typeface="Arial" pitchFamily="34" charset="0"/>
            </a:endParaRPr>
          </a:p>
          <a:p>
            <a:pPr eaLnBrk="1" hangingPunct="1"/>
            <a:r>
              <a:rPr lang="nl-NL" sz="2100" dirty="0">
                <a:latin typeface="Arial" pitchFamily="34" charset="0"/>
                <a:cs typeface="Arial" pitchFamily="34" charset="0"/>
              </a:rPr>
              <a:t>Vaker bij kinderen</a:t>
            </a:r>
          </a:p>
          <a:p>
            <a:pPr eaLnBrk="1" hangingPunct="1"/>
            <a:endParaRPr lang="nl-NL" sz="2100" dirty="0">
              <a:latin typeface="Arial" pitchFamily="34" charset="0"/>
              <a:cs typeface="Arial" pitchFamily="34" charset="0"/>
            </a:endParaRPr>
          </a:p>
          <a:p>
            <a:pPr eaLnBrk="1" hangingPunct="1"/>
            <a:r>
              <a:rPr lang="nl-NL" sz="2100" dirty="0">
                <a:latin typeface="Arial" pitchFamily="34" charset="0"/>
                <a:cs typeface="Arial" pitchFamily="34" charset="0"/>
              </a:rPr>
              <a:t>Gehoorverlies (24-32%)</a:t>
            </a:r>
          </a:p>
          <a:p>
            <a:pPr eaLnBrk="1" hangingPunct="1">
              <a:buFontTx/>
              <a:buNone/>
            </a:pPr>
            <a:r>
              <a:rPr lang="nl-NL" sz="2100" dirty="0">
                <a:latin typeface="Arial" pitchFamily="34" charset="0"/>
                <a:cs typeface="Arial" pitchFamily="34" charset="0"/>
              </a:rPr>
              <a:t>	- vaak volledige doofheid</a:t>
            </a:r>
          </a:p>
          <a:p>
            <a:pPr eaLnBrk="1" hangingPunct="1">
              <a:buFontTx/>
              <a:buNone/>
            </a:pPr>
            <a:r>
              <a:rPr lang="nl-NL" sz="2100" dirty="0">
                <a:latin typeface="Arial" pitchFamily="34" charset="0"/>
                <a:cs typeface="Arial" pitchFamily="34" charset="0"/>
              </a:rPr>
              <a:t>	- evenwichtsproblemen</a:t>
            </a:r>
          </a:p>
          <a:p>
            <a:pPr eaLnBrk="1" hangingPunct="1">
              <a:buFontTx/>
              <a:buNone/>
            </a:pPr>
            <a:r>
              <a:rPr lang="nl-NL" sz="2100" dirty="0">
                <a:latin typeface="Arial" pitchFamily="34" charset="0"/>
                <a:cs typeface="Arial" pitchFamily="34" charset="0"/>
              </a:rPr>
              <a:t>	- ossificatie cochlea</a:t>
            </a:r>
          </a:p>
          <a:p>
            <a:pPr eaLnBrk="1" hangingPunct="1"/>
            <a:endParaRPr lang="nl-NL" sz="2100" dirty="0">
              <a:latin typeface="Arial" pitchFamily="34" charset="0"/>
              <a:cs typeface="Arial" pitchFamily="34" charset="0"/>
            </a:endParaRPr>
          </a:p>
          <a:p>
            <a:pPr eaLnBrk="1" hangingPunct="1"/>
            <a:r>
              <a:rPr lang="nl-NL" sz="2100" dirty="0">
                <a:latin typeface="Arial" pitchFamily="34" charset="0"/>
                <a:cs typeface="Arial" pitchFamily="34" charset="0"/>
              </a:rPr>
              <a:t>Neurologische gevolgen (25%)</a:t>
            </a:r>
          </a:p>
          <a:p>
            <a:pPr eaLnBrk="1" hangingPunct="1">
              <a:buFontTx/>
              <a:buNone/>
            </a:pPr>
            <a:r>
              <a:rPr lang="nl-NL" sz="2100" dirty="0">
                <a:latin typeface="Arial" pitchFamily="34" charset="0"/>
                <a:cs typeface="Arial" pitchFamily="34" charset="0"/>
              </a:rPr>
              <a:t>	- epilepsie</a:t>
            </a:r>
          </a:p>
          <a:p>
            <a:pPr eaLnBrk="1" hangingPunct="1">
              <a:buFontTx/>
              <a:buNone/>
            </a:pPr>
            <a:r>
              <a:rPr lang="nl-NL" sz="2100" dirty="0">
                <a:latin typeface="Arial" pitchFamily="34" charset="0"/>
                <a:cs typeface="Arial" pitchFamily="34" charset="0"/>
              </a:rPr>
              <a:t>	- hydrocephalus</a:t>
            </a:r>
          </a:p>
          <a:p>
            <a:pPr eaLnBrk="1" hangingPunct="1"/>
            <a:endParaRPr lang="nl-NL" sz="2100" dirty="0">
              <a:latin typeface="Arial" pitchFamily="34" charset="0"/>
              <a:cs typeface="Arial" pitchFamily="34" charset="0"/>
            </a:endParaRPr>
          </a:p>
          <a:p>
            <a:pPr eaLnBrk="1" hangingPunct="1"/>
            <a:r>
              <a:rPr lang="nl-NL" sz="2100" dirty="0">
                <a:latin typeface="Arial" pitchFamily="34" charset="0"/>
                <a:cs typeface="Arial" pitchFamily="34" charset="0"/>
              </a:rPr>
              <a:t>Mortaliteit (8-19%)</a:t>
            </a:r>
          </a:p>
        </p:txBody>
      </p:sp>
      <p:pic>
        <p:nvPicPr>
          <p:cNvPr id="4" name="Picture 5" descr="Histologie">
            <a:extLst>
              <a:ext uri="{FF2B5EF4-FFF2-40B4-BE49-F238E27FC236}">
                <a16:creationId xmlns:a16="http://schemas.microsoft.com/office/drawing/2014/main" id="{2F81F609-74BB-4A6D-939C-70F4BCEA3E8F}"/>
              </a:ext>
            </a:extLst>
          </p:cNvPr>
          <p:cNvPicPr>
            <a:picLocks noChangeAspect="1" noChangeArrowheads="1"/>
          </p:cNvPicPr>
          <p:nvPr/>
        </p:nvPicPr>
        <p:blipFill>
          <a:blip r:embed="rId2" cstate="print"/>
          <a:srcRect/>
          <a:stretch>
            <a:fillRect/>
          </a:stretch>
        </p:blipFill>
        <p:spPr bwMode="auto">
          <a:xfrm>
            <a:off x="5668484" y="1698999"/>
            <a:ext cx="2978150" cy="2365735"/>
          </a:xfrm>
          <a:prstGeom prst="rect">
            <a:avLst/>
          </a:prstGeom>
          <a:noFill/>
          <a:ln w="9525">
            <a:noFill/>
            <a:miter lim="800000"/>
            <a:headEnd/>
            <a:tailEnd/>
          </a:ln>
        </p:spPr>
      </p:pic>
      <p:pic>
        <p:nvPicPr>
          <p:cNvPr id="2" name="Picture 5">
            <a:extLst>
              <a:ext uri="{FF2B5EF4-FFF2-40B4-BE49-F238E27FC236}">
                <a16:creationId xmlns:a16="http://schemas.microsoft.com/office/drawing/2014/main" id="{86B91BE0-55FD-60E9-DC63-19E56D12A79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053" t="7115" r="2053"/>
          <a:stretch/>
        </p:blipFill>
        <p:spPr>
          <a:xfrm>
            <a:off x="5668485" y="4130830"/>
            <a:ext cx="2978150" cy="2416366"/>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nl-NL" sz="3200" dirty="0">
                <a:latin typeface="Arial" pitchFamily="34" charset="0"/>
                <a:cs typeface="Arial" pitchFamily="34" charset="0"/>
              </a:rPr>
              <a:t>Congenitaal: prenatale oorzaken</a:t>
            </a:r>
          </a:p>
        </p:txBody>
      </p:sp>
      <p:sp>
        <p:nvSpPr>
          <p:cNvPr id="49155" name="Rectangle 3"/>
          <p:cNvSpPr>
            <a:spLocks noGrp="1" noChangeArrowheads="1"/>
          </p:cNvSpPr>
          <p:nvPr>
            <p:ph idx="1"/>
          </p:nvPr>
        </p:nvSpPr>
        <p:spPr/>
        <p:txBody>
          <a:bodyPr/>
          <a:lstStyle/>
          <a:p>
            <a:pPr eaLnBrk="1" hangingPunct="1">
              <a:lnSpc>
                <a:spcPct val="90000"/>
              </a:lnSpc>
            </a:pPr>
            <a:r>
              <a:rPr lang="en-US" sz="2100" dirty="0" err="1">
                <a:latin typeface="Arial" pitchFamily="34" charset="0"/>
                <a:cs typeface="Arial" pitchFamily="34" charset="0"/>
              </a:rPr>
              <a:t>Toxisch</a:t>
            </a:r>
            <a:endParaRPr lang="en-US" sz="2100" dirty="0">
              <a:latin typeface="Arial" pitchFamily="34" charset="0"/>
              <a:cs typeface="Arial" pitchFamily="34" charset="0"/>
            </a:endParaRPr>
          </a:p>
          <a:p>
            <a:pPr lvl="1" eaLnBrk="1" hangingPunct="1">
              <a:lnSpc>
                <a:spcPct val="90000"/>
              </a:lnSpc>
            </a:pPr>
            <a:r>
              <a:rPr lang="en-US" sz="2100" dirty="0" err="1">
                <a:latin typeface="Arial" pitchFamily="34" charset="0"/>
                <a:cs typeface="Arial" pitchFamily="34" charset="0"/>
              </a:rPr>
              <a:t>Aminoglycosiden</a:t>
            </a:r>
            <a:r>
              <a:rPr lang="en-US" sz="2100" dirty="0">
                <a:latin typeface="Arial" pitchFamily="34" charset="0"/>
                <a:cs typeface="Arial" pitchFamily="34" charset="0"/>
              </a:rPr>
              <a:t>, </a:t>
            </a:r>
            <a:r>
              <a:rPr lang="en-US" sz="2100" dirty="0" err="1">
                <a:latin typeface="Arial" pitchFamily="34" charset="0"/>
                <a:cs typeface="Arial" pitchFamily="34" charset="0"/>
              </a:rPr>
              <a:t>lisdiuretica</a:t>
            </a:r>
            <a:r>
              <a:rPr lang="en-US" sz="2100" dirty="0">
                <a:latin typeface="Arial" pitchFamily="34" charset="0"/>
                <a:cs typeface="Arial" pitchFamily="34" charset="0"/>
              </a:rPr>
              <a:t>, antimalaria, </a:t>
            </a:r>
            <a:r>
              <a:rPr lang="en-US" sz="2100" dirty="0" err="1">
                <a:latin typeface="Arial" pitchFamily="34" charset="0"/>
                <a:cs typeface="Arial" pitchFamily="34" charset="0"/>
              </a:rPr>
              <a:t>salycilaten</a:t>
            </a:r>
            <a:endParaRPr lang="en-US" sz="2100" dirty="0">
              <a:latin typeface="Arial" pitchFamily="34" charset="0"/>
              <a:cs typeface="Arial" pitchFamily="34" charset="0"/>
            </a:endParaRPr>
          </a:p>
          <a:p>
            <a:pPr lvl="1" eaLnBrk="1" hangingPunct="1">
              <a:lnSpc>
                <a:spcPct val="90000"/>
              </a:lnSpc>
            </a:pPr>
            <a:r>
              <a:rPr lang="en-US" sz="2100" dirty="0">
                <a:latin typeface="Arial" pitchFamily="34" charset="0"/>
                <a:cs typeface="Arial" pitchFamily="34" charset="0"/>
              </a:rPr>
              <a:t>Alcohol</a:t>
            </a:r>
          </a:p>
          <a:p>
            <a:pPr lvl="1" eaLnBrk="1" hangingPunct="1">
              <a:lnSpc>
                <a:spcPct val="90000"/>
              </a:lnSpc>
            </a:pPr>
            <a:r>
              <a:rPr lang="en-US" sz="2100" dirty="0" err="1">
                <a:latin typeface="Arial" pitchFamily="34" charset="0"/>
                <a:cs typeface="Arial" pitchFamily="34" charset="0"/>
              </a:rPr>
              <a:t>Straling</a:t>
            </a:r>
            <a:endParaRPr lang="en-US" sz="2100" dirty="0">
              <a:latin typeface="Arial" pitchFamily="34" charset="0"/>
              <a:cs typeface="Arial" pitchFamily="34" charset="0"/>
            </a:endParaRPr>
          </a:p>
          <a:p>
            <a:pPr lvl="1" eaLnBrk="1" hangingPunct="1">
              <a:lnSpc>
                <a:spcPct val="90000"/>
              </a:lnSpc>
            </a:pPr>
            <a:endParaRPr lang="en-US" sz="2100" dirty="0">
              <a:latin typeface="Arial" pitchFamily="34" charset="0"/>
              <a:cs typeface="Arial" pitchFamily="34" charset="0"/>
            </a:endParaRPr>
          </a:p>
          <a:p>
            <a:pPr lvl="1" eaLnBrk="1" hangingPunct="1">
              <a:lnSpc>
                <a:spcPct val="90000"/>
              </a:lnSpc>
            </a:pPr>
            <a:endParaRPr lang="en-US" sz="2100" dirty="0">
              <a:latin typeface="Arial" pitchFamily="34" charset="0"/>
              <a:cs typeface="Arial" pitchFamily="34" charset="0"/>
            </a:endParaRPr>
          </a:p>
          <a:p>
            <a:pPr eaLnBrk="1" hangingPunct="1">
              <a:lnSpc>
                <a:spcPct val="90000"/>
              </a:lnSpc>
            </a:pPr>
            <a:r>
              <a:rPr lang="en-US" sz="2100" dirty="0" err="1">
                <a:latin typeface="Arial" pitchFamily="34" charset="0"/>
                <a:cs typeface="Arial" pitchFamily="34" charset="0"/>
              </a:rPr>
              <a:t>Ischemie</a:t>
            </a:r>
            <a:r>
              <a:rPr lang="en-US" sz="2100" dirty="0">
                <a:latin typeface="Arial" pitchFamily="34" charset="0"/>
                <a:cs typeface="Arial" pitchFamily="34" charset="0"/>
              </a:rPr>
              <a:t> / </a:t>
            </a:r>
            <a:r>
              <a:rPr lang="en-US" sz="2100" dirty="0" err="1">
                <a:latin typeface="Arial" pitchFamily="34" charset="0"/>
                <a:cs typeface="Arial" pitchFamily="34" charset="0"/>
              </a:rPr>
              <a:t>hypoxie</a:t>
            </a:r>
            <a:endParaRPr lang="en-US" sz="2100" dirty="0">
              <a:latin typeface="Arial" pitchFamily="34" charset="0"/>
              <a:cs typeface="Arial" pitchFamily="34" charset="0"/>
            </a:endParaRPr>
          </a:p>
          <a:p>
            <a:pPr eaLnBrk="1" hangingPunct="1">
              <a:lnSpc>
                <a:spcPct val="90000"/>
              </a:lnSpc>
            </a:pPr>
            <a:endParaRPr lang="en-US" sz="2100" dirty="0">
              <a:latin typeface="Arial" pitchFamily="34" charset="0"/>
              <a:cs typeface="Arial" pitchFamily="34" charset="0"/>
            </a:endParaRPr>
          </a:p>
          <a:p>
            <a:pPr eaLnBrk="1" hangingPunct="1">
              <a:lnSpc>
                <a:spcPct val="90000"/>
              </a:lnSpc>
            </a:pPr>
            <a:endParaRPr lang="en-US" sz="2100" dirty="0">
              <a:latin typeface="Arial" pitchFamily="34" charset="0"/>
              <a:cs typeface="Arial" pitchFamily="34" charset="0"/>
            </a:endParaRPr>
          </a:p>
          <a:p>
            <a:pPr eaLnBrk="1" hangingPunct="1">
              <a:lnSpc>
                <a:spcPct val="90000"/>
              </a:lnSpc>
            </a:pPr>
            <a:r>
              <a:rPr lang="en-US" sz="2100" dirty="0" err="1">
                <a:latin typeface="Arial" pitchFamily="34" charset="0"/>
                <a:cs typeface="Arial" pitchFamily="34" charset="0"/>
              </a:rPr>
              <a:t>Infectieus</a:t>
            </a:r>
            <a:endParaRPr lang="en-US" sz="2100" dirty="0">
              <a:latin typeface="Arial" pitchFamily="34" charset="0"/>
              <a:cs typeface="Arial" pitchFamily="34" charset="0"/>
            </a:endParaRPr>
          </a:p>
          <a:p>
            <a:pPr lvl="1" eaLnBrk="1" hangingPunct="1">
              <a:lnSpc>
                <a:spcPct val="90000"/>
              </a:lnSpc>
            </a:pPr>
            <a:r>
              <a:rPr lang="en-US" sz="2100" b="1" dirty="0" err="1">
                <a:latin typeface="Arial" pitchFamily="34" charset="0"/>
                <a:cs typeface="Arial" pitchFamily="34" charset="0"/>
              </a:rPr>
              <a:t>To</a:t>
            </a:r>
            <a:r>
              <a:rPr lang="en-US" sz="2100" dirty="0" err="1">
                <a:latin typeface="Arial" pitchFamily="34" charset="0"/>
                <a:cs typeface="Arial" pitchFamily="34" charset="0"/>
              </a:rPr>
              <a:t>xoplasmose</a:t>
            </a:r>
            <a:endParaRPr lang="en-US" sz="2100" dirty="0">
              <a:latin typeface="Arial" pitchFamily="34" charset="0"/>
              <a:cs typeface="Arial" pitchFamily="34" charset="0"/>
            </a:endParaRPr>
          </a:p>
          <a:p>
            <a:pPr lvl="1" eaLnBrk="1" hangingPunct="1">
              <a:lnSpc>
                <a:spcPct val="90000"/>
              </a:lnSpc>
            </a:pPr>
            <a:r>
              <a:rPr lang="en-US" sz="2100" b="1" dirty="0">
                <a:latin typeface="Arial" pitchFamily="34" charset="0"/>
                <a:cs typeface="Arial" pitchFamily="34" charset="0"/>
              </a:rPr>
              <a:t>R</a:t>
            </a:r>
            <a:r>
              <a:rPr lang="en-US" sz="2100" dirty="0">
                <a:latin typeface="Arial" pitchFamily="34" charset="0"/>
                <a:cs typeface="Arial" pitchFamily="34" charset="0"/>
              </a:rPr>
              <a:t>ubella</a:t>
            </a:r>
          </a:p>
          <a:p>
            <a:pPr lvl="1" eaLnBrk="1" hangingPunct="1">
              <a:lnSpc>
                <a:spcPct val="90000"/>
              </a:lnSpc>
            </a:pPr>
            <a:r>
              <a:rPr lang="en-US" sz="2100" b="1" dirty="0">
                <a:latin typeface="Arial" pitchFamily="34" charset="0"/>
                <a:cs typeface="Arial" pitchFamily="34" charset="0"/>
              </a:rPr>
              <a:t>C</a:t>
            </a:r>
            <a:r>
              <a:rPr lang="en-US" sz="2100" dirty="0">
                <a:latin typeface="Arial" pitchFamily="34" charset="0"/>
                <a:cs typeface="Arial" pitchFamily="34" charset="0"/>
              </a:rPr>
              <a:t>MV</a:t>
            </a:r>
          </a:p>
          <a:p>
            <a:pPr lvl="1" eaLnBrk="1" hangingPunct="1">
              <a:lnSpc>
                <a:spcPct val="90000"/>
              </a:lnSpc>
            </a:pPr>
            <a:r>
              <a:rPr lang="en-US" sz="2100" b="1" dirty="0">
                <a:latin typeface="Arial" pitchFamily="34" charset="0"/>
                <a:cs typeface="Arial" pitchFamily="34" charset="0"/>
              </a:rPr>
              <a:t>He</a:t>
            </a:r>
            <a:r>
              <a:rPr lang="en-US" sz="2100" dirty="0">
                <a:latin typeface="Arial" pitchFamily="34" charset="0"/>
                <a:cs typeface="Arial" pitchFamily="34" charset="0"/>
              </a:rPr>
              <a:t>rpes simplex</a:t>
            </a:r>
          </a:p>
          <a:p>
            <a:pPr lvl="1" eaLnBrk="1" hangingPunct="1">
              <a:lnSpc>
                <a:spcPct val="90000"/>
              </a:lnSpc>
            </a:pPr>
            <a:r>
              <a:rPr lang="en-US" sz="2100" b="1" dirty="0">
                <a:latin typeface="Arial" pitchFamily="34" charset="0"/>
                <a:cs typeface="Arial" pitchFamily="34" charset="0"/>
              </a:rPr>
              <a:t>S</a:t>
            </a:r>
            <a:r>
              <a:rPr lang="en-US" sz="2100" dirty="0">
                <a:latin typeface="Arial" pitchFamily="34" charset="0"/>
                <a:cs typeface="Arial" pitchFamily="34" charset="0"/>
              </a:rPr>
              <a:t>yphilis									</a:t>
            </a:r>
            <a:endParaRPr lang="nl-NL" sz="2100" dirty="0">
              <a:latin typeface="Arial" pitchFamily="34" charset="0"/>
              <a:cs typeface="Arial" pitchFamily="34" charset="0"/>
            </a:endParaRPr>
          </a:p>
        </p:txBody>
      </p:sp>
      <p:pic>
        <p:nvPicPr>
          <p:cNvPr id="4" name="Afbeelding 3" descr="fotolia_15603753_xs.jpg">
            <a:extLst>
              <a:ext uri="{FF2B5EF4-FFF2-40B4-BE49-F238E27FC236}">
                <a16:creationId xmlns:a16="http://schemas.microsoft.com/office/drawing/2014/main" id="{FE17A663-F576-45D8-9FED-7C422F8D0F85}"/>
              </a:ext>
            </a:extLst>
          </p:cNvPr>
          <p:cNvPicPr>
            <a:picLocks noChangeAspect="1"/>
          </p:cNvPicPr>
          <p:nvPr/>
        </p:nvPicPr>
        <p:blipFill>
          <a:blip r:embed="rId2" cstate="print"/>
          <a:stretch>
            <a:fillRect/>
          </a:stretch>
        </p:blipFill>
        <p:spPr>
          <a:xfrm>
            <a:off x="4572000" y="3345641"/>
            <a:ext cx="4032448" cy="2675649"/>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FE4AAAB-2821-4BC8-8069-CA20DA411F3D}"/>
              </a:ext>
            </a:extLst>
          </p:cNvPr>
          <p:cNvSpPr>
            <a:spLocks noGrp="1"/>
          </p:cNvSpPr>
          <p:nvPr>
            <p:ph type="title"/>
          </p:nvPr>
        </p:nvSpPr>
        <p:spPr/>
        <p:txBody>
          <a:bodyPr/>
          <a:lstStyle/>
          <a:p>
            <a:r>
              <a:rPr lang="nl-NL" dirty="0"/>
              <a:t>Congenitale CMV infectie</a:t>
            </a:r>
          </a:p>
        </p:txBody>
      </p:sp>
      <p:sp>
        <p:nvSpPr>
          <p:cNvPr id="3" name="Tijdelijke aanduiding voor inhoud 2">
            <a:extLst>
              <a:ext uri="{FF2B5EF4-FFF2-40B4-BE49-F238E27FC236}">
                <a16:creationId xmlns:a16="http://schemas.microsoft.com/office/drawing/2014/main" id="{B49B98DF-58BC-4724-B984-95998D7E6473}"/>
              </a:ext>
            </a:extLst>
          </p:cNvPr>
          <p:cNvSpPr>
            <a:spLocks noGrp="1"/>
          </p:cNvSpPr>
          <p:nvPr>
            <p:ph idx="1"/>
          </p:nvPr>
        </p:nvSpPr>
        <p:spPr/>
        <p:txBody>
          <a:bodyPr/>
          <a:lstStyle/>
          <a:p>
            <a:endParaRPr lang="nl-NL"/>
          </a:p>
        </p:txBody>
      </p:sp>
      <p:pic>
        <p:nvPicPr>
          <p:cNvPr id="4" name="Afbeelding 3">
            <a:extLst>
              <a:ext uri="{FF2B5EF4-FFF2-40B4-BE49-F238E27FC236}">
                <a16:creationId xmlns:a16="http://schemas.microsoft.com/office/drawing/2014/main" id="{DA42549B-1E8F-4AC0-BCC8-4C6CF774AF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00" y="1628800"/>
            <a:ext cx="5441821" cy="4550723"/>
          </a:xfrm>
          <a:prstGeom prst="rect">
            <a:avLst/>
          </a:prstGeom>
        </p:spPr>
      </p:pic>
    </p:spTree>
    <p:extLst>
      <p:ext uri="{BB962C8B-B14F-4D97-AF65-F5344CB8AC3E}">
        <p14:creationId xmlns:p14="http://schemas.microsoft.com/office/powerpoint/2010/main" val="28443385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a:t>cCMV-virus</a:t>
            </a:r>
            <a:endParaRPr lang="nl-NL" dirty="0"/>
          </a:p>
        </p:txBody>
      </p:sp>
      <p:sp>
        <p:nvSpPr>
          <p:cNvPr id="3" name="Tijdelijke aanduiding voor inhoud 2"/>
          <p:cNvSpPr>
            <a:spLocks noGrp="1"/>
          </p:cNvSpPr>
          <p:nvPr>
            <p:ph idx="1"/>
          </p:nvPr>
        </p:nvSpPr>
        <p:spPr>
          <a:xfrm>
            <a:off x="522000" y="1814635"/>
            <a:ext cx="7506384" cy="4125365"/>
          </a:xfrm>
        </p:spPr>
        <p:txBody>
          <a:bodyPr/>
          <a:lstStyle/>
          <a:p>
            <a:r>
              <a:rPr lang="nl-NL" dirty="0"/>
              <a:t>Intra-uteriene infectie van </a:t>
            </a:r>
            <a:r>
              <a:rPr lang="nl-NL" dirty="0" err="1"/>
              <a:t>neonaat</a:t>
            </a:r>
            <a:r>
              <a:rPr lang="nl-NL" dirty="0"/>
              <a:t> (</a:t>
            </a:r>
            <a:r>
              <a:rPr lang="nl-NL" dirty="0" err="1"/>
              <a:t>transplacentaire</a:t>
            </a:r>
            <a:r>
              <a:rPr lang="nl-NL" dirty="0"/>
              <a:t> transmissie)</a:t>
            </a:r>
          </a:p>
          <a:p>
            <a:pPr lvl="1"/>
            <a:r>
              <a:rPr lang="nl-NL" dirty="0"/>
              <a:t>30% primaire infectie</a:t>
            </a:r>
          </a:p>
          <a:p>
            <a:pPr lvl="1"/>
            <a:r>
              <a:rPr lang="nl-NL" dirty="0"/>
              <a:t>70% latente </a:t>
            </a:r>
            <a:r>
              <a:rPr lang="nl-NL" dirty="0" err="1"/>
              <a:t>reactivatie</a:t>
            </a:r>
            <a:endParaRPr lang="nl-NL" dirty="0"/>
          </a:p>
          <a:p>
            <a:endParaRPr lang="nl-NL" dirty="0"/>
          </a:p>
          <a:p>
            <a:r>
              <a:rPr lang="nl-NL" dirty="0"/>
              <a:t>Cijfers:</a:t>
            </a:r>
          </a:p>
          <a:p>
            <a:pPr lvl="1"/>
            <a:r>
              <a:rPr lang="nl-NL" dirty="0" err="1"/>
              <a:t>Seroprevalentie</a:t>
            </a:r>
            <a:r>
              <a:rPr lang="nl-NL" dirty="0"/>
              <a:t> NL vrouwen gemiddeld: 41% (35-100%, </a:t>
            </a:r>
            <a:r>
              <a:rPr lang="nl-NL" dirty="0" err="1"/>
              <a:t>afh</a:t>
            </a:r>
            <a:r>
              <a:rPr lang="nl-NL" dirty="0"/>
              <a:t>. v. </a:t>
            </a:r>
            <a:r>
              <a:rPr lang="nl-NL" dirty="0" err="1"/>
              <a:t>ethniciteit</a:t>
            </a:r>
            <a:r>
              <a:rPr lang="nl-NL" dirty="0"/>
              <a:t>)</a:t>
            </a:r>
          </a:p>
          <a:p>
            <a:pPr lvl="1"/>
            <a:r>
              <a:rPr lang="nl-NL" dirty="0" err="1"/>
              <a:t>cCMV</a:t>
            </a:r>
            <a:r>
              <a:rPr lang="nl-NL" dirty="0"/>
              <a:t> in NL: 0.5% (gebaseerd op 6500 samples)</a:t>
            </a:r>
          </a:p>
          <a:p>
            <a:pPr lvl="1"/>
            <a:r>
              <a:rPr lang="nl-NL" dirty="0" err="1"/>
              <a:t>cCMV</a:t>
            </a:r>
            <a:r>
              <a:rPr lang="nl-NL" dirty="0"/>
              <a:t> bij kind met SH: 5-29% van congenitale slechthorendheid </a:t>
            </a:r>
          </a:p>
          <a:p>
            <a:endParaRPr lang="nl-NL" dirty="0"/>
          </a:p>
          <a:p>
            <a:r>
              <a:rPr lang="nl-NL" dirty="0"/>
              <a:t>Diagnostiek (in aflopende volgorde):</a:t>
            </a:r>
          </a:p>
          <a:p>
            <a:pPr lvl="1"/>
            <a:r>
              <a:rPr lang="nl-NL" dirty="0"/>
              <a:t>Gouden standaard: PCR op urine &lt;3 weken </a:t>
            </a:r>
            <a:r>
              <a:rPr lang="nl-NL" dirty="0" err="1"/>
              <a:t>postpartum</a:t>
            </a:r>
            <a:endParaRPr lang="nl-NL" dirty="0"/>
          </a:p>
          <a:p>
            <a:pPr lvl="1"/>
            <a:r>
              <a:rPr lang="en-GB" b="1" u="sng" dirty="0"/>
              <a:t>PCR </a:t>
            </a:r>
            <a:r>
              <a:rPr lang="en-GB" b="1" u="sng" dirty="0" err="1"/>
              <a:t>hielprikkaartje</a:t>
            </a:r>
            <a:r>
              <a:rPr lang="en-GB" b="1" u="sng" dirty="0"/>
              <a:t> (</a:t>
            </a:r>
            <a:r>
              <a:rPr lang="en-GB" b="1" u="sng" dirty="0" err="1"/>
              <a:t>sensitiviteit</a:t>
            </a:r>
            <a:r>
              <a:rPr lang="en-GB" b="1" u="sng" dirty="0"/>
              <a:t> 80%, lab LUMC)</a:t>
            </a:r>
          </a:p>
          <a:p>
            <a:pPr lvl="1"/>
            <a:r>
              <a:rPr lang="en-GB" dirty="0" err="1"/>
              <a:t>IgG</a:t>
            </a:r>
            <a:r>
              <a:rPr lang="en-GB" dirty="0"/>
              <a:t> anti CMV</a:t>
            </a:r>
          </a:p>
          <a:p>
            <a:pPr>
              <a:buNone/>
            </a:pPr>
            <a:endParaRPr lang="nl-NL" dirty="0"/>
          </a:p>
          <a:p>
            <a:pPr lvl="2"/>
            <a:endParaRPr lang="nl-NL" dirty="0"/>
          </a:p>
          <a:p>
            <a:pPr lvl="2"/>
            <a:endParaRPr lang="nl-NL" dirty="0"/>
          </a:p>
          <a:p>
            <a:pPr lvl="1"/>
            <a:endParaRPr lang="nl-NL" dirty="0"/>
          </a:p>
          <a:p>
            <a:endParaRPr lang="nl-NL" dirty="0"/>
          </a:p>
          <a:p>
            <a:endParaRPr lang="nl-NL" dirty="0"/>
          </a:p>
        </p:txBody>
      </p:sp>
      <p:sp>
        <p:nvSpPr>
          <p:cNvPr id="4" name="Tekstvak 3"/>
          <p:cNvSpPr txBox="1"/>
          <p:nvPr/>
        </p:nvSpPr>
        <p:spPr>
          <a:xfrm>
            <a:off x="251520" y="6453336"/>
            <a:ext cx="3152979" cy="276999"/>
          </a:xfrm>
          <a:prstGeom prst="rect">
            <a:avLst/>
          </a:prstGeom>
          <a:noFill/>
        </p:spPr>
        <p:txBody>
          <a:bodyPr wrap="none" rtlCol="0">
            <a:spAutoFit/>
          </a:bodyPr>
          <a:lstStyle/>
          <a:p>
            <a:r>
              <a:rPr lang="nl-NL" sz="1200" dirty="0"/>
              <a:t>Landelijke richtlijn </a:t>
            </a:r>
            <a:r>
              <a:rPr lang="nl-NL" sz="1200" dirty="0" err="1"/>
              <a:t>cCMV</a:t>
            </a:r>
            <a:r>
              <a:rPr lang="nl-NL" sz="1200" dirty="0"/>
              <a:t> </a:t>
            </a:r>
            <a:r>
              <a:rPr lang="nl-NL" sz="1200" dirty="0" err="1"/>
              <a:t>NvKindergeneeskunde</a:t>
            </a:r>
            <a:endParaRPr lang="nl-NL"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nl-NL" sz="3200" dirty="0">
                <a:latin typeface="Arial" pitchFamily="34" charset="0"/>
                <a:cs typeface="Arial" pitchFamily="34" charset="0"/>
              </a:rPr>
              <a:t>Symptomatische </a:t>
            </a:r>
            <a:r>
              <a:rPr lang="nl-NL" sz="3200" dirty="0" err="1">
                <a:latin typeface="Arial" pitchFamily="34" charset="0"/>
                <a:cs typeface="Arial" pitchFamily="34" charset="0"/>
              </a:rPr>
              <a:t>cCMV</a:t>
            </a:r>
            <a:r>
              <a:rPr lang="nl-NL" sz="3200" dirty="0">
                <a:latin typeface="Arial" pitchFamily="34" charset="0"/>
                <a:cs typeface="Arial" pitchFamily="34" charset="0"/>
              </a:rPr>
              <a:t> infectie (10-15%)</a:t>
            </a:r>
          </a:p>
        </p:txBody>
      </p:sp>
      <p:sp>
        <p:nvSpPr>
          <p:cNvPr id="51203" name="Rectangle 3"/>
          <p:cNvSpPr>
            <a:spLocks noGrp="1" noChangeArrowheads="1"/>
          </p:cNvSpPr>
          <p:nvPr>
            <p:ph idx="1"/>
          </p:nvPr>
        </p:nvSpPr>
        <p:spPr/>
        <p:txBody>
          <a:bodyPr/>
          <a:lstStyle/>
          <a:p>
            <a:pPr eaLnBrk="1" hangingPunct="1">
              <a:lnSpc>
                <a:spcPct val="90000"/>
              </a:lnSpc>
              <a:buFontTx/>
              <a:buNone/>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bijna alleen na primaire infectie (</a:t>
            </a:r>
            <a:r>
              <a:rPr lang="nl-NL" dirty="0" err="1">
                <a:latin typeface="Arial" pitchFamily="34" charset="0"/>
                <a:cs typeface="Arial" pitchFamily="34" charset="0"/>
              </a:rPr>
              <a:t>petechiën</a:t>
            </a:r>
            <a:r>
              <a:rPr lang="nl-NL" dirty="0">
                <a:latin typeface="Arial" pitchFamily="34" charset="0"/>
                <a:cs typeface="Arial" pitchFamily="34" charset="0"/>
              </a:rPr>
              <a:t> – 76%)</a:t>
            </a:r>
          </a:p>
          <a:p>
            <a:pPr eaLnBrk="1" hangingPunct="1">
              <a:lnSpc>
                <a:spcPct val="90000"/>
              </a:lnSpc>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ernstige neurologische complicaties (</a:t>
            </a:r>
            <a:r>
              <a:rPr lang="nl-NL" dirty="0" err="1">
                <a:latin typeface="Arial" pitchFamily="34" charset="0"/>
                <a:cs typeface="Arial" pitchFamily="34" charset="0"/>
              </a:rPr>
              <a:t>microcephalie</a:t>
            </a:r>
            <a:r>
              <a:rPr lang="nl-NL" dirty="0">
                <a:latin typeface="Arial" pitchFamily="34" charset="0"/>
                <a:cs typeface="Arial" pitchFamily="34" charset="0"/>
              </a:rPr>
              <a:t> – 50%)</a:t>
            </a:r>
          </a:p>
          <a:p>
            <a:pPr eaLnBrk="1" hangingPunct="1">
              <a:lnSpc>
                <a:spcPct val="90000"/>
              </a:lnSpc>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afwijkingen cerebrale CT / MRI</a:t>
            </a:r>
          </a:p>
          <a:p>
            <a:pPr eaLnBrk="1" hangingPunct="1">
              <a:lnSpc>
                <a:spcPct val="90000"/>
              </a:lnSpc>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psychomotore retardatie</a:t>
            </a:r>
          </a:p>
          <a:p>
            <a:pPr eaLnBrk="1" hangingPunct="1">
              <a:lnSpc>
                <a:spcPct val="90000"/>
              </a:lnSpc>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oogheelkundige afwijkingen</a:t>
            </a:r>
          </a:p>
          <a:p>
            <a:pPr eaLnBrk="1" hangingPunct="1">
              <a:lnSpc>
                <a:spcPct val="90000"/>
              </a:lnSpc>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gehoorverlies cochleair en/of </a:t>
            </a:r>
            <a:r>
              <a:rPr lang="nl-NL" dirty="0" err="1">
                <a:latin typeface="Arial" pitchFamily="34" charset="0"/>
                <a:cs typeface="Arial" pitchFamily="34" charset="0"/>
              </a:rPr>
              <a:t>retrocochleair</a:t>
            </a:r>
            <a:endParaRPr lang="nl-NL" dirty="0">
              <a:latin typeface="Arial" pitchFamily="34" charset="0"/>
              <a:cs typeface="Arial" pitchFamily="34" charset="0"/>
            </a:endParaRPr>
          </a:p>
          <a:p>
            <a:pPr eaLnBrk="1" hangingPunct="1">
              <a:lnSpc>
                <a:spcPct val="90000"/>
              </a:lnSpc>
            </a:pPr>
            <a:endParaRPr lang="nl-NL" dirty="0">
              <a:latin typeface="Arial" pitchFamily="34" charset="0"/>
              <a:cs typeface="Arial" pitchFamily="34" charset="0"/>
            </a:endParaRPr>
          </a:p>
          <a:p>
            <a:pPr eaLnBrk="1" hangingPunct="1">
              <a:lnSpc>
                <a:spcPct val="90000"/>
              </a:lnSpc>
            </a:pPr>
            <a:r>
              <a:rPr lang="nl-NL" dirty="0">
                <a:latin typeface="Arial" pitchFamily="34" charset="0"/>
                <a:cs typeface="Arial" pitchFamily="34" charset="0"/>
              </a:rPr>
              <a:t>diagnose d.m.v. virusserologie binnen 2-3 weken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nl-NL" sz="3200" dirty="0">
                <a:latin typeface="Arial" pitchFamily="34" charset="0"/>
                <a:cs typeface="Arial" pitchFamily="34" charset="0"/>
              </a:rPr>
              <a:t>Asymptomatische </a:t>
            </a:r>
            <a:r>
              <a:rPr lang="nl-NL" sz="3200" dirty="0" err="1">
                <a:latin typeface="Arial" pitchFamily="34" charset="0"/>
                <a:cs typeface="Arial" pitchFamily="34" charset="0"/>
              </a:rPr>
              <a:t>cCMV</a:t>
            </a:r>
            <a:r>
              <a:rPr lang="nl-NL" sz="3200" dirty="0">
                <a:latin typeface="Arial" pitchFamily="34" charset="0"/>
                <a:cs typeface="Arial" pitchFamily="34" charset="0"/>
              </a:rPr>
              <a:t> infectie (85-90%)</a:t>
            </a:r>
          </a:p>
        </p:txBody>
      </p:sp>
      <p:sp>
        <p:nvSpPr>
          <p:cNvPr id="52227" name="Rectangle 3"/>
          <p:cNvSpPr>
            <a:spLocks noGrp="1" noChangeArrowheads="1"/>
          </p:cNvSpPr>
          <p:nvPr>
            <p:ph idx="1"/>
          </p:nvPr>
        </p:nvSpPr>
        <p:spPr/>
        <p:txBody>
          <a:bodyPr/>
          <a:lstStyle/>
          <a:p>
            <a:pPr eaLnBrk="1" hangingPunct="1">
              <a:buFontTx/>
              <a:buNone/>
            </a:pPr>
            <a:endParaRPr lang="nl-NL" dirty="0">
              <a:latin typeface="Arial" pitchFamily="34" charset="0"/>
              <a:cs typeface="Arial" pitchFamily="34" charset="0"/>
            </a:endParaRPr>
          </a:p>
          <a:p>
            <a:pPr eaLnBrk="1" hangingPunct="1"/>
            <a:r>
              <a:rPr lang="nl-NL" dirty="0">
                <a:latin typeface="Arial" pitchFamily="34" charset="0"/>
                <a:cs typeface="Arial" pitchFamily="34" charset="0"/>
              </a:rPr>
              <a:t>zowel na primaire infectie als </a:t>
            </a:r>
            <a:r>
              <a:rPr lang="nl-NL" dirty="0" err="1">
                <a:latin typeface="Arial" pitchFamily="34" charset="0"/>
                <a:cs typeface="Arial" pitchFamily="34" charset="0"/>
              </a:rPr>
              <a:t>reactivatie</a:t>
            </a:r>
            <a:endParaRPr lang="nl-NL" dirty="0">
              <a:latin typeface="Arial" pitchFamily="34" charset="0"/>
              <a:cs typeface="Arial" pitchFamily="34" charset="0"/>
            </a:endParaRPr>
          </a:p>
          <a:p>
            <a:pPr eaLnBrk="1" hangingPunct="1"/>
            <a:endParaRPr lang="nl-NL" dirty="0">
              <a:latin typeface="Arial" pitchFamily="34" charset="0"/>
              <a:cs typeface="Arial" pitchFamily="34" charset="0"/>
            </a:endParaRPr>
          </a:p>
          <a:p>
            <a:pPr eaLnBrk="1" hangingPunct="1"/>
            <a:r>
              <a:rPr lang="nl-NL" dirty="0">
                <a:latin typeface="Arial" pitchFamily="34" charset="0"/>
                <a:cs typeface="Arial" pitchFamily="34" charset="0"/>
              </a:rPr>
              <a:t>in 15% congenitaal en/of progressief gehoorverlies meestal cochleair</a:t>
            </a:r>
          </a:p>
          <a:p>
            <a:pPr eaLnBrk="1" hangingPunct="1"/>
            <a:endParaRPr lang="nl-NL" dirty="0">
              <a:latin typeface="Arial" pitchFamily="34" charset="0"/>
              <a:cs typeface="Arial" pitchFamily="34" charset="0"/>
            </a:endParaRPr>
          </a:p>
          <a:p>
            <a:pPr eaLnBrk="1" hangingPunct="1"/>
            <a:r>
              <a:rPr lang="nl-NL" dirty="0">
                <a:latin typeface="Arial" pitchFamily="34" charset="0"/>
                <a:cs typeface="Arial" pitchFamily="34" charset="0"/>
              </a:rPr>
              <a:t>diagnose d.m.v. virusserologie op hielprikkaart (&lt;6 jaar)</a:t>
            </a:r>
          </a:p>
          <a:p>
            <a:pPr eaLnBrk="1" hangingPunct="1"/>
            <a:endParaRPr lang="nl-NL" dirty="0">
              <a:latin typeface="Arial" pitchFamily="34" charset="0"/>
              <a:cs typeface="Arial" pitchFamily="34" charset="0"/>
            </a:endParaRPr>
          </a:p>
          <a:p>
            <a:pPr eaLnBrk="1" hangingPunct="1"/>
            <a:r>
              <a:rPr lang="nl-NL" dirty="0">
                <a:latin typeface="Arial" pitchFamily="34" charset="0"/>
                <a:cs typeface="Arial" pitchFamily="34" charset="0"/>
              </a:rPr>
              <a:t>ook vestibulaire functie kan progressief verslechteren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Gehoorverlies bij </a:t>
            </a:r>
            <a:r>
              <a:rPr lang="nl-NL" dirty="0" err="1"/>
              <a:t>cCMV</a:t>
            </a:r>
            <a:endParaRPr lang="nl-NL" dirty="0"/>
          </a:p>
        </p:txBody>
      </p:sp>
      <p:sp>
        <p:nvSpPr>
          <p:cNvPr id="3" name="Tijdelijke aanduiding voor inhoud 2"/>
          <p:cNvSpPr>
            <a:spLocks noGrp="1"/>
          </p:cNvSpPr>
          <p:nvPr>
            <p:ph idx="1"/>
          </p:nvPr>
        </p:nvSpPr>
        <p:spPr>
          <a:solidFill>
            <a:schemeClr val="bg1"/>
          </a:solidFill>
        </p:spPr>
        <p:txBody>
          <a:bodyPr/>
          <a:lstStyle/>
          <a:p>
            <a:r>
              <a:rPr lang="nl-NL" dirty="0"/>
              <a:t>Zeer variabele aandoening</a:t>
            </a:r>
          </a:p>
          <a:p>
            <a:pPr lvl="1"/>
            <a:r>
              <a:rPr lang="nl-NL" dirty="0"/>
              <a:t>Beginleeftijd</a:t>
            </a:r>
          </a:p>
          <a:p>
            <a:pPr lvl="2"/>
            <a:r>
              <a:rPr lang="nl-NL" dirty="0"/>
              <a:t>Congenitaal – 1</a:t>
            </a:r>
            <a:r>
              <a:rPr lang="nl-NL" baseline="30000" dirty="0"/>
              <a:t>e</a:t>
            </a:r>
            <a:r>
              <a:rPr lang="nl-NL" dirty="0"/>
              <a:t> decade</a:t>
            </a:r>
          </a:p>
          <a:p>
            <a:pPr lvl="2"/>
            <a:endParaRPr lang="nl-NL" dirty="0"/>
          </a:p>
          <a:p>
            <a:pPr lvl="1"/>
            <a:r>
              <a:rPr lang="nl-NL" dirty="0"/>
              <a:t>Progressie</a:t>
            </a:r>
          </a:p>
          <a:p>
            <a:pPr lvl="2"/>
            <a:r>
              <a:rPr lang="nl-NL" dirty="0"/>
              <a:t>Met name tot 6</a:t>
            </a:r>
            <a:r>
              <a:rPr lang="nl-NL" baseline="30000" dirty="0"/>
              <a:t>e</a:t>
            </a:r>
            <a:r>
              <a:rPr lang="nl-NL" dirty="0"/>
              <a:t> levensjaar, maar kan zelfs tot volwassenheid</a:t>
            </a:r>
          </a:p>
          <a:p>
            <a:pPr lvl="2"/>
            <a:endParaRPr lang="nl-NL" dirty="0"/>
          </a:p>
          <a:p>
            <a:pPr lvl="1"/>
            <a:r>
              <a:rPr lang="nl-NL" dirty="0"/>
              <a:t>Mate van gehoorverlies</a:t>
            </a:r>
          </a:p>
          <a:p>
            <a:pPr lvl="2"/>
            <a:r>
              <a:rPr lang="nl-NL" dirty="0"/>
              <a:t>Zeer variabel,</a:t>
            </a:r>
          </a:p>
          <a:p>
            <a:pPr lvl="3"/>
            <a:r>
              <a:rPr lang="nl-NL" dirty="0"/>
              <a:t>symmetrisch, asymmetrisch </a:t>
            </a:r>
          </a:p>
          <a:p>
            <a:pPr lvl="3"/>
            <a:r>
              <a:rPr lang="nl-NL" dirty="0"/>
              <a:t>mild - doofheid </a:t>
            </a:r>
          </a:p>
          <a:p>
            <a:pPr lvl="2"/>
            <a:r>
              <a:rPr lang="nl-NL" dirty="0"/>
              <a:t>Symptomatische </a:t>
            </a:r>
            <a:r>
              <a:rPr lang="nl-NL" dirty="0" err="1"/>
              <a:t>cCMV</a:t>
            </a:r>
            <a:r>
              <a:rPr lang="nl-NL" dirty="0"/>
              <a:t>: vaker bilaterale slechthorendheid</a:t>
            </a:r>
          </a:p>
          <a:p>
            <a:pPr lvl="2"/>
            <a:endParaRPr lang="nl-NL" dirty="0"/>
          </a:p>
        </p:txBody>
      </p:sp>
      <p:sp>
        <p:nvSpPr>
          <p:cNvPr id="6" name="Tekstvak 5"/>
          <p:cNvSpPr txBox="1"/>
          <p:nvPr/>
        </p:nvSpPr>
        <p:spPr>
          <a:xfrm>
            <a:off x="611560" y="6381328"/>
            <a:ext cx="2198038" cy="261610"/>
          </a:xfrm>
          <a:prstGeom prst="rect">
            <a:avLst/>
          </a:prstGeom>
          <a:noFill/>
        </p:spPr>
        <p:txBody>
          <a:bodyPr wrap="none" rtlCol="0">
            <a:spAutoFit/>
          </a:bodyPr>
          <a:lstStyle/>
          <a:p>
            <a:r>
              <a:rPr lang="nl-NL" sz="1100" dirty="0"/>
              <a:t>Riga et al 2018, </a:t>
            </a:r>
            <a:r>
              <a:rPr lang="en-GB" sz="1100" dirty="0"/>
              <a:t>Fletcher et al. 2018</a:t>
            </a:r>
            <a:endParaRPr lang="nl-NL" sz="11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45D2-C04A-3342-B48F-816AAE49A747}"/>
              </a:ext>
            </a:extLst>
          </p:cNvPr>
          <p:cNvSpPr>
            <a:spLocks noGrp="1"/>
          </p:cNvSpPr>
          <p:nvPr>
            <p:ph type="title"/>
          </p:nvPr>
        </p:nvSpPr>
        <p:spPr/>
        <p:txBody>
          <a:bodyPr/>
          <a:lstStyle/>
          <a:p>
            <a:r>
              <a:rPr lang="en-US" dirty="0" err="1"/>
              <a:t>Longitudinale</a:t>
            </a:r>
            <a:r>
              <a:rPr lang="en-US" dirty="0"/>
              <a:t> </a:t>
            </a:r>
            <a:r>
              <a:rPr lang="en-US" dirty="0" err="1"/>
              <a:t>studie</a:t>
            </a:r>
            <a:r>
              <a:rPr lang="en-US" dirty="0"/>
              <a:t> </a:t>
            </a:r>
            <a:r>
              <a:rPr lang="en-US" dirty="0" err="1"/>
              <a:t>naar</a:t>
            </a:r>
            <a:r>
              <a:rPr lang="en-US" dirty="0"/>
              <a:t> </a:t>
            </a:r>
            <a:r>
              <a:rPr lang="en-US" dirty="0" err="1"/>
              <a:t>gevolgen</a:t>
            </a:r>
            <a:r>
              <a:rPr lang="en-US" dirty="0"/>
              <a:t> CMV</a:t>
            </a:r>
          </a:p>
        </p:txBody>
      </p:sp>
      <p:sp>
        <p:nvSpPr>
          <p:cNvPr id="4" name="Footer Placeholder 3">
            <a:extLst>
              <a:ext uri="{FF2B5EF4-FFF2-40B4-BE49-F238E27FC236}">
                <a16:creationId xmlns:a16="http://schemas.microsoft.com/office/drawing/2014/main" id="{07765884-6B7E-EA47-8158-FBAC188875D7}"/>
              </a:ext>
            </a:extLst>
          </p:cNvPr>
          <p:cNvSpPr>
            <a:spLocks noGrp="1"/>
          </p:cNvSpPr>
          <p:nvPr>
            <p:ph type="ftr" sz="quarter" idx="11"/>
          </p:nvPr>
        </p:nvSpPr>
        <p:spPr/>
        <p:txBody>
          <a:bodyPr/>
          <a:lstStyle/>
          <a:p>
            <a:pPr>
              <a:defRPr/>
            </a:pPr>
            <a:r>
              <a:rPr lang="nl-NL"/>
              <a:t>	</a:t>
            </a:r>
            <a:fld id="{90817C61-3AA5-4D42-956E-CFEE420DB621}" type="slidenum">
              <a:rPr lang="nl-NL" smtClean="0"/>
              <a:pPr>
                <a:defRPr/>
              </a:pPr>
              <a:t>35</a:t>
            </a:fld>
            <a:endParaRPr lang="nl-NL"/>
          </a:p>
        </p:txBody>
      </p:sp>
      <p:pic>
        <p:nvPicPr>
          <p:cNvPr id="11" name="Content Placeholder 10">
            <a:extLst>
              <a:ext uri="{FF2B5EF4-FFF2-40B4-BE49-F238E27FC236}">
                <a16:creationId xmlns:a16="http://schemas.microsoft.com/office/drawing/2014/main" id="{37CC4911-7863-1949-88BA-1545727B6761}"/>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530485" y="1700808"/>
            <a:ext cx="7680794" cy="4557960"/>
          </a:xfrm>
        </p:spPr>
      </p:pic>
      <p:sp>
        <p:nvSpPr>
          <p:cNvPr id="5" name="Rounded Rectangle 4">
            <a:extLst>
              <a:ext uri="{FF2B5EF4-FFF2-40B4-BE49-F238E27FC236}">
                <a16:creationId xmlns:a16="http://schemas.microsoft.com/office/drawing/2014/main" id="{8FA445B2-37F7-6144-8EC6-B4C6B651A098}"/>
              </a:ext>
            </a:extLst>
          </p:cNvPr>
          <p:cNvSpPr/>
          <p:nvPr/>
        </p:nvSpPr>
        <p:spPr>
          <a:xfrm>
            <a:off x="1619672" y="3717032"/>
            <a:ext cx="2736304" cy="172819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NL" dirty="0"/>
          </a:p>
        </p:txBody>
      </p:sp>
      <p:sp>
        <p:nvSpPr>
          <p:cNvPr id="6" name="TextBox 5">
            <a:extLst>
              <a:ext uri="{FF2B5EF4-FFF2-40B4-BE49-F238E27FC236}">
                <a16:creationId xmlns:a16="http://schemas.microsoft.com/office/drawing/2014/main" id="{4F971526-EB82-C14F-9DC9-7E728B642C1E}"/>
              </a:ext>
            </a:extLst>
          </p:cNvPr>
          <p:cNvSpPr txBox="1"/>
          <p:nvPr/>
        </p:nvSpPr>
        <p:spPr>
          <a:xfrm>
            <a:off x="3707904" y="2708920"/>
            <a:ext cx="3816424" cy="830997"/>
          </a:xfrm>
          <a:prstGeom prst="rect">
            <a:avLst/>
          </a:prstGeom>
          <a:noFill/>
        </p:spPr>
        <p:txBody>
          <a:bodyPr wrap="square" rtlCol="0">
            <a:spAutoFit/>
          </a:bodyPr>
          <a:lstStyle/>
          <a:p>
            <a:r>
              <a:rPr lang="en-GB" dirty="0">
                <a:latin typeface="+mn-lt"/>
              </a:rPr>
              <a:t>F</a:t>
            </a:r>
            <a:r>
              <a:rPr lang="en-NL" dirty="0">
                <a:latin typeface="+mn-lt"/>
              </a:rPr>
              <a:t>ollow-up tot 6 jaar, meeste effect binnen 0-3 jaren</a:t>
            </a:r>
          </a:p>
        </p:txBody>
      </p:sp>
    </p:spTree>
    <p:extLst>
      <p:ext uri="{BB962C8B-B14F-4D97-AF65-F5344CB8AC3E}">
        <p14:creationId xmlns:p14="http://schemas.microsoft.com/office/powerpoint/2010/main" val="29615229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EE73CE-2AF1-A34E-9738-B64602AF87A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912687"/>
            <a:ext cx="9144000" cy="5032626"/>
          </a:xfrm>
          <a:prstGeom prst="rect">
            <a:avLst/>
          </a:prstGeom>
        </p:spPr>
      </p:pic>
      <p:sp>
        <p:nvSpPr>
          <p:cNvPr id="2" name="TextBox 1">
            <a:extLst>
              <a:ext uri="{FF2B5EF4-FFF2-40B4-BE49-F238E27FC236}">
                <a16:creationId xmlns:a16="http://schemas.microsoft.com/office/drawing/2014/main" id="{A75AA290-1A3E-FD40-9CB4-2ABE846B2958}"/>
              </a:ext>
            </a:extLst>
          </p:cNvPr>
          <p:cNvSpPr txBox="1"/>
          <p:nvPr/>
        </p:nvSpPr>
        <p:spPr>
          <a:xfrm>
            <a:off x="2411760" y="1052736"/>
            <a:ext cx="6192688" cy="369332"/>
          </a:xfrm>
          <a:prstGeom prst="rect">
            <a:avLst/>
          </a:prstGeom>
          <a:noFill/>
        </p:spPr>
        <p:txBody>
          <a:bodyPr wrap="square" rtlCol="0">
            <a:spAutoFit/>
          </a:bodyPr>
          <a:lstStyle/>
          <a:p>
            <a:r>
              <a:rPr lang="en-GB" dirty="0">
                <a:latin typeface="+mn-lt"/>
              </a:rPr>
              <a:t>B</a:t>
            </a:r>
            <a:r>
              <a:rPr lang="en-NL" dirty="0">
                <a:latin typeface="+mn-lt"/>
              </a:rPr>
              <a:t>ij congen</a:t>
            </a:r>
            <a:r>
              <a:rPr lang="nl-NL" dirty="0" err="1">
                <a:latin typeface="+mn-lt"/>
              </a:rPr>
              <a:t>it</a:t>
            </a:r>
            <a:r>
              <a:rPr lang="en-NL" dirty="0">
                <a:latin typeface="+mn-lt"/>
              </a:rPr>
              <a:t>aal unilateraal verlies:gehoor permanent at risk</a:t>
            </a:r>
          </a:p>
        </p:txBody>
      </p:sp>
    </p:spTree>
    <p:extLst>
      <p:ext uri="{BB962C8B-B14F-4D97-AF65-F5344CB8AC3E}">
        <p14:creationId xmlns:p14="http://schemas.microsoft.com/office/powerpoint/2010/main" val="5517983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163B-44F5-6F60-2DDE-77991566DADC}"/>
              </a:ext>
            </a:extLst>
          </p:cNvPr>
          <p:cNvSpPr>
            <a:spLocks noGrp="1"/>
          </p:cNvSpPr>
          <p:nvPr>
            <p:ph type="title"/>
          </p:nvPr>
        </p:nvSpPr>
        <p:spPr/>
        <p:txBody>
          <a:bodyPr/>
          <a:lstStyle/>
          <a:p>
            <a:r>
              <a:rPr lang="en-US" dirty="0"/>
              <a:t>PAUZE</a:t>
            </a:r>
          </a:p>
        </p:txBody>
      </p:sp>
      <p:sp>
        <p:nvSpPr>
          <p:cNvPr id="3" name="Content Placeholder 2">
            <a:extLst>
              <a:ext uri="{FF2B5EF4-FFF2-40B4-BE49-F238E27FC236}">
                <a16:creationId xmlns:a16="http://schemas.microsoft.com/office/drawing/2014/main" id="{7D76E48B-6DAA-580A-5481-ED887ABE53E5}"/>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1907898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21BA6-FFE6-C2AA-44BC-7D4C53BE67E2}"/>
            </a:ext>
          </a:extLst>
        </p:cNvPr>
        <p:cNvGrpSpPr/>
        <p:nvPr/>
      </p:nvGrpSpPr>
      <p:grpSpPr>
        <a:xfrm>
          <a:off x="0" y="0"/>
          <a:ext cx="0" cy="0"/>
          <a:chOff x="0" y="0"/>
          <a:chExt cx="0" cy="0"/>
        </a:xfrm>
      </p:grpSpPr>
      <p:sp>
        <p:nvSpPr>
          <p:cNvPr id="6" name="Ondertitel 5">
            <a:extLst>
              <a:ext uri="{FF2B5EF4-FFF2-40B4-BE49-F238E27FC236}">
                <a16:creationId xmlns:a16="http://schemas.microsoft.com/office/drawing/2014/main" id="{82DF2BCE-BCB0-7B9D-119C-12990B35C63F}"/>
              </a:ext>
            </a:extLst>
          </p:cNvPr>
          <p:cNvSpPr>
            <a:spLocks noGrp="1"/>
          </p:cNvSpPr>
          <p:nvPr>
            <p:ph type="subTitle" idx="1"/>
          </p:nvPr>
        </p:nvSpPr>
        <p:spPr/>
        <p:txBody>
          <a:bodyPr/>
          <a:lstStyle/>
          <a:p>
            <a:r>
              <a:rPr lang="nl-NL" dirty="0" err="1"/>
              <a:t>Otogenetica</a:t>
            </a:r>
            <a:r>
              <a:rPr lang="nl-NL" dirty="0"/>
              <a:t>: erfelijke oorzaken, diagnostiek &amp; gentherapie</a:t>
            </a:r>
          </a:p>
        </p:txBody>
      </p:sp>
      <p:sp>
        <p:nvSpPr>
          <p:cNvPr id="7" name="Tijdelijke aanduiding voor tekst 6">
            <a:extLst>
              <a:ext uri="{FF2B5EF4-FFF2-40B4-BE49-F238E27FC236}">
                <a16:creationId xmlns:a16="http://schemas.microsoft.com/office/drawing/2014/main" id="{CBDD6685-C391-571E-9B22-D84065C89BA7}"/>
              </a:ext>
            </a:extLst>
          </p:cNvPr>
          <p:cNvSpPr>
            <a:spLocks noGrp="1"/>
          </p:cNvSpPr>
          <p:nvPr>
            <p:ph type="body" sz="quarter" idx="10"/>
          </p:nvPr>
        </p:nvSpPr>
        <p:spPr/>
        <p:txBody>
          <a:bodyPr vert="horz" lIns="0" tIns="0" rIns="0" bIns="0" rtlCol="0" anchor="t">
            <a:noAutofit/>
          </a:bodyPr>
          <a:lstStyle/>
          <a:p>
            <a:r>
              <a:rPr lang="nl-NL" b="1" dirty="0"/>
              <a:t>Prof. dr. Ronald </a:t>
            </a:r>
            <a:r>
              <a:rPr lang="nl-NL" b="1" dirty="0" err="1"/>
              <a:t>Pennings</a:t>
            </a:r>
            <a:r>
              <a:rPr lang="nl-NL" b="1" dirty="0"/>
              <a:t>, KNO-arts</a:t>
            </a:r>
          </a:p>
          <a:p>
            <a:r>
              <a:rPr lang="nl-NL" b="1" dirty="0"/>
              <a:t>Ronald.Pennings@radboudumc.nl</a:t>
            </a:r>
          </a:p>
        </p:txBody>
      </p:sp>
      <p:sp>
        <p:nvSpPr>
          <p:cNvPr id="9" name="Titel 8">
            <a:extLst>
              <a:ext uri="{FF2B5EF4-FFF2-40B4-BE49-F238E27FC236}">
                <a16:creationId xmlns:a16="http://schemas.microsoft.com/office/drawing/2014/main" id="{8B132FC2-562A-30B7-2E7E-AD24A921F189}"/>
              </a:ext>
            </a:extLst>
          </p:cNvPr>
          <p:cNvSpPr>
            <a:spLocks noGrp="1"/>
          </p:cNvSpPr>
          <p:nvPr>
            <p:ph type="ctrTitle"/>
          </p:nvPr>
        </p:nvSpPr>
        <p:spPr/>
        <p:txBody>
          <a:bodyPr/>
          <a:lstStyle/>
          <a:p>
            <a:endParaRPr lang="nl-NL" dirty="0"/>
          </a:p>
        </p:txBody>
      </p:sp>
    </p:spTree>
    <p:extLst>
      <p:ext uri="{BB962C8B-B14F-4D97-AF65-F5344CB8AC3E}">
        <p14:creationId xmlns:p14="http://schemas.microsoft.com/office/powerpoint/2010/main" val="25142240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1588" y="1748353"/>
            <a:ext cx="8320921" cy="831253"/>
          </a:xfrm>
          <a:prstGeom prst="rect">
            <a:avLst/>
          </a:prstGeom>
          <a:noFill/>
        </p:spPr>
        <p:txBody>
          <a:bodyPr wrap="square">
            <a:spAutoFit/>
          </a:bodyPr>
          <a:lstStyle/>
          <a:p>
            <a:pPr algn="ctr"/>
            <a:r>
              <a:rPr sz="2401">
                <a:solidFill>
                  <a:srgbClr val="1F497D"/>
                </a:solidFill>
              </a:rPr>
              <a:t>Een kind van 8 maanden. OAEs normaal bij de neonatale gehoorscreening. Toch doof.</a:t>
            </a:r>
          </a:p>
        </p:txBody>
      </p:sp>
      <p:sp>
        <p:nvSpPr>
          <p:cNvPr id="3" name="Rectangle 2"/>
          <p:cNvSpPr/>
          <p:nvPr/>
        </p:nvSpPr>
        <p:spPr>
          <a:xfrm>
            <a:off x="411588" y="3429000"/>
            <a:ext cx="8320921" cy="14291"/>
          </a:xfrm>
          <a:prstGeom prst="rect">
            <a:avLst/>
          </a:prstGeom>
          <a:solidFill>
            <a:srgbClr val="B4B4B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 name="TextBox 3"/>
          <p:cNvSpPr txBox="1"/>
          <p:nvPr/>
        </p:nvSpPr>
        <p:spPr>
          <a:xfrm>
            <a:off x="411587" y="3600494"/>
            <a:ext cx="4023265" cy="253916"/>
          </a:xfrm>
          <a:prstGeom prst="rect">
            <a:avLst/>
          </a:prstGeom>
          <a:noFill/>
        </p:spPr>
        <p:txBody>
          <a:bodyPr wrap="square">
            <a:spAutoFit/>
          </a:bodyPr>
          <a:lstStyle/>
          <a:p>
            <a:pPr algn="l"/>
            <a:r>
              <a:rPr sz="1050" b="1">
                <a:solidFill>
                  <a:srgbClr val="A0A0A0"/>
                </a:solidFill>
              </a:rPr>
              <a:t>← Deel 1 (recap)</a:t>
            </a:r>
          </a:p>
        </p:txBody>
      </p:sp>
      <p:sp>
        <p:nvSpPr>
          <p:cNvPr id="5" name="TextBox 4"/>
          <p:cNvSpPr txBox="1"/>
          <p:nvPr/>
        </p:nvSpPr>
        <p:spPr>
          <a:xfrm>
            <a:off x="4709244" y="3600494"/>
            <a:ext cx="4023265" cy="253916"/>
          </a:xfrm>
          <a:prstGeom prst="rect">
            <a:avLst/>
          </a:prstGeom>
          <a:noFill/>
        </p:spPr>
        <p:txBody>
          <a:bodyPr wrap="square">
            <a:spAutoFit/>
          </a:bodyPr>
          <a:lstStyle/>
          <a:p>
            <a:pPr algn="l"/>
            <a:r>
              <a:rPr sz="1050" b="1">
                <a:solidFill>
                  <a:srgbClr val="E37222"/>
                </a:solidFill>
              </a:rPr>
              <a:t>Deel 2 →</a:t>
            </a:r>
          </a:p>
        </p:txBody>
      </p:sp>
      <p:sp>
        <p:nvSpPr>
          <p:cNvPr id="6" name="TextBox 5"/>
          <p:cNvSpPr txBox="1"/>
          <p:nvPr/>
        </p:nvSpPr>
        <p:spPr>
          <a:xfrm>
            <a:off x="411587" y="3977783"/>
            <a:ext cx="4023265" cy="707886"/>
          </a:xfrm>
          <a:prstGeom prst="rect">
            <a:avLst/>
          </a:prstGeom>
          <a:noFill/>
        </p:spPr>
        <p:txBody>
          <a:bodyPr wrap="square">
            <a:spAutoFit/>
          </a:bodyPr>
          <a:lstStyle/>
          <a:p>
            <a:pPr algn="l"/>
            <a:r>
              <a:rPr sz="2000" dirty="0">
                <a:solidFill>
                  <a:srgbClr val="A0A0A0"/>
                </a:solidFill>
              </a:rPr>
              <a:t>Hoe we </a:t>
            </a:r>
            <a:r>
              <a:rPr sz="2000" dirty="0" err="1">
                <a:solidFill>
                  <a:srgbClr val="A0A0A0"/>
                </a:solidFill>
              </a:rPr>
              <a:t>horen</a:t>
            </a:r>
            <a:r>
              <a:rPr sz="2000" dirty="0">
                <a:solidFill>
                  <a:srgbClr val="A0A0A0"/>
                </a:solidFill>
              </a:rPr>
              <a:t>
</a:t>
            </a:r>
            <a:r>
              <a:rPr sz="2000" dirty="0" err="1">
                <a:solidFill>
                  <a:srgbClr val="A0A0A0"/>
                </a:solidFill>
              </a:rPr>
              <a:t>Waarom</a:t>
            </a:r>
            <a:r>
              <a:rPr sz="2000" dirty="0">
                <a:solidFill>
                  <a:srgbClr val="A0A0A0"/>
                </a:solidFill>
              </a:rPr>
              <a:t> het mis </a:t>
            </a:r>
            <a:r>
              <a:rPr sz="2000" dirty="0" err="1">
                <a:solidFill>
                  <a:srgbClr val="A0A0A0"/>
                </a:solidFill>
              </a:rPr>
              <a:t>gaat</a:t>
            </a:r>
            <a:endParaRPr sz="2000" dirty="0">
              <a:solidFill>
                <a:srgbClr val="A0A0A0"/>
              </a:solidFill>
            </a:endParaRPr>
          </a:p>
        </p:txBody>
      </p:sp>
      <p:sp>
        <p:nvSpPr>
          <p:cNvPr id="7" name="TextBox 6"/>
          <p:cNvSpPr txBox="1"/>
          <p:nvPr/>
        </p:nvSpPr>
        <p:spPr>
          <a:xfrm>
            <a:off x="4709244" y="3977783"/>
            <a:ext cx="4023265" cy="707886"/>
          </a:xfrm>
          <a:prstGeom prst="rect">
            <a:avLst/>
          </a:prstGeom>
          <a:noFill/>
        </p:spPr>
        <p:txBody>
          <a:bodyPr wrap="square">
            <a:spAutoFit/>
          </a:bodyPr>
          <a:lstStyle/>
          <a:p>
            <a:pPr algn="l"/>
            <a:r>
              <a:rPr sz="2000" b="1" dirty="0">
                <a:solidFill>
                  <a:srgbClr val="1F497D"/>
                </a:solidFill>
              </a:rPr>
              <a:t>Hoe </a:t>
            </a:r>
            <a:r>
              <a:rPr sz="2000" b="1" dirty="0" err="1">
                <a:solidFill>
                  <a:srgbClr val="1F497D"/>
                </a:solidFill>
              </a:rPr>
              <a:t>vinden</a:t>
            </a:r>
            <a:r>
              <a:rPr sz="2000" b="1" dirty="0">
                <a:solidFill>
                  <a:srgbClr val="1F497D"/>
                </a:solidFill>
              </a:rPr>
              <a:t> we de </a:t>
            </a:r>
            <a:r>
              <a:rPr sz="2000" b="1" dirty="0" err="1">
                <a:solidFill>
                  <a:srgbClr val="1F497D"/>
                </a:solidFill>
              </a:rPr>
              <a:t>oorzaak</a:t>
            </a:r>
            <a:r>
              <a:rPr sz="2000" b="1" dirty="0">
                <a:solidFill>
                  <a:srgbClr val="1F497D"/>
                </a:solidFill>
              </a:rPr>
              <a:t>?
En wat </a:t>
            </a:r>
            <a:r>
              <a:rPr sz="2000" b="1" dirty="0" err="1">
                <a:solidFill>
                  <a:srgbClr val="1F497D"/>
                </a:solidFill>
              </a:rPr>
              <a:t>doen</a:t>
            </a:r>
            <a:r>
              <a:rPr sz="2000" b="1" dirty="0">
                <a:solidFill>
                  <a:srgbClr val="1F497D"/>
                </a:solidFill>
              </a:rPr>
              <a:t> we dan?</a:t>
            </a:r>
          </a:p>
        </p:txBody>
      </p:sp>
      <p:sp>
        <p:nvSpPr>
          <p:cNvPr id="8" name="TextBox 7"/>
          <p:cNvSpPr txBox="1"/>
          <p:nvPr/>
        </p:nvSpPr>
        <p:spPr>
          <a:xfrm>
            <a:off x="411588" y="5384039"/>
            <a:ext cx="8320921" cy="369332"/>
          </a:xfrm>
          <a:prstGeom prst="rect">
            <a:avLst/>
          </a:prstGeom>
          <a:noFill/>
        </p:spPr>
        <p:txBody>
          <a:bodyPr wrap="square">
            <a:spAutoFit/>
          </a:bodyPr>
          <a:lstStyle/>
          <a:p>
            <a:pPr algn="ctr"/>
            <a:r>
              <a:rPr i="1" dirty="0">
                <a:solidFill>
                  <a:srgbClr val="646464"/>
                </a:solidFill>
              </a:rPr>
              <a:t>Diagnose is het begin van </a:t>
            </a:r>
            <a:r>
              <a:rPr i="1" dirty="0" err="1">
                <a:solidFill>
                  <a:srgbClr val="646464"/>
                </a:solidFill>
              </a:rPr>
              <a:t>behandeling</a:t>
            </a:r>
            <a:r>
              <a:rPr i="1" dirty="0">
                <a:solidFill>
                  <a:srgbClr val="646464"/>
                </a:solidFill>
              </a:rPr>
              <a:t>.</a:t>
            </a:r>
          </a:p>
        </p:txBody>
      </p:sp>
      <p:sp>
        <p:nvSpPr>
          <p:cNvPr id="9" name="TextBox 8"/>
          <p:cNvSpPr txBox="1"/>
          <p:nvPr/>
        </p:nvSpPr>
        <p:spPr>
          <a:xfrm>
            <a:off x="411588" y="1096673"/>
            <a:ext cx="8320921" cy="300082"/>
          </a:xfrm>
          <a:prstGeom prst="rect">
            <a:avLst/>
          </a:prstGeom>
          <a:noFill/>
        </p:spPr>
        <p:txBody>
          <a:bodyPr wrap="square">
            <a:spAutoFit/>
          </a:bodyPr>
          <a:lstStyle/>
          <a:p>
            <a:pPr algn="l"/>
            <a:r>
              <a:rPr sz="1350" b="1">
                <a:solidFill>
                  <a:srgbClr val="1F497D"/>
                </a:solidFill>
              </a:rPr>
              <a:t>Inleiding Otogenetica – deel 2</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p:txBody>
          <a:bodyPr/>
          <a:lstStyle/>
          <a:p>
            <a:r>
              <a:rPr lang="nl-NL" sz="3200">
                <a:latin typeface="Arial" charset="0"/>
                <a:cs typeface="Arial" charset="0"/>
              </a:rPr>
              <a:t>Otogenetisch spreekuur</a:t>
            </a:r>
          </a:p>
        </p:txBody>
      </p:sp>
      <p:sp>
        <p:nvSpPr>
          <p:cNvPr id="199683" name="Rectangle 3"/>
          <p:cNvSpPr>
            <a:spLocks noGrp="1" noChangeArrowheads="1"/>
          </p:cNvSpPr>
          <p:nvPr>
            <p:ph idx="1"/>
          </p:nvPr>
        </p:nvSpPr>
        <p:spPr/>
        <p:txBody>
          <a:bodyPr/>
          <a:lstStyle/>
          <a:p>
            <a:r>
              <a:rPr lang="nl-NL" dirty="0">
                <a:latin typeface="Arial" charset="0"/>
                <a:cs typeface="Arial" charset="0"/>
              </a:rPr>
              <a:t>Anamnese</a:t>
            </a:r>
          </a:p>
          <a:p>
            <a:endParaRPr lang="nl-NL" dirty="0">
              <a:latin typeface="Arial" charset="0"/>
              <a:cs typeface="Arial" charset="0"/>
            </a:endParaRPr>
          </a:p>
          <a:p>
            <a:r>
              <a:rPr lang="nl-NL" dirty="0">
                <a:latin typeface="Arial" charset="0"/>
                <a:cs typeface="Arial" charset="0"/>
              </a:rPr>
              <a:t>KNO en lichamelijk onderzoek</a:t>
            </a:r>
          </a:p>
          <a:p>
            <a:endParaRPr lang="nl-NL" dirty="0">
              <a:latin typeface="Arial" charset="0"/>
              <a:cs typeface="Arial" charset="0"/>
            </a:endParaRPr>
          </a:p>
          <a:p>
            <a:r>
              <a:rPr lang="nl-NL" dirty="0">
                <a:latin typeface="Arial" charset="0"/>
                <a:cs typeface="Arial" charset="0"/>
              </a:rPr>
              <a:t>Audiometrie (evt. ook bij ouders) &amp;</a:t>
            </a:r>
            <a:r>
              <a:rPr lang="en-US" dirty="0">
                <a:latin typeface="Arial" charset="0"/>
                <a:cs typeface="Arial" charset="0"/>
              </a:rPr>
              <a:t> </a:t>
            </a:r>
            <a:r>
              <a:rPr lang="en-US" dirty="0" err="1">
                <a:latin typeface="Arial" charset="0"/>
                <a:cs typeface="Arial" charset="0"/>
              </a:rPr>
              <a:t>evenwichtsonderzoek</a:t>
            </a:r>
            <a:endParaRPr lang="en-US" dirty="0">
              <a:latin typeface="Arial" charset="0"/>
              <a:cs typeface="Arial" charset="0"/>
            </a:endParaRPr>
          </a:p>
          <a:p>
            <a:endParaRPr lang="nl-NL" dirty="0">
              <a:latin typeface="Arial" charset="0"/>
              <a:cs typeface="Arial" charset="0"/>
            </a:endParaRPr>
          </a:p>
          <a:p>
            <a:r>
              <a:rPr lang="nl-NL" dirty="0">
                <a:latin typeface="Arial" charset="0"/>
                <a:cs typeface="Arial" charset="0"/>
              </a:rPr>
              <a:t>Bloedafname DNA diagnostiek</a:t>
            </a:r>
          </a:p>
          <a:p>
            <a:endParaRPr lang="nl-NL" dirty="0">
              <a:latin typeface="Arial" charset="0"/>
              <a:cs typeface="Arial" charset="0"/>
            </a:endParaRPr>
          </a:p>
          <a:p>
            <a:r>
              <a:rPr lang="nl-NL" dirty="0">
                <a:latin typeface="Arial" charset="0"/>
                <a:cs typeface="Arial" charset="0"/>
              </a:rPr>
              <a:t>Op indicatie:</a:t>
            </a:r>
          </a:p>
          <a:p>
            <a:pPr lvl="1"/>
            <a:r>
              <a:rPr lang="nl-NL" b="1" dirty="0">
                <a:latin typeface="Arial" charset="0"/>
                <a:cs typeface="Arial" charset="0"/>
              </a:rPr>
              <a:t>CMV hielprikkaart</a:t>
            </a:r>
          </a:p>
          <a:p>
            <a:pPr lvl="1"/>
            <a:r>
              <a:rPr lang="nl-NL" b="1" dirty="0">
                <a:latin typeface="Arial" charset="0"/>
                <a:cs typeface="Arial" charset="0"/>
              </a:rPr>
              <a:t>Beeldvorming</a:t>
            </a:r>
          </a:p>
          <a:p>
            <a:pPr lvl="1"/>
            <a:r>
              <a:rPr lang="nl-NL" dirty="0" err="1">
                <a:latin typeface="Arial" charset="0"/>
                <a:cs typeface="Arial" charset="0"/>
              </a:rPr>
              <a:t>z.n</a:t>
            </a:r>
            <a:r>
              <a:rPr lang="nl-NL" dirty="0">
                <a:latin typeface="Arial" charset="0"/>
                <a:cs typeface="Arial" charset="0"/>
              </a:rPr>
              <a:t>. oogheelkundig onderzoek</a:t>
            </a:r>
          </a:p>
          <a:p>
            <a:pPr lvl="1"/>
            <a:r>
              <a:rPr lang="nl-NL" dirty="0" err="1">
                <a:latin typeface="Arial" charset="0"/>
                <a:cs typeface="Arial" charset="0"/>
              </a:rPr>
              <a:t>z.n</a:t>
            </a:r>
            <a:r>
              <a:rPr lang="nl-NL" dirty="0">
                <a:latin typeface="Arial" charset="0"/>
                <a:cs typeface="Arial" charset="0"/>
              </a:rPr>
              <a:t>. kindergeneeskundig onderzoek</a:t>
            </a:r>
          </a:p>
          <a:p>
            <a:pPr lvl="1"/>
            <a:r>
              <a:rPr lang="nl-NL" dirty="0">
                <a:latin typeface="Arial" charset="0"/>
                <a:cs typeface="Arial" charset="0"/>
              </a:rPr>
              <a:t>Bloedonderzoek</a:t>
            </a:r>
          </a:p>
          <a:p>
            <a:pPr lvl="1"/>
            <a:endParaRPr lang="nl-NL" dirty="0">
              <a:latin typeface="Arial" charset="0"/>
              <a:cs typeface="Arial" charset="0"/>
            </a:endParaRPr>
          </a:p>
        </p:txBody>
      </p:sp>
    </p:spTree>
    <p:extLst>
      <p:ext uri="{BB962C8B-B14F-4D97-AF65-F5344CB8AC3E}">
        <p14:creationId xmlns:p14="http://schemas.microsoft.com/office/powerpoint/2010/main" val="2963626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D86DC-3871-EB18-A022-C052CF438499}"/>
            </a:ext>
          </a:extLst>
        </p:cNvPr>
        <p:cNvGrpSpPr/>
        <p:nvPr/>
      </p:nvGrpSpPr>
      <p:grpSpPr>
        <a:xfrm>
          <a:off x="0" y="0"/>
          <a:ext cx="0" cy="0"/>
          <a:chOff x="0" y="0"/>
          <a:chExt cx="0" cy="0"/>
        </a:xfrm>
      </p:grpSpPr>
      <p:pic>
        <p:nvPicPr>
          <p:cNvPr id="4" name="Picture 6" descr="c:\windows\TEMP\auto0.bmp">
            <a:extLst>
              <a:ext uri="{FF2B5EF4-FFF2-40B4-BE49-F238E27FC236}">
                <a16:creationId xmlns:a16="http://schemas.microsoft.com/office/drawing/2014/main" id="{422C94F8-9814-4B01-4E1C-DF3E8D1640DD}"/>
              </a:ext>
            </a:extLst>
          </p:cNvPr>
          <p:cNvPicPr>
            <a:picLocks noChangeAspect="1" noChangeArrowheads="1"/>
          </p:cNvPicPr>
          <p:nvPr/>
        </p:nvPicPr>
        <p:blipFill>
          <a:blip r:embed="rId2" cstate="print"/>
          <a:srcRect l="14413" t="18322" r="9102" b="12004"/>
          <a:stretch>
            <a:fillRect/>
          </a:stretch>
        </p:blipFill>
        <p:spPr bwMode="auto">
          <a:xfrm>
            <a:off x="3359662" y="2465302"/>
            <a:ext cx="2424675" cy="2253905"/>
          </a:xfrm>
          <a:prstGeom prst="rect">
            <a:avLst/>
          </a:prstGeom>
          <a:noFill/>
          <a:ln w="12700">
            <a:noFill/>
            <a:miter lim="800000"/>
            <a:headEnd/>
            <a:tailEnd/>
          </a:ln>
        </p:spPr>
      </p:pic>
      <p:sp>
        <p:nvSpPr>
          <p:cNvPr id="2" name="Titel 1">
            <a:extLst>
              <a:ext uri="{FF2B5EF4-FFF2-40B4-BE49-F238E27FC236}">
                <a16:creationId xmlns:a16="http://schemas.microsoft.com/office/drawing/2014/main" id="{CCFB5416-2299-0AA6-D035-3908D0D3C90E}"/>
              </a:ext>
            </a:extLst>
          </p:cNvPr>
          <p:cNvSpPr>
            <a:spLocks noGrp="1"/>
          </p:cNvSpPr>
          <p:nvPr>
            <p:ph type="title"/>
          </p:nvPr>
        </p:nvSpPr>
        <p:spPr/>
        <p:txBody>
          <a:bodyPr anchor="ctr">
            <a:noAutofit/>
          </a:bodyPr>
          <a:lstStyle/>
          <a:p>
            <a:r>
              <a:rPr lang="nl-NL" sz="3600" dirty="0"/>
              <a:t>Diagnostiek van congenitaal gehoorverlies</a:t>
            </a:r>
          </a:p>
        </p:txBody>
      </p:sp>
      <p:pic>
        <p:nvPicPr>
          <p:cNvPr id="5" name="Afbeelding 4">
            <a:extLst>
              <a:ext uri="{FF2B5EF4-FFF2-40B4-BE49-F238E27FC236}">
                <a16:creationId xmlns:a16="http://schemas.microsoft.com/office/drawing/2014/main" id="{794CEDF9-68D2-AA3A-EC80-E7EF8D03F6C4}"/>
              </a:ext>
            </a:extLst>
          </p:cNvPr>
          <p:cNvPicPr>
            <a:picLocks noChangeAspect="1"/>
          </p:cNvPicPr>
          <p:nvPr/>
        </p:nvPicPr>
        <p:blipFill rotWithShape="1">
          <a:blip r:embed="rId3"/>
          <a:srcRect l="67449" t="44817" r="2796" b="9866"/>
          <a:stretch/>
        </p:blipFill>
        <p:spPr>
          <a:xfrm>
            <a:off x="43819" y="2230868"/>
            <a:ext cx="3081523" cy="2454773"/>
          </a:xfrm>
          <a:prstGeom prst="rect">
            <a:avLst/>
          </a:prstGeom>
        </p:spPr>
      </p:pic>
      <p:pic>
        <p:nvPicPr>
          <p:cNvPr id="6" name="Content Placeholder 3">
            <a:extLst>
              <a:ext uri="{FF2B5EF4-FFF2-40B4-BE49-F238E27FC236}">
                <a16:creationId xmlns:a16="http://schemas.microsoft.com/office/drawing/2014/main" id="{8702A0AC-DE72-93BA-C524-CE92C195D2DE}"/>
              </a:ext>
            </a:extLst>
          </p:cNvPr>
          <p:cNvPicPr>
            <a:picLocks noGrp="1"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66456" y="2475427"/>
            <a:ext cx="2255136" cy="2248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kstvak 6">
            <a:extLst>
              <a:ext uri="{FF2B5EF4-FFF2-40B4-BE49-F238E27FC236}">
                <a16:creationId xmlns:a16="http://schemas.microsoft.com/office/drawing/2014/main" id="{04DFCDB4-911E-DFC2-F745-84930297D883}"/>
              </a:ext>
            </a:extLst>
          </p:cNvPr>
          <p:cNvSpPr txBox="1"/>
          <p:nvPr/>
        </p:nvSpPr>
        <p:spPr>
          <a:xfrm>
            <a:off x="3828301" y="4718709"/>
            <a:ext cx="1487395" cy="369332"/>
          </a:xfrm>
          <a:prstGeom prst="rect">
            <a:avLst/>
          </a:prstGeom>
          <a:noFill/>
        </p:spPr>
        <p:txBody>
          <a:bodyPr wrap="none" rtlCol="0">
            <a:spAutoFit/>
          </a:bodyPr>
          <a:lstStyle/>
          <a:p>
            <a:r>
              <a:rPr lang="nl-NL" dirty="0"/>
              <a:t>Beeldvorming</a:t>
            </a:r>
          </a:p>
        </p:txBody>
      </p:sp>
      <p:sp>
        <p:nvSpPr>
          <p:cNvPr id="8" name="Tekstvak 7">
            <a:extLst>
              <a:ext uri="{FF2B5EF4-FFF2-40B4-BE49-F238E27FC236}">
                <a16:creationId xmlns:a16="http://schemas.microsoft.com/office/drawing/2014/main" id="{C7CC4C6A-2BC6-B08C-1CF1-0B70EC3A584B}"/>
              </a:ext>
            </a:extLst>
          </p:cNvPr>
          <p:cNvSpPr txBox="1"/>
          <p:nvPr/>
        </p:nvSpPr>
        <p:spPr>
          <a:xfrm>
            <a:off x="781952" y="4718709"/>
            <a:ext cx="1429046" cy="369332"/>
          </a:xfrm>
          <a:prstGeom prst="rect">
            <a:avLst/>
          </a:prstGeom>
          <a:noFill/>
        </p:spPr>
        <p:txBody>
          <a:bodyPr wrap="none" rtlCol="0">
            <a:spAutoFit/>
          </a:bodyPr>
          <a:lstStyle/>
          <a:p>
            <a:r>
              <a:rPr lang="nl-NL" dirty="0" err="1"/>
              <a:t>cCMV</a:t>
            </a:r>
            <a:r>
              <a:rPr lang="nl-NL" dirty="0"/>
              <a:t> testen</a:t>
            </a:r>
          </a:p>
        </p:txBody>
      </p:sp>
      <p:sp>
        <p:nvSpPr>
          <p:cNvPr id="10" name="Tekstvak 9">
            <a:extLst>
              <a:ext uri="{FF2B5EF4-FFF2-40B4-BE49-F238E27FC236}">
                <a16:creationId xmlns:a16="http://schemas.microsoft.com/office/drawing/2014/main" id="{FB87E637-6AED-AAFA-2433-30B0FDC4B3B2}"/>
              </a:ext>
            </a:extLst>
          </p:cNvPr>
          <p:cNvSpPr txBox="1"/>
          <p:nvPr/>
        </p:nvSpPr>
        <p:spPr>
          <a:xfrm>
            <a:off x="6478970" y="4745534"/>
            <a:ext cx="2190600" cy="369332"/>
          </a:xfrm>
          <a:prstGeom prst="rect">
            <a:avLst/>
          </a:prstGeom>
          <a:noFill/>
        </p:spPr>
        <p:txBody>
          <a:bodyPr wrap="none" rtlCol="0">
            <a:spAutoFit/>
          </a:bodyPr>
          <a:lstStyle/>
          <a:p>
            <a:r>
              <a:rPr lang="nl-NL" dirty="0"/>
              <a:t>Genetische screening</a:t>
            </a:r>
          </a:p>
        </p:txBody>
      </p:sp>
      <p:pic>
        <p:nvPicPr>
          <p:cNvPr id="12" name="Afbeelding 11" descr="Afbeelding met tekst, schermopname, software, Webpagina&#10;&#10;Door AI gegenereerde inhoud is mogelijk onjuist.">
            <a:extLst>
              <a:ext uri="{FF2B5EF4-FFF2-40B4-BE49-F238E27FC236}">
                <a16:creationId xmlns:a16="http://schemas.microsoft.com/office/drawing/2014/main" id="{EFED1CB9-609F-75CF-0B87-3589D41E3425}"/>
              </a:ext>
            </a:extLst>
          </p:cNvPr>
          <p:cNvPicPr>
            <a:picLocks noChangeAspect="1"/>
          </p:cNvPicPr>
          <p:nvPr/>
        </p:nvPicPr>
        <p:blipFill>
          <a:blip r:embed="rId5" cstate="print">
            <a:extLst>
              <a:ext uri="{28A0092B-C50C-407E-A947-70E740481C1C}">
                <a14:useLocalDpi xmlns:a14="http://schemas.microsoft.com/office/drawing/2010/main" val="0"/>
              </a:ext>
            </a:extLst>
          </a:blip>
          <a:srcRect l="33667" t="35096" r="22951" b="51884"/>
          <a:stretch>
            <a:fillRect/>
          </a:stretch>
        </p:blipFill>
        <p:spPr>
          <a:xfrm>
            <a:off x="2741117" y="5965289"/>
            <a:ext cx="3830897" cy="746700"/>
          </a:xfrm>
          <a:prstGeom prst="rect">
            <a:avLst/>
          </a:prstGeom>
        </p:spPr>
      </p:pic>
    </p:spTree>
    <p:extLst>
      <p:ext uri="{BB962C8B-B14F-4D97-AF65-F5344CB8AC3E}">
        <p14:creationId xmlns:p14="http://schemas.microsoft.com/office/powerpoint/2010/main" val="29213636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462EDA9-9415-FAB1-BB84-AD774EFB4526}"/>
              </a:ext>
            </a:extLst>
          </p:cNvPr>
          <p:cNvSpPr>
            <a:spLocks noGrp="1"/>
          </p:cNvSpPr>
          <p:nvPr>
            <p:ph type="title"/>
          </p:nvPr>
        </p:nvSpPr>
        <p:spPr/>
        <p:txBody>
          <a:bodyPr/>
          <a:lstStyle/>
          <a:p>
            <a:r>
              <a:rPr lang="nl-NL" dirty="0"/>
              <a:t>Antivirale therapie: snelle diagnostiek</a:t>
            </a:r>
          </a:p>
        </p:txBody>
      </p:sp>
      <p:pic>
        <p:nvPicPr>
          <p:cNvPr id="5" name="Afbeelding 4">
            <a:extLst>
              <a:ext uri="{FF2B5EF4-FFF2-40B4-BE49-F238E27FC236}">
                <a16:creationId xmlns:a16="http://schemas.microsoft.com/office/drawing/2014/main" id="{39066F42-B394-1637-9974-72E8293846FA}"/>
              </a:ext>
            </a:extLst>
          </p:cNvPr>
          <p:cNvPicPr>
            <a:picLocks noChangeAspect="1"/>
          </p:cNvPicPr>
          <p:nvPr/>
        </p:nvPicPr>
        <p:blipFill>
          <a:blip r:embed="rId2"/>
          <a:stretch>
            <a:fillRect/>
          </a:stretch>
        </p:blipFill>
        <p:spPr>
          <a:xfrm>
            <a:off x="522001" y="2168037"/>
            <a:ext cx="3896696" cy="1988882"/>
          </a:xfrm>
          <a:prstGeom prst="rect">
            <a:avLst/>
          </a:prstGeom>
        </p:spPr>
      </p:pic>
      <p:pic>
        <p:nvPicPr>
          <p:cNvPr id="7" name="Afbeelding 6">
            <a:extLst>
              <a:ext uri="{FF2B5EF4-FFF2-40B4-BE49-F238E27FC236}">
                <a16:creationId xmlns:a16="http://schemas.microsoft.com/office/drawing/2014/main" id="{5E28CF98-0F8B-4727-EE7B-70856867FB5D}"/>
              </a:ext>
            </a:extLst>
          </p:cNvPr>
          <p:cNvPicPr>
            <a:picLocks noChangeAspect="1"/>
          </p:cNvPicPr>
          <p:nvPr/>
        </p:nvPicPr>
        <p:blipFill>
          <a:blip r:embed="rId3"/>
          <a:stretch>
            <a:fillRect/>
          </a:stretch>
        </p:blipFill>
        <p:spPr>
          <a:xfrm>
            <a:off x="0" y="4807704"/>
            <a:ext cx="9144000" cy="1285592"/>
          </a:xfrm>
          <a:prstGeom prst="rect">
            <a:avLst/>
          </a:prstGeom>
        </p:spPr>
      </p:pic>
      <p:pic>
        <p:nvPicPr>
          <p:cNvPr id="9" name="Afbeelding 8">
            <a:extLst>
              <a:ext uri="{FF2B5EF4-FFF2-40B4-BE49-F238E27FC236}">
                <a16:creationId xmlns:a16="http://schemas.microsoft.com/office/drawing/2014/main" id="{20F92111-3B15-0E7B-232B-680FBFD1C2A8}"/>
              </a:ext>
            </a:extLst>
          </p:cNvPr>
          <p:cNvPicPr>
            <a:picLocks noChangeAspect="1"/>
          </p:cNvPicPr>
          <p:nvPr/>
        </p:nvPicPr>
        <p:blipFill>
          <a:blip r:embed="rId4"/>
          <a:stretch>
            <a:fillRect/>
          </a:stretch>
        </p:blipFill>
        <p:spPr>
          <a:xfrm>
            <a:off x="4725305" y="1628800"/>
            <a:ext cx="4034920" cy="1405422"/>
          </a:xfrm>
          <a:prstGeom prst="rect">
            <a:avLst/>
          </a:prstGeom>
        </p:spPr>
      </p:pic>
      <p:sp>
        <p:nvSpPr>
          <p:cNvPr id="10" name="Rechthoek 9">
            <a:extLst>
              <a:ext uri="{FF2B5EF4-FFF2-40B4-BE49-F238E27FC236}">
                <a16:creationId xmlns:a16="http://schemas.microsoft.com/office/drawing/2014/main" id="{777AF272-3CCA-1B0A-5B5D-CFB954E98A93}"/>
              </a:ext>
            </a:extLst>
          </p:cNvPr>
          <p:cNvSpPr/>
          <p:nvPr/>
        </p:nvSpPr>
        <p:spPr>
          <a:xfrm>
            <a:off x="6094693" y="3483639"/>
            <a:ext cx="1296143" cy="2880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dirty="0" err="1"/>
              <a:t>Fail</a:t>
            </a:r>
            <a:r>
              <a:rPr lang="nl-NL" dirty="0"/>
              <a:t> (3x)</a:t>
            </a:r>
          </a:p>
        </p:txBody>
      </p:sp>
      <p:sp>
        <p:nvSpPr>
          <p:cNvPr id="11" name="Rechthoek 10">
            <a:extLst>
              <a:ext uri="{FF2B5EF4-FFF2-40B4-BE49-F238E27FC236}">
                <a16:creationId xmlns:a16="http://schemas.microsoft.com/office/drawing/2014/main" id="{64FAD56A-DD10-046E-B614-D927E76AE0BE}"/>
              </a:ext>
            </a:extLst>
          </p:cNvPr>
          <p:cNvSpPr/>
          <p:nvPr/>
        </p:nvSpPr>
        <p:spPr>
          <a:xfrm>
            <a:off x="4725305" y="4221088"/>
            <a:ext cx="4034920" cy="2880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dirty="0"/>
              <a:t>Radboudumc Audiologisch Centrum</a:t>
            </a:r>
          </a:p>
        </p:txBody>
      </p:sp>
      <p:cxnSp>
        <p:nvCxnSpPr>
          <p:cNvPr id="14" name="Rechte verbindingslijn met pijl 13">
            <a:extLst>
              <a:ext uri="{FF2B5EF4-FFF2-40B4-BE49-F238E27FC236}">
                <a16:creationId xmlns:a16="http://schemas.microsoft.com/office/drawing/2014/main" id="{E52AF6B0-A61C-AA82-96ED-D1DB00514BF3}"/>
              </a:ext>
            </a:extLst>
          </p:cNvPr>
          <p:cNvCxnSpPr>
            <a:cxnSpLocks/>
            <a:stCxn id="9" idx="2"/>
            <a:endCxn id="10" idx="0"/>
          </p:cNvCxnSpPr>
          <p:nvPr/>
        </p:nvCxnSpPr>
        <p:spPr>
          <a:xfrm>
            <a:off x="6742765" y="3034222"/>
            <a:ext cx="0" cy="44941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Rechte verbindingslijn met pijl 14">
            <a:extLst>
              <a:ext uri="{FF2B5EF4-FFF2-40B4-BE49-F238E27FC236}">
                <a16:creationId xmlns:a16="http://schemas.microsoft.com/office/drawing/2014/main" id="{B1153CF6-E2A5-116C-3CF7-14D2CB783A88}"/>
              </a:ext>
            </a:extLst>
          </p:cNvPr>
          <p:cNvCxnSpPr>
            <a:cxnSpLocks/>
            <a:stCxn id="10" idx="2"/>
            <a:endCxn id="11" idx="0"/>
          </p:cNvCxnSpPr>
          <p:nvPr/>
        </p:nvCxnSpPr>
        <p:spPr>
          <a:xfrm>
            <a:off x="6742765" y="3771671"/>
            <a:ext cx="0" cy="44941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9" name="Rechthoek: afgeronde hoeken 18">
            <a:extLst>
              <a:ext uri="{FF2B5EF4-FFF2-40B4-BE49-F238E27FC236}">
                <a16:creationId xmlns:a16="http://schemas.microsoft.com/office/drawing/2014/main" id="{B5C9F7D5-7A50-6375-AEB6-88A97D691565}"/>
              </a:ext>
            </a:extLst>
          </p:cNvPr>
          <p:cNvSpPr/>
          <p:nvPr/>
        </p:nvSpPr>
        <p:spPr>
          <a:xfrm>
            <a:off x="4725305" y="3861048"/>
            <a:ext cx="1502877" cy="288032"/>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nl-NL" sz="1200" dirty="0">
                <a:solidFill>
                  <a:schemeClr val="accent1">
                    <a:lumMod val="75000"/>
                  </a:schemeClr>
                </a:solidFill>
              </a:rPr>
              <a:t>Hielprikkaart CMV</a:t>
            </a:r>
          </a:p>
        </p:txBody>
      </p:sp>
      <p:cxnSp>
        <p:nvCxnSpPr>
          <p:cNvPr id="21" name="Rechte verbindingslijn met pijl 20">
            <a:extLst>
              <a:ext uri="{FF2B5EF4-FFF2-40B4-BE49-F238E27FC236}">
                <a16:creationId xmlns:a16="http://schemas.microsoft.com/office/drawing/2014/main" id="{D9FEA7C0-0CF1-6232-21E1-B0304B075BB5}"/>
              </a:ext>
            </a:extLst>
          </p:cNvPr>
          <p:cNvCxnSpPr>
            <a:stCxn id="19" idx="3"/>
          </p:cNvCxnSpPr>
          <p:nvPr/>
        </p:nvCxnSpPr>
        <p:spPr>
          <a:xfrm>
            <a:off x="6228182" y="4005064"/>
            <a:ext cx="43205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06625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026"/>
          <p:cNvSpPr>
            <a:spLocks noGrp="1" noChangeArrowheads="1"/>
          </p:cNvSpPr>
          <p:nvPr>
            <p:ph type="title"/>
          </p:nvPr>
        </p:nvSpPr>
        <p:spPr/>
        <p:txBody>
          <a:bodyPr/>
          <a:lstStyle/>
          <a:p>
            <a:r>
              <a:rPr lang="en-US" altLang="nl-NL" dirty="0" err="1"/>
              <a:t>Erfelijke</a:t>
            </a:r>
            <a:r>
              <a:rPr lang="en-US" altLang="nl-NL" dirty="0"/>
              <a:t> </a:t>
            </a:r>
            <a:r>
              <a:rPr lang="en-US" altLang="nl-NL" dirty="0" err="1"/>
              <a:t>oorzaken</a:t>
            </a:r>
            <a:endParaRPr lang="en-GB" altLang="nl-NL" dirty="0"/>
          </a:p>
        </p:txBody>
      </p:sp>
      <p:sp>
        <p:nvSpPr>
          <p:cNvPr id="20482" name="Rectangle 1027"/>
          <p:cNvSpPr>
            <a:spLocks noGrp="1" noChangeArrowheads="1"/>
          </p:cNvSpPr>
          <p:nvPr>
            <p:ph idx="1"/>
          </p:nvPr>
        </p:nvSpPr>
        <p:spPr>
          <a:xfrm>
            <a:off x="522000" y="1772817"/>
            <a:ext cx="8100000" cy="4167184"/>
          </a:xfrm>
        </p:spPr>
        <p:txBody>
          <a:bodyPr/>
          <a:lstStyle/>
          <a:p>
            <a:pPr>
              <a:buFont typeface="Arial" charset="0"/>
              <a:buNone/>
            </a:pPr>
            <a:r>
              <a:rPr lang="nl-NL" altLang="nl-NL" sz="2800" dirty="0"/>
              <a:t>	Zeer heterogeen 	Moeilijk te diagnosticeren!</a:t>
            </a:r>
          </a:p>
          <a:p>
            <a:pPr>
              <a:buFont typeface="Arial" charset="0"/>
              <a:buNone/>
            </a:pPr>
            <a:endParaRPr lang="nl-NL" altLang="nl-NL" sz="2400" dirty="0"/>
          </a:p>
          <a:p>
            <a:r>
              <a:rPr lang="nl-NL" altLang="nl-NL" sz="2400" b="1" dirty="0"/>
              <a:t>Niet-</a:t>
            </a:r>
            <a:r>
              <a:rPr lang="nl-NL" altLang="nl-NL" sz="2400" b="1" dirty="0" err="1"/>
              <a:t>syndromaal</a:t>
            </a:r>
            <a:r>
              <a:rPr lang="nl-NL" altLang="nl-NL" sz="2400" dirty="0"/>
              <a:t>	</a:t>
            </a:r>
            <a:r>
              <a:rPr lang="nl-NL" altLang="nl-NL" sz="2400" b="1" dirty="0" err="1"/>
              <a:t>Loci</a:t>
            </a:r>
            <a:r>
              <a:rPr lang="nl-NL" altLang="nl-NL" sz="2400" b="1" dirty="0"/>
              <a:t>		Genen		Percentage</a:t>
            </a:r>
          </a:p>
          <a:p>
            <a:pPr lvl="1"/>
            <a:r>
              <a:rPr lang="nl-NL" altLang="nl-NL" sz="2400" dirty="0"/>
              <a:t>DFNA (dom) 	73		51		15-20%</a:t>
            </a:r>
          </a:p>
          <a:p>
            <a:pPr lvl="1"/>
            <a:r>
              <a:rPr lang="nl-NL" altLang="nl-NL" sz="2400" dirty="0"/>
              <a:t>DFNB (</a:t>
            </a:r>
            <a:r>
              <a:rPr lang="nl-NL" altLang="nl-NL" sz="2400" dirty="0" err="1"/>
              <a:t>rec</a:t>
            </a:r>
            <a:r>
              <a:rPr lang="nl-NL" altLang="nl-NL" sz="2400" dirty="0"/>
              <a:t>)	108		77		75-80%</a:t>
            </a:r>
          </a:p>
          <a:p>
            <a:pPr lvl="1"/>
            <a:r>
              <a:rPr lang="nl-NL" altLang="nl-NL" sz="2400" dirty="0"/>
              <a:t>X-</a:t>
            </a:r>
            <a:r>
              <a:rPr lang="nl-NL" altLang="nl-NL" sz="2400" dirty="0" err="1"/>
              <a:t>linked</a:t>
            </a:r>
            <a:r>
              <a:rPr lang="nl-NL" altLang="nl-NL" sz="2400" dirty="0"/>
              <a:t> 		6		5		3-5%</a:t>
            </a:r>
          </a:p>
          <a:p>
            <a:pPr lvl="1"/>
            <a:r>
              <a:rPr lang="nl-NL" altLang="nl-NL" sz="2400" dirty="0"/>
              <a:t>Mitochondrieel					1-2%</a:t>
            </a:r>
          </a:p>
          <a:p>
            <a:pPr lvl="1"/>
            <a:endParaRPr lang="nl-NL" altLang="nl-NL" sz="2400" dirty="0"/>
          </a:p>
          <a:p>
            <a:r>
              <a:rPr lang="nl-NL" altLang="nl-NL" sz="2400" b="1" dirty="0" err="1"/>
              <a:t>Syndromaal</a:t>
            </a:r>
            <a:endParaRPr lang="nl-NL" altLang="nl-NL" sz="2400" b="1" dirty="0"/>
          </a:p>
          <a:p>
            <a:pPr lvl="1"/>
            <a:r>
              <a:rPr lang="nl-NL" altLang="nl-NL" sz="2400" dirty="0"/>
              <a:t>&gt;400 SNHL syndromen</a:t>
            </a:r>
          </a:p>
          <a:p>
            <a:pPr lvl="1"/>
            <a:r>
              <a:rPr lang="nl-NL" altLang="nl-NL" sz="2400" dirty="0"/>
              <a:t>Panel 280 genen. </a:t>
            </a:r>
          </a:p>
          <a:p>
            <a:pPr lvl="1">
              <a:buFont typeface="Arial" charset="0"/>
              <a:buNone/>
            </a:pPr>
            <a:endParaRPr lang="nl-NL" altLang="nl-NL" sz="2400" dirty="0"/>
          </a:p>
          <a:p>
            <a:endParaRPr lang="nl-NL" altLang="nl-NL" sz="2400" dirty="0"/>
          </a:p>
          <a:p>
            <a:r>
              <a:rPr lang="nl-NL" altLang="nl-NL" sz="2400" b="1" dirty="0" err="1"/>
              <a:t>Hereditary</a:t>
            </a:r>
            <a:r>
              <a:rPr lang="nl-NL" altLang="nl-NL" sz="2400" b="1" dirty="0"/>
              <a:t> Hearing </a:t>
            </a:r>
            <a:r>
              <a:rPr lang="nl-NL" altLang="nl-NL" sz="2400" b="1" dirty="0" err="1"/>
              <a:t>Loss</a:t>
            </a:r>
            <a:r>
              <a:rPr lang="nl-NL" altLang="nl-NL" sz="2400" b="1" dirty="0"/>
              <a:t> Homepage</a:t>
            </a:r>
          </a:p>
          <a:p>
            <a:pPr lvl="1"/>
            <a:endParaRPr lang="nl-NL" altLang="nl-NL" sz="2400" dirty="0"/>
          </a:p>
          <a:p>
            <a:pPr>
              <a:buFont typeface="Arial" charset="0"/>
              <a:buNone/>
            </a:pPr>
            <a:endParaRPr lang="nl-NL" altLang="nl-NL" sz="2400" dirty="0"/>
          </a:p>
          <a:p>
            <a:endParaRPr lang="en-GB" altLang="nl-NL" dirty="0"/>
          </a:p>
          <a:p>
            <a:endParaRPr lang="en-GB" altLang="nl-NL" dirty="0"/>
          </a:p>
        </p:txBody>
      </p:sp>
      <p:cxnSp>
        <p:nvCxnSpPr>
          <p:cNvPr id="9" name="Rechte verbindingslijn met pijl 8"/>
          <p:cNvCxnSpPr>
            <a:cxnSpLocks/>
          </p:cNvCxnSpPr>
          <p:nvPr/>
        </p:nvCxnSpPr>
        <p:spPr>
          <a:xfrm>
            <a:off x="3347864" y="1916832"/>
            <a:ext cx="720080" cy="0"/>
          </a:xfrm>
          <a:prstGeom prst="straightConnector1">
            <a:avLst/>
          </a:prstGeom>
          <a:ln>
            <a:tailEnd type="arrow" w="lg" len="lg"/>
          </a:ln>
        </p:spPr>
        <p:style>
          <a:lnRef idx="2">
            <a:schemeClr val="accent1"/>
          </a:lnRef>
          <a:fillRef idx="0">
            <a:schemeClr val="accent1"/>
          </a:fillRef>
          <a:effectRef idx="1">
            <a:schemeClr val="accent1"/>
          </a:effectRef>
          <a:fontRef idx="minor">
            <a:schemeClr val="tx1"/>
          </a:fontRef>
        </p:style>
      </p:cxnSp>
      <p:pic>
        <p:nvPicPr>
          <p:cNvPr id="20485" name="Afbeelding 5" descr="Schermafbeelding 2015-03-02 om 16.34.49.png"/>
          <p:cNvPicPr>
            <a:picLocks noChangeAspect="1"/>
          </p:cNvPicPr>
          <p:nvPr/>
        </p:nvPicPr>
        <p:blipFill>
          <a:blip r:embed="rId3" cstate="print">
            <a:extLst>
              <a:ext uri="{28A0092B-C50C-407E-A947-70E740481C1C}">
                <a14:useLocalDpi xmlns:a14="http://schemas.microsoft.com/office/drawing/2010/main" val="0"/>
              </a:ext>
            </a:extLst>
          </a:blip>
          <a:srcRect l="20000" t="14606" r="63333" b="79333"/>
          <a:stretch>
            <a:fillRect/>
          </a:stretch>
        </p:blipFill>
        <p:spPr bwMode="auto">
          <a:xfrm>
            <a:off x="5486400" y="5257800"/>
            <a:ext cx="33528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41996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B0EC17-3308-4C12-986A-DBABA1075461}"/>
              </a:ext>
            </a:extLst>
          </p:cNvPr>
          <p:cNvSpPr>
            <a:spLocks noGrp="1"/>
          </p:cNvSpPr>
          <p:nvPr>
            <p:ph type="title"/>
          </p:nvPr>
        </p:nvSpPr>
        <p:spPr/>
        <p:txBody>
          <a:bodyPr/>
          <a:lstStyle/>
          <a:p>
            <a:r>
              <a:rPr lang="nl-NL" dirty="0"/>
              <a:t>Genen en gehoorverlies</a:t>
            </a:r>
          </a:p>
        </p:txBody>
      </p:sp>
      <p:pic>
        <p:nvPicPr>
          <p:cNvPr id="4" name="Afbeelding 3">
            <a:extLst>
              <a:ext uri="{FF2B5EF4-FFF2-40B4-BE49-F238E27FC236}">
                <a16:creationId xmlns:a16="http://schemas.microsoft.com/office/drawing/2014/main" id="{7A6A5E97-E91E-4D26-853C-AB03D96ED305}"/>
              </a:ext>
            </a:extLst>
          </p:cNvPr>
          <p:cNvPicPr>
            <a:picLocks noChangeAspect="1"/>
          </p:cNvPicPr>
          <p:nvPr/>
        </p:nvPicPr>
        <p:blipFill rotWithShape="1">
          <a:blip r:embed="rId3"/>
          <a:srcRect b="2418"/>
          <a:stretch/>
        </p:blipFill>
        <p:spPr>
          <a:xfrm>
            <a:off x="522000" y="1659727"/>
            <a:ext cx="7544314" cy="4520989"/>
          </a:xfrm>
          <a:prstGeom prst="rect">
            <a:avLst/>
          </a:prstGeom>
        </p:spPr>
      </p:pic>
      <p:pic>
        <p:nvPicPr>
          <p:cNvPr id="5" name="Afbeelding 4">
            <a:extLst>
              <a:ext uri="{FF2B5EF4-FFF2-40B4-BE49-F238E27FC236}">
                <a16:creationId xmlns:a16="http://schemas.microsoft.com/office/drawing/2014/main" id="{EB237611-4BE1-4F5B-8A26-1E8BA4E16F0B}"/>
              </a:ext>
            </a:extLst>
          </p:cNvPr>
          <p:cNvPicPr>
            <a:picLocks noChangeAspect="1"/>
          </p:cNvPicPr>
          <p:nvPr/>
        </p:nvPicPr>
        <p:blipFill>
          <a:blip r:embed="rId4"/>
          <a:stretch>
            <a:fillRect/>
          </a:stretch>
        </p:blipFill>
        <p:spPr>
          <a:xfrm>
            <a:off x="522000" y="6394173"/>
            <a:ext cx="3348372" cy="439197"/>
          </a:xfrm>
          <a:prstGeom prst="rect">
            <a:avLst/>
          </a:prstGeom>
        </p:spPr>
      </p:pic>
    </p:spTree>
    <p:extLst>
      <p:ext uri="{BB962C8B-B14F-4D97-AF65-F5344CB8AC3E}">
        <p14:creationId xmlns:p14="http://schemas.microsoft.com/office/powerpoint/2010/main" val="18347895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“Het komt niet in de familie voor”</a:t>
            </a:r>
          </a:p>
        </p:txBody>
      </p:sp>
      <p:pic>
        <p:nvPicPr>
          <p:cNvPr id="4" name="Tijdelijke aanduiding voor inhoud 3" descr="recessive.gif"/>
          <p:cNvPicPr>
            <a:picLocks noGrp="1" noChangeAspect="1"/>
          </p:cNvPicPr>
          <p:nvPr>
            <p:ph idx="1"/>
          </p:nvPr>
        </p:nvPicPr>
        <p:blipFill>
          <a:blip r:embed="rId2" cstate="print"/>
          <a:stretch>
            <a:fillRect/>
          </a:stretch>
        </p:blipFill>
        <p:spPr>
          <a:xfrm>
            <a:off x="2987824" y="1556792"/>
            <a:ext cx="4624932" cy="4624932"/>
          </a:xfrm>
        </p:spPr>
      </p:pic>
      <p:sp>
        <p:nvSpPr>
          <p:cNvPr id="5" name="Tekstvak 4"/>
          <p:cNvSpPr txBox="1"/>
          <p:nvPr/>
        </p:nvSpPr>
        <p:spPr>
          <a:xfrm>
            <a:off x="467545" y="3635732"/>
            <a:ext cx="2362763" cy="369332"/>
          </a:xfrm>
          <a:prstGeom prst="rect">
            <a:avLst/>
          </a:prstGeom>
          <a:noFill/>
        </p:spPr>
        <p:txBody>
          <a:bodyPr wrap="none" rtlCol="0">
            <a:spAutoFit/>
          </a:bodyPr>
          <a:lstStyle/>
          <a:p>
            <a:r>
              <a:rPr lang="nl-NL" b="1" dirty="0">
                <a:solidFill>
                  <a:schemeClr val="accent3">
                    <a:lumMod val="75000"/>
                  </a:schemeClr>
                </a:solidFill>
              </a:rPr>
              <a:t>Recessieve overerving!</a:t>
            </a:r>
          </a:p>
        </p:txBody>
      </p:sp>
    </p:spTree>
    <p:extLst>
      <p:ext uri="{BB962C8B-B14F-4D97-AF65-F5344CB8AC3E}">
        <p14:creationId xmlns:p14="http://schemas.microsoft.com/office/powerpoint/2010/main" val="24428193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nl-NL" sz="3200" dirty="0">
                <a:latin typeface="+mn-lt"/>
                <a:cs typeface="Arial" pitchFamily="34" charset="0"/>
              </a:rPr>
              <a:t>Niet-</a:t>
            </a:r>
            <a:r>
              <a:rPr lang="nl-NL" sz="3200" dirty="0" err="1">
                <a:latin typeface="+mn-lt"/>
                <a:cs typeface="Arial" pitchFamily="34" charset="0"/>
              </a:rPr>
              <a:t>syndromaal</a:t>
            </a:r>
            <a:r>
              <a:rPr lang="nl-NL" sz="3200" dirty="0">
                <a:latin typeface="+mn-lt"/>
                <a:cs typeface="Arial" pitchFamily="34" charset="0"/>
              </a:rPr>
              <a:t> gehoorverlies</a:t>
            </a:r>
          </a:p>
        </p:txBody>
      </p:sp>
      <p:sp>
        <p:nvSpPr>
          <p:cNvPr id="58371" name="Rectangle 3"/>
          <p:cNvSpPr>
            <a:spLocks noGrp="1" noChangeArrowheads="1"/>
          </p:cNvSpPr>
          <p:nvPr>
            <p:ph idx="1"/>
          </p:nvPr>
        </p:nvSpPr>
        <p:spPr/>
        <p:txBody>
          <a:bodyPr/>
          <a:lstStyle/>
          <a:p>
            <a:pPr eaLnBrk="1" hangingPunct="1">
              <a:buFontTx/>
              <a:buNone/>
            </a:pPr>
            <a:endParaRPr lang="nl-NL" sz="2100" dirty="0">
              <a:latin typeface="Arial" pitchFamily="34" charset="0"/>
              <a:cs typeface="Arial" pitchFamily="34" charset="0"/>
            </a:endParaRPr>
          </a:p>
          <a:p>
            <a:pPr eaLnBrk="1" hangingPunct="1">
              <a:buFontTx/>
              <a:buNone/>
            </a:pPr>
            <a:r>
              <a:rPr lang="nl-NL" sz="2100" b="1" dirty="0">
                <a:latin typeface="Arial" pitchFamily="34" charset="0"/>
                <a:cs typeface="Arial" pitchFamily="34" charset="0"/>
              </a:rPr>
              <a:t>Niet-</a:t>
            </a:r>
            <a:r>
              <a:rPr lang="nl-NL" sz="2100" b="1" dirty="0" err="1">
                <a:latin typeface="Arial" pitchFamily="34" charset="0"/>
                <a:cs typeface="Arial" pitchFamily="34" charset="0"/>
              </a:rPr>
              <a:t>syndromaal</a:t>
            </a:r>
            <a:r>
              <a:rPr lang="nl-NL" sz="2100" b="1" dirty="0">
                <a:latin typeface="Arial" pitchFamily="34" charset="0"/>
                <a:cs typeface="Arial" pitchFamily="34" charset="0"/>
              </a:rPr>
              <a:t> gehoorverlies</a:t>
            </a:r>
          </a:p>
          <a:p>
            <a:pPr eaLnBrk="1" hangingPunct="1">
              <a:buFontTx/>
              <a:buNone/>
            </a:pPr>
            <a:r>
              <a:rPr lang="nl-NL" sz="2100" dirty="0">
                <a:latin typeface="Arial" pitchFamily="34" charset="0"/>
                <a:cs typeface="Arial" pitchFamily="34" charset="0"/>
              </a:rPr>
              <a:t>DFNA 1-73: autosomaal dominant </a:t>
            </a:r>
          </a:p>
          <a:p>
            <a:pPr eaLnBrk="1" hangingPunct="1">
              <a:buFontTx/>
              <a:buNone/>
            </a:pPr>
            <a:r>
              <a:rPr lang="nl-NL" sz="2100" dirty="0">
                <a:latin typeface="Arial" pitchFamily="34" charset="0"/>
                <a:cs typeface="Arial" pitchFamily="34" charset="0"/>
              </a:rPr>
              <a:t>DFNB 1-108: autosomaal recessief</a:t>
            </a:r>
          </a:p>
          <a:p>
            <a:pPr eaLnBrk="1" hangingPunct="1">
              <a:buFontTx/>
              <a:buNone/>
            </a:pPr>
            <a:r>
              <a:rPr lang="nl-NL" sz="2100" dirty="0">
                <a:latin typeface="Arial" pitchFamily="34" charset="0"/>
                <a:cs typeface="Arial" pitchFamily="34" charset="0"/>
              </a:rPr>
              <a:t>DFNX 1-6: X-gebonden</a:t>
            </a:r>
          </a:p>
          <a:p>
            <a:pPr eaLnBrk="1" hangingPunct="1">
              <a:buFontTx/>
              <a:buNone/>
            </a:pPr>
            <a:endParaRPr lang="nl-NL" sz="2100" dirty="0">
              <a:latin typeface="Arial" pitchFamily="34" charset="0"/>
              <a:cs typeface="Arial" pitchFamily="34" charset="0"/>
            </a:endParaRPr>
          </a:p>
          <a:p>
            <a:pPr eaLnBrk="1" hangingPunct="1">
              <a:buFontTx/>
              <a:buNone/>
            </a:pPr>
            <a:r>
              <a:rPr lang="nl-NL" sz="2100" dirty="0">
                <a:latin typeface="Arial" pitchFamily="34" charset="0"/>
                <a:cs typeface="Arial" pitchFamily="34" charset="0"/>
              </a:rPr>
              <a:t>Nu ongeveer &gt;280 genen bekend.</a:t>
            </a:r>
            <a:endParaRPr lang="en-US" sz="2100" dirty="0">
              <a:latin typeface="Arial" pitchFamily="34" charset="0"/>
              <a:cs typeface="Arial" pitchFamily="34" charset="0"/>
            </a:endParaRPr>
          </a:p>
          <a:p>
            <a:pPr eaLnBrk="1" hangingPunct="1">
              <a:buFontTx/>
              <a:buNone/>
            </a:pPr>
            <a:endParaRPr lang="en-US" dirty="0">
              <a:latin typeface="Arial" pitchFamily="34" charset="0"/>
              <a:cs typeface="Arial" pitchFamily="34" charset="0"/>
            </a:endParaRPr>
          </a:p>
          <a:p>
            <a:pPr eaLnBrk="1" hangingPunct="1">
              <a:buFontTx/>
              <a:buNone/>
            </a:pPr>
            <a:r>
              <a:rPr lang="en-GB" sz="2100" b="1" dirty="0">
                <a:latin typeface="Arial" pitchFamily="34" charset="0"/>
                <a:cs typeface="Arial" pitchFamily="34" charset="0"/>
              </a:rPr>
              <a:t>DFNB1</a:t>
            </a:r>
            <a:r>
              <a:rPr lang="en-GB" sz="2100" dirty="0">
                <a:latin typeface="Arial" pitchFamily="34" charset="0"/>
                <a:cs typeface="Arial" pitchFamily="34" charset="0"/>
              </a:rPr>
              <a:t> (connexin 26)</a:t>
            </a:r>
          </a:p>
          <a:p>
            <a:pPr eaLnBrk="1" hangingPunct="1">
              <a:buFontTx/>
              <a:buNone/>
            </a:pPr>
            <a:r>
              <a:rPr lang="en-GB" sz="2100" dirty="0">
                <a:latin typeface="Arial" pitchFamily="34" charset="0"/>
                <a:cs typeface="Arial" pitchFamily="34" charset="0"/>
              </a:rPr>
              <a:t>15-20% </a:t>
            </a:r>
            <a:r>
              <a:rPr lang="en-GB" sz="2100" dirty="0" err="1">
                <a:latin typeface="Arial" pitchFamily="34" charset="0"/>
                <a:cs typeface="Arial" pitchFamily="34" charset="0"/>
              </a:rPr>
              <a:t>gevallen</a:t>
            </a:r>
            <a:r>
              <a:rPr lang="en-GB" sz="2100" dirty="0">
                <a:latin typeface="Arial" pitchFamily="34" charset="0"/>
                <a:cs typeface="Arial" pitchFamily="34" charset="0"/>
              </a:rPr>
              <a:t> </a:t>
            </a:r>
            <a:r>
              <a:rPr lang="en-GB" sz="2100" dirty="0" err="1">
                <a:latin typeface="Arial" pitchFamily="34" charset="0"/>
                <a:cs typeface="Arial" pitchFamily="34" charset="0"/>
              </a:rPr>
              <a:t>niet</a:t>
            </a:r>
            <a:r>
              <a:rPr lang="en-GB" sz="2100" dirty="0">
                <a:latin typeface="Arial" pitchFamily="34" charset="0"/>
                <a:cs typeface="Arial" pitchFamily="34" charset="0"/>
              </a:rPr>
              <a:t> </a:t>
            </a:r>
            <a:r>
              <a:rPr lang="en-GB" sz="2100" dirty="0" err="1">
                <a:latin typeface="Arial" pitchFamily="34" charset="0"/>
                <a:cs typeface="Arial" pitchFamily="34" charset="0"/>
              </a:rPr>
              <a:t>syndromale</a:t>
            </a:r>
            <a:r>
              <a:rPr lang="en-GB" sz="2100" dirty="0">
                <a:latin typeface="Arial" pitchFamily="34" charset="0"/>
                <a:cs typeface="Arial" pitchFamily="34" charset="0"/>
              </a:rPr>
              <a:t> </a:t>
            </a:r>
          </a:p>
          <a:p>
            <a:pPr eaLnBrk="1" hangingPunct="1">
              <a:buFontTx/>
              <a:buNone/>
            </a:pPr>
            <a:r>
              <a:rPr lang="en-GB" sz="2100" dirty="0" err="1">
                <a:latin typeface="Arial" pitchFamily="34" charset="0"/>
                <a:cs typeface="Arial" pitchFamily="34" charset="0"/>
              </a:rPr>
              <a:t>vroegkinderlijke</a:t>
            </a:r>
            <a:r>
              <a:rPr lang="en-GB" sz="2100" dirty="0">
                <a:latin typeface="Arial" pitchFamily="34" charset="0"/>
                <a:cs typeface="Arial" pitchFamily="34" charset="0"/>
              </a:rPr>
              <a:t> </a:t>
            </a:r>
            <a:r>
              <a:rPr lang="en-GB" sz="2100" dirty="0" err="1">
                <a:latin typeface="Arial" pitchFamily="34" charset="0"/>
                <a:cs typeface="Arial" pitchFamily="34" charset="0"/>
              </a:rPr>
              <a:t>doofheid</a:t>
            </a:r>
            <a:r>
              <a:rPr lang="en-GB" sz="2100" dirty="0">
                <a:latin typeface="Arial" pitchFamily="34" charset="0"/>
                <a:cs typeface="Arial" pitchFamily="34" charset="0"/>
              </a:rPr>
              <a:t> </a:t>
            </a:r>
          </a:p>
          <a:p>
            <a:pPr eaLnBrk="1" hangingPunct="1">
              <a:buFontTx/>
              <a:buNone/>
            </a:pPr>
            <a:r>
              <a:rPr lang="en-GB" sz="2100" dirty="0">
                <a:latin typeface="Arial" pitchFamily="34" charset="0"/>
                <a:cs typeface="Arial" pitchFamily="34" charset="0"/>
              </a:rPr>
              <a:t>in Nederland.</a:t>
            </a:r>
          </a:p>
          <a:p>
            <a:pPr eaLnBrk="1" hangingPunct="1">
              <a:buFontTx/>
              <a:buNone/>
            </a:pPr>
            <a:endParaRPr lang="nl-NL" dirty="0">
              <a:latin typeface="Arial" pitchFamily="34" charset="0"/>
              <a:cs typeface="Arial" pitchFamily="34" charset="0"/>
            </a:endParaRPr>
          </a:p>
        </p:txBody>
      </p:sp>
      <p:pic>
        <p:nvPicPr>
          <p:cNvPr id="58372" name="Picture 4"/>
          <p:cNvPicPr>
            <a:picLocks noChangeAspect="1" noChangeArrowheads="1"/>
          </p:cNvPicPr>
          <p:nvPr/>
        </p:nvPicPr>
        <p:blipFill>
          <a:blip r:embed="rId2" cstate="print"/>
          <a:srcRect/>
          <a:stretch>
            <a:fillRect/>
          </a:stretch>
        </p:blipFill>
        <p:spPr bwMode="auto">
          <a:xfrm>
            <a:off x="5004048" y="3429000"/>
            <a:ext cx="3588754" cy="2736304"/>
          </a:xfrm>
          <a:prstGeom prst="rect">
            <a:avLst/>
          </a:prstGeom>
          <a:noFill/>
          <a:ln w="12700">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D:\APrism2\JAM-minirev\JAM-minirev.wmf"/>
          <p:cNvPicPr>
            <a:picLocks noChangeAspect="1" noChangeArrowheads="1"/>
          </p:cNvPicPr>
          <p:nvPr/>
        </p:nvPicPr>
        <p:blipFill>
          <a:blip r:embed="rId3" cstate="print"/>
          <a:srcRect/>
          <a:stretch>
            <a:fillRect/>
          </a:stretch>
        </p:blipFill>
        <p:spPr bwMode="auto">
          <a:xfrm>
            <a:off x="74614" y="219075"/>
            <a:ext cx="8993187" cy="6410325"/>
          </a:xfrm>
          <a:prstGeom prst="rect">
            <a:avLst/>
          </a:prstGeom>
          <a:solidFill>
            <a:schemeClr val="bg1"/>
          </a:solidFill>
          <a:ln w="9525">
            <a:noFill/>
            <a:miter lim="800000"/>
            <a:headEnd/>
            <a:tailEnd/>
          </a:ln>
        </p:spPr>
      </p:pic>
    </p:spTree>
  </p:cSld>
  <p:clrMapOvr>
    <a:masterClrMapping/>
  </p:clrMapOvr>
  <p:extLst>
    <p:ext uri="{6950BFC3-D8DA-4A85-94F7-54DA5524770B}">
      <p188:commentRel xmlns:p188="http://schemas.microsoft.com/office/powerpoint/2018/8/main" r:id="rId2"/>
    </p:ext>
  </p:extLs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28F1F83-5E48-4A63-8961-694A92030387}"/>
              </a:ext>
            </a:extLst>
          </p:cNvPr>
          <p:cNvSpPr>
            <a:spLocks noGrp="1"/>
          </p:cNvSpPr>
          <p:nvPr>
            <p:ph type="title"/>
          </p:nvPr>
        </p:nvSpPr>
        <p:spPr/>
        <p:txBody>
          <a:bodyPr/>
          <a:lstStyle/>
          <a:p>
            <a:r>
              <a:rPr lang="nl-NL" sz="3200" dirty="0" err="1"/>
              <a:t>Syndromaal</a:t>
            </a:r>
            <a:r>
              <a:rPr lang="nl-NL" sz="3200" dirty="0"/>
              <a:t> perceptief gehoorverlies</a:t>
            </a:r>
          </a:p>
        </p:txBody>
      </p:sp>
      <p:sp>
        <p:nvSpPr>
          <p:cNvPr id="3" name="Tijdelijke aanduiding voor inhoud 2">
            <a:extLst>
              <a:ext uri="{FF2B5EF4-FFF2-40B4-BE49-F238E27FC236}">
                <a16:creationId xmlns:a16="http://schemas.microsoft.com/office/drawing/2014/main" id="{38366B56-ADBC-4617-A0C6-2B08C22B80BA}"/>
              </a:ext>
            </a:extLst>
          </p:cNvPr>
          <p:cNvSpPr>
            <a:spLocks noGrp="1"/>
          </p:cNvSpPr>
          <p:nvPr>
            <p:ph idx="1"/>
          </p:nvPr>
        </p:nvSpPr>
        <p:spPr/>
        <p:txBody>
          <a:bodyPr/>
          <a:lstStyle/>
          <a:p>
            <a:pPr>
              <a:lnSpc>
                <a:spcPct val="90000"/>
              </a:lnSpc>
            </a:pPr>
            <a:r>
              <a:rPr lang="nl-NL" dirty="0" err="1">
                <a:latin typeface="Arial" pitchFamily="34" charset="0"/>
                <a:cs typeface="Arial" pitchFamily="34" charset="0"/>
              </a:rPr>
              <a:t>Dysmorfe</a:t>
            </a:r>
            <a:r>
              <a:rPr lang="nl-NL" dirty="0">
                <a:latin typeface="Arial" pitchFamily="34" charset="0"/>
                <a:cs typeface="Arial" pitchFamily="34" charset="0"/>
              </a:rPr>
              <a:t> kenmerken:</a:t>
            </a:r>
          </a:p>
          <a:p>
            <a:pPr lvl="1">
              <a:lnSpc>
                <a:spcPct val="90000"/>
              </a:lnSpc>
            </a:pPr>
            <a:r>
              <a:rPr lang="nl-NL" dirty="0">
                <a:latin typeface="Arial" pitchFamily="34" charset="0"/>
                <a:cs typeface="Arial" pitchFamily="34" charset="0"/>
              </a:rPr>
              <a:t>Waardenburg</a:t>
            </a:r>
          </a:p>
          <a:p>
            <a:pPr lvl="1">
              <a:lnSpc>
                <a:spcPct val="90000"/>
              </a:lnSpc>
            </a:pPr>
            <a:r>
              <a:rPr lang="nl-NL" dirty="0">
                <a:latin typeface="Arial" pitchFamily="34" charset="0"/>
                <a:cs typeface="Arial" pitchFamily="34" charset="0"/>
              </a:rPr>
              <a:t>B.O.R.</a:t>
            </a:r>
          </a:p>
          <a:p>
            <a:pPr lvl="1">
              <a:lnSpc>
                <a:spcPct val="90000"/>
              </a:lnSpc>
            </a:pPr>
            <a:r>
              <a:rPr lang="nl-NL" dirty="0" err="1">
                <a:latin typeface="Arial" pitchFamily="34" charset="0"/>
                <a:cs typeface="Arial" pitchFamily="34" charset="0"/>
              </a:rPr>
              <a:t>Treacher</a:t>
            </a:r>
            <a:r>
              <a:rPr lang="nl-NL" dirty="0">
                <a:latin typeface="Arial" pitchFamily="34" charset="0"/>
                <a:cs typeface="Arial" pitchFamily="34" charset="0"/>
              </a:rPr>
              <a:t>-Collins</a:t>
            </a:r>
          </a:p>
          <a:p>
            <a:pPr lvl="1">
              <a:lnSpc>
                <a:spcPct val="90000"/>
              </a:lnSpc>
            </a:pPr>
            <a:endParaRPr lang="nl-NL" dirty="0">
              <a:latin typeface="Arial" pitchFamily="34" charset="0"/>
              <a:cs typeface="Arial" pitchFamily="34" charset="0"/>
            </a:endParaRPr>
          </a:p>
          <a:p>
            <a:pPr>
              <a:lnSpc>
                <a:spcPct val="90000"/>
              </a:lnSpc>
            </a:pPr>
            <a:r>
              <a:rPr lang="nl-NL" dirty="0">
                <a:latin typeface="Arial" pitchFamily="34" charset="0"/>
                <a:cs typeface="Arial" pitchFamily="34" charset="0"/>
              </a:rPr>
              <a:t>Geen </a:t>
            </a:r>
            <a:r>
              <a:rPr lang="nl-NL" dirty="0" err="1">
                <a:latin typeface="Arial" pitchFamily="34" charset="0"/>
                <a:cs typeface="Arial" pitchFamily="34" charset="0"/>
              </a:rPr>
              <a:t>dysmorfe</a:t>
            </a:r>
            <a:r>
              <a:rPr lang="nl-NL" dirty="0">
                <a:latin typeface="Arial" pitchFamily="34" charset="0"/>
                <a:cs typeface="Arial" pitchFamily="34" charset="0"/>
              </a:rPr>
              <a:t> kenmerken:</a:t>
            </a:r>
          </a:p>
          <a:p>
            <a:pPr lvl="1">
              <a:lnSpc>
                <a:spcPct val="90000"/>
              </a:lnSpc>
            </a:pPr>
            <a:r>
              <a:rPr lang="nl-NL" dirty="0" err="1">
                <a:latin typeface="Arial" pitchFamily="34" charset="0"/>
                <a:cs typeface="Arial" pitchFamily="34" charset="0"/>
              </a:rPr>
              <a:t>Usher</a:t>
            </a:r>
            <a:r>
              <a:rPr lang="nl-NL" dirty="0">
                <a:latin typeface="Arial" pitchFamily="34" charset="0"/>
                <a:cs typeface="Arial" pitchFamily="34" charset="0"/>
              </a:rPr>
              <a:t>			</a:t>
            </a:r>
          </a:p>
          <a:p>
            <a:pPr lvl="1">
              <a:lnSpc>
                <a:spcPct val="90000"/>
              </a:lnSpc>
            </a:pPr>
            <a:r>
              <a:rPr lang="nl-NL" dirty="0" err="1">
                <a:latin typeface="Arial" pitchFamily="34" charset="0"/>
                <a:cs typeface="Arial" pitchFamily="34" charset="0"/>
              </a:rPr>
              <a:t>Pendred</a:t>
            </a:r>
            <a:endParaRPr lang="nl-NL" dirty="0">
              <a:latin typeface="Arial" pitchFamily="34" charset="0"/>
              <a:cs typeface="Arial" pitchFamily="34" charset="0"/>
            </a:endParaRPr>
          </a:p>
          <a:p>
            <a:pPr lvl="1">
              <a:lnSpc>
                <a:spcPct val="90000"/>
              </a:lnSpc>
            </a:pPr>
            <a:r>
              <a:rPr lang="nl-NL" dirty="0" err="1">
                <a:latin typeface="Arial" pitchFamily="34" charset="0"/>
                <a:cs typeface="Arial" pitchFamily="34" charset="0"/>
              </a:rPr>
              <a:t>Alport</a:t>
            </a:r>
            <a:endParaRPr lang="nl-NL" dirty="0">
              <a:latin typeface="Arial" pitchFamily="34" charset="0"/>
              <a:cs typeface="Arial" pitchFamily="34" charset="0"/>
            </a:endParaRPr>
          </a:p>
          <a:p>
            <a:pPr lvl="1">
              <a:lnSpc>
                <a:spcPct val="90000"/>
              </a:lnSpc>
            </a:pPr>
            <a:r>
              <a:rPr lang="nl-NL" dirty="0" err="1">
                <a:latin typeface="Arial" pitchFamily="34" charset="0"/>
                <a:cs typeface="Arial" pitchFamily="34" charset="0"/>
              </a:rPr>
              <a:t>Jervell</a:t>
            </a:r>
            <a:r>
              <a:rPr lang="nl-NL" dirty="0">
                <a:latin typeface="Arial" pitchFamily="34" charset="0"/>
                <a:cs typeface="Arial" pitchFamily="34" charset="0"/>
              </a:rPr>
              <a:t>-Lange-Nielsen</a:t>
            </a:r>
          </a:p>
          <a:p>
            <a:pPr lvl="1">
              <a:lnSpc>
                <a:spcPct val="90000"/>
              </a:lnSpc>
            </a:pPr>
            <a:r>
              <a:rPr lang="nl-NL" dirty="0">
                <a:latin typeface="Arial" pitchFamily="34" charset="0"/>
                <a:cs typeface="Arial" pitchFamily="34" charset="0"/>
              </a:rPr>
              <a:t>stofwisselingsziekten</a:t>
            </a:r>
          </a:p>
          <a:p>
            <a:pPr lvl="1">
              <a:lnSpc>
                <a:spcPct val="90000"/>
              </a:lnSpc>
            </a:pPr>
            <a:r>
              <a:rPr lang="nl-NL" dirty="0" err="1">
                <a:latin typeface="Arial" pitchFamily="34" charset="0"/>
                <a:cs typeface="Arial" pitchFamily="34" charset="0"/>
              </a:rPr>
              <a:t>peroxisomaal</a:t>
            </a:r>
            <a:r>
              <a:rPr lang="nl-NL" dirty="0">
                <a:latin typeface="Arial" pitchFamily="34" charset="0"/>
                <a:cs typeface="Arial" pitchFamily="34" charset="0"/>
              </a:rPr>
              <a:t>	</a:t>
            </a:r>
          </a:p>
          <a:p>
            <a:pPr lvl="1">
              <a:lnSpc>
                <a:spcPct val="90000"/>
              </a:lnSpc>
            </a:pPr>
            <a:r>
              <a:rPr lang="nl-NL" dirty="0" err="1">
                <a:latin typeface="Arial" pitchFamily="34" charset="0"/>
                <a:cs typeface="Arial" pitchFamily="34" charset="0"/>
              </a:rPr>
              <a:t>Stickler</a:t>
            </a:r>
            <a:r>
              <a:rPr lang="nl-NL" dirty="0">
                <a:latin typeface="Arial" pitchFamily="34" charset="0"/>
                <a:cs typeface="Arial" pitchFamily="34" charset="0"/>
              </a:rPr>
              <a:t>			</a:t>
            </a:r>
          </a:p>
          <a:p>
            <a:pPr>
              <a:lnSpc>
                <a:spcPct val="90000"/>
              </a:lnSpc>
            </a:pPr>
            <a:endParaRPr lang="nl-NL" dirty="0">
              <a:latin typeface="Arial" pitchFamily="34" charset="0"/>
              <a:cs typeface="Arial" pitchFamily="34" charset="0"/>
            </a:endParaRPr>
          </a:p>
          <a:p>
            <a:pPr>
              <a:lnSpc>
                <a:spcPct val="90000"/>
              </a:lnSpc>
            </a:pPr>
            <a:endParaRPr lang="nl-NL" dirty="0">
              <a:latin typeface="Arial" pitchFamily="34" charset="0"/>
              <a:cs typeface="Arial" pitchFamily="34" charset="0"/>
            </a:endParaRPr>
          </a:p>
          <a:p>
            <a:pPr>
              <a:lnSpc>
                <a:spcPct val="90000"/>
              </a:lnSpc>
            </a:pPr>
            <a:r>
              <a:rPr lang="nl-NL" dirty="0">
                <a:latin typeface="Arial" pitchFamily="34" charset="0"/>
                <a:cs typeface="Arial" pitchFamily="34" charset="0"/>
              </a:rPr>
              <a:t>&gt; 400 syndromen</a:t>
            </a:r>
            <a:endParaRPr lang="nl-NL" dirty="0"/>
          </a:p>
        </p:txBody>
      </p:sp>
      <p:pic>
        <p:nvPicPr>
          <p:cNvPr id="2050" name="Picture 2"/>
          <p:cNvPicPr>
            <a:picLocks noChangeAspect="1" noChangeArrowheads="1"/>
          </p:cNvPicPr>
          <p:nvPr/>
        </p:nvPicPr>
        <p:blipFill rotWithShape="1">
          <a:blip r:embed="rId2" cstate="print"/>
          <a:srcRect r="23115"/>
          <a:stretch/>
        </p:blipFill>
        <p:spPr bwMode="auto">
          <a:xfrm>
            <a:off x="6156176" y="1511361"/>
            <a:ext cx="2016714" cy="1944216"/>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a:stretch>
            <a:fillRect/>
          </a:stretch>
        </p:blipFill>
        <p:spPr bwMode="auto">
          <a:xfrm>
            <a:off x="6156176" y="3622603"/>
            <a:ext cx="2016713" cy="2516318"/>
          </a:xfrm>
          <a:prstGeom prst="rect">
            <a:avLst/>
          </a:prstGeom>
          <a:noFill/>
          <a:ln w="9525">
            <a:noFill/>
            <a:miter lim="800000"/>
            <a:headEnd/>
            <a:tailEnd/>
          </a:ln>
        </p:spPr>
      </p:pic>
    </p:spTree>
    <p:extLst>
      <p:ext uri="{BB962C8B-B14F-4D97-AF65-F5344CB8AC3E}">
        <p14:creationId xmlns:p14="http://schemas.microsoft.com/office/powerpoint/2010/main" val="2679732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5A11226-145D-4C87-898F-3DF36145BF5F}"/>
              </a:ext>
            </a:extLst>
          </p:cNvPr>
          <p:cNvSpPr>
            <a:spLocks noGrp="1"/>
          </p:cNvSpPr>
          <p:nvPr>
            <p:ph type="title"/>
          </p:nvPr>
        </p:nvSpPr>
        <p:spPr/>
        <p:txBody>
          <a:bodyPr/>
          <a:lstStyle/>
          <a:p>
            <a:r>
              <a:rPr lang="nl-NL" dirty="0"/>
              <a:t>Drie kinderen…</a:t>
            </a:r>
          </a:p>
        </p:txBody>
      </p:sp>
      <p:sp>
        <p:nvSpPr>
          <p:cNvPr id="5" name="Tekstvak 4">
            <a:extLst>
              <a:ext uri="{FF2B5EF4-FFF2-40B4-BE49-F238E27FC236}">
                <a16:creationId xmlns:a16="http://schemas.microsoft.com/office/drawing/2014/main" id="{DB38C687-776B-4CFF-92A0-2D1BC615ABE3}"/>
              </a:ext>
            </a:extLst>
          </p:cNvPr>
          <p:cNvSpPr txBox="1"/>
          <p:nvPr/>
        </p:nvSpPr>
        <p:spPr>
          <a:xfrm>
            <a:off x="5796136" y="947878"/>
            <a:ext cx="2463162" cy="646331"/>
          </a:xfrm>
          <a:prstGeom prst="rect">
            <a:avLst/>
          </a:prstGeom>
          <a:noFill/>
        </p:spPr>
        <p:txBody>
          <a:bodyPr wrap="square" rtlCol="0">
            <a:spAutoFit/>
          </a:bodyPr>
          <a:lstStyle/>
          <a:p>
            <a:r>
              <a:rPr lang="nl-NL"/>
              <a:t>Hebben deze kinderen gehoorverlies?</a:t>
            </a:r>
            <a:endParaRPr lang="nl-NL" dirty="0"/>
          </a:p>
        </p:txBody>
      </p:sp>
      <p:pic>
        <p:nvPicPr>
          <p:cNvPr id="7" name="Afbeelding 6">
            <a:extLst>
              <a:ext uri="{FF2B5EF4-FFF2-40B4-BE49-F238E27FC236}">
                <a16:creationId xmlns:a16="http://schemas.microsoft.com/office/drawing/2014/main" id="{E6E99A8F-4FFD-4170-A2D0-6FDDE303A2F8}"/>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8319" t="12019" r="8992" b="14791"/>
          <a:stretch/>
        </p:blipFill>
        <p:spPr>
          <a:xfrm>
            <a:off x="571427" y="1891474"/>
            <a:ext cx="6416424" cy="4129813"/>
          </a:xfrm>
          <a:prstGeom prst="rect">
            <a:avLst/>
          </a:prstGeom>
        </p:spPr>
      </p:pic>
    </p:spTree>
    <p:extLst>
      <p:ext uri="{BB962C8B-B14F-4D97-AF65-F5344CB8AC3E}">
        <p14:creationId xmlns:p14="http://schemas.microsoft.com/office/powerpoint/2010/main" val="9917760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5" name="Afbeelding 5" descr="foto 1.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2000" y="1774699"/>
            <a:ext cx="6426264" cy="4287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6" name="Titel 5"/>
          <p:cNvSpPr>
            <a:spLocks noGrp="1"/>
          </p:cNvSpPr>
          <p:nvPr>
            <p:ph type="title"/>
          </p:nvPr>
        </p:nvSpPr>
        <p:spPr/>
        <p:txBody>
          <a:bodyPr/>
          <a:lstStyle/>
          <a:p>
            <a:r>
              <a:rPr lang="nl-NL" altLang="nl-NL" dirty="0"/>
              <a:t>Drie andere kinderen…</a:t>
            </a:r>
          </a:p>
        </p:txBody>
      </p:sp>
      <p:sp>
        <p:nvSpPr>
          <p:cNvPr id="7" name="Tekstvak 6">
            <a:extLst>
              <a:ext uri="{FF2B5EF4-FFF2-40B4-BE49-F238E27FC236}">
                <a16:creationId xmlns:a16="http://schemas.microsoft.com/office/drawing/2014/main" id="{755F249A-1B47-45D2-9024-CAB70F6688A9}"/>
              </a:ext>
            </a:extLst>
          </p:cNvPr>
          <p:cNvSpPr txBox="1"/>
          <p:nvPr/>
        </p:nvSpPr>
        <p:spPr>
          <a:xfrm>
            <a:off x="5652120" y="817114"/>
            <a:ext cx="3347864" cy="646331"/>
          </a:xfrm>
          <a:prstGeom prst="rect">
            <a:avLst/>
          </a:prstGeom>
          <a:noFill/>
        </p:spPr>
        <p:txBody>
          <a:bodyPr wrap="square" rtlCol="0">
            <a:spAutoFit/>
          </a:bodyPr>
          <a:lstStyle/>
          <a:p>
            <a:r>
              <a:rPr lang="nl-NL" dirty="0"/>
              <a:t>Hebben deze kinderen gehoorverlies? </a:t>
            </a:r>
          </a:p>
        </p:txBody>
      </p:sp>
    </p:spTree>
    <p:extLst>
      <p:ext uri="{BB962C8B-B14F-4D97-AF65-F5344CB8AC3E}">
        <p14:creationId xmlns:p14="http://schemas.microsoft.com/office/powerpoint/2010/main" val="9589979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61E8D-9877-853E-BF35-F8A971159C6E}"/>
            </a:ext>
          </a:extLst>
        </p:cNvPr>
        <p:cNvGrpSpPr/>
        <p:nvPr/>
      </p:nvGrpSpPr>
      <p:grpSpPr>
        <a:xfrm>
          <a:off x="0" y="0"/>
          <a:ext cx="0" cy="0"/>
          <a:chOff x="0" y="0"/>
          <a:chExt cx="0" cy="0"/>
        </a:xfrm>
      </p:grpSpPr>
      <p:pic>
        <p:nvPicPr>
          <p:cNvPr id="11265" name="Afbeelding 5" descr="foto 1.jpg">
            <a:extLst>
              <a:ext uri="{FF2B5EF4-FFF2-40B4-BE49-F238E27FC236}">
                <a16:creationId xmlns:a16="http://schemas.microsoft.com/office/drawing/2014/main" id="{57F2B711-1DA2-BA45-91B5-59A30A854FD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2000" y="1774699"/>
            <a:ext cx="6426264" cy="4287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6" name="Titel 5">
            <a:extLst>
              <a:ext uri="{FF2B5EF4-FFF2-40B4-BE49-F238E27FC236}">
                <a16:creationId xmlns:a16="http://schemas.microsoft.com/office/drawing/2014/main" id="{25B6903F-C8BD-290E-4E0A-47BFAAD21571}"/>
              </a:ext>
            </a:extLst>
          </p:cNvPr>
          <p:cNvSpPr>
            <a:spLocks noGrp="1"/>
          </p:cNvSpPr>
          <p:nvPr>
            <p:ph type="title"/>
          </p:nvPr>
        </p:nvSpPr>
        <p:spPr/>
        <p:txBody>
          <a:bodyPr/>
          <a:lstStyle/>
          <a:p>
            <a:r>
              <a:rPr lang="nl-NL" altLang="nl-NL" dirty="0"/>
              <a:t>Drie andere kinderen…</a:t>
            </a:r>
          </a:p>
        </p:txBody>
      </p:sp>
      <p:sp>
        <p:nvSpPr>
          <p:cNvPr id="7" name="Tekstvak 6">
            <a:extLst>
              <a:ext uri="{FF2B5EF4-FFF2-40B4-BE49-F238E27FC236}">
                <a16:creationId xmlns:a16="http://schemas.microsoft.com/office/drawing/2014/main" id="{4B109F27-85EE-C639-E1DF-C766ABB5103C}"/>
              </a:ext>
            </a:extLst>
          </p:cNvPr>
          <p:cNvSpPr txBox="1"/>
          <p:nvPr/>
        </p:nvSpPr>
        <p:spPr>
          <a:xfrm>
            <a:off x="5652120" y="817114"/>
            <a:ext cx="3347864" cy="923330"/>
          </a:xfrm>
          <a:prstGeom prst="rect">
            <a:avLst/>
          </a:prstGeom>
          <a:noFill/>
        </p:spPr>
        <p:txBody>
          <a:bodyPr wrap="square" rtlCol="0">
            <a:spAutoFit/>
          </a:bodyPr>
          <a:lstStyle/>
          <a:p>
            <a:r>
              <a:rPr lang="nl-NL" dirty="0"/>
              <a:t>Hebben deze kinderen gehoorverlies? Is het </a:t>
            </a:r>
            <a:r>
              <a:rPr lang="nl-NL" dirty="0" err="1"/>
              <a:t>syndromaal</a:t>
            </a:r>
            <a:r>
              <a:rPr lang="nl-NL" dirty="0"/>
              <a:t> of niet-</a:t>
            </a:r>
            <a:r>
              <a:rPr lang="nl-NL" dirty="0" err="1"/>
              <a:t>syndromaal</a:t>
            </a:r>
            <a:r>
              <a:rPr lang="nl-NL" dirty="0"/>
              <a:t>?</a:t>
            </a:r>
          </a:p>
        </p:txBody>
      </p:sp>
    </p:spTree>
    <p:extLst>
      <p:ext uri="{BB962C8B-B14F-4D97-AF65-F5344CB8AC3E}">
        <p14:creationId xmlns:p14="http://schemas.microsoft.com/office/powerpoint/2010/main" val="21699593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el 1"/>
          <p:cNvSpPr>
            <a:spLocks noGrp="1"/>
          </p:cNvSpPr>
          <p:nvPr>
            <p:ph type="title"/>
          </p:nvPr>
        </p:nvSpPr>
        <p:spPr/>
        <p:txBody>
          <a:bodyPr/>
          <a:lstStyle/>
          <a:p>
            <a:r>
              <a:rPr lang="nl-NL" altLang="nl-NL" dirty="0"/>
              <a:t>Otogenetische counseling</a:t>
            </a:r>
          </a:p>
        </p:txBody>
      </p:sp>
      <p:sp>
        <p:nvSpPr>
          <p:cNvPr id="13314" name="Tijdelijke aanduiding voor inhoud 2"/>
          <p:cNvSpPr>
            <a:spLocks noGrp="1"/>
          </p:cNvSpPr>
          <p:nvPr>
            <p:ph idx="1"/>
          </p:nvPr>
        </p:nvSpPr>
        <p:spPr/>
        <p:txBody>
          <a:bodyPr/>
          <a:lstStyle/>
          <a:p>
            <a:r>
              <a:rPr lang="nl-NL" altLang="nl-NL" sz="2400" b="1" dirty="0"/>
              <a:t>Doel: zoeken naar de oorzaak van gehoorverlies</a:t>
            </a:r>
            <a:endParaRPr lang="nl-NL" altLang="nl-NL" sz="2400" dirty="0"/>
          </a:p>
          <a:p>
            <a:endParaRPr lang="nl-NL" altLang="nl-NL" sz="2400" dirty="0"/>
          </a:p>
          <a:p>
            <a:r>
              <a:rPr lang="nl-NL" altLang="nl-NL" sz="2400" b="1" dirty="0"/>
              <a:t>Waarom?</a:t>
            </a:r>
          </a:p>
          <a:p>
            <a:pPr lvl="1"/>
            <a:r>
              <a:rPr lang="nl-NL" altLang="nl-NL" sz="2400" dirty="0"/>
              <a:t>Prognose?</a:t>
            </a:r>
          </a:p>
          <a:p>
            <a:pPr lvl="1"/>
            <a:r>
              <a:rPr lang="nl-NL" altLang="nl-NL" sz="2400" dirty="0"/>
              <a:t>Diagnose?</a:t>
            </a:r>
          </a:p>
          <a:p>
            <a:pPr lvl="1"/>
            <a:r>
              <a:rPr lang="nl-NL" altLang="nl-NL" sz="2400" dirty="0"/>
              <a:t>Aanvullende symptomen/syndroom?</a:t>
            </a:r>
          </a:p>
          <a:p>
            <a:pPr lvl="1"/>
            <a:r>
              <a:rPr lang="nl-NL" altLang="nl-NL" sz="2400" dirty="0"/>
              <a:t>Kans op gehoorverlies bij familieleden met gehoorverlies</a:t>
            </a:r>
          </a:p>
          <a:p>
            <a:pPr lvl="1"/>
            <a:r>
              <a:rPr lang="nl-NL" altLang="nl-NL" sz="2400" dirty="0"/>
              <a:t>Effect gehoorrevalidatie?</a:t>
            </a:r>
          </a:p>
          <a:p>
            <a:pPr lvl="1"/>
            <a:endParaRPr lang="nl-NL" altLang="nl-NL" sz="2400" dirty="0"/>
          </a:p>
          <a:p>
            <a:r>
              <a:rPr lang="nl-NL" altLang="nl-NL" sz="2400" dirty="0"/>
              <a:t>Kinderen </a:t>
            </a:r>
            <a:r>
              <a:rPr lang="nl-NL" altLang="nl-NL" sz="2400" b="1" u="sng" dirty="0"/>
              <a:t>en</a:t>
            </a:r>
            <a:r>
              <a:rPr lang="nl-NL" altLang="nl-NL" sz="2400" dirty="0"/>
              <a:t> volwassenen!</a:t>
            </a:r>
          </a:p>
          <a:p>
            <a:endParaRPr lang="nl-NL" altLang="nl-NL" sz="2400" b="1" dirty="0"/>
          </a:p>
        </p:txBody>
      </p:sp>
      <p:pic>
        <p:nvPicPr>
          <p:cNvPr id="4" name="Afbeelding 3" descr="counseling.jpg"/>
          <p:cNvPicPr>
            <a:picLocks noChangeAspect="1"/>
          </p:cNvPicPr>
          <p:nvPr/>
        </p:nvPicPr>
        <p:blipFill>
          <a:blip r:embed="rId2" cstate="print"/>
          <a:srcRect/>
          <a:stretch>
            <a:fillRect/>
          </a:stretch>
        </p:blipFill>
        <p:spPr bwMode="auto">
          <a:xfrm>
            <a:off x="4890120" y="4149080"/>
            <a:ext cx="3796680" cy="2531120"/>
          </a:xfrm>
          <a:prstGeom prst="rect">
            <a:avLst/>
          </a:prstGeom>
          <a:noFill/>
          <a:ln w="9525">
            <a:noFill/>
            <a:miter lim="800000"/>
            <a:headEnd/>
            <a:tailEnd/>
          </a:ln>
        </p:spPr>
      </p:pic>
    </p:spTree>
    <p:extLst>
      <p:ext uri="{BB962C8B-B14F-4D97-AF65-F5344CB8AC3E}">
        <p14:creationId xmlns:p14="http://schemas.microsoft.com/office/powerpoint/2010/main" val="18161451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r>
              <a:rPr lang="nl-NL" sz="3200" dirty="0" err="1">
                <a:latin typeface="Arial" pitchFamily="34" charset="0"/>
                <a:cs typeface="Arial" pitchFamily="34" charset="0"/>
              </a:rPr>
              <a:t>Targeted</a:t>
            </a:r>
            <a:r>
              <a:rPr lang="nl-NL" sz="3200" dirty="0">
                <a:latin typeface="Arial" pitchFamily="34" charset="0"/>
                <a:cs typeface="Arial" pitchFamily="34" charset="0"/>
              </a:rPr>
              <a:t> gene </a:t>
            </a:r>
            <a:r>
              <a:rPr lang="nl-NL" sz="3200" dirty="0" err="1">
                <a:latin typeface="Arial" pitchFamily="34" charset="0"/>
                <a:cs typeface="Arial" pitchFamily="34" charset="0"/>
              </a:rPr>
              <a:t>sequencing</a:t>
            </a:r>
            <a:r>
              <a:rPr lang="nl-NL" sz="3200" dirty="0">
                <a:latin typeface="Arial" pitchFamily="34" charset="0"/>
                <a:cs typeface="Arial" pitchFamily="34" charset="0"/>
              </a:rPr>
              <a:t> (&lt;2015)</a:t>
            </a:r>
          </a:p>
        </p:txBody>
      </p:sp>
      <p:sp>
        <p:nvSpPr>
          <p:cNvPr id="25602" name="Rectangle 3"/>
          <p:cNvSpPr>
            <a:spLocks noGrp="1" noChangeArrowheads="1"/>
          </p:cNvSpPr>
          <p:nvPr>
            <p:ph idx="1"/>
          </p:nvPr>
        </p:nvSpPr>
        <p:spPr>
          <a:xfrm>
            <a:off x="457200" y="1700214"/>
            <a:ext cx="8382000" cy="4319587"/>
          </a:xfrm>
        </p:spPr>
        <p:txBody>
          <a:bodyPr/>
          <a:lstStyle/>
          <a:p>
            <a:pPr lvl="1">
              <a:lnSpc>
                <a:spcPct val="90000"/>
              </a:lnSpc>
            </a:pPr>
            <a:r>
              <a:rPr lang="nl-NL" sz="2100" dirty="0">
                <a:latin typeface="Arial" pitchFamily="34" charset="0"/>
                <a:cs typeface="Arial" pitchFamily="34" charset="0"/>
              </a:rPr>
              <a:t>B.O.R.					DFNB1(Cx26/30) 	</a:t>
            </a:r>
          </a:p>
          <a:p>
            <a:pPr lvl="1">
              <a:lnSpc>
                <a:spcPct val="90000"/>
              </a:lnSpc>
            </a:pPr>
            <a:r>
              <a:rPr lang="en-US" sz="2100" dirty="0">
                <a:latin typeface="Arial" pitchFamily="34" charset="0"/>
                <a:cs typeface="Arial" pitchFamily="34" charset="0"/>
              </a:rPr>
              <a:t>Usher</a:t>
            </a:r>
            <a:r>
              <a:rPr lang="nl-NL" sz="2100" dirty="0">
                <a:latin typeface="Arial" pitchFamily="34" charset="0"/>
                <a:cs typeface="Arial" pitchFamily="34" charset="0"/>
              </a:rPr>
              <a:t>					DFNB 8/10</a:t>
            </a:r>
          </a:p>
          <a:p>
            <a:pPr lvl="1">
              <a:lnSpc>
                <a:spcPct val="90000"/>
              </a:lnSpc>
            </a:pPr>
            <a:r>
              <a:rPr lang="nl-NL" sz="2100" dirty="0" err="1">
                <a:latin typeface="Arial" pitchFamily="34" charset="0"/>
                <a:cs typeface="Arial" pitchFamily="34" charset="0"/>
              </a:rPr>
              <a:t>Pendred</a:t>
            </a:r>
            <a:r>
              <a:rPr lang="nl-NL" sz="2100" dirty="0">
                <a:latin typeface="Arial" pitchFamily="34" charset="0"/>
                <a:cs typeface="Arial" pitchFamily="34" charset="0"/>
              </a:rPr>
              <a:t> </a:t>
            </a:r>
            <a:r>
              <a:rPr lang="en-US" sz="2100" dirty="0">
                <a:latin typeface="Arial" pitchFamily="34" charset="0"/>
                <a:cs typeface="Arial" pitchFamily="34" charset="0"/>
              </a:rPr>
              <a:t>	</a:t>
            </a:r>
            <a:r>
              <a:rPr lang="nl-NL" sz="2100" dirty="0">
                <a:latin typeface="Arial" pitchFamily="34" charset="0"/>
                <a:cs typeface="Arial" pitchFamily="34" charset="0"/>
              </a:rPr>
              <a:t>				DFNB 21</a:t>
            </a:r>
          </a:p>
          <a:p>
            <a:pPr lvl="1">
              <a:lnSpc>
                <a:spcPct val="90000"/>
              </a:lnSpc>
            </a:pPr>
            <a:r>
              <a:rPr lang="nl-NL" sz="2100" dirty="0">
                <a:latin typeface="Arial" pitchFamily="34" charset="0"/>
                <a:cs typeface="Arial" pitchFamily="34" charset="0"/>
              </a:rPr>
              <a:t>Waardenburg		</a:t>
            </a:r>
            <a:r>
              <a:rPr lang="en-US" sz="2100" dirty="0">
                <a:latin typeface="Arial" pitchFamily="34" charset="0"/>
                <a:cs typeface="Arial" pitchFamily="34" charset="0"/>
              </a:rPr>
              <a:t>		DFNA 1 </a:t>
            </a:r>
          </a:p>
          <a:p>
            <a:pPr lvl="1">
              <a:lnSpc>
                <a:spcPct val="90000"/>
              </a:lnSpc>
            </a:pPr>
            <a:r>
              <a:rPr lang="en-US" sz="2100" dirty="0" err="1">
                <a:latin typeface="Arial" pitchFamily="34" charset="0"/>
                <a:cs typeface="Arial" pitchFamily="34" charset="0"/>
              </a:rPr>
              <a:t>Treacher</a:t>
            </a:r>
            <a:r>
              <a:rPr lang="en-US" sz="2100" dirty="0">
                <a:latin typeface="Arial" pitchFamily="34" charset="0"/>
                <a:cs typeface="Arial" pitchFamily="34" charset="0"/>
              </a:rPr>
              <a:t> Collins</a:t>
            </a:r>
            <a:r>
              <a:rPr lang="nl-NL" sz="2100" dirty="0">
                <a:latin typeface="Arial" pitchFamily="34" charset="0"/>
                <a:cs typeface="Arial" pitchFamily="34" charset="0"/>
              </a:rPr>
              <a:t>				DFNA 3 </a:t>
            </a:r>
            <a:endParaRPr lang="en-US" sz="2100" dirty="0">
              <a:latin typeface="Arial" pitchFamily="34" charset="0"/>
              <a:cs typeface="Arial" pitchFamily="34" charset="0"/>
            </a:endParaRPr>
          </a:p>
          <a:p>
            <a:pPr lvl="1">
              <a:lnSpc>
                <a:spcPct val="90000"/>
              </a:lnSpc>
            </a:pPr>
            <a:r>
              <a:rPr lang="en-US" sz="2100" dirty="0">
                <a:latin typeface="Arial" pitchFamily="34" charset="0"/>
                <a:cs typeface="Arial" pitchFamily="34" charset="0"/>
              </a:rPr>
              <a:t>Norrie					DFNA 2</a:t>
            </a:r>
            <a:endParaRPr lang="nl-NL" sz="2100" dirty="0">
              <a:latin typeface="Arial" pitchFamily="34" charset="0"/>
              <a:cs typeface="Arial" pitchFamily="34" charset="0"/>
            </a:endParaRPr>
          </a:p>
          <a:p>
            <a:pPr lvl="1">
              <a:lnSpc>
                <a:spcPct val="90000"/>
              </a:lnSpc>
            </a:pPr>
            <a:r>
              <a:rPr lang="nl-NL" sz="2100" dirty="0">
                <a:latin typeface="Arial" pitchFamily="34" charset="0"/>
                <a:cs typeface="Arial" pitchFamily="34" charset="0"/>
              </a:rPr>
              <a:t>E.E.C.		</a:t>
            </a:r>
            <a:r>
              <a:rPr lang="en-US" sz="2100" dirty="0">
                <a:latin typeface="Arial" pitchFamily="34" charset="0"/>
                <a:cs typeface="Arial" pitchFamily="34" charset="0"/>
              </a:rPr>
              <a:t>			DFNA 6/14</a:t>
            </a:r>
          </a:p>
          <a:p>
            <a:pPr lvl="1">
              <a:lnSpc>
                <a:spcPct val="90000"/>
              </a:lnSpc>
            </a:pPr>
            <a:r>
              <a:rPr lang="en-US" sz="2100" dirty="0">
                <a:latin typeface="Arial" pitchFamily="34" charset="0"/>
                <a:cs typeface="Arial" pitchFamily="34" charset="0"/>
              </a:rPr>
              <a:t>Proximal </a:t>
            </a:r>
            <a:r>
              <a:rPr lang="en-US" sz="2100" dirty="0" err="1">
                <a:latin typeface="Arial" pitchFamily="34" charset="0"/>
                <a:cs typeface="Arial" pitchFamily="34" charset="0"/>
              </a:rPr>
              <a:t>symphalangism</a:t>
            </a:r>
            <a:r>
              <a:rPr lang="en-US" sz="2100" dirty="0">
                <a:latin typeface="Arial" pitchFamily="34" charset="0"/>
                <a:cs typeface="Arial" pitchFamily="34" charset="0"/>
              </a:rPr>
              <a:t>			DFNA 8/12</a:t>
            </a:r>
          </a:p>
          <a:p>
            <a:pPr lvl="1">
              <a:lnSpc>
                <a:spcPct val="90000"/>
              </a:lnSpc>
            </a:pPr>
            <a:r>
              <a:rPr lang="nl-NL" sz="2100" dirty="0">
                <a:latin typeface="Arial" pitchFamily="34" charset="0"/>
                <a:cs typeface="Arial" pitchFamily="34" charset="0"/>
              </a:rPr>
              <a:t>MELAS		</a:t>
            </a:r>
            <a:r>
              <a:rPr lang="en-US" sz="2100" dirty="0">
                <a:latin typeface="Arial" pitchFamily="34" charset="0"/>
                <a:cs typeface="Arial" pitchFamily="34" charset="0"/>
              </a:rPr>
              <a:t>			</a:t>
            </a:r>
            <a:r>
              <a:rPr lang="nl-NL" sz="2100" dirty="0">
                <a:latin typeface="Arial" pitchFamily="34" charset="0"/>
                <a:cs typeface="Arial" pitchFamily="34" charset="0"/>
              </a:rPr>
              <a:t>DFNA 9</a:t>
            </a:r>
          </a:p>
          <a:p>
            <a:pPr lvl="1">
              <a:lnSpc>
                <a:spcPct val="90000"/>
              </a:lnSpc>
            </a:pPr>
            <a:r>
              <a:rPr lang="en-US" sz="2100" dirty="0">
                <a:latin typeface="Arial" pitchFamily="34" charset="0"/>
                <a:cs typeface="Arial" pitchFamily="34" charset="0"/>
              </a:rPr>
              <a:t>CHARGE					DFNA13</a:t>
            </a:r>
            <a:endParaRPr lang="nl-NL" sz="2100" dirty="0">
              <a:latin typeface="Arial" pitchFamily="34" charset="0"/>
              <a:cs typeface="Arial" pitchFamily="34" charset="0"/>
            </a:endParaRPr>
          </a:p>
          <a:p>
            <a:pPr lvl="1">
              <a:lnSpc>
                <a:spcPct val="90000"/>
              </a:lnSpc>
            </a:pPr>
            <a:r>
              <a:rPr lang="nl-NL" sz="2100" dirty="0" err="1">
                <a:latin typeface="Arial" pitchFamily="34" charset="0"/>
                <a:cs typeface="Arial" pitchFamily="34" charset="0"/>
              </a:rPr>
              <a:t>Kearns-Sayre</a:t>
            </a:r>
            <a:r>
              <a:rPr lang="en-US" sz="2100" dirty="0">
                <a:latin typeface="Arial" pitchFamily="34" charset="0"/>
                <a:cs typeface="Arial" pitchFamily="34" charset="0"/>
              </a:rPr>
              <a:t> 				DFNA15</a:t>
            </a:r>
          </a:p>
          <a:p>
            <a:pPr lvl="1">
              <a:lnSpc>
                <a:spcPct val="90000"/>
              </a:lnSpc>
            </a:pPr>
            <a:r>
              <a:rPr lang="en-US" sz="2100" dirty="0">
                <a:latin typeface="Arial" pitchFamily="34" charset="0"/>
                <a:cs typeface="Arial" pitchFamily="34" charset="0"/>
              </a:rPr>
              <a:t>Wolfram					DFNA 20/26</a:t>
            </a:r>
            <a:endParaRPr lang="nl-NL" sz="2100" dirty="0">
              <a:latin typeface="Arial" pitchFamily="34" charset="0"/>
              <a:cs typeface="Arial" pitchFamily="34" charset="0"/>
            </a:endParaRPr>
          </a:p>
          <a:p>
            <a:pPr lvl="1">
              <a:lnSpc>
                <a:spcPct val="90000"/>
              </a:lnSpc>
            </a:pPr>
            <a:r>
              <a:rPr lang="nl-NL" sz="2100" dirty="0" err="1">
                <a:latin typeface="Arial" pitchFamily="34" charset="0"/>
                <a:cs typeface="Arial" pitchFamily="34" charset="0"/>
              </a:rPr>
              <a:t>renal</a:t>
            </a:r>
            <a:r>
              <a:rPr lang="nl-NL" sz="2100" dirty="0">
                <a:latin typeface="Arial" pitchFamily="34" charset="0"/>
                <a:cs typeface="Arial" pitchFamily="34" charset="0"/>
              </a:rPr>
              <a:t> </a:t>
            </a:r>
            <a:r>
              <a:rPr lang="nl-NL" sz="2100" dirty="0" err="1">
                <a:latin typeface="Arial" pitchFamily="34" charset="0"/>
                <a:cs typeface="Arial" pitchFamily="34" charset="0"/>
              </a:rPr>
              <a:t>tubular</a:t>
            </a:r>
            <a:r>
              <a:rPr lang="nl-NL" sz="2100" dirty="0">
                <a:latin typeface="Arial" pitchFamily="34" charset="0"/>
                <a:cs typeface="Arial" pitchFamily="34" charset="0"/>
              </a:rPr>
              <a:t> acidosis &amp; </a:t>
            </a:r>
            <a:r>
              <a:rPr lang="nl-NL" sz="2100" dirty="0" err="1">
                <a:latin typeface="Arial" pitchFamily="34" charset="0"/>
                <a:cs typeface="Arial" pitchFamily="34" charset="0"/>
              </a:rPr>
              <a:t>deafness</a:t>
            </a:r>
            <a:r>
              <a:rPr lang="nl-NL" sz="2100" dirty="0">
                <a:latin typeface="Arial" pitchFamily="34" charset="0"/>
                <a:cs typeface="Arial" pitchFamily="34" charset="0"/>
              </a:rPr>
              <a:t>		</a:t>
            </a:r>
          </a:p>
          <a:p>
            <a:pPr lvl="1">
              <a:lnSpc>
                <a:spcPct val="90000"/>
              </a:lnSpc>
            </a:pPr>
            <a:r>
              <a:rPr lang="nl-NL" sz="2100" dirty="0" err="1">
                <a:latin typeface="Arial" pitchFamily="34" charset="0"/>
                <a:cs typeface="Arial" pitchFamily="34" charset="0"/>
              </a:rPr>
              <a:t>Mitochondrial</a:t>
            </a:r>
            <a:r>
              <a:rPr lang="nl-NL" sz="2100" dirty="0">
                <a:latin typeface="Arial" pitchFamily="34" charset="0"/>
                <a:cs typeface="Arial" pitchFamily="34" charset="0"/>
              </a:rPr>
              <a:t> </a:t>
            </a:r>
            <a:r>
              <a:rPr lang="nl-NL" sz="2100" dirty="0" err="1">
                <a:latin typeface="Arial" pitchFamily="34" charset="0"/>
                <a:cs typeface="Arial" pitchFamily="34" charset="0"/>
              </a:rPr>
              <a:t>deafness</a:t>
            </a:r>
            <a:r>
              <a:rPr lang="en-US" sz="2100" dirty="0">
                <a:latin typeface="Arial" pitchFamily="34" charset="0"/>
                <a:cs typeface="Arial" pitchFamily="34" charset="0"/>
              </a:rPr>
              <a:t>		</a:t>
            </a:r>
          </a:p>
        </p:txBody>
      </p:sp>
      <p:sp>
        <p:nvSpPr>
          <p:cNvPr id="4" name="Tekstvak 3"/>
          <p:cNvSpPr txBox="1"/>
          <p:nvPr/>
        </p:nvSpPr>
        <p:spPr>
          <a:xfrm>
            <a:off x="56008" y="3068960"/>
            <a:ext cx="8980488" cy="923330"/>
          </a:xfrm>
          <a:prstGeom prst="rect">
            <a:avLst/>
          </a:prstGeom>
          <a:solidFill>
            <a:schemeClr val="bg1"/>
          </a:solidFill>
          <a:ln>
            <a:solidFill>
              <a:schemeClr val="tx2"/>
            </a:solidFill>
          </a:ln>
        </p:spPr>
        <p:txBody>
          <a:bodyPr wrap="square">
            <a:spAutoFit/>
          </a:bodyPr>
          <a:lstStyle/>
          <a:p>
            <a:pPr eaLnBrk="1" fontAlgn="auto" hangingPunct="1">
              <a:spcBef>
                <a:spcPts val="0"/>
              </a:spcBef>
              <a:spcAft>
                <a:spcPts val="0"/>
              </a:spcAft>
              <a:defRPr/>
            </a:pPr>
            <a:r>
              <a:rPr lang="nl-NL" sz="5400" b="1" dirty="0">
                <a:solidFill>
                  <a:srgbClr val="FF0000"/>
                </a:solidFill>
                <a:effectLst>
                  <a:outerShdw blurRad="50800" dist="38100" dir="2700000" algn="tl" rotWithShape="0">
                    <a:srgbClr val="000000">
                      <a:alpha val="43000"/>
                    </a:srgbClr>
                  </a:outerShdw>
                </a:effectLst>
                <a:latin typeface="+mn-lt"/>
              </a:rPr>
              <a:t>WHOLE EXOME SEQUENCING!</a:t>
            </a:r>
          </a:p>
        </p:txBody>
      </p:sp>
      <p:sp>
        <p:nvSpPr>
          <p:cNvPr id="2" name="Tekstvak 1">
            <a:extLst>
              <a:ext uri="{FF2B5EF4-FFF2-40B4-BE49-F238E27FC236}">
                <a16:creationId xmlns:a16="http://schemas.microsoft.com/office/drawing/2014/main" id="{7D74B8A7-455D-9A49-2AA0-36649C55040C}"/>
              </a:ext>
            </a:extLst>
          </p:cNvPr>
          <p:cNvSpPr txBox="1"/>
          <p:nvPr/>
        </p:nvSpPr>
        <p:spPr>
          <a:xfrm>
            <a:off x="81756" y="3068960"/>
            <a:ext cx="8980488" cy="1107996"/>
          </a:xfrm>
          <a:prstGeom prst="rect">
            <a:avLst/>
          </a:prstGeom>
          <a:solidFill>
            <a:schemeClr val="bg1"/>
          </a:solidFill>
          <a:ln>
            <a:solidFill>
              <a:schemeClr val="tx2"/>
            </a:solidFill>
          </a:ln>
        </p:spPr>
        <p:txBody>
          <a:bodyPr wrap="square">
            <a:spAutoFit/>
          </a:bodyPr>
          <a:lstStyle/>
          <a:p>
            <a:pPr algn="ctr" eaLnBrk="1" fontAlgn="auto" hangingPunct="1">
              <a:spcBef>
                <a:spcPts val="0"/>
              </a:spcBef>
              <a:spcAft>
                <a:spcPts val="0"/>
              </a:spcAft>
              <a:defRPr/>
            </a:pPr>
            <a:r>
              <a:rPr lang="nl-NL" sz="6600" b="1" dirty="0">
                <a:solidFill>
                  <a:schemeClr val="accent1">
                    <a:lumMod val="75000"/>
                  </a:schemeClr>
                </a:solidFill>
                <a:effectLst>
                  <a:outerShdw blurRad="50800" dist="38100" dir="2700000" algn="tl" rotWithShape="0">
                    <a:srgbClr val="000000">
                      <a:alpha val="43000"/>
                    </a:srgbClr>
                  </a:outerShdw>
                </a:effectLst>
              </a:rPr>
              <a:t>GENOME SEQUENCING!</a:t>
            </a:r>
          </a:p>
        </p:txBody>
      </p:sp>
    </p:spTree>
    <p:extLst>
      <p:ext uri="{BB962C8B-B14F-4D97-AF65-F5344CB8AC3E}">
        <p14:creationId xmlns:p14="http://schemas.microsoft.com/office/powerpoint/2010/main" val="421228590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iterate type="lt">
                                    <p:tmPct val="0"/>
                                  </p:iterate>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accel="50000" decel="50000" fill="hold" grpId="0" nodeType="clickEffect">
                                  <p:stCondLst>
                                    <p:cond delay="0"/>
                                  </p:stCondLst>
                                  <p:iterate type="lt">
                                    <p:tmPct val="0"/>
                                  </p:iterate>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8439E-821A-E5AD-A479-564FC706BCA0}"/>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752FC6C5-D8E4-1320-0895-D8DC4995F9DA}"/>
              </a:ext>
            </a:extLst>
          </p:cNvPr>
          <p:cNvSpPr>
            <a:spLocks noGrp="1"/>
          </p:cNvSpPr>
          <p:nvPr>
            <p:ph type="title"/>
          </p:nvPr>
        </p:nvSpPr>
        <p:spPr>
          <a:xfrm>
            <a:off x="522000" y="1541069"/>
            <a:ext cx="8100000" cy="532800"/>
          </a:xfrm>
        </p:spPr>
        <p:txBody>
          <a:bodyPr/>
          <a:lstStyle/>
          <a:p>
            <a:r>
              <a:rPr lang="nl-NL" sz="3600" dirty="0" err="1"/>
              <a:t>Exome</a:t>
            </a:r>
            <a:r>
              <a:rPr lang="nl-NL" sz="3600" dirty="0"/>
              <a:t> </a:t>
            </a:r>
            <a:r>
              <a:rPr lang="nl-NL" sz="3600" dirty="0" err="1"/>
              <a:t>sequencing</a:t>
            </a:r>
            <a:r>
              <a:rPr lang="nl-NL" sz="3600" dirty="0"/>
              <a:t> (out-</a:t>
            </a:r>
            <a:r>
              <a:rPr lang="nl-NL" sz="3600" dirty="0" err="1"/>
              <a:t>patient</a:t>
            </a:r>
            <a:r>
              <a:rPr lang="nl-NL" sz="3600" dirty="0"/>
              <a:t>)</a:t>
            </a:r>
          </a:p>
        </p:txBody>
      </p:sp>
      <p:sp>
        <p:nvSpPr>
          <p:cNvPr id="3" name="Tijdelijke aanduiding voor inhoud 2">
            <a:extLst>
              <a:ext uri="{FF2B5EF4-FFF2-40B4-BE49-F238E27FC236}">
                <a16:creationId xmlns:a16="http://schemas.microsoft.com/office/drawing/2014/main" id="{92CF4AF5-7A4B-2E8F-7A23-09A3F0842DD7}"/>
              </a:ext>
            </a:extLst>
          </p:cNvPr>
          <p:cNvSpPr>
            <a:spLocks noGrp="1"/>
          </p:cNvSpPr>
          <p:nvPr>
            <p:ph type="body" sz="quarter" idx="14"/>
          </p:nvPr>
        </p:nvSpPr>
        <p:spPr>
          <a:xfrm>
            <a:off x="1074738" y="2384432"/>
            <a:ext cx="5002212" cy="2826000"/>
          </a:xfrm>
        </p:spPr>
        <p:txBody>
          <a:bodyPr/>
          <a:lstStyle/>
          <a:p>
            <a:pPr marL="0" indent="0">
              <a:lnSpc>
                <a:spcPct val="100000"/>
              </a:lnSpc>
              <a:buNone/>
            </a:pPr>
            <a:r>
              <a:rPr lang="nl-NL" sz="1600" dirty="0"/>
              <a:t>1995, </a:t>
            </a:r>
            <a:r>
              <a:rPr lang="nl-NL" sz="1600" i="1" dirty="0"/>
              <a:t>POU3F4 </a:t>
            </a:r>
            <a:r>
              <a:rPr lang="nl-NL" sz="1600" dirty="0"/>
              <a:t>first </a:t>
            </a:r>
            <a:r>
              <a:rPr lang="nl-NL" sz="1600" dirty="0" err="1"/>
              <a:t>deafness</a:t>
            </a:r>
            <a:r>
              <a:rPr lang="nl-NL" sz="1600" dirty="0"/>
              <a:t> gene (de Kok et al.)</a:t>
            </a:r>
          </a:p>
          <a:p>
            <a:pPr marL="0" indent="0">
              <a:lnSpc>
                <a:spcPct val="100000"/>
              </a:lnSpc>
              <a:buNone/>
            </a:pPr>
            <a:endParaRPr lang="nl-NL" sz="1600" dirty="0"/>
          </a:p>
          <a:p>
            <a:pPr marL="0" indent="0">
              <a:lnSpc>
                <a:spcPct val="100000"/>
              </a:lnSpc>
              <a:buNone/>
            </a:pPr>
            <a:r>
              <a:rPr lang="nl-NL" sz="1600" dirty="0"/>
              <a:t>2005, </a:t>
            </a:r>
            <a:r>
              <a:rPr lang="nl-NL" sz="1600" dirty="0" err="1"/>
              <a:t>Targeted</a:t>
            </a:r>
            <a:r>
              <a:rPr lang="nl-NL" sz="1600" dirty="0"/>
              <a:t> gene </a:t>
            </a:r>
            <a:r>
              <a:rPr lang="nl-NL" sz="1600" dirty="0" err="1"/>
              <a:t>sequencing</a:t>
            </a:r>
            <a:r>
              <a:rPr lang="nl-NL" sz="1600" dirty="0"/>
              <a:t> </a:t>
            </a:r>
          </a:p>
          <a:p>
            <a:pPr lvl="1">
              <a:lnSpc>
                <a:spcPct val="100000"/>
              </a:lnSpc>
            </a:pPr>
            <a:r>
              <a:rPr lang="nl-NL" sz="1600" dirty="0" err="1"/>
              <a:t>Phenotype</a:t>
            </a:r>
            <a:r>
              <a:rPr lang="nl-NL" sz="1600" dirty="0"/>
              <a:t> </a:t>
            </a:r>
            <a:r>
              <a:rPr lang="nl-NL" sz="1600" dirty="0" err="1"/>
              <a:t>based</a:t>
            </a:r>
            <a:endParaRPr lang="nl-NL" sz="1600" dirty="0"/>
          </a:p>
          <a:p>
            <a:pPr>
              <a:lnSpc>
                <a:spcPct val="100000"/>
              </a:lnSpc>
            </a:pPr>
            <a:endParaRPr lang="nl-NL" sz="1600" dirty="0"/>
          </a:p>
          <a:p>
            <a:pPr marL="0" indent="0">
              <a:lnSpc>
                <a:spcPct val="100000"/>
              </a:lnSpc>
              <a:buNone/>
            </a:pPr>
            <a:r>
              <a:rPr lang="nl-NL" sz="1600" b="1" dirty="0">
                <a:solidFill>
                  <a:schemeClr val="accent3">
                    <a:lumMod val="75000"/>
                  </a:schemeClr>
                </a:solidFill>
              </a:rPr>
              <a:t>2015, </a:t>
            </a:r>
            <a:r>
              <a:rPr lang="nl-NL" sz="1600" b="1" dirty="0" err="1">
                <a:solidFill>
                  <a:schemeClr val="accent3">
                    <a:lumMod val="75000"/>
                  </a:schemeClr>
                </a:solidFill>
              </a:rPr>
              <a:t>Exome</a:t>
            </a:r>
            <a:r>
              <a:rPr lang="nl-NL" sz="1600" b="1" dirty="0">
                <a:solidFill>
                  <a:schemeClr val="accent3">
                    <a:lumMod val="75000"/>
                  </a:schemeClr>
                </a:solidFill>
              </a:rPr>
              <a:t> </a:t>
            </a:r>
            <a:r>
              <a:rPr lang="nl-NL" sz="1600" b="1" dirty="0" err="1">
                <a:solidFill>
                  <a:schemeClr val="accent3">
                    <a:lumMod val="75000"/>
                  </a:schemeClr>
                </a:solidFill>
              </a:rPr>
              <a:t>sequencing</a:t>
            </a:r>
            <a:r>
              <a:rPr lang="nl-NL" sz="1600" b="1" dirty="0">
                <a:solidFill>
                  <a:schemeClr val="accent3">
                    <a:lumMod val="75000"/>
                  </a:schemeClr>
                </a:solidFill>
              </a:rPr>
              <a:t> </a:t>
            </a:r>
          </a:p>
          <a:p>
            <a:pPr lvl="1">
              <a:lnSpc>
                <a:spcPct val="100000"/>
              </a:lnSpc>
            </a:pPr>
            <a:r>
              <a:rPr lang="nl-NL" sz="1600" b="1" dirty="0">
                <a:solidFill>
                  <a:schemeClr val="accent3">
                    <a:lumMod val="75000"/>
                  </a:schemeClr>
                </a:solidFill>
              </a:rPr>
              <a:t>Genotype </a:t>
            </a:r>
            <a:r>
              <a:rPr lang="nl-NL" sz="1600" b="1" dirty="0" err="1">
                <a:solidFill>
                  <a:schemeClr val="accent3">
                    <a:lumMod val="75000"/>
                  </a:schemeClr>
                </a:solidFill>
              </a:rPr>
              <a:t>based</a:t>
            </a:r>
            <a:endParaRPr lang="nl-NL" sz="1600" b="1" dirty="0">
              <a:solidFill>
                <a:schemeClr val="accent3">
                  <a:lumMod val="75000"/>
                </a:schemeClr>
              </a:solidFill>
            </a:endParaRPr>
          </a:p>
          <a:p>
            <a:pPr>
              <a:lnSpc>
                <a:spcPct val="100000"/>
              </a:lnSpc>
            </a:pPr>
            <a:endParaRPr lang="nl-NL" sz="1600" dirty="0"/>
          </a:p>
          <a:p>
            <a:pPr marL="0" indent="0">
              <a:lnSpc>
                <a:spcPct val="100000"/>
              </a:lnSpc>
              <a:buNone/>
            </a:pPr>
            <a:r>
              <a:rPr lang="nl-NL" sz="1600" dirty="0"/>
              <a:t>2025, </a:t>
            </a:r>
            <a:r>
              <a:rPr lang="nl-NL" sz="1600" dirty="0" err="1"/>
              <a:t>Genome</a:t>
            </a:r>
            <a:r>
              <a:rPr lang="nl-NL" sz="1600" dirty="0"/>
              <a:t> </a:t>
            </a:r>
            <a:r>
              <a:rPr lang="nl-NL" sz="1600" dirty="0" err="1"/>
              <a:t>sequencing</a:t>
            </a:r>
            <a:r>
              <a:rPr lang="nl-NL" sz="1600" dirty="0"/>
              <a:t> </a:t>
            </a:r>
          </a:p>
          <a:p>
            <a:pPr lvl="1">
              <a:lnSpc>
                <a:spcPct val="100000"/>
              </a:lnSpc>
            </a:pPr>
            <a:r>
              <a:rPr lang="nl-NL" sz="1600" dirty="0" err="1"/>
              <a:t>Current</a:t>
            </a:r>
            <a:r>
              <a:rPr lang="nl-NL" sz="1600" dirty="0"/>
              <a:t> </a:t>
            </a:r>
            <a:r>
              <a:rPr lang="nl-NL" sz="1600" dirty="0" err="1"/>
              <a:t>deafness</a:t>
            </a:r>
            <a:r>
              <a:rPr lang="nl-NL" sz="1600" dirty="0"/>
              <a:t> panel 280 </a:t>
            </a:r>
            <a:r>
              <a:rPr lang="nl-NL" sz="1600" dirty="0" err="1"/>
              <a:t>genes</a:t>
            </a:r>
            <a:endParaRPr lang="nl-NL" sz="1600" dirty="0"/>
          </a:p>
          <a:p>
            <a:pPr lvl="1">
              <a:lnSpc>
                <a:spcPct val="100000"/>
              </a:lnSpc>
            </a:pPr>
            <a:r>
              <a:rPr lang="nl-NL" sz="1600" dirty="0" err="1"/>
              <a:t>All</a:t>
            </a:r>
            <a:r>
              <a:rPr lang="nl-NL" sz="1600" dirty="0"/>
              <a:t> </a:t>
            </a:r>
            <a:r>
              <a:rPr lang="nl-NL" sz="1600" dirty="0" err="1"/>
              <a:t>exome</a:t>
            </a:r>
            <a:r>
              <a:rPr lang="nl-NL" sz="1600" dirty="0"/>
              <a:t> + (</a:t>
            </a:r>
            <a:r>
              <a:rPr lang="nl-NL" sz="1600" dirty="0" err="1"/>
              <a:t>deep</a:t>
            </a:r>
            <a:r>
              <a:rPr lang="nl-NL" sz="1600" dirty="0"/>
              <a:t>) </a:t>
            </a:r>
            <a:r>
              <a:rPr lang="nl-NL" sz="1600" dirty="0" err="1"/>
              <a:t>intronic</a:t>
            </a:r>
            <a:r>
              <a:rPr lang="nl-NL" sz="1600" dirty="0"/>
              <a:t> </a:t>
            </a:r>
            <a:r>
              <a:rPr lang="nl-NL" sz="1600" dirty="0" err="1"/>
              <a:t>splice</a:t>
            </a:r>
            <a:r>
              <a:rPr lang="nl-NL" sz="1600" dirty="0"/>
              <a:t> </a:t>
            </a:r>
            <a:r>
              <a:rPr lang="nl-NL" sz="1600" dirty="0" err="1"/>
              <a:t>variants</a:t>
            </a:r>
            <a:endParaRPr lang="nl-NL" sz="1600" dirty="0"/>
          </a:p>
        </p:txBody>
      </p:sp>
      <p:pic>
        <p:nvPicPr>
          <p:cNvPr id="6" name="Afbeelding 5">
            <a:extLst>
              <a:ext uri="{FF2B5EF4-FFF2-40B4-BE49-F238E27FC236}">
                <a16:creationId xmlns:a16="http://schemas.microsoft.com/office/drawing/2014/main" id="{11BCC313-FF9A-B791-0D49-EC8D39D5290C}"/>
              </a:ext>
            </a:extLst>
          </p:cNvPr>
          <p:cNvPicPr>
            <a:picLocks noChangeAspect="1"/>
          </p:cNvPicPr>
          <p:nvPr/>
        </p:nvPicPr>
        <p:blipFill rotWithShape="1">
          <a:blip r:embed="rId3"/>
          <a:srcRect t="37733"/>
          <a:stretch/>
        </p:blipFill>
        <p:spPr>
          <a:xfrm>
            <a:off x="5717406" y="2019615"/>
            <a:ext cx="2818619" cy="1679370"/>
          </a:xfrm>
          <a:prstGeom prst="rect">
            <a:avLst/>
          </a:prstGeom>
        </p:spPr>
      </p:pic>
      <p:pic>
        <p:nvPicPr>
          <p:cNvPr id="7" name="Afbeelding 6">
            <a:extLst>
              <a:ext uri="{FF2B5EF4-FFF2-40B4-BE49-F238E27FC236}">
                <a16:creationId xmlns:a16="http://schemas.microsoft.com/office/drawing/2014/main" id="{535D6DE3-AEB6-1D87-F85B-1D497A4989F6}"/>
              </a:ext>
            </a:extLst>
          </p:cNvPr>
          <p:cNvPicPr>
            <a:picLocks noChangeAspect="1"/>
          </p:cNvPicPr>
          <p:nvPr/>
        </p:nvPicPr>
        <p:blipFill rotWithShape="1">
          <a:blip r:embed="rId4"/>
          <a:srcRect t="8127" r="4518"/>
          <a:stretch/>
        </p:blipFill>
        <p:spPr>
          <a:xfrm>
            <a:off x="5717407" y="3841625"/>
            <a:ext cx="2818618" cy="1679370"/>
          </a:xfrm>
          <a:prstGeom prst="rect">
            <a:avLst/>
          </a:prstGeom>
        </p:spPr>
      </p:pic>
      <p:sp>
        <p:nvSpPr>
          <p:cNvPr id="9" name="Pijl: omlaag 8">
            <a:extLst>
              <a:ext uri="{FF2B5EF4-FFF2-40B4-BE49-F238E27FC236}">
                <a16:creationId xmlns:a16="http://schemas.microsoft.com/office/drawing/2014/main" id="{C81F55FC-0E62-5A31-7618-B400B8C0AF64}"/>
              </a:ext>
            </a:extLst>
          </p:cNvPr>
          <p:cNvSpPr/>
          <p:nvPr/>
        </p:nvSpPr>
        <p:spPr>
          <a:xfrm>
            <a:off x="607975" y="2423248"/>
            <a:ext cx="223875" cy="1634402"/>
          </a:xfrm>
          <a:prstGeom prst="downArrow">
            <a:avLst>
              <a:gd name="adj1" fmla="val 50000"/>
              <a:gd name="adj2" fmla="val 24444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dirty="0"/>
          </a:p>
        </p:txBody>
      </p:sp>
      <p:sp>
        <p:nvSpPr>
          <p:cNvPr id="4" name="Tekstvak 3">
            <a:extLst>
              <a:ext uri="{FF2B5EF4-FFF2-40B4-BE49-F238E27FC236}">
                <a16:creationId xmlns:a16="http://schemas.microsoft.com/office/drawing/2014/main" id="{F6DE312D-61F3-1874-14F2-304934EBEFF7}"/>
              </a:ext>
            </a:extLst>
          </p:cNvPr>
          <p:cNvSpPr txBox="1"/>
          <p:nvPr/>
        </p:nvSpPr>
        <p:spPr>
          <a:xfrm>
            <a:off x="7430727" y="1011254"/>
            <a:ext cx="1297150" cy="369332"/>
          </a:xfrm>
          <a:prstGeom prst="rect">
            <a:avLst/>
          </a:prstGeom>
          <a:noFill/>
        </p:spPr>
        <p:txBody>
          <a:bodyPr wrap="none" rtlCol="0">
            <a:spAutoFit/>
          </a:bodyPr>
          <a:lstStyle/>
          <a:p>
            <a:r>
              <a:rPr lang="nl-NL" b="1" dirty="0">
                <a:solidFill>
                  <a:schemeClr val="tx2"/>
                </a:solidFill>
              </a:rPr>
              <a:t>2015 - 2024</a:t>
            </a:r>
          </a:p>
        </p:txBody>
      </p:sp>
      <p:sp>
        <p:nvSpPr>
          <p:cNvPr id="5" name="Tekstvak 4">
            <a:extLst>
              <a:ext uri="{FF2B5EF4-FFF2-40B4-BE49-F238E27FC236}">
                <a16:creationId xmlns:a16="http://schemas.microsoft.com/office/drawing/2014/main" id="{532E4677-12D1-A745-A887-C30E72F34B22}"/>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42214361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p:txBody>
          <a:bodyPr/>
          <a:lstStyle/>
          <a:p>
            <a:r>
              <a:rPr lang="nl-NL" sz="3200" dirty="0"/>
              <a:t>WES resultaten 200 NL patiënten</a:t>
            </a:r>
          </a:p>
        </p:txBody>
      </p:sp>
      <p:graphicFrame>
        <p:nvGraphicFramePr>
          <p:cNvPr id="8" name="Grafiek 7"/>
          <p:cNvGraphicFramePr/>
          <p:nvPr/>
        </p:nvGraphicFramePr>
        <p:xfrm>
          <a:off x="467544" y="2186360"/>
          <a:ext cx="5976664" cy="3618904"/>
        </p:xfrm>
        <a:graphic>
          <a:graphicData uri="http://schemas.openxmlformats.org/drawingml/2006/chart">
            <c:chart xmlns:c="http://schemas.openxmlformats.org/drawingml/2006/chart" xmlns:r="http://schemas.openxmlformats.org/officeDocument/2006/relationships" r:id="rId2"/>
          </a:graphicData>
        </a:graphic>
      </p:graphicFrame>
      <p:sp>
        <p:nvSpPr>
          <p:cNvPr id="9" name="Tekstvak 8"/>
          <p:cNvSpPr txBox="1"/>
          <p:nvPr/>
        </p:nvSpPr>
        <p:spPr>
          <a:xfrm>
            <a:off x="2749152" y="3491716"/>
            <a:ext cx="886745" cy="369332"/>
          </a:xfrm>
          <a:prstGeom prst="rect">
            <a:avLst/>
          </a:prstGeom>
          <a:noFill/>
        </p:spPr>
        <p:txBody>
          <a:bodyPr wrap="square" rtlCol="0">
            <a:spAutoFit/>
          </a:bodyPr>
          <a:lstStyle/>
          <a:p>
            <a:r>
              <a:rPr lang="nl-NL" b="1">
                <a:solidFill>
                  <a:schemeClr val="bg1"/>
                </a:solidFill>
              </a:rPr>
              <a:t>33,5%</a:t>
            </a:r>
          </a:p>
        </p:txBody>
      </p:sp>
      <p:sp>
        <p:nvSpPr>
          <p:cNvPr id="10" name="Tekstvak 9"/>
          <p:cNvSpPr txBox="1"/>
          <p:nvPr/>
        </p:nvSpPr>
        <p:spPr>
          <a:xfrm>
            <a:off x="3078091" y="4581128"/>
            <a:ext cx="755571" cy="369332"/>
          </a:xfrm>
          <a:prstGeom prst="rect">
            <a:avLst/>
          </a:prstGeom>
          <a:noFill/>
        </p:spPr>
        <p:txBody>
          <a:bodyPr wrap="square" rtlCol="0">
            <a:spAutoFit/>
          </a:bodyPr>
          <a:lstStyle/>
          <a:p>
            <a:r>
              <a:rPr lang="nl-NL" b="1">
                <a:solidFill>
                  <a:schemeClr val="bg1"/>
                </a:solidFill>
              </a:rPr>
              <a:t>5,5%</a:t>
            </a:r>
          </a:p>
        </p:txBody>
      </p:sp>
      <p:sp>
        <p:nvSpPr>
          <p:cNvPr id="11" name="Tekstvak 10"/>
          <p:cNvSpPr txBox="1"/>
          <p:nvPr/>
        </p:nvSpPr>
        <p:spPr>
          <a:xfrm flipH="1">
            <a:off x="1445983" y="4247820"/>
            <a:ext cx="1262676" cy="369332"/>
          </a:xfrm>
          <a:prstGeom prst="rect">
            <a:avLst/>
          </a:prstGeom>
          <a:noFill/>
        </p:spPr>
        <p:txBody>
          <a:bodyPr wrap="square" rtlCol="0">
            <a:spAutoFit/>
          </a:bodyPr>
          <a:lstStyle/>
          <a:p>
            <a:r>
              <a:rPr lang="nl-NL" b="1" dirty="0">
                <a:solidFill>
                  <a:schemeClr val="bg1"/>
                </a:solidFill>
              </a:rPr>
              <a:t>61%</a:t>
            </a:r>
          </a:p>
        </p:txBody>
      </p:sp>
      <p:sp>
        <p:nvSpPr>
          <p:cNvPr id="12" name="Tekstvak 11"/>
          <p:cNvSpPr txBox="1"/>
          <p:nvPr/>
        </p:nvSpPr>
        <p:spPr>
          <a:xfrm>
            <a:off x="6804249" y="2420888"/>
            <a:ext cx="184731" cy="369332"/>
          </a:xfrm>
          <a:prstGeom prst="rect">
            <a:avLst/>
          </a:prstGeom>
          <a:noFill/>
        </p:spPr>
        <p:txBody>
          <a:bodyPr wrap="none" rtlCol="0">
            <a:spAutoFit/>
          </a:bodyPr>
          <a:lstStyle/>
          <a:p>
            <a:endParaRPr lang="nl-NL" dirty="0"/>
          </a:p>
        </p:txBody>
      </p:sp>
      <p:sp>
        <p:nvSpPr>
          <p:cNvPr id="13" name="Tekstvak 12"/>
          <p:cNvSpPr txBox="1"/>
          <p:nvPr/>
        </p:nvSpPr>
        <p:spPr>
          <a:xfrm>
            <a:off x="5091567" y="1700810"/>
            <a:ext cx="3477042" cy="1015663"/>
          </a:xfrm>
          <a:prstGeom prst="rect">
            <a:avLst/>
          </a:prstGeom>
        </p:spPr>
        <p:style>
          <a:lnRef idx="0">
            <a:schemeClr val="accent1"/>
          </a:lnRef>
          <a:fillRef idx="3">
            <a:schemeClr val="accent1"/>
          </a:fillRef>
          <a:effectRef idx="3">
            <a:schemeClr val="accent1"/>
          </a:effectRef>
          <a:fontRef idx="minor">
            <a:schemeClr val="lt1"/>
          </a:fontRef>
        </p:style>
        <p:txBody>
          <a:bodyPr wrap="none" rtlCol="0">
            <a:spAutoFit/>
          </a:bodyPr>
          <a:lstStyle/>
          <a:p>
            <a:r>
              <a:rPr lang="nl-NL" sz="2000" b="1" dirty="0"/>
              <a:t>Pathogene varianten (67/200)</a:t>
            </a:r>
          </a:p>
          <a:p>
            <a:pPr marL="285750" indent="-285750">
              <a:buFontTx/>
              <a:buChar char="-"/>
            </a:pPr>
            <a:r>
              <a:rPr lang="nl-NL" sz="2000" dirty="0"/>
              <a:t>Dominante overerving 24/67</a:t>
            </a:r>
          </a:p>
          <a:p>
            <a:pPr marL="285750" indent="-285750">
              <a:buFontTx/>
              <a:buChar char="-"/>
            </a:pPr>
            <a:r>
              <a:rPr lang="nl-NL" sz="2000" dirty="0"/>
              <a:t>Recessieve overerving 43/67</a:t>
            </a:r>
          </a:p>
        </p:txBody>
      </p:sp>
      <p:cxnSp>
        <p:nvCxnSpPr>
          <p:cNvPr id="16" name="Rechte verbindingslijn met pijl 15"/>
          <p:cNvCxnSpPr/>
          <p:nvPr/>
        </p:nvCxnSpPr>
        <p:spPr>
          <a:xfrm flipV="1">
            <a:off x="5652120" y="2780928"/>
            <a:ext cx="0" cy="701496"/>
          </a:xfrm>
          <a:prstGeom prst="straightConnector1">
            <a:avLst/>
          </a:prstGeom>
          <a:ln w="508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14" name="Tekstvak 13"/>
          <p:cNvSpPr txBox="1"/>
          <p:nvPr/>
        </p:nvSpPr>
        <p:spPr>
          <a:xfrm>
            <a:off x="467544" y="6309322"/>
            <a:ext cx="2735942" cy="276999"/>
          </a:xfrm>
          <a:prstGeom prst="rect">
            <a:avLst/>
          </a:prstGeom>
          <a:noFill/>
        </p:spPr>
        <p:txBody>
          <a:bodyPr wrap="none" rtlCol="0">
            <a:spAutoFit/>
          </a:bodyPr>
          <a:lstStyle/>
          <a:p>
            <a:r>
              <a:rPr lang="nl-NL" sz="1200" dirty="0" err="1"/>
              <a:t>Zazo</a:t>
            </a:r>
            <a:r>
              <a:rPr lang="nl-NL" sz="1200" dirty="0"/>
              <a:t> </a:t>
            </a:r>
            <a:r>
              <a:rPr lang="nl-NL" sz="1200" dirty="0" err="1"/>
              <a:t>Seco</a:t>
            </a:r>
            <a:r>
              <a:rPr lang="nl-NL" sz="1200" dirty="0"/>
              <a:t> et al. </a:t>
            </a:r>
            <a:r>
              <a:rPr lang="nl-NL" sz="1200" dirty="0" err="1"/>
              <a:t>Eur</a:t>
            </a:r>
            <a:r>
              <a:rPr lang="nl-NL" sz="1200" dirty="0"/>
              <a:t> J Hum </a:t>
            </a:r>
            <a:r>
              <a:rPr lang="nl-NL" sz="1200" dirty="0" err="1"/>
              <a:t>Genetics</a:t>
            </a:r>
            <a:r>
              <a:rPr lang="nl-NL" sz="1200" dirty="0"/>
              <a:t> 2016</a:t>
            </a:r>
          </a:p>
        </p:txBody>
      </p:sp>
    </p:spTree>
    <p:extLst>
      <p:ext uri="{BB962C8B-B14F-4D97-AF65-F5344CB8AC3E}">
        <p14:creationId xmlns:p14="http://schemas.microsoft.com/office/powerpoint/2010/main" val="42761217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p:cNvSpPr>
            <a:spLocks noGrp="1"/>
          </p:cNvSpPr>
          <p:nvPr>
            <p:ph type="title"/>
          </p:nvPr>
        </p:nvSpPr>
        <p:spPr>
          <a:xfrm>
            <a:off x="522000" y="1004344"/>
            <a:ext cx="8298472" cy="533400"/>
          </a:xfrm>
        </p:spPr>
        <p:txBody>
          <a:bodyPr/>
          <a:lstStyle/>
          <a:p>
            <a:r>
              <a:rPr lang="nl-NL" sz="3200" dirty="0"/>
              <a:t>Jongere beginleeftijd SH – hogere opbrengst WES</a:t>
            </a:r>
          </a:p>
        </p:txBody>
      </p:sp>
      <p:pic>
        <p:nvPicPr>
          <p:cNvPr id="10" name="Tijdelijke aanduiding voor inhoud 9"/>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36544" y="1814513"/>
            <a:ext cx="6403809" cy="4375250"/>
          </a:xfrm>
        </p:spPr>
      </p:pic>
      <p:sp>
        <p:nvSpPr>
          <p:cNvPr id="4" name="Tekstvak 3"/>
          <p:cNvSpPr txBox="1"/>
          <p:nvPr/>
        </p:nvSpPr>
        <p:spPr>
          <a:xfrm>
            <a:off x="467544" y="6309322"/>
            <a:ext cx="2735942" cy="276999"/>
          </a:xfrm>
          <a:prstGeom prst="rect">
            <a:avLst/>
          </a:prstGeom>
          <a:noFill/>
        </p:spPr>
        <p:txBody>
          <a:bodyPr wrap="none" rtlCol="0">
            <a:spAutoFit/>
          </a:bodyPr>
          <a:lstStyle/>
          <a:p>
            <a:r>
              <a:rPr lang="nl-NL" sz="1200" dirty="0" err="1"/>
              <a:t>Zazo</a:t>
            </a:r>
            <a:r>
              <a:rPr lang="nl-NL" sz="1200" dirty="0"/>
              <a:t> </a:t>
            </a:r>
            <a:r>
              <a:rPr lang="nl-NL" sz="1200" dirty="0" err="1"/>
              <a:t>Seco</a:t>
            </a:r>
            <a:r>
              <a:rPr lang="nl-NL" sz="1200" dirty="0"/>
              <a:t> et al. </a:t>
            </a:r>
            <a:r>
              <a:rPr lang="nl-NL" sz="1200" dirty="0" err="1"/>
              <a:t>Eur</a:t>
            </a:r>
            <a:r>
              <a:rPr lang="nl-NL" sz="1200" dirty="0"/>
              <a:t> J Hum </a:t>
            </a:r>
            <a:r>
              <a:rPr lang="nl-NL" sz="1200" dirty="0" err="1"/>
              <a:t>Genetics</a:t>
            </a:r>
            <a:r>
              <a:rPr lang="nl-NL" sz="1200" dirty="0"/>
              <a:t> 2016</a:t>
            </a:r>
          </a:p>
        </p:txBody>
      </p:sp>
      <p:sp>
        <p:nvSpPr>
          <p:cNvPr id="2" name="Ovaal 1">
            <a:extLst>
              <a:ext uri="{FF2B5EF4-FFF2-40B4-BE49-F238E27FC236}">
                <a16:creationId xmlns:a16="http://schemas.microsoft.com/office/drawing/2014/main" id="{DB28CAC6-8D6B-45EF-84A4-5DC33ADDED36}"/>
              </a:ext>
            </a:extLst>
          </p:cNvPr>
          <p:cNvSpPr/>
          <p:nvPr/>
        </p:nvSpPr>
        <p:spPr>
          <a:xfrm>
            <a:off x="4499992" y="4005064"/>
            <a:ext cx="1008112" cy="10801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25529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el 1"/>
          <p:cNvSpPr>
            <a:spLocks noGrp="1"/>
          </p:cNvSpPr>
          <p:nvPr>
            <p:ph type="title"/>
          </p:nvPr>
        </p:nvSpPr>
        <p:spPr>
          <a:xfrm>
            <a:off x="522000" y="1167408"/>
            <a:ext cx="8514496" cy="533400"/>
          </a:xfrm>
        </p:spPr>
        <p:txBody>
          <a:bodyPr/>
          <a:lstStyle/>
          <a:p>
            <a:r>
              <a:rPr lang="nl-NL" sz="3200" dirty="0"/>
              <a:t>Introductie WES </a:t>
            </a:r>
            <a:r>
              <a:rPr lang="nl-NL" sz="3200" dirty="0" err="1"/>
              <a:t>doofheidspanel</a:t>
            </a:r>
            <a:endParaRPr lang="nl-NL" sz="3200" dirty="0"/>
          </a:p>
        </p:txBody>
      </p:sp>
      <p:graphicFrame>
        <p:nvGraphicFramePr>
          <p:cNvPr id="5" name="Tabel 4"/>
          <p:cNvGraphicFramePr>
            <a:graphicFrameLocks noGrp="1"/>
          </p:cNvGraphicFramePr>
          <p:nvPr/>
        </p:nvGraphicFramePr>
        <p:xfrm>
          <a:off x="522000" y="4259188"/>
          <a:ext cx="7506384" cy="1483360"/>
        </p:xfrm>
        <a:graphic>
          <a:graphicData uri="http://schemas.openxmlformats.org/drawingml/2006/table">
            <a:tbl>
              <a:tblPr firstRow="1" bandRow="1">
                <a:tableStyleId>{5C22544A-7EE6-4342-B048-85BDC9FD1C3A}</a:tableStyleId>
              </a:tblPr>
              <a:tblGrid>
                <a:gridCol w="4776790">
                  <a:extLst>
                    <a:ext uri="{9D8B030D-6E8A-4147-A177-3AD203B41FA5}">
                      <a16:colId xmlns:a16="http://schemas.microsoft.com/office/drawing/2014/main" val="20000"/>
                    </a:ext>
                  </a:extLst>
                </a:gridCol>
                <a:gridCol w="1364797">
                  <a:extLst>
                    <a:ext uri="{9D8B030D-6E8A-4147-A177-3AD203B41FA5}">
                      <a16:colId xmlns:a16="http://schemas.microsoft.com/office/drawing/2014/main" val="20001"/>
                    </a:ext>
                  </a:extLst>
                </a:gridCol>
                <a:gridCol w="1364797">
                  <a:extLst>
                    <a:ext uri="{9D8B030D-6E8A-4147-A177-3AD203B41FA5}">
                      <a16:colId xmlns:a16="http://schemas.microsoft.com/office/drawing/2014/main" val="20002"/>
                    </a:ext>
                  </a:extLst>
                </a:gridCol>
              </a:tblGrid>
              <a:tr h="370840">
                <a:tc>
                  <a:txBody>
                    <a:bodyPr/>
                    <a:lstStyle/>
                    <a:p>
                      <a:r>
                        <a:rPr lang="nl-NL" dirty="0"/>
                        <a:t>WES (n=200) – </a:t>
                      </a:r>
                      <a:r>
                        <a:rPr lang="nl-NL" dirty="0" err="1"/>
                        <a:t>doofheidspanel</a:t>
                      </a:r>
                      <a:endParaRPr lang="nl-NL" dirty="0"/>
                    </a:p>
                  </a:txBody>
                  <a:tcPr/>
                </a:tc>
                <a:tc>
                  <a:txBody>
                    <a:bodyPr/>
                    <a:lstStyle/>
                    <a:p>
                      <a:r>
                        <a:rPr lang="nl-NL" dirty="0"/>
                        <a:t>#patiënten</a:t>
                      </a:r>
                      <a:r>
                        <a:rPr lang="nl-NL" baseline="0" dirty="0"/>
                        <a:t> </a:t>
                      </a:r>
                      <a:endParaRPr lang="nl-NL" dirty="0"/>
                    </a:p>
                  </a:txBody>
                  <a:tcPr/>
                </a:tc>
                <a:tc>
                  <a:txBody>
                    <a:bodyPr/>
                    <a:lstStyle/>
                    <a:p>
                      <a:r>
                        <a:rPr lang="nl-NL" dirty="0"/>
                        <a:t>%patiënten</a:t>
                      </a:r>
                      <a:r>
                        <a:rPr lang="nl-NL" baseline="0" dirty="0"/>
                        <a:t> </a:t>
                      </a:r>
                      <a:endParaRPr lang="nl-NL" dirty="0"/>
                    </a:p>
                  </a:txBody>
                  <a:tcPr/>
                </a:tc>
                <a:extLst>
                  <a:ext uri="{0D108BD9-81ED-4DB2-BD59-A6C34878D82A}">
                    <a16:rowId xmlns:a16="http://schemas.microsoft.com/office/drawing/2014/main" val="10000"/>
                  </a:ext>
                </a:extLst>
              </a:tr>
              <a:tr h="370840">
                <a:tc>
                  <a:txBody>
                    <a:bodyPr/>
                    <a:lstStyle/>
                    <a:p>
                      <a:r>
                        <a:rPr lang="nl-NL" dirty="0"/>
                        <a:t>Patiënten</a:t>
                      </a:r>
                      <a:r>
                        <a:rPr lang="nl-NL" baseline="0" dirty="0"/>
                        <a:t> met mutatie</a:t>
                      </a:r>
                      <a:endParaRPr lang="nl-NL" dirty="0"/>
                    </a:p>
                  </a:txBody>
                  <a:tcPr/>
                </a:tc>
                <a:tc>
                  <a:txBody>
                    <a:bodyPr/>
                    <a:lstStyle/>
                    <a:p>
                      <a:r>
                        <a:rPr lang="nl-NL" dirty="0"/>
                        <a:t>61</a:t>
                      </a:r>
                    </a:p>
                  </a:txBody>
                  <a:tcPr/>
                </a:tc>
                <a:tc>
                  <a:txBody>
                    <a:bodyPr/>
                    <a:lstStyle/>
                    <a:p>
                      <a:r>
                        <a:rPr lang="nl-NL" b="1" dirty="0">
                          <a:solidFill>
                            <a:srgbClr val="FF0000"/>
                          </a:solidFill>
                        </a:rPr>
                        <a:t>33.5%</a:t>
                      </a:r>
                    </a:p>
                  </a:txBody>
                  <a:tcPr/>
                </a:tc>
                <a:extLst>
                  <a:ext uri="{0D108BD9-81ED-4DB2-BD59-A6C34878D82A}">
                    <a16:rowId xmlns:a16="http://schemas.microsoft.com/office/drawing/2014/main" val="10001"/>
                  </a:ext>
                </a:extLst>
              </a:tr>
              <a:tr h="370840">
                <a:tc>
                  <a:txBody>
                    <a:bodyPr/>
                    <a:lstStyle/>
                    <a:p>
                      <a:r>
                        <a:rPr lang="nl-NL" dirty="0"/>
                        <a:t>Patiënten met onzekere variant(en)</a:t>
                      </a:r>
                    </a:p>
                  </a:txBody>
                  <a:tcPr/>
                </a:tc>
                <a:tc>
                  <a:txBody>
                    <a:bodyPr/>
                    <a:lstStyle/>
                    <a:p>
                      <a:r>
                        <a:rPr lang="nl-NL" dirty="0"/>
                        <a:t>21</a:t>
                      </a:r>
                    </a:p>
                  </a:txBody>
                  <a:tcPr/>
                </a:tc>
                <a:tc>
                  <a:txBody>
                    <a:bodyPr/>
                    <a:lstStyle/>
                    <a:p>
                      <a:r>
                        <a:rPr lang="nl-NL" b="1" dirty="0">
                          <a:solidFill>
                            <a:srgbClr val="00B050"/>
                          </a:solidFill>
                        </a:rPr>
                        <a:t>5.5%</a:t>
                      </a:r>
                    </a:p>
                  </a:txBody>
                  <a:tcPr/>
                </a:tc>
                <a:extLst>
                  <a:ext uri="{0D108BD9-81ED-4DB2-BD59-A6C34878D82A}">
                    <a16:rowId xmlns:a16="http://schemas.microsoft.com/office/drawing/2014/main" val="10002"/>
                  </a:ext>
                </a:extLst>
              </a:tr>
              <a:tr h="370840">
                <a:tc>
                  <a:txBody>
                    <a:bodyPr/>
                    <a:lstStyle/>
                    <a:p>
                      <a:r>
                        <a:rPr lang="nl-NL" dirty="0"/>
                        <a:t>Onopgeloste patiënten</a:t>
                      </a:r>
                    </a:p>
                  </a:txBody>
                  <a:tcPr/>
                </a:tc>
                <a:tc>
                  <a:txBody>
                    <a:bodyPr/>
                    <a:lstStyle/>
                    <a:p>
                      <a:r>
                        <a:rPr lang="nl-NL" dirty="0"/>
                        <a:t>118</a:t>
                      </a:r>
                    </a:p>
                  </a:txBody>
                  <a:tcPr/>
                </a:tc>
                <a:tc>
                  <a:txBody>
                    <a:bodyPr/>
                    <a:lstStyle/>
                    <a:p>
                      <a:r>
                        <a:rPr lang="nl-NL" b="1" dirty="0">
                          <a:solidFill>
                            <a:schemeClr val="accent1">
                              <a:lumMod val="75000"/>
                            </a:schemeClr>
                          </a:solidFill>
                        </a:rPr>
                        <a:t>61%</a:t>
                      </a:r>
                    </a:p>
                  </a:txBody>
                  <a:tcPr/>
                </a:tc>
                <a:extLst>
                  <a:ext uri="{0D108BD9-81ED-4DB2-BD59-A6C34878D82A}">
                    <a16:rowId xmlns:a16="http://schemas.microsoft.com/office/drawing/2014/main" val="10003"/>
                  </a:ext>
                </a:extLst>
              </a:tr>
            </a:tbl>
          </a:graphicData>
        </a:graphic>
      </p:graphicFrame>
      <p:graphicFrame>
        <p:nvGraphicFramePr>
          <p:cNvPr id="6" name="Tabel 5"/>
          <p:cNvGraphicFramePr>
            <a:graphicFrameLocks noGrp="1"/>
          </p:cNvGraphicFramePr>
          <p:nvPr/>
        </p:nvGraphicFramePr>
        <p:xfrm>
          <a:off x="522965" y="2502188"/>
          <a:ext cx="7505421" cy="1112520"/>
        </p:xfrm>
        <a:graphic>
          <a:graphicData uri="http://schemas.openxmlformats.org/drawingml/2006/table">
            <a:tbl>
              <a:tblPr firstRow="1" bandRow="1">
                <a:tableStyleId>{5C22544A-7EE6-4342-B048-85BDC9FD1C3A}</a:tableStyleId>
              </a:tblPr>
              <a:tblGrid>
                <a:gridCol w="4841124">
                  <a:extLst>
                    <a:ext uri="{9D8B030D-6E8A-4147-A177-3AD203B41FA5}">
                      <a16:colId xmlns:a16="http://schemas.microsoft.com/office/drawing/2014/main" val="20000"/>
                    </a:ext>
                  </a:extLst>
                </a:gridCol>
                <a:gridCol w="1299675">
                  <a:extLst>
                    <a:ext uri="{9D8B030D-6E8A-4147-A177-3AD203B41FA5}">
                      <a16:colId xmlns:a16="http://schemas.microsoft.com/office/drawing/2014/main" val="20001"/>
                    </a:ext>
                  </a:extLst>
                </a:gridCol>
                <a:gridCol w="1364622">
                  <a:extLst>
                    <a:ext uri="{9D8B030D-6E8A-4147-A177-3AD203B41FA5}">
                      <a16:colId xmlns:a16="http://schemas.microsoft.com/office/drawing/2014/main" val="20002"/>
                    </a:ext>
                  </a:extLst>
                </a:gridCol>
              </a:tblGrid>
              <a:tr h="370840">
                <a:tc>
                  <a:txBody>
                    <a:bodyPr/>
                    <a:lstStyle/>
                    <a:p>
                      <a:r>
                        <a:rPr lang="nl-NL" dirty="0" err="1"/>
                        <a:t>Gen-specifieke</a:t>
                      </a:r>
                      <a:r>
                        <a:rPr lang="nl-NL" baseline="0" dirty="0"/>
                        <a:t> analyse (n=206, 436 genen getest)</a:t>
                      </a:r>
                      <a:endParaRPr lang="nl-NL" dirty="0"/>
                    </a:p>
                  </a:txBody>
                  <a:tcPr/>
                </a:tc>
                <a:tc>
                  <a:txBody>
                    <a:bodyPr/>
                    <a:lstStyle/>
                    <a:p>
                      <a:r>
                        <a:rPr lang="nl-NL" dirty="0"/>
                        <a:t>#patiënten</a:t>
                      </a:r>
                      <a:r>
                        <a:rPr lang="nl-NL" baseline="0" dirty="0"/>
                        <a:t> </a:t>
                      </a:r>
                      <a:endParaRPr lang="nl-NL" dirty="0"/>
                    </a:p>
                  </a:txBody>
                  <a:tcPr/>
                </a:tc>
                <a:tc>
                  <a:txBody>
                    <a:bodyPr/>
                    <a:lstStyle/>
                    <a:p>
                      <a:r>
                        <a:rPr lang="nl-NL" dirty="0"/>
                        <a:t>%patiënten</a:t>
                      </a:r>
                      <a:r>
                        <a:rPr lang="nl-NL" baseline="0" dirty="0"/>
                        <a:t> </a:t>
                      </a:r>
                      <a:endParaRPr lang="nl-NL" dirty="0"/>
                    </a:p>
                  </a:txBody>
                  <a:tcPr/>
                </a:tc>
                <a:extLst>
                  <a:ext uri="{0D108BD9-81ED-4DB2-BD59-A6C34878D82A}">
                    <a16:rowId xmlns:a16="http://schemas.microsoft.com/office/drawing/2014/main" val="10000"/>
                  </a:ext>
                </a:extLst>
              </a:tr>
              <a:tr h="370840">
                <a:tc>
                  <a:txBody>
                    <a:bodyPr/>
                    <a:lstStyle/>
                    <a:p>
                      <a:r>
                        <a:rPr lang="nl-NL" dirty="0"/>
                        <a:t>Patiënten</a:t>
                      </a:r>
                      <a:r>
                        <a:rPr lang="nl-NL" baseline="0" dirty="0"/>
                        <a:t> met mutatie</a:t>
                      </a:r>
                      <a:endParaRPr lang="nl-NL" dirty="0"/>
                    </a:p>
                  </a:txBody>
                  <a:tcPr/>
                </a:tc>
                <a:tc>
                  <a:txBody>
                    <a:bodyPr/>
                    <a:lstStyle/>
                    <a:p>
                      <a:r>
                        <a:rPr lang="nl-NL" dirty="0"/>
                        <a:t>33</a:t>
                      </a:r>
                    </a:p>
                  </a:txBody>
                  <a:tcPr/>
                </a:tc>
                <a:tc>
                  <a:txBody>
                    <a:bodyPr/>
                    <a:lstStyle/>
                    <a:p>
                      <a:r>
                        <a:rPr lang="nl-NL" b="1" dirty="0">
                          <a:solidFill>
                            <a:srgbClr val="FF0000"/>
                          </a:solidFill>
                        </a:rPr>
                        <a:t>16%</a:t>
                      </a:r>
                    </a:p>
                  </a:txBody>
                  <a:tcPr/>
                </a:tc>
                <a:extLst>
                  <a:ext uri="{0D108BD9-81ED-4DB2-BD59-A6C34878D82A}">
                    <a16:rowId xmlns:a16="http://schemas.microsoft.com/office/drawing/2014/main" val="10001"/>
                  </a:ext>
                </a:extLst>
              </a:tr>
              <a:tr h="370840">
                <a:tc>
                  <a:txBody>
                    <a:bodyPr/>
                    <a:lstStyle/>
                    <a:p>
                      <a:r>
                        <a:rPr lang="nl-NL" dirty="0"/>
                        <a:t>Onopgeloste patiënten</a:t>
                      </a:r>
                    </a:p>
                  </a:txBody>
                  <a:tcPr/>
                </a:tc>
                <a:tc>
                  <a:txBody>
                    <a:bodyPr/>
                    <a:lstStyle/>
                    <a:p>
                      <a:r>
                        <a:rPr lang="nl-NL" dirty="0"/>
                        <a:t>173</a:t>
                      </a:r>
                    </a:p>
                  </a:txBody>
                  <a:tcPr/>
                </a:tc>
                <a:tc>
                  <a:txBody>
                    <a:bodyPr/>
                    <a:lstStyle/>
                    <a:p>
                      <a:r>
                        <a:rPr lang="nl-NL" dirty="0"/>
                        <a:t>84%</a:t>
                      </a:r>
                    </a:p>
                  </a:txBody>
                  <a:tcPr/>
                </a:tc>
                <a:extLst>
                  <a:ext uri="{0D108BD9-81ED-4DB2-BD59-A6C34878D82A}">
                    <a16:rowId xmlns:a16="http://schemas.microsoft.com/office/drawing/2014/main" val="10002"/>
                  </a:ext>
                </a:extLst>
              </a:tr>
            </a:tbl>
          </a:graphicData>
        </a:graphic>
      </p:graphicFrame>
      <p:sp>
        <p:nvSpPr>
          <p:cNvPr id="3" name="Tekstvak 2"/>
          <p:cNvSpPr txBox="1"/>
          <p:nvPr/>
        </p:nvSpPr>
        <p:spPr>
          <a:xfrm>
            <a:off x="522000" y="2132856"/>
            <a:ext cx="1191352" cy="369332"/>
          </a:xfrm>
          <a:prstGeom prst="rect">
            <a:avLst/>
          </a:prstGeom>
          <a:noFill/>
        </p:spPr>
        <p:txBody>
          <a:bodyPr wrap="none" rtlCol="0">
            <a:spAutoFit/>
          </a:bodyPr>
          <a:lstStyle/>
          <a:p>
            <a:r>
              <a:rPr lang="nl-NL" b="1"/>
              <a:t>2013-2014</a:t>
            </a:r>
          </a:p>
        </p:txBody>
      </p:sp>
      <p:sp>
        <p:nvSpPr>
          <p:cNvPr id="8" name="Tekstvak 7"/>
          <p:cNvSpPr txBox="1"/>
          <p:nvPr/>
        </p:nvSpPr>
        <p:spPr>
          <a:xfrm>
            <a:off x="539553" y="3933056"/>
            <a:ext cx="652743" cy="369332"/>
          </a:xfrm>
          <a:prstGeom prst="rect">
            <a:avLst/>
          </a:prstGeom>
          <a:noFill/>
        </p:spPr>
        <p:txBody>
          <a:bodyPr wrap="none" rtlCol="0">
            <a:spAutoFit/>
          </a:bodyPr>
          <a:lstStyle/>
          <a:p>
            <a:r>
              <a:rPr lang="nl-NL" b="1" dirty="0"/>
              <a:t>2015</a:t>
            </a:r>
          </a:p>
        </p:txBody>
      </p:sp>
      <p:sp>
        <p:nvSpPr>
          <p:cNvPr id="4" name="Gekromde pijl links 3"/>
          <p:cNvSpPr/>
          <p:nvPr/>
        </p:nvSpPr>
        <p:spPr>
          <a:xfrm>
            <a:off x="8028384" y="3032956"/>
            <a:ext cx="792088" cy="1989512"/>
          </a:xfrm>
          <a:prstGeom prst="curved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solidFill>
                <a:schemeClr val="tx1"/>
              </a:solidFill>
            </a:endParaRPr>
          </a:p>
        </p:txBody>
      </p:sp>
      <p:sp>
        <p:nvSpPr>
          <p:cNvPr id="9" name="Tekstvak 8"/>
          <p:cNvSpPr txBox="1"/>
          <p:nvPr/>
        </p:nvSpPr>
        <p:spPr>
          <a:xfrm>
            <a:off x="467544" y="6309322"/>
            <a:ext cx="2735942" cy="276999"/>
          </a:xfrm>
          <a:prstGeom prst="rect">
            <a:avLst/>
          </a:prstGeom>
          <a:noFill/>
        </p:spPr>
        <p:txBody>
          <a:bodyPr wrap="none" rtlCol="0">
            <a:spAutoFit/>
          </a:bodyPr>
          <a:lstStyle/>
          <a:p>
            <a:r>
              <a:rPr lang="nl-NL" sz="1200" dirty="0" err="1"/>
              <a:t>Zazo</a:t>
            </a:r>
            <a:r>
              <a:rPr lang="nl-NL" sz="1200" dirty="0"/>
              <a:t> </a:t>
            </a:r>
            <a:r>
              <a:rPr lang="nl-NL" sz="1200" dirty="0" err="1"/>
              <a:t>Seco</a:t>
            </a:r>
            <a:r>
              <a:rPr lang="nl-NL" sz="1200" dirty="0"/>
              <a:t> et al. </a:t>
            </a:r>
            <a:r>
              <a:rPr lang="nl-NL" sz="1200" dirty="0" err="1"/>
              <a:t>Eur</a:t>
            </a:r>
            <a:r>
              <a:rPr lang="nl-NL" sz="1200" dirty="0"/>
              <a:t> J Hum </a:t>
            </a:r>
            <a:r>
              <a:rPr lang="nl-NL" sz="1200" dirty="0" err="1"/>
              <a:t>Genetics</a:t>
            </a:r>
            <a:r>
              <a:rPr lang="nl-NL" sz="1200" dirty="0"/>
              <a:t> 2016</a:t>
            </a:r>
          </a:p>
        </p:txBody>
      </p:sp>
    </p:spTree>
    <p:extLst>
      <p:ext uri="{BB962C8B-B14F-4D97-AF65-F5344CB8AC3E}">
        <p14:creationId xmlns:p14="http://schemas.microsoft.com/office/powerpoint/2010/main" val="39102516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
            <a:extLst>
              <a:ext uri="{FF2B5EF4-FFF2-40B4-BE49-F238E27FC236}">
                <a16:creationId xmlns:a16="http://schemas.microsoft.com/office/drawing/2014/main" id="{4AF33E59-832D-1448-03F9-E4524CA4E1FE}"/>
              </a:ext>
            </a:extLst>
          </p:cNvPr>
          <p:cNvPicPr>
            <a:picLocks noChangeAspect="1" noChangeArrowheads="1"/>
          </p:cNvPicPr>
          <p:nvPr/>
        </p:nvPicPr>
        <p:blipFill>
          <a:blip r:embed="rId2" cstate="print"/>
          <a:srcRect/>
          <a:stretch>
            <a:fillRect/>
          </a:stretch>
        </p:blipFill>
        <p:spPr bwMode="auto">
          <a:xfrm>
            <a:off x="5724128" y="1412776"/>
            <a:ext cx="3158574" cy="3726460"/>
          </a:xfrm>
          <a:prstGeom prst="rect">
            <a:avLst/>
          </a:prstGeom>
          <a:noFill/>
          <a:ln w="9525">
            <a:noFill/>
            <a:miter lim="800000"/>
            <a:headEnd/>
            <a:tailEnd/>
          </a:ln>
        </p:spPr>
      </p:pic>
      <p:sp>
        <p:nvSpPr>
          <p:cNvPr id="2" name="Titel 1">
            <a:extLst>
              <a:ext uri="{FF2B5EF4-FFF2-40B4-BE49-F238E27FC236}">
                <a16:creationId xmlns:a16="http://schemas.microsoft.com/office/drawing/2014/main" id="{42F28F43-B2AF-B14F-BC85-F82464ED8E4C}"/>
              </a:ext>
            </a:extLst>
          </p:cNvPr>
          <p:cNvSpPr>
            <a:spLocks noGrp="1"/>
          </p:cNvSpPr>
          <p:nvPr>
            <p:ph type="title"/>
          </p:nvPr>
        </p:nvSpPr>
        <p:spPr/>
        <p:txBody>
          <a:bodyPr/>
          <a:lstStyle/>
          <a:p>
            <a:r>
              <a:rPr lang="nl-NL" sz="3600" dirty="0"/>
              <a:t>DOOFNL consortium</a:t>
            </a:r>
          </a:p>
        </p:txBody>
      </p:sp>
      <p:sp>
        <p:nvSpPr>
          <p:cNvPr id="3" name="Tijdelijke aanduiding voor inhoud 2">
            <a:extLst>
              <a:ext uri="{FF2B5EF4-FFF2-40B4-BE49-F238E27FC236}">
                <a16:creationId xmlns:a16="http://schemas.microsoft.com/office/drawing/2014/main" id="{1BD5368C-690F-3777-CC49-541FCF96B101}"/>
              </a:ext>
            </a:extLst>
          </p:cNvPr>
          <p:cNvSpPr>
            <a:spLocks noGrp="1"/>
          </p:cNvSpPr>
          <p:nvPr>
            <p:ph idx="1"/>
          </p:nvPr>
        </p:nvSpPr>
        <p:spPr>
          <a:xfrm>
            <a:off x="521999" y="1814635"/>
            <a:ext cx="6434579" cy="4125365"/>
          </a:xfrm>
        </p:spPr>
        <p:txBody>
          <a:bodyPr/>
          <a:lstStyle/>
          <a:p>
            <a:pPr marL="0" indent="0">
              <a:lnSpc>
                <a:spcPct val="100000"/>
              </a:lnSpc>
              <a:spcAft>
                <a:spcPts val="600"/>
              </a:spcAft>
              <a:buNone/>
            </a:pPr>
            <a:r>
              <a:rPr lang="nl-NL" sz="2400" i="1" dirty="0"/>
              <a:t>Nationale samenwerking</a:t>
            </a:r>
          </a:p>
          <a:p>
            <a:pPr>
              <a:lnSpc>
                <a:spcPct val="100000"/>
              </a:lnSpc>
              <a:spcAft>
                <a:spcPts val="600"/>
              </a:spcAft>
            </a:pPr>
            <a:r>
              <a:rPr lang="nl-NL" sz="2400" b="1" dirty="0"/>
              <a:t>Zorg</a:t>
            </a:r>
          </a:p>
          <a:p>
            <a:pPr lvl="1">
              <a:lnSpc>
                <a:spcPct val="100000"/>
              </a:lnSpc>
              <a:spcAft>
                <a:spcPts val="600"/>
              </a:spcAft>
            </a:pPr>
            <a:r>
              <a:rPr lang="nl-NL" sz="2400" dirty="0" err="1"/>
              <a:t>Patiënteninformatie</a:t>
            </a:r>
            <a:r>
              <a:rPr lang="nl-NL" sz="2400" dirty="0"/>
              <a:t> landelijk afstemmen</a:t>
            </a:r>
          </a:p>
          <a:p>
            <a:pPr lvl="1">
              <a:lnSpc>
                <a:spcPct val="100000"/>
              </a:lnSpc>
              <a:spcAft>
                <a:spcPts val="600"/>
              </a:spcAft>
            </a:pPr>
            <a:r>
              <a:rPr lang="nl-NL" sz="2400" dirty="0"/>
              <a:t>Landelijke protocollen</a:t>
            </a:r>
          </a:p>
          <a:p>
            <a:pPr>
              <a:lnSpc>
                <a:spcPct val="100000"/>
              </a:lnSpc>
              <a:spcAft>
                <a:spcPts val="600"/>
              </a:spcAft>
            </a:pPr>
            <a:endParaRPr lang="nl-NL" sz="2400" dirty="0"/>
          </a:p>
          <a:p>
            <a:pPr>
              <a:lnSpc>
                <a:spcPct val="100000"/>
              </a:lnSpc>
              <a:spcAft>
                <a:spcPts val="600"/>
              </a:spcAft>
            </a:pPr>
            <a:r>
              <a:rPr lang="nl-NL" sz="2400" b="1" dirty="0"/>
              <a:t>Research</a:t>
            </a:r>
          </a:p>
          <a:p>
            <a:pPr lvl="1">
              <a:lnSpc>
                <a:spcPct val="100000"/>
              </a:lnSpc>
              <a:spcAft>
                <a:spcPts val="600"/>
              </a:spcAft>
            </a:pPr>
            <a:r>
              <a:rPr lang="nl-NL" sz="2400" dirty="0"/>
              <a:t>Negatieve </a:t>
            </a:r>
            <a:r>
              <a:rPr lang="nl-NL" sz="2400" dirty="0" err="1"/>
              <a:t>exomen</a:t>
            </a:r>
            <a:r>
              <a:rPr lang="nl-NL" sz="2400" dirty="0"/>
              <a:t>: </a:t>
            </a:r>
            <a:r>
              <a:rPr lang="nl-NL" sz="2400" dirty="0" err="1"/>
              <a:t>informed</a:t>
            </a:r>
            <a:r>
              <a:rPr lang="nl-NL" sz="2400" dirty="0"/>
              <a:t> consent</a:t>
            </a:r>
          </a:p>
          <a:p>
            <a:pPr lvl="2">
              <a:lnSpc>
                <a:spcPct val="100000"/>
              </a:lnSpc>
              <a:spcAft>
                <a:spcPts val="600"/>
              </a:spcAft>
            </a:pPr>
            <a:r>
              <a:rPr lang="nl-NL" sz="2400" dirty="0"/>
              <a:t>Identificatie nieuwe doofheidsgenen</a:t>
            </a:r>
          </a:p>
          <a:p>
            <a:pPr lvl="1">
              <a:lnSpc>
                <a:spcPct val="100000"/>
              </a:lnSpc>
              <a:spcAft>
                <a:spcPts val="600"/>
              </a:spcAft>
            </a:pPr>
            <a:r>
              <a:rPr lang="nl-NL" sz="2400" dirty="0"/>
              <a:t>Natuurlijk beloop studies</a:t>
            </a:r>
          </a:p>
          <a:p>
            <a:pPr lvl="1">
              <a:lnSpc>
                <a:spcPct val="100000"/>
              </a:lnSpc>
              <a:spcAft>
                <a:spcPts val="600"/>
              </a:spcAft>
            </a:pPr>
            <a:r>
              <a:rPr lang="nl-NL" sz="2400" dirty="0"/>
              <a:t>Toegang tot genotypische &amp; fenotypische data</a:t>
            </a:r>
          </a:p>
        </p:txBody>
      </p:sp>
      <p:pic>
        <p:nvPicPr>
          <p:cNvPr id="5" name="Afbeelding 15" descr="Radboudumc_700px_RGB">
            <a:extLst>
              <a:ext uri="{FF2B5EF4-FFF2-40B4-BE49-F238E27FC236}">
                <a16:creationId xmlns:a16="http://schemas.microsoft.com/office/drawing/2014/main" id="{68B84EFF-99D9-8BC0-1FE6-E6AF2667EE09}"/>
              </a:ext>
            </a:extLst>
          </p:cNvPr>
          <p:cNvPicPr>
            <a:picLocks noChangeAspect="1" noChangeArrowheads="1"/>
          </p:cNvPicPr>
          <p:nvPr/>
        </p:nvPicPr>
        <p:blipFill>
          <a:blip r:embed="rId3" cstate="print"/>
          <a:srcRect/>
          <a:stretch>
            <a:fillRect/>
          </a:stretch>
        </p:blipFill>
        <p:spPr bwMode="auto">
          <a:xfrm>
            <a:off x="728934" y="177684"/>
            <a:ext cx="1223137" cy="278882"/>
          </a:xfrm>
          <a:prstGeom prst="rect">
            <a:avLst/>
          </a:prstGeom>
          <a:noFill/>
        </p:spPr>
      </p:pic>
      <p:pic>
        <p:nvPicPr>
          <p:cNvPr id="6" name="Afbeelding 16" descr="Afbeeldingsresultaat voor logo mumc">
            <a:extLst>
              <a:ext uri="{FF2B5EF4-FFF2-40B4-BE49-F238E27FC236}">
                <a16:creationId xmlns:a16="http://schemas.microsoft.com/office/drawing/2014/main" id="{3E67EB45-E50F-D09F-1F8C-9081B955CF30}"/>
              </a:ext>
            </a:extLst>
          </p:cNvPr>
          <p:cNvPicPr>
            <a:picLocks noChangeAspect="1" noChangeArrowheads="1"/>
          </p:cNvPicPr>
          <p:nvPr/>
        </p:nvPicPr>
        <p:blipFill>
          <a:blip r:embed="rId4" cstate="print"/>
          <a:srcRect/>
          <a:stretch>
            <a:fillRect/>
          </a:stretch>
        </p:blipFill>
        <p:spPr bwMode="auto">
          <a:xfrm>
            <a:off x="2106431" y="158046"/>
            <a:ext cx="1095565" cy="309006"/>
          </a:xfrm>
          <a:prstGeom prst="rect">
            <a:avLst/>
          </a:prstGeom>
          <a:noFill/>
        </p:spPr>
      </p:pic>
      <p:pic>
        <p:nvPicPr>
          <p:cNvPr id="7" name="Afbeelding 17" descr="logo_umcg">
            <a:extLst>
              <a:ext uri="{FF2B5EF4-FFF2-40B4-BE49-F238E27FC236}">
                <a16:creationId xmlns:a16="http://schemas.microsoft.com/office/drawing/2014/main" id="{2AA95996-1955-8A57-7B7D-3C164978F0DB}"/>
              </a:ext>
            </a:extLst>
          </p:cNvPr>
          <p:cNvPicPr>
            <a:picLocks noChangeAspect="1" noChangeArrowheads="1"/>
          </p:cNvPicPr>
          <p:nvPr/>
        </p:nvPicPr>
        <p:blipFill>
          <a:blip r:embed="rId5" cstate="print"/>
          <a:srcRect/>
          <a:stretch>
            <a:fillRect/>
          </a:stretch>
        </p:blipFill>
        <p:spPr bwMode="auto">
          <a:xfrm>
            <a:off x="3510715" y="135931"/>
            <a:ext cx="581025" cy="361950"/>
          </a:xfrm>
          <a:prstGeom prst="rect">
            <a:avLst/>
          </a:prstGeom>
          <a:noFill/>
        </p:spPr>
      </p:pic>
      <p:pic>
        <p:nvPicPr>
          <p:cNvPr id="8" name="Afbeelding 18" descr="logo-lumc.gif">
            <a:extLst>
              <a:ext uri="{FF2B5EF4-FFF2-40B4-BE49-F238E27FC236}">
                <a16:creationId xmlns:a16="http://schemas.microsoft.com/office/drawing/2014/main" id="{E9B07862-1DAD-AF6F-31D5-45551E2A346E}"/>
              </a:ext>
            </a:extLst>
          </p:cNvPr>
          <p:cNvPicPr>
            <a:picLocks noChangeAspect="1" noChangeArrowheads="1"/>
          </p:cNvPicPr>
          <p:nvPr/>
        </p:nvPicPr>
        <p:blipFill>
          <a:blip r:embed="rId6" cstate="print"/>
          <a:srcRect l="37296" r="36064" b="27274"/>
          <a:stretch>
            <a:fillRect/>
          </a:stretch>
        </p:blipFill>
        <p:spPr bwMode="auto">
          <a:xfrm>
            <a:off x="4554487" y="125919"/>
            <a:ext cx="361950" cy="361950"/>
          </a:xfrm>
          <a:prstGeom prst="rect">
            <a:avLst/>
          </a:prstGeom>
          <a:solidFill>
            <a:srgbClr val="0070C0"/>
          </a:solidFill>
        </p:spPr>
      </p:pic>
      <p:pic>
        <p:nvPicPr>
          <p:cNvPr id="9" name="Afbeelding 19" descr="ErasmusMC logo">
            <a:extLst>
              <a:ext uri="{FF2B5EF4-FFF2-40B4-BE49-F238E27FC236}">
                <a16:creationId xmlns:a16="http://schemas.microsoft.com/office/drawing/2014/main" id="{F8376912-B25A-5327-E4EB-0D04287D2E82}"/>
              </a:ext>
            </a:extLst>
          </p:cNvPr>
          <p:cNvPicPr>
            <a:picLocks noChangeAspect="1" noChangeArrowheads="1"/>
          </p:cNvPicPr>
          <p:nvPr/>
        </p:nvPicPr>
        <p:blipFill rotWithShape="1">
          <a:blip r:embed="rId7" cstate="print"/>
          <a:srcRect b="14017"/>
          <a:stretch/>
        </p:blipFill>
        <p:spPr bwMode="auto">
          <a:xfrm>
            <a:off x="5196154" y="80583"/>
            <a:ext cx="899683" cy="450079"/>
          </a:xfrm>
          <a:prstGeom prst="rect">
            <a:avLst/>
          </a:prstGeom>
          <a:noFill/>
        </p:spPr>
      </p:pic>
      <p:pic>
        <p:nvPicPr>
          <p:cNvPr id="10" name="Afbeelding 21" descr="Afbeeldingsresultaat voor UMC">
            <a:extLst>
              <a:ext uri="{FF2B5EF4-FFF2-40B4-BE49-F238E27FC236}">
                <a16:creationId xmlns:a16="http://schemas.microsoft.com/office/drawing/2014/main" id="{503BBAD6-E004-8A4B-8671-3AD112C96DE2}"/>
              </a:ext>
            </a:extLst>
          </p:cNvPr>
          <p:cNvPicPr>
            <a:picLocks noChangeAspect="1" noChangeArrowheads="1"/>
          </p:cNvPicPr>
          <p:nvPr/>
        </p:nvPicPr>
        <p:blipFill>
          <a:blip r:embed="rId8" cstate="print"/>
          <a:srcRect l="17152" r="13799"/>
          <a:stretch>
            <a:fillRect/>
          </a:stretch>
        </p:blipFill>
        <p:spPr bwMode="auto">
          <a:xfrm>
            <a:off x="6375554" y="73461"/>
            <a:ext cx="581025" cy="457200"/>
          </a:xfrm>
          <a:prstGeom prst="rect">
            <a:avLst/>
          </a:prstGeom>
          <a:noFill/>
        </p:spPr>
      </p:pic>
      <p:pic>
        <p:nvPicPr>
          <p:cNvPr id="11" name="Afbeelding 10" descr="Afbeeldingsresultaat voor amsterdam umc">
            <a:extLst>
              <a:ext uri="{FF2B5EF4-FFF2-40B4-BE49-F238E27FC236}">
                <a16:creationId xmlns:a16="http://schemas.microsoft.com/office/drawing/2014/main" id="{B6E4BB8A-C8F2-D41E-077E-CDA294263319}"/>
              </a:ext>
            </a:extLst>
          </p:cNvPr>
          <p:cNvPicPr>
            <a:picLocks noChangeAspect="1" noChangeArrowheads="1"/>
          </p:cNvPicPr>
          <p:nvPr/>
        </p:nvPicPr>
        <p:blipFill rotWithShape="1">
          <a:blip r:embed="rId9" cstate="print"/>
          <a:srcRect l="47662" t="29791" b="37334"/>
          <a:stretch/>
        </p:blipFill>
        <p:spPr bwMode="auto">
          <a:xfrm>
            <a:off x="7236296" y="141626"/>
            <a:ext cx="1321441" cy="341847"/>
          </a:xfrm>
          <a:prstGeom prst="rect">
            <a:avLst/>
          </a:prstGeom>
          <a:noFill/>
        </p:spPr>
      </p:pic>
    </p:spTree>
    <p:extLst>
      <p:ext uri="{BB962C8B-B14F-4D97-AF65-F5344CB8AC3E}">
        <p14:creationId xmlns:p14="http://schemas.microsoft.com/office/powerpoint/2010/main" val="35966123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DFED1C1-8379-6011-0B37-3AAB9D7E192A}"/>
              </a:ext>
            </a:extLst>
          </p:cNvPr>
          <p:cNvSpPr>
            <a:spLocks noGrp="1"/>
          </p:cNvSpPr>
          <p:nvPr>
            <p:ph type="title"/>
          </p:nvPr>
        </p:nvSpPr>
        <p:spPr/>
        <p:txBody>
          <a:bodyPr/>
          <a:lstStyle/>
          <a:p>
            <a:r>
              <a:rPr lang="nl-NL" sz="3600" dirty="0" err="1"/>
              <a:t>Exoom</a:t>
            </a:r>
            <a:r>
              <a:rPr lang="nl-NL" sz="3600" dirty="0"/>
              <a:t> </a:t>
            </a:r>
            <a:r>
              <a:rPr lang="nl-NL" sz="3600" dirty="0" err="1"/>
              <a:t>sequencing</a:t>
            </a:r>
            <a:r>
              <a:rPr lang="nl-NL" sz="3600" dirty="0"/>
              <a:t>, aantallen over jaren</a:t>
            </a:r>
          </a:p>
        </p:txBody>
      </p:sp>
      <p:pic>
        <p:nvPicPr>
          <p:cNvPr id="10" name="Afbeelding 9" descr="Afbeelding met lijn, diagram, wit&#10;&#10;Door AI gegenereerde inhoud is mogelijk onjuist.">
            <a:extLst>
              <a:ext uri="{FF2B5EF4-FFF2-40B4-BE49-F238E27FC236}">
                <a16:creationId xmlns:a16="http://schemas.microsoft.com/office/drawing/2014/main" id="{747F7323-5D29-0278-9690-12E451ADC0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744" y="2527553"/>
            <a:ext cx="8646356" cy="2592779"/>
          </a:xfrm>
          <a:prstGeom prst="rect">
            <a:avLst/>
          </a:prstGeom>
        </p:spPr>
      </p:pic>
      <p:sp>
        <p:nvSpPr>
          <p:cNvPr id="4" name="Pijl omlaag 3">
            <a:extLst>
              <a:ext uri="{FF2B5EF4-FFF2-40B4-BE49-F238E27FC236}">
                <a16:creationId xmlns:a16="http://schemas.microsoft.com/office/drawing/2014/main" id="{B4C5D8BE-0345-1322-288F-6EE80F02B035}"/>
              </a:ext>
            </a:extLst>
          </p:cNvPr>
          <p:cNvSpPr/>
          <p:nvPr/>
        </p:nvSpPr>
        <p:spPr>
          <a:xfrm rot="19582161">
            <a:off x="2781302" y="3019426"/>
            <a:ext cx="219075" cy="12477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5" name="Pijl omlaag 4">
            <a:extLst>
              <a:ext uri="{FF2B5EF4-FFF2-40B4-BE49-F238E27FC236}">
                <a16:creationId xmlns:a16="http://schemas.microsoft.com/office/drawing/2014/main" id="{B0578EF3-D5C1-0113-CADB-E1903B1FAD04}"/>
              </a:ext>
            </a:extLst>
          </p:cNvPr>
          <p:cNvSpPr/>
          <p:nvPr/>
        </p:nvSpPr>
        <p:spPr>
          <a:xfrm rot="14432906">
            <a:off x="5878339" y="2617286"/>
            <a:ext cx="219075" cy="12477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Tree>
    <p:extLst>
      <p:ext uri="{BB962C8B-B14F-4D97-AF65-F5344CB8AC3E}">
        <p14:creationId xmlns:p14="http://schemas.microsoft.com/office/powerpoint/2010/main" val="449139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AB244CD-00CB-4550-A86F-373A91FF3EDA}"/>
              </a:ext>
            </a:extLst>
          </p:cNvPr>
          <p:cNvSpPr>
            <a:spLocks noGrp="1"/>
          </p:cNvSpPr>
          <p:nvPr>
            <p:ph type="title"/>
          </p:nvPr>
        </p:nvSpPr>
        <p:spPr/>
        <p:txBody>
          <a:bodyPr/>
          <a:lstStyle/>
          <a:p>
            <a:r>
              <a:rPr lang="nl-NL" sz="3600" dirty="0"/>
              <a:t>Counseling on </a:t>
            </a:r>
            <a:r>
              <a:rPr lang="nl-NL" sz="3600" dirty="0" err="1"/>
              <a:t>exome</a:t>
            </a:r>
            <a:r>
              <a:rPr lang="nl-NL" sz="3600" dirty="0"/>
              <a:t> </a:t>
            </a:r>
            <a:r>
              <a:rPr lang="nl-NL" sz="3600" dirty="0" err="1"/>
              <a:t>sequencing</a:t>
            </a:r>
            <a:endParaRPr lang="nl-NL" sz="3600" dirty="0"/>
          </a:p>
        </p:txBody>
      </p:sp>
      <p:sp>
        <p:nvSpPr>
          <p:cNvPr id="3" name="Tijdelijke aanduiding voor inhoud 2">
            <a:extLst>
              <a:ext uri="{FF2B5EF4-FFF2-40B4-BE49-F238E27FC236}">
                <a16:creationId xmlns:a16="http://schemas.microsoft.com/office/drawing/2014/main" id="{96010868-5C42-43ED-918D-08B7217AF134}"/>
              </a:ext>
            </a:extLst>
          </p:cNvPr>
          <p:cNvSpPr>
            <a:spLocks noGrp="1"/>
          </p:cNvSpPr>
          <p:nvPr>
            <p:ph idx="1"/>
          </p:nvPr>
        </p:nvSpPr>
        <p:spPr>
          <a:xfrm>
            <a:off x="521999" y="2335003"/>
            <a:ext cx="5069176" cy="3152632"/>
          </a:xfrm>
        </p:spPr>
        <p:txBody>
          <a:bodyPr/>
          <a:lstStyle/>
          <a:p>
            <a:r>
              <a:rPr lang="nl-NL" dirty="0" err="1"/>
              <a:t>Exome</a:t>
            </a:r>
            <a:r>
              <a:rPr lang="nl-NL" dirty="0"/>
              <a:t> </a:t>
            </a:r>
            <a:r>
              <a:rPr lang="nl-NL" dirty="0" err="1"/>
              <a:t>sequencing</a:t>
            </a:r>
            <a:r>
              <a:rPr lang="nl-NL" dirty="0"/>
              <a:t>:</a:t>
            </a:r>
          </a:p>
          <a:p>
            <a:pPr lvl="1"/>
            <a:r>
              <a:rPr lang="nl-NL" dirty="0"/>
              <a:t>Alle ±22,000 genen </a:t>
            </a:r>
          </a:p>
          <a:p>
            <a:pPr lvl="1"/>
            <a:r>
              <a:rPr lang="nl-NL" dirty="0"/>
              <a:t>Filter: </a:t>
            </a:r>
            <a:r>
              <a:rPr lang="en-US" dirty="0" err="1"/>
              <a:t>doofheidsgerelateerde</a:t>
            </a:r>
            <a:r>
              <a:rPr lang="en-US" dirty="0"/>
              <a:t> </a:t>
            </a:r>
            <a:r>
              <a:rPr lang="en-US" dirty="0" err="1"/>
              <a:t>genen</a:t>
            </a:r>
            <a:r>
              <a:rPr lang="en-US" dirty="0"/>
              <a:t> (n=280)</a:t>
            </a:r>
            <a:endParaRPr lang="nl-NL" dirty="0"/>
          </a:p>
          <a:p>
            <a:r>
              <a:rPr lang="en-US" dirty="0"/>
              <a:t>Testen op </a:t>
            </a:r>
            <a:r>
              <a:rPr lang="en-US" dirty="0" err="1"/>
              <a:t>niet-syndromaal</a:t>
            </a:r>
            <a:r>
              <a:rPr lang="en-US" dirty="0"/>
              <a:t> </a:t>
            </a:r>
            <a:r>
              <a:rPr lang="en-US" dirty="0" err="1"/>
              <a:t>én</a:t>
            </a:r>
            <a:r>
              <a:rPr lang="en-US" dirty="0"/>
              <a:t> </a:t>
            </a:r>
            <a:r>
              <a:rPr lang="en-US" dirty="0" err="1"/>
              <a:t>syndromaal</a:t>
            </a:r>
            <a:r>
              <a:rPr lang="en-US" dirty="0"/>
              <a:t> </a:t>
            </a:r>
            <a:r>
              <a:rPr lang="en-US" dirty="0" err="1"/>
              <a:t>gehoorverlies</a:t>
            </a:r>
            <a:endParaRPr lang="nl-NL" dirty="0"/>
          </a:p>
          <a:p>
            <a:r>
              <a:rPr lang="en-US" dirty="0" err="1"/>
              <a:t>Mogelijke</a:t>
            </a:r>
            <a:r>
              <a:rPr lang="en-US" dirty="0"/>
              <a:t> </a:t>
            </a:r>
            <a:r>
              <a:rPr lang="en-US" dirty="0" err="1"/>
              <a:t>uitkomsten</a:t>
            </a:r>
            <a:r>
              <a:rPr lang="en-US" dirty="0"/>
              <a:t>: </a:t>
            </a:r>
          </a:p>
          <a:p>
            <a:pPr lvl="1"/>
            <a:r>
              <a:rPr lang="en-US" dirty="0" err="1"/>
              <a:t>Opgelost</a:t>
            </a:r>
            <a:r>
              <a:rPr lang="en-US" dirty="0"/>
              <a:t> (</a:t>
            </a:r>
            <a:r>
              <a:rPr lang="en-US" dirty="0" err="1"/>
              <a:t>pathogene</a:t>
            </a:r>
            <a:r>
              <a:rPr lang="en-US" dirty="0"/>
              <a:t> variant </a:t>
            </a:r>
            <a:r>
              <a:rPr lang="en-US" dirty="0" err="1"/>
              <a:t>gevonden</a:t>
            </a:r>
            <a:r>
              <a:rPr lang="en-US" dirty="0"/>
              <a:t>)</a:t>
            </a:r>
          </a:p>
          <a:p>
            <a:pPr lvl="1"/>
            <a:r>
              <a:rPr lang="en-US" dirty="0"/>
              <a:t>Variant van </a:t>
            </a:r>
            <a:r>
              <a:rPr lang="en-US" dirty="0" err="1"/>
              <a:t>onzekere</a:t>
            </a:r>
            <a:r>
              <a:rPr lang="en-US" dirty="0"/>
              <a:t> </a:t>
            </a:r>
            <a:r>
              <a:rPr lang="en-US" dirty="0" err="1"/>
              <a:t>betekenis</a:t>
            </a:r>
            <a:r>
              <a:rPr lang="en-US" dirty="0"/>
              <a:t> (VUS)</a:t>
            </a:r>
          </a:p>
          <a:p>
            <a:pPr lvl="1"/>
            <a:r>
              <a:rPr lang="en-US" dirty="0" err="1"/>
              <a:t>Niet</a:t>
            </a:r>
            <a:r>
              <a:rPr lang="en-US" dirty="0"/>
              <a:t> </a:t>
            </a:r>
            <a:r>
              <a:rPr lang="en-US" dirty="0" err="1"/>
              <a:t>opgelost</a:t>
            </a:r>
            <a:endParaRPr lang="en-US" dirty="0"/>
          </a:p>
          <a:p>
            <a:pPr lvl="1"/>
            <a:endParaRPr lang="nl-NL" dirty="0"/>
          </a:p>
        </p:txBody>
      </p:sp>
      <p:sp>
        <p:nvSpPr>
          <p:cNvPr id="5" name="Tekstvak 4">
            <a:extLst>
              <a:ext uri="{FF2B5EF4-FFF2-40B4-BE49-F238E27FC236}">
                <a16:creationId xmlns:a16="http://schemas.microsoft.com/office/drawing/2014/main" id="{77FF1215-F769-58D4-7633-40FCEB365788}"/>
              </a:ext>
            </a:extLst>
          </p:cNvPr>
          <p:cNvSpPr txBox="1"/>
          <p:nvPr/>
        </p:nvSpPr>
        <p:spPr>
          <a:xfrm>
            <a:off x="7430727" y="1011254"/>
            <a:ext cx="1297150" cy="369332"/>
          </a:xfrm>
          <a:prstGeom prst="rect">
            <a:avLst/>
          </a:prstGeom>
          <a:noFill/>
        </p:spPr>
        <p:txBody>
          <a:bodyPr wrap="none" rtlCol="0">
            <a:spAutoFit/>
          </a:bodyPr>
          <a:lstStyle/>
          <a:p>
            <a:r>
              <a:rPr lang="nl-NL" b="1" dirty="0">
                <a:solidFill>
                  <a:schemeClr val="tx2"/>
                </a:solidFill>
              </a:rPr>
              <a:t>2015 - 2024</a:t>
            </a:r>
          </a:p>
        </p:txBody>
      </p:sp>
      <p:pic>
        <p:nvPicPr>
          <p:cNvPr id="4" name="Afbeelding 3">
            <a:extLst>
              <a:ext uri="{FF2B5EF4-FFF2-40B4-BE49-F238E27FC236}">
                <a16:creationId xmlns:a16="http://schemas.microsoft.com/office/drawing/2014/main" id="{DAB41083-9AF5-1524-1D9C-D95EEBD1B2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20070" y="2207249"/>
            <a:ext cx="2101930" cy="1528677"/>
          </a:xfrm>
          <a:prstGeom prst="rect">
            <a:avLst/>
          </a:prstGeom>
        </p:spPr>
      </p:pic>
      <p:pic>
        <p:nvPicPr>
          <p:cNvPr id="7" name="Picture 2" descr="http://3.bp.blogspot.com/-nDCf4vkSehE/TdNT0gALe4I/AAAAAAAADEI/RW-IVPBDfn4/s1600/collateral-damage.gif">
            <a:extLst>
              <a:ext uri="{FF2B5EF4-FFF2-40B4-BE49-F238E27FC236}">
                <a16:creationId xmlns:a16="http://schemas.microsoft.com/office/drawing/2014/main" id="{8724B8A9-C3E9-DF33-894A-A237BBFD474C}"/>
              </a:ext>
            </a:extLst>
          </p:cNvPr>
          <p:cNvPicPr>
            <a:picLocks noChangeAspect="1" noChangeArrowheads="1"/>
          </p:cNvPicPr>
          <p:nvPr/>
        </p:nvPicPr>
        <p:blipFill>
          <a:blip r:embed="rId3" cstate="print"/>
          <a:srcRect/>
          <a:stretch>
            <a:fillRect/>
          </a:stretch>
        </p:blipFill>
        <p:spPr bwMode="auto">
          <a:xfrm>
            <a:off x="5771048" y="3910840"/>
            <a:ext cx="2850952" cy="1624420"/>
          </a:xfrm>
          <a:prstGeom prst="rect">
            <a:avLst/>
          </a:prstGeom>
          <a:noFill/>
          <a:ln w="9525">
            <a:noFill/>
            <a:miter lim="800000"/>
            <a:headEnd/>
            <a:tailEnd/>
          </a:ln>
        </p:spPr>
      </p:pic>
      <p:sp>
        <p:nvSpPr>
          <p:cNvPr id="8" name="Tekstvak 7">
            <a:extLst>
              <a:ext uri="{FF2B5EF4-FFF2-40B4-BE49-F238E27FC236}">
                <a16:creationId xmlns:a16="http://schemas.microsoft.com/office/drawing/2014/main" id="{614FE36B-6CD7-F5A6-F4F9-97F765709084}"/>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64045016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DAB01D35-FC1B-4C66-8E1D-747A175D8692}"/>
              </a:ext>
            </a:extLst>
          </p:cNvPr>
          <p:cNvSpPr>
            <a:spLocks noGrp="1"/>
          </p:cNvSpPr>
          <p:nvPr>
            <p:ph type="body" sz="quarter" idx="14"/>
          </p:nvPr>
        </p:nvSpPr>
        <p:spPr>
          <a:xfrm>
            <a:off x="522288" y="2228902"/>
            <a:ext cx="4039200" cy="2826000"/>
          </a:xfrm>
        </p:spPr>
        <p:txBody>
          <a:bodyPr/>
          <a:lstStyle/>
          <a:p>
            <a:pPr marL="454025" indent="-457200">
              <a:buFont typeface="+mj-lt"/>
              <a:buAutoNum type="arabicPeriod"/>
            </a:pPr>
            <a:r>
              <a:rPr lang="en-US" sz="1400" b="1" dirty="0">
                <a:solidFill>
                  <a:srgbClr val="FF0000"/>
                </a:solidFill>
              </a:rPr>
              <a:t>Pathogenic</a:t>
            </a:r>
          </a:p>
          <a:p>
            <a:pPr marL="454025" indent="-457200">
              <a:buFont typeface="+mj-lt"/>
              <a:buAutoNum type="arabicPeriod"/>
            </a:pPr>
            <a:r>
              <a:rPr lang="en-US" sz="1400" b="1" dirty="0">
                <a:solidFill>
                  <a:srgbClr val="FFC000"/>
                </a:solidFill>
              </a:rPr>
              <a:t>Likely pathogenic</a:t>
            </a:r>
          </a:p>
          <a:p>
            <a:pPr marL="454025" indent="-457200">
              <a:buFont typeface="+mj-lt"/>
              <a:buAutoNum type="arabicPeriod"/>
            </a:pPr>
            <a:r>
              <a:rPr lang="en-US" sz="1400" b="1" dirty="0">
                <a:solidFill>
                  <a:srgbClr val="92D050"/>
                </a:solidFill>
              </a:rPr>
              <a:t>Variant unknown significance (VUS)</a:t>
            </a:r>
          </a:p>
          <a:p>
            <a:pPr marL="454025" indent="-457200">
              <a:buFont typeface="+mj-lt"/>
              <a:buAutoNum type="arabicPeriod"/>
            </a:pPr>
            <a:r>
              <a:rPr lang="en-US" sz="1400" b="1" dirty="0">
                <a:solidFill>
                  <a:srgbClr val="00B0F0"/>
                </a:solidFill>
              </a:rPr>
              <a:t>Likely benign</a:t>
            </a:r>
          </a:p>
          <a:p>
            <a:pPr marL="454025" indent="-457200">
              <a:buFont typeface="+mj-lt"/>
              <a:buAutoNum type="arabicPeriod"/>
            </a:pPr>
            <a:r>
              <a:rPr lang="en-US" sz="1400" b="1" dirty="0">
                <a:solidFill>
                  <a:srgbClr val="7030A0"/>
                </a:solidFill>
              </a:rPr>
              <a:t>Benign</a:t>
            </a:r>
          </a:p>
          <a:p>
            <a:endParaRPr lang="en-US" dirty="0"/>
          </a:p>
          <a:p>
            <a:endParaRPr lang="en-US" dirty="0"/>
          </a:p>
          <a:p>
            <a:endParaRPr lang="en-US" dirty="0"/>
          </a:p>
          <a:p>
            <a:endParaRPr lang="en-US" dirty="0"/>
          </a:p>
          <a:p>
            <a:endParaRPr lang="en-US" dirty="0"/>
          </a:p>
          <a:p>
            <a:endParaRPr lang="en-US" dirty="0"/>
          </a:p>
        </p:txBody>
      </p:sp>
      <p:pic>
        <p:nvPicPr>
          <p:cNvPr id="4" name="Tijdelijke aanduiding voor inhoud 3">
            <a:extLst>
              <a:ext uri="{FF2B5EF4-FFF2-40B4-BE49-F238E27FC236}">
                <a16:creationId xmlns:a16="http://schemas.microsoft.com/office/drawing/2014/main" id="{44191AC3-D954-4B5C-A176-E9C4BD00C42E}"/>
              </a:ext>
            </a:extLst>
          </p:cNvPr>
          <p:cNvPicPr>
            <a:picLocks noGrp="1" noChangeAspect="1"/>
          </p:cNvPicPr>
          <p:nvPr>
            <p:ph type="pic" sz="quarter" idx="15"/>
          </p:nvPr>
        </p:nvPicPr>
        <p:blipFill rotWithShape="1">
          <a:blip r:embed="rId2"/>
          <a:srcRect l="13603" t="7659" r="11313" b="14675"/>
          <a:stretch/>
        </p:blipFill>
        <p:spPr>
          <a:xfrm>
            <a:off x="4101612" y="2174849"/>
            <a:ext cx="4556434" cy="3688034"/>
          </a:xfrm>
          <a:prstGeom prst="rect">
            <a:avLst/>
          </a:prstGeom>
          <a:noFill/>
        </p:spPr>
      </p:pic>
      <p:sp>
        <p:nvSpPr>
          <p:cNvPr id="2" name="Titel 1">
            <a:extLst>
              <a:ext uri="{FF2B5EF4-FFF2-40B4-BE49-F238E27FC236}">
                <a16:creationId xmlns:a16="http://schemas.microsoft.com/office/drawing/2014/main" id="{C56409CA-5165-4C5A-8415-3C52ECBFB621}"/>
              </a:ext>
            </a:extLst>
          </p:cNvPr>
          <p:cNvSpPr>
            <a:spLocks noGrp="1"/>
          </p:cNvSpPr>
          <p:nvPr>
            <p:ph type="title"/>
          </p:nvPr>
        </p:nvSpPr>
        <p:spPr>
          <a:xfrm>
            <a:off x="522000" y="1642050"/>
            <a:ext cx="8100000" cy="532800"/>
          </a:xfrm>
        </p:spPr>
        <p:txBody>
          <a:bodyPr anchor="ctr">
            <a:noAutofit/>
          </a:bodyPr>
          <a:lstStyle/>
          <a:p>
            <a:r>
              <a:rPr lang="nl-NL" sz="3600" dirty="0"/>
              <a:t>Variant interpretatie</a:t>
            </a:r>
          </a:p>
        </p:txBody>
      </p:sp>
      <p:pic>
        <p:nvPicPr>
          <p:cNvPr id="5" name="Afbeelding 4">
            <a:extLst>
              <a:ext uri="{FF2B5EF4-FFF2-40B4-BE49-F238E27FC236}">
                <a16:creationId xmlns:a16="http://schemas.microsoft.com/office/drawing/2014/main" id="{8AB37B08-141F-4204-B98B-4145438DE698}"/>
              </a:ext>
            </a:extLst>
          </p:cNvPr>
          <p:cNvPicPr>
            <a:picLocks noChangeAspect="1"/>
          </p:cNvPicPr>
          <p:nvPr/>
        </p:nvPicPr>
        <p:blipFill>
          <a:blip r:embed="rId3"/>
          <a:stretch>
            <a:fillRect/>
          </a:stretch>
        </p:blipFill>
        <p:spPr>
          <a:xfrm>
            <a:off x="522000" y="4004383"/>
            <a:ext cx="3571698" cy="1498217"/>
          </a:xfrm>
          <a:prstGeom prst="rect">
            <a:avLst/>
          </a:prstGeom>
        </p:spPr>
      </p:pic>
      <p:cxnSp>
        <p:nvCxnSpPr>
          <p:cNvPr id="7" name="Rechte verbindingslijn 6">
            <a:extLst>
              <a:ext uri="{FF2B5EF4-FFF2-40B4-BE49-F238E27FC236}">
                <a16:creationId xmlns:a16="http://schemas.microsoft.com/office/drawing/2014/main" id="{78359D75-3816-457C-8510-390735DFECC5}"/>
              </a:ext>
            </a:extLst>
          </p:cNvPr>
          <p:cNvCxnSpPr/>
          <p:nvPr/>
        </p:nvCxnSpPr>
        <p:spPr>
          <a:xfrm>
            <a:off x="3826412" y="2299189"/>
            <a:ext cx="0" cy="527539"/>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10" name="Rechte verbindingslijn 9">
            <a:extLst>
              <a:ext uri="{FF2B5EF4-FFF2-40B4-BE49-F238E27FC236}">
                <a16:creationId xmlns:a16="http://schemas.microsoft.com/office/drawing/2014/main" id="{0DEFF3F5-9F24-43FC-8788-8886B0B2784A}"/>
              </a:ext>
            </a:extLst>
          </p:cNvPr>
          <p:cNvCxnSpPr/>
          <p:nvPr/>
        </p:nvCxnSpPr>
        <p:spPr>
          <a:xfrm>
            <a:off x="3826412" y="3267515"/>
            <a:ext cx="0" cy="527539"/>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11" name="Rechte verbindingslijn 10">
            <a:extLst>
              <a:ext uri="{FF2B5EF4-FFF2-40B4-BE49-F238E27FC236}">
                <a16:creationId xmlns:a16="http://schemas.microsoft.com/office/drawing/2014/main" id="{BC3E29A5-518D-4385-BC8B-0D788CF22578}"/>
              </a:ext>
            </a:extLst>
          </p:cNvPr>
          <p:cNvCxnSpPr>
            <a:cxnSpLocks/>
          </p:cNvCxnSpPr>
          <p:nvPr/>
        </p:nvCxnSpPr>
        <p:spPr>
          <a:xfrm>
            <a:off x="3826412" y="2941614"/>
            <a:ext cx="0" cy="229773"/>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2" name="Tekstvak 11">
            <a:extLst>
              <a:ext uri="{FF2B5EF4-FFF2-40B4-BE49-F238E27FC236}">
                <a16:creationId xmlns:a16="http://schemas.microsoft.com/office/drawing/2014/main" id="{48ECB21B-6A59-064B-B96B-889DE4980610}"/>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
        <p:nvSpPr>
          <p:cNvPr id="3" name="Tekstvak 2">
            <a:extLst>
              <a:ext uri="{FF2B5EF4-FFF2-40B4-BE49-F238E27FC236}">
                <a16:creationId xmlns:a16="http://schemas.microsoft.com/office/drawing/2014/main" id="{7E89ED77-B281-FADD-0D02-A02BE88474BE}"/>
              </a:ext>
            </a:extLst>
          </p:cNvPr>
          <p:cNvSpPr txBox="1"/>
          <p:nvPr/>
        </p:nvSpPr>
        <p:spPr>
          <a:xfrm>
            <a:off x="7430727" y="1011254"/>
            <a:ext cx="1297150" cy="369332"/>
          </a:xfrm>
          <a:prstGeom prst="rect">
            <a:avLst/>
          </a:prstGeom>
          <a:noFill/>
        </p:spPr>
        <p:txBody>
          <a:bodyPr wrap="none" rtlCol="0">
            <a:spAutoFit/>
          </a:bodyPr>
          <a:lstStyle/>
          <a:p>
            <a:r>
              <a:rPr lang="nl-NL" b="1" dirty="0">
                <a:solidFill>
                  <a:schemeClr val="tx2"/>
                </a:solidFill>
              </a:rPr>
              <a:t>2015 - 2024</a:t>
            </a:r>
          </a:p>
        </p:txBody>
      </p:sp>
    </p:spTree>
    <p:extLst>
      <p:ext uri="{BB962C8B-B14F-4D97-AF65-F5344CB8AC3E}">
        <p14:creationId xmlns:p14="http://schemas.microsoft.com/office/powerpoint/2010/main" val="22612258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288" y="1048654"/>
            <a:ext cx="7202776" cy="253916"/>
          </a:xfrm>
          <a:prstGeom prst="rect">
            <a:avLst/>
          </a:prstGeom>
          <a:noFill/>
        </p:spPr>
        <p:txBody>
          <a:bodyPr wrap="square">
            <a:spAutoFit/>
          </a:bodyPr>
          <a:lstStyle/>
          <a:p>
            <a:pPr algn="l"/>
            <a:r>
              <a:rPr lang="nl-NL" sz="1050" i="1" dirty="0" err="1">
                <a:solidFill>
                  <a:srgbClr val="E37222"/>
                </a:solidFill>
              </a:rPr>
              <a:t>Mentimeter</a:t>
            </a:r>
            <a:endParaRPr sz="1050" i="1" dirty="0">
              <a:solidFill>
                <a:srgbClr val="E37222"/>
              </a:solidFill>
            </a:endParaRPr>
          </a:p>
        </p:txBody>
      </p:sp>
      <p:sp>
        <p:nvSpPr>
          <p:cNvPr id="5" name="Rectangle 4"/>
          <p:cNvSpPr/>
          <p:nvPr/>
        </p:nvSpPr>
        <p:spPr>
          <a:xfrm>
            <a:off x="377289" y="1439662"/>
            <a:ext cx="8389519" cy="1269060"/>
          </a:xfrm>
          <a:prstGeom prst="rect">
            <a:avLst/>
          </a:prstGeom>
          <a:solidFill>
            <a:srgbClr val="EBF2FA"/>
          </a:solidFill>
          <a:ln w="19050">
            <a:solidFill>
              <a:srgbClr val="1F497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6" name="TextBox 5"/>
          <p:cNvSpPr txBox="1"/>
          <p:nvPr/>
        </p:nvSpPr>
        <p:spPr>
          <a:xfrm>
            <a:off x="514485" y="1508260"/>
            <a:ext cx="8115127" cy="242374"/>
          </a:xfrm>
          <a:prstGeom prst="rect">
            <a:avLst/>
          </a:prstGeom>
          <a:noFill/>
        </p:spPr>
        <p:txBody>
          <a:bodyPr wrap="square">
            <a:spAutoFit/>
          </a:bodyPr>
          <a:lstStyle/>
          <a:p>
            <a:pPr algn="l"/>
            <a:r>
              <a:rPr sz="975" b="1" i="1">
                <a:solidFill>
                  <a:srgbClr val="1F497D"/>
                </a:solidFill>
              </a:rPr>
              <a:t>Casus</a:t>
            </a:r>
          </a:p>
        </p:txBody>
      </p:sp>
      <p:sp>
        <p:nvSpPr>
          <p:cNvPr id="7" name="TextBox 6"/>
          <p:cNvSpPr txBox="1"/>
          <p:nvPr/>
        </p:nvSpPr>
        <p:spPr>
          <a:xfrm>
            <a:off x="514485" y="1748353"/>
            <a:ext cx="8115127" cy="507831"/>
          </a:xfrm>
          <a:prstGeom prst="rect">
            <a:avLst/>
          </a:prstGeom>
          <a:noFill/>
        </p:spPr>
        <p:txBody>
          <a:bodyPr wrap="square">
            <a:spAutoFit/>
          </a:bodyPr>
          <a:lstStyle/>
          <a:p>
            <a:pPr algn="l"/>
            <a:r>
              <a:rPr sz="1350" dirty="0" err="1">
                <a:solidFill>
                  <a:srgbClr val="1E1E1E"/>
                </a:solidFill>
              </a:rPr>
              <a:t>Ouders</a:t>
            </a:r>
            <a:r>
              <a:rPr sz="1350" dirty="0">
                <a:solidFill>
                  <a:srgbClr val="1E1E1E"/>
                </a:solidFill>
              </a:rPr>
              <a:t> </a:t>
            </a:r>
            <a:r>
              <a:rPr sz="1350" dirty="0" err="1">
                <a:solidFill>
                  <a:srgbClr val="1E1E1E"/>
                </a:solidFill>
              </a:rPr>
              <a:t>horen</a:t>
            </a:r>
            <a:r>
              <a:rPr sz="1350" dirty="0">
                <a:solidFill>
                  <a:srgbClr val="1E1E1E"/>
                </a:solidFill>
              </a:rPr>
              <a:t> </a:t>
            </a:r>
            <a:r>
              <a:rPr sz="1350" dirty="0" err="1">
                <a:solidFill>
                  <a:srgbClr val="1E1E1E"/>
                </a:solidFill>
              </a:rPr>
              <a:t>allebei</a:t>
            </a:r>
            <a:r>
              <a:rPr sz="1350" dirty="0">
                <a:solidFill>
                  <a:srgbClr val="1E1E1E"/>
                </a:solidFill>
              </a:rPr>
              <a:t> </a:t>
            </a:r>
            <a:r>
              <a:rPr sz="1350" dirty="0" err="1">
                <a:solidFill>
                  <a:srgbClr val="1E1E1E"/>
                </a:solidFill>
              </a:rPr>
              <a:t>goed</a:t>
            </a:r>
            <a:r>
              <a:rPr sz="1350" dirty="0">
                <a:solidFill>
                  <a:srgbClr val="1E1E1E"/>
                </a:solidFill>
              </a:rPr>
              <a:t>. Hun kind is </a:t>
            </a:r>
            <a:r>
              <a:rPr sz="1350" dirty="0" err="1">
                <a:solidFill>
                  <a:srgbClr val="1E1E1E"/>
                </a:solidFill>
              </a:rPr>
              <a:t>doof</a:t>
            </a:r>
            <a:r>
              <a:rPr sz="1350" dirty="0">
                <a:solidFill>
                  <a:srgbClr val="1E1E1E"/>
                </a:solidFill>
              </a:rPr>
              <a:t> </a:t>
            </a:r>
            <a:r>
              <a:rPr sz="1350" dirty="0" err="1">
                <a:solidFill>
                  <a:srgbClr val="1E1E1E"/>
                </a:solidFill>
              </a:rPr>
              <a:t>vanaf</a:t>
            </a:r>
            <a:r>
              <a:rPr sz="1350" dirty="0">
                <a:solidFill>
                  <a:srgbClr val="1E1E1E"/>
                </a:solidFill>
              </a:rPr>
              <a:t> de </a:t>
            </a:r>
            <a:r>
              <a:rPr sz="1350" dirty="0" err="1">
                <a:solidFill>
                  <a:srgbClr val="1E1E1E"/>
                </a:solidFill>
              </a:rPr>
              <a:t>geboorte</a:t>
            </a:r>
            <a:r>
              <a:rPr sz="1350" dirty="0">
                <a:solidFill>
                  <a:srgbClr val="1E1E1E"/>
                </a:solidFill>
              </a:rPr>
              <a:t>. </a:t>
            </a:r>
            <a:r>
              <a:rPr sz="1350" dirty="0" err="1">
                <a:solidFill>
                  <a:srgbClr val="1E1E1E"/>
                </a:solidFill>
              </a:rPr>
              <a:t>Exoomsequencing</a:t>
            </a:r>
            <a:r>
              <a:rPr sz="1350" dirty="0">
                <a:solidFill>
                  <a:srgbClr val="1E1E1E"/>
                </a:solidFill>
              </a:rPr>
              <a:t> </a:t>
            </a:r>
            <a:r>
              <a:rPr sz="1350" dirty="0" err="1">
                <a:solidFill>
                  <a:srgbClr val="1E1E1E"/>
                </a:solidFill>
              </a:rPr>
              <a:t>toont</a:t>
            </a:r>
            <a:r>
              <a:rPr sz="1350" dirty="0">
                <a:solidFill>
                  <a:srgbClr val="1E1E1E"/>
                </a:solidFill>
              </a:rPr>
              <a:t> </a:t>
            </a:r>
            <a:r>
              <a:rPr sz="1350" dirty="0" err="1">
                <a:solidFill>
                  <a:srgbClr val="1E1E1E"/>
                </a:solidFill>
              </a:rPr>
              <a:t>één</a:t>
            </a:r>
            <a:r>
              <a:rPr sz="1350" dirty="0">
                <a:solidFill>
                  <a:srgbClr val="1E1E1E"/>
                </a:solidFill>
              </a:rPr>
              <a:t> </a:t>
            </a:r>
            <a:r>
              <a:rPr sz="1350" dirty="0" err="1">
                <a:solidFill>
                  <a:srgbClr val="1E1E1E"/>
                </a:solidFill>
              </a:rPr>
              <a:t>pathogene</a:t>
            </a:r>
            <a:r>
              <a:rPr sz="1350" dirty="0">
                <a:solidFill>
                  <a:srgbClr val="1E1E1E"/>
                </a:solidFill>
              </a:rPr>
              <a:t> variant in </a:t>
            </a:r>
            <a:r>
              <a:rPr sz="1350" dirty="0" err="1">
                <a:solidFill>
                  <a:srgbClr val="1E1E1E"/>
                </a:solidFill>
              </a:rPr>
              <a:t>een</a:t>
            </a:r>
            <a:r>
              <a:rPr sz="1350" dirty="0">
                <a:solidFill>
                  <a:srgbClr val="1E1E1E"/>
                </a:solidFill>
              </a:rPr>
              <a:t> </a:t>
            </a:r>
            <a:r>
              <a:rPr sz="1350" dirty="0" err="1">
                <a:solidFill>
                  <a:srgbClr val="1E1E1E"/>
                </a:solidFill>
              </a:rPr>
              <a:t>recessief</a:t>
            </a:r>
            <a:r>
              <a:rPr sz="1350" dirty="0">
                <a:solidFill>
                  <a:srgbClr val="1E1E1E"/>
                </a:solidFill>
              </a:rPr>
              <a:t> </a:t>
            </a:r>
            <a:r>
              <a:rPr sz="1350" dirty="0" err="1">
                <a:solidFill>
                  <a:srgbClr val="1E1E1E"/>
                </a:solidFill>
              </a:rPr>
              <a:t>doofheidsgen</a:t>
            </a:r>
            <a:r>
              <a:rPr sz="1350" dirty="0">
                <a:solidFill>
                  <a:srgbClr val="1E1E1E"/>
                </a:solidFill>
              </a:rPr>
              <a:t> — de </a:t>
            </a:r>
            <a:r>
              <a:rPr sz="1350" dirty="0" err="1">
                <a:solidFill>
                  <a:srgbClr val="1E1E1E"/>
                </a:solidFill>
              </a:rPr>
              <a:t>tweede</a:t>
            </a:r>
            <a:r>
              <a:rPr sz="1350" dirty="0">
                <a:solidFill>
                  <a:srgbClr val="1E1E1E"/>
                </a:solidFill>
              </a:rPr>
              <a:t> </a:t>
            </a:r>
            <a:r>
              <a:rPr sz="1350" dirty="0" err="1">
                <a:solidFill>
                  <a:srgbClr val="1E1E1E"/>
                </a:solidFill>
              </a:rPr>
              <a:t>allel</a:t>
            </a:r>
            <a:r>
              <a:rPr sz="1350" dirty="0">
                <a:solidFill>
                  <a:srgbClr val="1E1E1E"/>
                </a:solidFill>
              </a:rPr>
              <a:t> </a:t>
            </a:r>
            <a:r>
              <a:rPr sz="1350" dirty="0" err="1">
                <a:solidFill>
                  <a:srgbClr val="1E1E1E"/>
                </a:solidFill>
              </a:rPr>
              <a:t>ontbreekt</a:t>
            </a:r>
            <a:r>
              <a:rPr sz="1350" dirty="0">
                <a:solidFill>
                  <a:srgbClr val="1E1E1E"/>
                </a:solidFill>
              </a:rPr>
              <a:t>.</a:t>
            </a:r>
          </a:p>
        </p:txBody>
      </p:sp>
      <p:sp>
        <p:nvSpPr>
          <p:cNvPr id="8" name="TextBox 7"/>
          <p:cNvSpPr txBox="1"/>
          <p:nvPr/>
        </p:nvSpPr>
        <p:spPr>
          <a:xfrm>
            <a:off x="377289" y="2880217"/>
            <a:ext cx="8389519" cy="369332"/>
          </a:xfrm>
          <a:prstGeom prst="rect">
            <a:avLst/>
          </a:prstGeom>
          <a:noFill/>
        </p:spPr>
        <p:txBody>
          <a:bodyPr wrap="square">
            <a:spAutoFit/>
          </a:bodyPr>
          <a:lstStyle/>
          <a:p>
            <a:pPr algn="l"/>
            <a:r>
              <a:rPr b="1">
                <a:solidFill>
                  <a:srgbClr val="1F497D"/>
                </a:solidFill>
              </a:rPr>
              <a:t>Wat is de meest zinvolle volgende stap?</a:t>
            </a:r>
          </a:p>
        </p:txBody>
      </p:sp>
      <p:sp>
        <p:nvSpPr>
          <p:cNvPr id="9" name="Rectangle 8"/>
          <p:cNvSpPr/>
          <p:nvPr/>
        </p:nvSpPr>
        <p:spPr>
          <a:xfrm>
            <a:off x="377288" y="3463299"/>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0" name="Rectangle 9"/>
          <p:cNvSpPr/>
          <p:nvPr/>
        </p:nvSpPr>
        <p:spPr>
          <a:xfrm>
            <a:off x="445887" y="3586775"/>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1" name="TextBox 10"/>
          <p:cNvSpPr txBox="1"/>
          <p:nvPr/>
        </p:nvSpPr>
        <p:spPr>
          <a:xfrm>
            <a:off x="456732" y="3573055"/>
            <a:ext cx="266420" cy="253916"/>
          </a:xfrm>
          <a:prstGeom prst="rect">
            <a:avLst/>
          </a:prstGeom>
          <a:noFill/>
        </p:spPr>
        <p:txBody>
          <a:bodyPr wrap="none">
            <a:spAutoFit/>
          </a:bodyPr>
          <a:lstStyle/>
          <a:p>
            <a:pPr algn="ctr"/>
            <a:r>
              <a:rPr sz="1050" b="1">
                <a:solidFill>
                  <a:srgbClr val="FFFFFF"/>
                </a:solidFill>
              </a:rPr>
              <a:t>A</a:t>
            </a:r>
          </a:p>
        </p:txBody>
      </p:sp>
      <p:sp>
        <p:nvSpPr>
          <p:cNvPr id="12" name="TextBox 11"/>
          <p:cNvSpPr txBox="1"/>
          <p:nvPr/>
        </p:nvSpPr>
        <p:spPr>
          <a:xfrm>
            <a:off x="823175" y="3586776"/>
            <a:ext cx="3577379" cy="276999"/>
          </a:xfrm>
          <a:prstGeom prst="rect">
            <a:avLst/>
          </a:prstGeom>
          <a:noFill/>
        </p:spPr>
        <p:txBody>
          <a:bodyPr wrap="square">
            <a:spAutoFit/>
          </a:bodyPr>
          <a:lstStyle/>
          <a:p>
            <a:pPr algn="l"/>
            <a:r>
              <a:rPr sz="1200">
                <a:solidFill>
                  <a:srgbClr val="3C3C3C"/>
                </a:solidFill>
              </a:rPr>
              <a:t>Heranalyse van het exoom over 2 jaar</a:t>
            </a:r>
          </a:p>
        </p:txBody>
      </p:sp>
      <p:sp>
        <p:nvSpPr>
          <p:cNvPr id="17" name="Rectangle 16"/>
          <p:cNvSpPr/>
          <p:nvPr/>
        </p:nvSpPr>
        <p:spPr>
          <a:xfrm>
            <a:off x="377288" y="4149277"/>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8" name="Rectangle 17"/>
          <p:cNvSpPr/>
          <p:nvPr/>
        </p:nvSpPr>
        <p:spPr>
          <a:xfrm>
            <a:off x="445887" y="4272754"/>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9" name="TextBox 18"/>
          <p:cNvSpPr txBox="1"/>
          <p:nvPr/>
        </p:nvSpPr>
        <p:spPr>
          <a:xfrm>
            <a:off x="462343" y="4259034"/>
            <a:ext cx="255199" cy="253916"/>
          </a:xfrm>
          <a:prstGeom prst="rect">
            <a:avLst/>
          </a:prstGeom>
          <a:noFill/>
        </p:spPr>
        <p:txBody>
          <a:bodyPr wrap="none">
            <a:spAutoFit/>
          </a:bodyPr>
          <a:lstStyle/>
          <a:p>
            <a:pPr algn="ctr"/>
            <a:r>
              <a:rPr sz="1050" b="1">
                <a:solidFill>
                  <a:srgbClr val="FFFFFF"/>
                </a:solidFill>
              </a:rPr>
              <a:t>C</a:t>
            </a:r>
          </a:p>
        </p:txBody>
      </p:sp>
      <p:sp>
        <p:nvSpPr>
          <p:cNvPr id="20" name="TextBox 19"/>
          <p:cNvSpPr txBox="1"/>
          <p:nvPr/>
        </p:nvSpPr>
        <p:spPr>
          <a:xfrm>
            <a:off x="823175" y="4272754"/>
            <a:ext cx="3577379" cy="276999"/>
          </a:xfrm>
          <a:prstGeom prst="rect">
            <a:avLst/>
          </a:prstGeom>
          <a:noFill/>
        </p:spPr>
        <p:txBody>
          <a:bodyPr wrap="square">
            <a:spAutoFit/>
          </a:bodyPr>
          <a:lstStyle/>
          <a:p>
            <a:pPr algn="l"/>
            <a:r>
              <a:rPr sz="1200" dirty="0">
                <a:solidFill>
                  <a:srgbClr val="3C3C3C"/>
                </a:solidFill>
              </a:rPr>
              <a:t>RNA-</a:t>
            </a:r>
            <a:r>
              <a:rPr sz="1200" dirty="0" err="1">
                <a:solidFill>
                  <a:srgbClr val="3C3C3C"/>
                </a:solidFill>
              </a:rPr>
              <a:t>analyse</a:t>
            </a:r>
            <a:r>
              <a:rPr sz="1200" dirty="0">
                <a:solidFill>
                  <a:srgbClr val="3C3C3C"/>
                </a:solidFill>
              </a:rPr>
              <a:t> (</a:t>
            </a:r>
            <a:r>
              <a:rPr sz="1200" dirty="0" err="1">
                <a:solidFill>
                  <a:srgbClr val="3C3C3C"/>
                </a:solidFill>
              </a:rPr>
              <a:t>transcriptoom</a:t>
            </a:r>
            <a:r>
              <a:rPr sz="1200" dirty="0">
                <a:solidFill>
                  <a:srgbClr val="3C3C3C"/>
                </a:solidFill>
              </a:rPr>
              <a:t>) van de </a:t>
            </a:r>
            <a:r>
              <a:rPr sz="1200" dirty="0" err="1">
                <a:solidFill>
                  <a:srgbClr val="3C3C3C"/>
                </a:solidFill>
              </a:rPr>
              <a:t>patiënt</a:t>
            </a:r>
            <a:endParaRPr sz="1200" dirty="0">
              <a:solidFill>
                <a:srgbClr val="3C3C3C"/>
              </a:solidFill>
            </a:endParaRPr>
          </a:p>
        </p:txBody>
      </p:sp>
      <p:sp>
        <p:nvSpPr>
          <p:cNvPr id="21" name="Rectangle 20"/>
          <p:cNvSpPr/>
          <p:nvPr/>
        </p:nvSpPr>
        <p:spPr>
          <a:xfrm>
            <a:off x="4674945" y="4149277"/>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2" name="Rectangle 21"/>
          <p:cNvSpPr/>
          <p:nvPr/>
        </p:nvSpPr>
        <p:spPr>
          <a:xfrm>
            <a:off x="4743543" y="4272754"/>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3" name="TextBox 22"/>
          <p:cNvSpPr txBox="1"/>
          <p:nvPr/>
        </p:nvSpPr>
        <p:spPr>
          <a:xfrm>
            <a:off x="4752785" y="4259034"/>
            <a:ext cx="269626" cy="253916"/>
          </a:xfrm>
          <a:prstGeom prst="rect">
            <a:avLst/>
          </a:prstGeom>
          <a:noFill/>
        </p:spPr>
        <p:txBody>
          <a:bodyPr wrap="none">
            <a:spAutoFit/>
          </a:bodyPr>
          <a:lstStyle/>
          <a:p>
            <a:pPr algn="ctr"/>
            <a:r>
              <a:rPr sz="1050" b="1" dirty="0">
                <a:solidFill>
                  <a:srgbClr val="FFFFFF"/>
                </a:solidFill>
              </a:rPr>
              <a:t>D</a:t>
            </a:r>
          </a:p>
        </p:txBody>
      </p:sp>
      <p:sp>
        <p:nvSpPr>
          <p:cNvPr id="24" name="TextBox 23"/>
          <p:cNvSpPr txBox="1"/>
          <p:nvPr/>
        </p:nvSpPr>
        <p:spPr>
          <a:xfrm>
            <a:off x="5120831" y="4272754"/>
            <a:ext cx="3577379" cy="276999"/>
          </a:xfrm>
          <a:prstGeom prst="rect">
            <a:avLst/>
          </a:prstGeom>
          <a:noFill/>
        </p:spPr>
        <p:txBody>
          <a:bodyPr wrap="square">
            <a:spAutoFit/>
          </a:bodyPr>
          <a:lstStyle/>
          <a:p>
            <a:pPr algn="l"/>
            <a:r>
              <a:rPr sz="1200">
                <a:solidFill>
                  <a:srgbClr val="3C3C3C"/>
                </a:solidFill>
              </a:rPr>
              <a:t>Functioneel celkweekonderzoek</a:t>
            </a:r>
          </a:p>
        </p:txBody>
      </p:sp>
      <p:sp>
        <p:nvSpPr>
          <p:cNvPr id="28" name="Rectangle 27">
            <a:extLst>
              <a:ext uri="{FF2B5EF4-FFF2-40B4-BE49-F238E27FC236}">
                <a16:creationId xmlns:a16="http://schemas.microsoft.com/office/drawing/2014/main" id="{89ACCC63-3197-E2D8-443B-C71658C18EDC}"/>
              </a:ext>
            </a:extLst>
          </p:cNvPr>
          <p:cNvSpPr/>
          <p:nvPr/>
        </p:nvSpPr>
        <p:spPr>
          <a:xfrm>
            <a:off x="4674945" y="3474410"/>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9" name="TextBox 28">
            <a:extLst>
              <a:ext uri="{FF2B5EF4-FFF2-40B4-BE49-F238E27FC236}">
                <a16:creationId xmlns:a16="http://schemas.microsoft.com/office/drawing/2014/main" id="{49B967A7-107C-1DEE-3902-97F4E7687DB8}"/>
              </a:ext>
            </a:extLst>
          </p:cNvPr>
          <p:cNvSpPr txBox="1"/>
          <p:nvPr/>
        </p:nvSpPr>
        <p:spPr>
          <a:xfrm>
            <a:off x="5120831" y="3597887"/>
            <a:ext cx="3577379" cy="276999"/>
          </a:xfrm>
          <a:prstGeom prst="rect">
            <a:avLst/>
          </a:prstGeom>
          <a:noFill/>
        </p:spPr>
        <p:txBody>
          <a:bodyPr wrap="square">
            <a:spAutoFit/>
          </a:bodyPr>
          <a:lstStyle/>
          <a:p>
            <a:pPr algn="l"/>
            <a:r>
              <a:rPr lang="nl-NL" sz="1200" dirty="0">
                <a:solidFill>
                  <a:srgbClr val="3C3C3C"/>
                </a:solidFill>
              </a:rPr>
              <a:t>TRIO-WGS: beide ouders en kind</a:t>
            </a:r>
            <a:endParaRPr sz="1200" dirty="0">
              <a:solidFill>
                <a:srgbClr val="3C3C3C"/>
              </a:solidFill>
            </a:endParaRPr>
          </a:p>
        </p:txBody>
      </p:sp>
      <p:sp>
        <p:nvSpPr>
          <p:cNvPr id="30" name="Rectangle 29">
            <a:extLst>
              <a:ext uri="{FF2B5EF4-FFF2-40B4-BE49-F238E27FC236}">
                <a16:creationId xmlns:a16="http://schemas.microsoft.com/office/drawing/2014/main" id="{1CBF525D-E159-7466-A389-E2545D02073A}"/>
              </a:ext>
            </a:extLst>
          </p:cNvPr>
          <p:cNvSpPr/>
          <p:nvPr/>
        </p:nvSpPr>
        <p:spPr>
          <a:xfrm>
            <a:off x="4773955" y="3610526"/>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5" name="TextBox 14"/>
          <p:cNvSpPr txBox="1"/>
          <p:nvPr/>
        </p:nvSpPr>
        <p:spPr>
          <a:xfrm>
            <a:off x="4790453" y="3626012"/>
            <a:ext cx="260008" cy="253916"/>
          </a:xfrm>
          <a:prstGeom prst="rect">
            <a:avLst/>
          </a:prstGeom>
          <a:noFill/>
        </p:spPr>
        <p:txBody>
          <a:bodyPr wrap="none">
            <a:spAutoFit/>
          </a:bodyPr>
          <a:lstStyle/>
          <a:p>
            <a:pPr algn="ctr"/>
            <a:r>
              <a:rPr sz="1050" b="1" dirty="0">
                <a:solidFill>
                  <a:srgbClr val="FFFFFF"/>
                </a:solidFill>
              </a:rPr>
              <a:t>B</a:t>
            </a:r>
          </a:p>
        </p:txBody>
      </p:sp>
      <p:pic>
        <p:nvPicPr>
          <p:cNvPr id="31" name="Picture 30">
            <a:extLst>
              <a:ext uri="{FF2B5EF4-FFF2-40B4-BE49-F238E27FC236}">
                <a16:creationId xmlns:a16="http://schemas.microsoft.com/office/drawing/2014/main" id="{B76282B3-55B0-E1BA-81A4-794B69A2EA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8913" y="5013176"/>
            <a:ext cx="1766174" cy="1766174"/>
          </a:xfrm>
          <a:prstGeom prst="rect">
            <a:avLst/>
          </a:prstGeo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288" y="1048654"/>
            <a:ext cx="7202776" cy="253916"/>
          </a:xfrm>
          <a:prstGeom prst="rect">
            <a:avLst/>
          </a:prstGeom>
          <a:noFill/>
        </p:spPr>
        <p:txBody>
          <a:bodyPr wrap="square">
            <a:spAutoFit/>
          </a:bodyPr>
          <a:lstStyle/>
          <a:p>
            <a:pPr algn="l"/>
            <a:r>
              <a:rPr sz="1050" i="1">
                <a:solidFill>
                  <a:srgbClr val="E37222"/>
                </a:solidFill>
              </a:rPr>
              <a:t>Vraag aan de zaal</a:t>
            </a:r>
          </a:p>
        </p:txBody>
      </p:sp>
      <p:sp>
        <p:nvSpPr>
          <p:cNvPr id="5" name="Rectangle 4"/>
          <p:cNvSpPr/>
          <p:nvPr/>
        </p:nvSpPr>
        <p:spPr>
          <a:xfrm>
            <a:off x="377289" y="1439662"/>
            <a:ext cx="8389519" cy="1269060"/>
          </a:xfrm>
          <a:prstGeom prst="rect">
            <a:avLst/>
          </a:prstGeom>
          <a:solidFill>
            <a:srgbClr val="EBF2FA"/>
          </a:solidFill>
          <a:ln w="19050">
            <a:solidFill>
              <a:srgbClr val="1F497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6" name="TextBox 5"/>
          <p:cNvSpPr txBox="1"/>
          <p:nvPr/>
        </p:nvSpPr>
        <p:spPr>
          <a:xfrm>
            <a:off x="514485" y="1508260"/>
            <a:ext cx="8115127" cy="242374"/>
          </a:xfrm>
          <a:prstGeom prst="rect">
            <a:avLst/>
          </a:prstGeom>
          <a:noFill/>
        </p:spPr>
        <p:txBody>
          <a:bodyPr wrap="square">
            <a:spAutoFit/>
          </a:bodyPr>
          <a:lstStyle/>
          <a:p>
            <a:pPr algn="l"/>
            <a:r>
              <a:rPr sz="975" b="1" i="1">
                <a:solidFill>
                  <a:srgbClr val="1F497D"/>
                </a:solidFill>
              </a:rPr>
              <a:t>Casus</a:t>
            </a:r>
          </a:p>
        </p:txBody>
      </p:sp>
      <p:sp>
        <p:nvSpPr>
          <p:cNvPr id="7" name="TextBox 6"/>
          <p:cNvSpPr txBox="1"/>
          <p:nvPr/>
        </p:nvSpPr>
        <p:spPr>
          <a:xfrm>
            <a:off x="514485" y="1748353"/>
            <a:ext cx="8115127" cy="507831"/>
          </a:xfrm>
          <a:prstGeom prst="rect">
            <a:avLst/>
          </a:prstGeom>
          <a:noFill/>
        </p:spPr>
        <p:txBody>
          <a:bodyPr wrap="square">
            <a:spAutoFit/>
          </a:bodyPr>
          <a:lstStyle/>
          <a:p>
            <a:pPr algn="l"/>
            <a:r>
              <a:rPr sz="1350">
                <a:solidFill>
                  <a:srgbClr val="1E1E1E"/>
                </a:solidFill>
              </a:rPr>
              <a:t>Ouders horen allebei goed. Hun kind is doof vanaf de geboorte. Exoomsequencing toont één pathogene variant in een recessief doofheidsgen — de tweede allel ontbreekt.</a:t>
            </a:r>
          </a:p>
        </p:txBody>
      </p:sp>
      <p:sp>
        <p:nvSpPr>
          <p:cNvPr id="8" name="TextBox 7"/>
          <p:cNvSpPr txBox="1"/>
          <p:nvPr/>
        </p:nvSpPr>
        <p:spPr>
          <a:xfrm>
            <a:off x="377289" y="2880217"/>
            <a:ext cx="8389519" cy="369332"/>
          </a:xfrm>
          <a:prstGeom prst="rect">
            <a:avLst/>
          </a:prstGeom>
          <a:noFill/>
        </p:spPr>
        <p:txBody>
          <a:bodyPr wrap="square">
            <a:spAutoFit/>
          </a:bodyPr>
          <a:lstStyle/>
          <a:p>
            <a:pPr algn="l"/>
            <a:r>
              <a:rPr b="1">
                <a:solidFill>
                  <a:srgbClr val="1F497D"/>
                </a:solidFill>
              </a:rPr>
              <a:t>Wat is de meest zinvolle volgende stap?</a:t>
            </a:r>
          </a:p>
        </p:txBody>
      </p:sp>
      <p:sp>
        <p:nvSpPr>
          <p:cNvPr id="9" name="Rectangle 8"/>
          <p:cNvSpPr/>
          <p:nvPr/>
        </p:nvSpPr>
        <p:spPr>
          <a:xfrm>
            <a:off x="377288" y="3463299"/>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0" name="Rectangle 9"/>
          <p:cNvSpPr/>
          <p:nvPr/>
        </p:nvSpPr>
        <p:spPr>
          <a:xfrm>
            <a:off x="445887" y="3586775"/>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1" name="TextBox 10"/>
          <p:cNvSpPr txBox="1"/>
          <p:nvPr/>
        </p:nvSpPr>
        <p:spPr>
          <a:xfrm>
            <a:off x="456732" y="3573055"/>
            <a:ext cx="266420" cy="253916"/>
          </a:xfrm>
          <a:prstGeom prst="rect">
            <a:avLst/>
          </a:prstGeom>
          <a:noFill/>
        </p:spPr>
        <p:txBody>
          <a:bodyPr wrap="none">
            <a:spAutoFit/>
          </a:bodyPr>
          <a:lstStyle/>
          <a:p>
            <a:pPr algn="ctr"/>
            <a:r>
              <a:rPr sz="1050" b="1">
                <a:solidFill>
                  <a:srgbClr val="FFFFFF"/>
                </a:solidFill>
              </a:rPr>
              <a:t>A</a:t>
            </a:r>
          </a:p>
        </p:txBody>
      </p:sp>
      <p:sp>
        <p:nvSpPr>
          <p:cNvPr id="12" name="TextBox 11"/>
          <p:cNvSpPr txBox="1"/>
          <p:nvPr/>
        </p:nvSpPr>
        <p:spPr>
          <a:xfrm>
            <a:off x="823175" y="3586776"/>
            <a:ext cx="3577379" cy="276999"/>
          </a:xfrm>
          <a:prstGeom prst="rect">
            <a:avLst/>
          </a:prstGeom>
          <a:noFill/>
        </p:spPr>
        <p:txBody>
          <a:bodyPr wrap="square">
            <a:spAutoFit/>
          </a:bodyPr>
          <a:lstStyle/>
          <a:p>
            <a:pPr algn="l"/>
            <a:r>
              <a:rPr sz="1200">
                <a:solidFill>
                  <a:srgbClr val="3C3C3C"/>
                </a:solidFill>
              </a:rPr>
              <a:t>Heranalyse van het exoom over 2 jaar</a:t>
            </a:r>
          </a:p>
        </p:txBody>
      </p:sp>
      <p:sp>
        <p:nvSpPr>
          <p:cNvPr id="13" name="Rectangle 12"/>
          <p:cNvSpPr/>
          <p:nvPr/>
        </p:nvSpPr>
        <p:spPr>
          <a:xfrm>
            <a:off x="4674945" y="3463299"/>
            <a:ext cx="4091863" cy="583082"/>
          </a:xfrm>
          <a:prstGeom prst="rect">
            <a:avLst/>
          </a:prstGeom>
          <a:solidFill>
            <a:srgbClr val="E6F5EB"/>
          </a:solidFill>
          <a:ln w="19050">
            <a:solidFill>
              <a:srgbClr val="0082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4" name="Rectangle 13"/>
          <p:cNvSpPr/>
          <p:nvPr/>
        </p:nvSpPr>
        <p:spPr>
          <a:xfrm>
            <a:off x="4743543" y="3586775"/>
            <a:ext cx="288111" cy="288111"/>
          </a:xfrm>
          <a:prstGeom prst="rect">
            <a:avLst/>
          </a:prstGeom>
          <a:solidFill>
            <a:srgbClr val="0082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5" name="TextBox 14"/>
          <p:cNvSpPr txBox="1"/>
          <p:nvPr/>
        </p:nvSpPr>
        <p:spPr>
          <a:xfrm>
            <a:off x="4757594" y="3573055"/>
            <a:ext cx="260008" cy="253916"/>
          </a:xfrm>
          <a:prstGeom prst="rect">
            <a:avLst/>
          </a:prstGeom>
          <a:noFill/>
        </p:spPr>
        <p:txBody>
          <a:bodyPr wrap="none">
            <a:spAutoFit/>
          </a:bodyPr>
          <a:lstStyle/>
          <a:p>
            <a:pPr algn="ctr"/>
            <a:r>
              <a:rPr sz="1050" b="1">
                <a:solidFill>
                  <a:srgbClr val="FFFFFF"/>
                </a:solidFill>
              </a:rPr>
              <a:t>B</a:t>
            </a:r>
          </a:p>
        </p:txBody>
      </p:sp>
      <p:sp>
        <p:nvSpPr>
          <p:cNvPr id="16" name="TextBox 15"/>
          <p:cNvSpPr txBox="1"/>
          <p:nvPr/>
        </p:nvSpPr>
        <p:spPr>
          <a:xfrm>
            <a:off x="5120831" y="3586776"/>
            <a:ext cx="3577379" cy="276999"/>
          </a:xfrm>
          <a:prstGeom prst="rect">
            <a:avLst/>
          </a:prstGeom>
          <a:noFill/>
        </p:spPr>
        <p:txBody>
          <a:bodyPr wrap="square">
            <a:spAutoFit/>
          </a:bodyPr>
          <a:lstStyle/>
          <a:p>
            <a:pPr algn="l"/>
            <a:r>
              <a:rPr sz="1200" b="1">
                <a:solidFill>
                  <a:srgbClr val="1E1E1E"/>
                </a:solidFill>
              </a:rPr>
              <a:t>Trio-WGS: beide ouders én kind sequencen</a:t>
            </a:r>
          </a:p>
        </p:txBody>
      </p:sp>
      <p:sp>
        <p:nvSpPr>
          <p:cNvPr id="17" name="Rectangle 16"/>
          <p:cNvSpPr/>
          <p:nvPr/>
        </p:nvSpPr>
        <p:spPr>
          <a:xfrm>
            <a:off x="377288" y="4149277"/>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8" name="Rectangle 17"/>
          <p:cNvSpPr/>
          <p:nvPr/>
        </p:nvSpPr>
        <p:spPr>
          <a:xfrm>
            <a:off x="445887" y="4272754"/>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9" name="TextBox 18"/>
          <p:cNvSpPr txBox="1"/>
          <p:nvPr/>
        </p:nvSpPr>
        <p:spPr>
          <a:xfrm>
            <a:off x="462343" y="4259034"/>
            <a:ext cx="255199" cy="253916"/>
          </a:xfrm>
          <a:prstGeom prst="rect">
            <a:avLst/>
          </a:prstGeom>
          <a:noFill/>
        </p:spPr>
        <p:txBody>
          <a:bodyPr wrap="none">
            <a:spAutoFit/>
          </a:bodyPr>
          <a:lstStyle/>
          <a:p>
            <a:pPr algn="ctr"/>
            <a:r>
              <a:rPr sz="1050" b="1">
                <a:solidFill>
                  <a:srgbClr val="FFFFFF"/>
                </a:solidFill>
              </a:rPr>
              <a:t>C</a:t>
            </a:r>
          </a:p>
        </p:txBody>
      </p:sp>
      <p:sp>
        <p:nvSpPr>
          <p:cNvPr id="20" name="TextBox 19"/>
          <p:cNvSpPr txBox="1"/>
          <p:nvPr/>
        </p:nvSpPr>
        <p:spPr>
          <a:xfrm>
            <a:off x="823175" y="4272754"/>
            <a:ext cx="3577379" cy="276999"/>
          </a:xfrm>
          <a:prstGeom prst="rect">
            <a:avLst/>
          </a:prstGeom>
          <a:noFill/>
        </p:spPr>
        <p:txBody>
          <a:bodyPr wrap="square">
            <a:spAutoFit/>
          </a:bodyPr>
          <a:lstStyle/>
          <a:p>
            <a:pPr algn="l"/>
            <a:r>
              <a:rPr sz="1200">
                <a:solidFill>
                  <a:srgbClr val="3C3C3C"/>
                </a:solidFill>
              </a:rPr>
              <a:t>RNA-analyse (transcriptoom) van de patiënt</a:t>
            </a:r>
          </a:p>
        </p:txBody>
      </p:sp>
      <p:sp>
        <p:nvSpPr>
          <p:cNvPr id="21" name="Rectangle 20"/>
          <p:cNvSpPr/>
          <p:nvPr/>
        </p:nvSpPr>
        <p:spPr>
          <a:xfrm>
            <a:off x="4674945" y="4149277"/>
            <a:ext cx="4091863" cy="583082"/>
          </a:xfrm>
          <a:prstGeom prst="rect">
            <a:avLst/>
          </a:prstGeom>
          <a:solidFill>
            <a:srgbClr val="F5F5F5"/>
          </a:solidFill>
          <a:ln w="19050">
            <a:solidFill>
              <a:srgbClr val="B4B4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2" name="Rectangle 21"/>
          <p:cNvSpPr/>
          <p:nvPr/>
        </p:nvSpPr>
        <p:spPr>
          <a:xfrm>
            <a:off x="4743543" y="4272754"/>
            <a:ext cx="288111" cy="288111"/>
          </a:xfrm>
          <a:prstGeom prst="rect">
            <a:avLst/>
          </a:prstGeom>
          <a:solidFill>
            <a:srgbClr val="A0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3" name="TextBox 22"/>
          <p:cNvSpPr txBox="1"/>
          <p:nvPr/>
        </p:nvSpPr>
        <p:spPr>
          <a:xfrm>
            <a:off x="4752785" y="4259034"/>
            <a:ext cx="269626" cy="253916"/>
          </a:xfrm>
          <a:prstGeom prst="rect">
            <a:avLst/>
          </a:prstGeom>
          <a:noFill/>
        </p:spPr>
        <p:txBody>
          <a:bodyPr wrap="none">
            <a:spAutoFit/>
          </a:bodyPr>
          <a:lstStyle/>
          <a:p>
            <a:pPr algn="ctr"/>
            <a:r>
              <a:rPr sz="1050" b="1">
                <a:solidFill>
                  <a:srgbClr val="FFFFFF"/>
                </a:solidFill>
              </a:rPr>
              <a:t>D</a:t>
            </a:r>
          </a:p>
        </p:txBody>
      </p:sp>
      <p:sp>
        <p:nvSpPr>
          <p:cNvPr id="24" name="TextBox 23"/>
          <p:cNvSpPr txBox="1"/>
          <p:nvPr/>
        </p:nvSpPr>
        <p:spPr>
          <a:xfrm>
            <a:off x="5120831" y="4272754"/>
            <a:ext cx="3577379" cy="276999"/>
          </a:xfrm>
          <a:prstGeom prst="rect">
            <a:avLst/>
          </a:prstGeom>
          <a:noFill/>
        </p:spPr>
        <p:txBody>
          <a:bodyPr wrap="square">
            <a:spAutoFit/>
          </a:bodyPr>
          <a:lstStyle/>
          <a:p>
            <a:pPr algn="l"/>
            <a:r>
              <a:rPr sz="1200">
                <a:solidFill>
                  <a:srgbClr val="3C3C3C"/>
                </a:solidFill>
              </a:rPr>
              <a:t>Functioneel celkweekonderzoek</a:t>
            </a:r>
          </a:p>
        </p:txBody>
      </p:sp>
      <p:sp>
        <p:nvSpPr>
          <p:cNvPr id="25" name="Rectangle 24"/>
          <p:cNvSpPr/>
          <p:nvPr/>
        </p:nvSpPr>
        <p:spPr>
          <a:xfrm>
            <a:off x="377289" y="4869555"/>
            <a:ext cx="8389519" cy="857473"/>
          </a:xfrm>
          <a:prstGeom prst="rect">
            <a:avLst/>
          </a:prstGeom>
          <a:solidFill>
            <a:srgbClr val="FFF8EB"/>
          </a:solidFill>
          <a:ln w="19050">
            <a:solidFill>
              <a:srgbClr val="E3722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6" name="TextBox 25"/>
          <p:cNvSpPr txBox="1"/>
          <p:nvPr/>
        </p:nvSpPr>
        <p:spPr>
          <a:xfrm>
            <a:off x="514485" y="4917574"/>
            <a:ext cx="8115127" cy="242374"/>
          </a:xfrm>
          <a:prstGeom prst="rect">
            <a:avLst/>
          </a:prstGeom>
          <a:noFill/>
        </p:spPr>
        <p:txBody>
          <a:bodyPr wrap="square">
            <a:spAutoFit/>
          </a:bodyPr>
          <a:lstStyle/>
          <a:p>
            <a:pPr algn="l"/>
            <a:r>
              <a:rPr sz="975" b="1">
                <a:solidFill>
                  <a:srgbClr val="E37222"/>
                </a:solidFill>
              </a:rPr>
              <a:t>💡  Waarom B?</a:t>
            </a:r>
          </a:p>
        </p:txBody>
      </p:sp>
      <p:sp>
        <p:nvSpPr>
          <p:cNvPr id="27" name="TextBox 26"/>
          <p:cNvSpPr txBox="1"/>
          <p:nvPr/>
        </p:nvSpPr>
        <p:spPr>
          <a:xfrm>
            <a:off x="514485" y="5123368"/>
            <a:ext cx="8115127" cy="392415"/>
          </a:xfrm>
          <a:prstGeom prst="rect">
            <a:avLst/>
          </a:prstGeom>
          <a:noFill/>
        </p:spPr>
        <p:txBody>
          <a:bodyPr wrap="square">
            <a:spAutoFit/>
          </a:bodyPr>
          <a:lstStyle/>
          <a:p>
            <a:pPr algn="l"/>
            <a:r>
              <a:rPr sz="975">
                <a:solidFill>
                  <a:srgbClr val="503C00"/>
                </a:solidFill>
              </a:rPr>
              <a:t>Trio-WGS detecteert de tweede allel (ook diepe intronische varianten), faseert compound heterozygositeit, en sluit een de novo dominante mutatie uit — in één test. Recidiefkans voor ouders: 25% (recessief) vs ~1% (de novo).</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3A6FD35-F63D-AC23-9262-BF9CC593A13F}"/>
              </a:ext>
            </a:extLst>
          </p:cNvPr>
          <p:cNvSpPr>
            <a:spLocks noGrp="1"/>
          </p:cNvSpPr>
          <p:nvPr>
            <p:ph type="title"/>
          </p:nvPr>
        </p:nvSpPr>
        <p:spPr/>
        <p:txBody>
          <a:bodyPr/>
          <a:lstStyle/>
          <a:p>
            <a:r>
              <a:rPr lang="nl-NL" dirty="0"/>
              <a:t>Aantallen (2014-2024)</a:t>
            </a:r>
          </a:p>
        </p:txBody>
      </p:sp>
      <p:graphicFrame>
        <p:nvGraphicFramePr>
          <p:cNvPr id="9" name="Tijdelijke aanduiding voor inhoud 8">
            <a:extLst>
              <a:ext uri="{FF2B5EF4-FFF2-40B4-BE49-F238E27FC236}">
                <a16:creationId xmlns:a16="http://schemas.microsoft.com/office/drawing/2014/main" id="{5B4CDDBF-76FA-2CBD-9416-1E30816A70EF}"/>
              </a:ext>
            </a:extLst>
          </p:cNvPr>
          <p:cNvGraphicFramePr>
            <a:graphicFrameLocks noGrp="1"/>
          </p:cNvGraphicFramePr>
          <p:nvPr>
            <p:ph idx="1"/>
          </p:nvPr>
        </p:nvGraphicFramePr>
        <p:xfrm>
          <a:off x="522000" y="2826002"/>
          <a:ext cx="8099424" cy="1854200"/>
        </p:xfrm>
        <a:graphic>
          <a:graphicData uri="http://schemas.openxmlformats.org/drawingml/2006/table">
            <a:tbl>
              <a:tblPr firstRow="1" bandRow="1">
                <a:tableStyleId>{5C22544A-7EE6-4342-B048-85BDC9FD1C3A}</a:tableStyleId>
              </a:tblPr>
              <a:tblGrid>
                <a:gridCol w="2024856">
                  <a:extLst>
                    <a:ext uri="{9D8B030D-6E8A-4147-A177-3AD203B41FA5}">
                      <a16:colId xmlns:a16="http://schemas.microsoft.com/office/drawing/2014/main" val="2777535259"/>
                    </a:ext>
                  </a:extLst>
                </a:gridCol>
                <a:gridCol w="2024856">
                  <a:extLst>
                    <a:ext uri="{9D8B030D-6E8A-4147-A177-3AD203B41FA5}">
                      <a16:colId xmlns:a16="http://schemas.microsoft.com/office/drawing/2014/main" val="1943261938"/>
                    </a:ext>
                  </a:extLst>
                </a:gridCol>
                <a:gridCol w="2024856">
                  <a:extLst>
                    <a:ext uri="{9D8B030D-6E8A-4147-A177-3AD203B41FA5}">
                      <a16:colId xmlns:a16="http://schemas.microsoft.com/office/drawing/2014/main" val="3876508835"/>
                    </a:ext>
                  </a:extLst>
                </a:gridCol>
                <a:gridCol w="2024856">
                  <a:extLst>
                    <a:ext uri="{9D8B030D-6E8A-4147-A177-3AD203B41FA5}">
                      <a16:colId xmlns:a16="http://schemas.microsoft.com/office/drawing/2014/main" val="1804479169"/>
                    </a:ext>
                  </a:extLst>
                </a:gridCol>
              </a:tblGrid>
              <a:tr h="370840">
                <a:tc gridSpan="2">
                  <a:txBody>
                    <a:bodyPr/>
                    <a:lstStyle/>
                    <a:p>
                      <a:r>
                        <a:rPr lang="nl-NL" dirty="0" err="1"/>
                        <a:t>Targeted</a:t>
                      </a:r>
                      <a:r>
                        <a:rPr lang="nl-NL" dirty="0"/>
                        <a:t> Gene </a:t>
                      </a:r>
                      <a:r>
                        <a:rPr lang="nl-NL" dirty="0" err="1"/>
                        <a:t>Sequencing</a:t>
                      </a:r>
                      <a:endParaRPr lang="nl-NL" dirty="0"/>
                    </a:p>
                  </a:txBody>
                  <a:tcPr/>
                </a:tc>
                <a:tc hMerge="1">
                  <a:txBody>
                    <a:bodyPr/>
                    <a:lstStyle/>
                    <a:p>
                      <a:endParaRPr lang="nl-NL"/>
                    </a:p>
                  </a:txBody>
                  <a:tcPr/>
                </a:tc>
                <a:tc gridSpan="2">
                  <a:txBody>
                    <a:bodyPr/>
                    <a:lstStyle/>
                    <a:p>
                      <a:r>
                        <a:rPr lang="nl-NL" dirty="0" err="1"/>
                        <a:t>Exome</a:t>
                      </a:r>
                      <a:r>
                        <a:rPr lang="nl-NL" dirty="0"/>
                        <a:t> </a:t>
                      </a:r>
                      <a:r>
                        <a:rPr lang="nl-NL" dirty="0" err="1"/>
                        <a:t>Sequencing</a:t>
                      </a:r>
                      <a:endParaRPr lang="nl-NL" dirty="0"/>
                    </a:p>
                  </a:txBody>
                  <a:tcPr/>
                </a:tc>
                <a:tc hMerge="1">
                  <a:txBody>
                    <a:bodyPr/>
                    <a:lstStyle/>
                    <a:p>
                      <a:endParaRPr lang="nl-NL"/>
                    </a:p>
                  </a:txBody>
                  <a:tcPr/>
                </a:tc>
                <a:extLst>
                  <a:ext uri="{0D108BD9-81ED-4DB2-BD59-A6C34878D82A}">
                    <a16:rowId xmlns:a16="http://schemas.microsoft.com/office/drawing/2014/main" val="1749183700"/>
                  </a:ext>
                </a:extLst>
              </a:tr>
              <a:tr h="370840">
                <a:tc>
                  <a:txBody>
                    <a:bodyPr/>
                    <a:lstStyle/>
                    <a:p>
                      <a:r>
                        <a:rPr lang="nl-NL" dirty="0" err="1"/>
                        <a:t>Solved</a:t>
                      </a:r>
                      <a:r>
                        <a:rPr lang="nl-NL" dirty="0"/>
                        <a:t> Cases</a:t>
                      </a:r>
                    </a:p>
                  </a:txBody>
                  <a:tcPr/>
                </a:tc>
                <a:tc>
                  <a:txBody>
                    <a:bodyPr/>
                    <a:lstStyle/>
                    <a:p>
                      <a:r>
                        <a:rPr lang="nl-NL" dirty="0"/>
                        <a:t>495     (21.2%)</a:t>
                      </a:r>
                    </a:p>
                  </a:txBody>
                  <a:tcPr/>
                </a:tc>
                <a:tc>
                  <a:txBody>
                    <a:bodyPr/>
                    <a:lstStyle/>
                    <a:p>
                      <a:r>
                        <a:rPr lang="nl-NL" dirty="0" err="1"/>
                        <a:t>Solved</a:t>
                      </a:r>
                      <a:r>
                        <a:rPr lang="nl-NL" dirty="0"/>
                        <a:t> Cases</a:t>
                      </a:r>
                    </a:p>
                  </a:txBody>
                  <a:tcPr/>
                </a:tc>
                <a:tc>
                  <a:txBody>
                    <a:bodyPr/>
                    <a:lstStyle/>
                    <a:p>
                      <a:r>
                        <a:rPr lang="nl-NL" dirty="0"/>
                        <a:t>878    (24.7%)</a:t>
                      </a:r>
                    </a:p>
                  </a:txBody>
                  <a:tcPr/>
                </a:tc>
                <a:extLst>
                  <a:ext uri="{0D108BD9-81ED-4DB2-BD59-A6C34878D82A}">
                    <a16:rowId xmlns:a16="http://schemas.microsoft.com/office/drawing/2014/main" val="626756735"/>
                  </a:ext>
                </a:extLst>
              </a:tr>
              <a:tr h="370840">
                <a:tc>
                  <a:txBody>
                    <a:bodyPr/>
                    <a:lstStyle/>
                    <a:p>
                      <a:r>
                        <a:rPr lang="nl-NL" dirty="0" err="1"/>
                        <a:t>Not</a:t>
                      </a:r>
                      <a:r>
                        <a:rPr lang="nl-NL" dirty="0"/>
                        <a:t> </a:t>
                      </a:r>
                      <a:r>
                        <a:rPr lang="nl-NL" dirty="0" err="1"/>
                        <a:t>solved</a:t>
                      </a:r>
                      <a:r>
                        <a:rPr lang="nl-NL" dirty="0"/>
                        <a:t> cases</a:t>
                      </a:r>
                    </a:p>
                  </a:txBody>
                  <a:tcPr/>
                </a:tc>
                <a:tc>
                  <a:txBody>
                    <a:bodyPr/>
                    <a:lstStyle/>
                    <a:p>
                      <a:r>
                        <a:rPr lang="nl-NL" dirty="0"/>
                        <a:t>1703   (73.0%%)</a:t>
                      </a:r>
                    </a:p>
                  </a:txBody>
                  <a:tcPr/>
                </a:tc>
                <a:tc>
                  <a:txBody>
                    <a:bodyPr/>
                    <a:lstStyle/>
                    <a:p>
                      <a:r>
                        <a:rPr lang="nl-NL" dirty="0" err="1"/>
                        <a:t>Not</a:t>
                      </a:r>
                      <a:r>
                        <a:rPr lang="nl-NL" dirty="0"/>
                        <a:t> </a:t>
                      </a:r>
                      <a:r>
                        <a:rPr lang="nl-NL" dirty="0" err="1"/>
                        <a:t>solved</a:t>
                      </a:r>
                      <a:r>
                        <a:rPr lang="nl-NL" dirty="0"/>
                        <a:t> cases</a:t>
                      </a:r>
                    </a:p>
                  </a:txBody>
                  <a:tcPr/>
                </a:tc>
                <a:tc>
                  <a:txBody>
                    <a:bodyPr/>
                    <a:lstStyle/>
                    <a:p>
                      <a:r>
                        <a:rPr lang="nl-NL" dirty="0"/>
                        <a:t>1894  (53.2%)</a:t>
                      </a:r>
                    </a:p>
                  </a:txBody>
                  <a:tcPr/>
                </a:tc>
                <a:extLst>
                  <a:ext uri="{0D108BD9-81ED-4DB2-BD59-A6C34878D82A}">
                    <a16:rowId xmlns:a16="http://schemas.microsoft.com/office/drawing/2014/main" val="2328240534"/>
                  </a:ext>
                </a:extLst>
              </a:tr>
              <a:tr h="370840">
                <a:tc>
                  <a:txBody>
                    <a:bodyPr/>
                    <a:lstStyle/>
                    <a:p>
                      <a:r>
                        <a:rPr lang="nl-NL" dirty="0"/>
                        <a:t>VUS cases</a:t>
                      </a:r>
                    </a:p>
                  </a:txBody>
                  <a:tcPr/>
                </a:tc>
                <a:tc>
                  <a:txBody>
                    <a:bodyPr/>
                    <a:lstStyle/>
                    <a:p>
                      <a:r>
                        <a:rPr lang="nl-NL" dirty="0"/>
                        <a:t>136     (5.8%)</a:t>
                      </a:r>
                    </a:p>
                  </a:txBody>
                  <a:tcPr/>
                </a:tc>
                <a:tc>
                  <a:txBody>
                    <a:bodyPr/>
                    <a:lstStyle/>
                    <a:p>
                      <a:r>
                        <a:rPr lang="nl-NL" dirty="0"/>
                        <a:t>VUS cases</a:t>
                      </a:r>
                    </a:p>
                  </a:txBody>
                  <a:tcPr/>
                </a:tc>
                <a:tc>
                  <a:txBody>
                    <a:bodyPr/>
                    <a:lstStyle/>
                    <a:p>
                      <a:r>
                        <a:rPr lang="nl-NL" dirty="0"/>
                        <a:t>788    (22.1%)</a:t>
                      </a:r>
                    </a:p>
                  </a:txBody>
                  <a:tcPr/>
                </a:tc>
                <a:extLst>
                  <a:ext uri="{0D108BD9-81ED-4DB2-BD59-A6C34878D82A}">
                    <a16:rowId xmlns:a16="http://schemas.microsoft.com/office/drawing/2014/main" val="1938479304"/>
                  </a:ext>
                </a:extLst>
              </a:tr>
              <a:tr h="370840">
                <a:tc>
                  <a:txBody>
                    <a:bodyPr/>
                    <a:lstStyle/>
                    <a:p>
                      <a:r>
                        <a:rPr lang="nl-NL" b="1" dirty="0"/>
                        <a:t>Total</a:t>
                      </a:r>
                    </a:p>
                  </a:txBody>
                  <a:tcPr/>
                </a:tc>
                <a:tc>
                  <a:txBody>
                    <a:bodyPr/>
                    <a:lstStyle/>
                    <a:p>
                      <a:r>
                        <a:rPr lang="nl-NL" b="1" dirty="0"/>
                        <a:t>2334</a:t>
                      </a:r>
                    </a:p>
                  </a:txBody>
                  <a:tcPr/>
                </a:tc>
                <a:tc>
                  <a:txBody>
                    <a:bodyPr/>
                    <a:lstStyle/>
                    <a:p>
                      <a:r>
                        <a:rPr lang="nl-NL" b="1" dirty="0"/>
                        <a:t>Total</a:t>
                      </a:r>
                    </a:p>
                  </a:txBody>
                  <a:tcPr/>
                </a:tc>
                <a:tc>
                  <a:txBody>
                    <a:bodyPr/>
                    <a:lstStyle/>
                    <a:p>
                      <a:r>
                        <a:rPr lang="nl-NL" b="1" dirty="0"/>
                        <a:t>3560</a:t>
                      </a:r>
                    </a:p>
                  </a:txBody>
                  <a:tcPr/>
                </a:tc>
                <a:extLst>
                  <a:ext uri="{0D108BD9-81ED-4DB2-BD59-A6C34878D82A}">
                    <a16:rowId xmlns:a16="http://schemas.microsoft.com/office/drawing/2014/main" val="1330079362"/>
                  </a:ext>
                </a:extLst>
              </a:tr>
            </a:tbl>
          </a:graphicData>
        </a:graphic>
      </p:graphicFrame>
      <p:sp>
        <p:nvSpPr>
          <p:cNvPr id="10" name="Tekstvak 9">
            <a:extLst>
              <a:ext uri="{FF2B5EF4-FFF2-40B4-BE49-F238E27FC236}">
                <a16:creationId xmlns:a16="http://schemas.microsoft.com/office/drawing/2014/main" id="{FDA02030-57AD-415C-D895-C5EC68365BD7}"/>
              </a:ext>
            </a:extLst>
          </p:cNvPr>
          <p:cNvSpPr txBox="1"/>
          <p:nvPr/>
        </p:nvSpPr>
        <p:spPr>
          <a:xfrm>
            <a:off x="654909" y="4823775"/>
            <a:ext cx="7629653" cy="646331"/>
          </a:xfrm>
          <a:prstGeom prst="rect">
            <a:avLst/>
          </a:prstGeom>
          <a:noFill/>
        </p:spPr>
        <p:txBody>
          <a:bodyPr wrap="none" rtlCol="0">
            <a:spAutoFit/>
          </a:bodyPr>
          <a:lstStyle/>
          <a:p>
            <a:r>
              <a:rPr lang="nl-NL" i="1" dirty="0"/>
              <a:t>DOOFNL consortium:</a:t>
            </a:r>
          </a:p>
          <a:p>
            <a:r>
              <a:rPr lang="nl-NL" dirty="0"/>
              <a:t>±40% </a:t>
            </a:r>
            <a:r>
              <a:rPr lang="nl-NL" dirty="0" err="1"/>
              <a:t>Radboudumc</a:t>
            </a:r>
            <a:r>
              <a:rPr lang="nl-NL" dirty="0"/>
              <a:t> </a:t>
            </a:r>
            <a:r>
              <a:rPr lang="nl-NL" dirty="0" err="1"/>
              <a:t>and</a:t>
            </a:r>
            <a:r>
              <a:rPr lang="nl-NL" dirty="0"/>
              <a:t> ±60% </a:t>
            </a:r>
            <a:r>
              <a:rPr lang="nl-NL" dirty="0" err="1"/>
              <a:t>remaining</a:t>
            </a:r>
            <a:r>
              <a:rPr lang="nl-NL" dirty="0"/>
              <a:t> </a:t>
            </a:r>
            <a:r>
              <a:rPr lang="nl-NL" dirty="0" err="1"/>
              <a:t>Academic</a:t>
            </a:r>
            <a:r>
              <a:rPr lang="nl-NL" dirty="0"/>
              <a:t> </a:t>
            </a:r>
            <a:r>
              <a:rPr lang="nl-NL" dirty="0" err="1"/>
              <a:t>hospitals</a:t>
            </a:r>
            <a:r>
              <a:rPr lang="nl-NL" dirty="0"/>
              <a:t> in </a:t>
            </a:r>
            <a:r>
              <a:rPr lang="nl-NL" dirty="0" err="1"/>
              <a:t>the</a:t>
            </a:r>
            <a:r>
              <a:rPr lang="nl-NL" dirty="0"/>
              <a:t> Netherlands</a:t>
            </a:r>
          </a:p>
        </p:txBody>
      </p:sp>
    </p:spTree>
    <p:extLst>
      <p:ext uri="{BB962C8B-B14F-4D97-AF65-F5344CB8AC3E}">
        <p14:creationId xmlns:p14="http://schemas.microsoft.com/office/powerpoint/2010/main" val="19066395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7E9F18-5D70-FEB7-ED6A-24CCB2A1BD0C}"/>
            </a:ext>
          </a:extLst>
        </p:cNvPr>
        <p:cNvGrpSpPr/>
        <p:nvPr/>
      </p:nvGrpSpPr>
      <p:grpSpPr>
        <a:xfrm>
          <a:off x="0" y="0"/>
          <a:ext cx="0" cy="0"/>
          <a:chOff x="0" y="0"/>
          <a:chExt cx="0" cy="0"/>
        </a:xfrm>
      </p:grpSpPr>
      <p:sp>
        <p:nvSpPr>
          <p:cNvPr id="2" name="Titel 1">
            <a:extLst>
              <a:ext uri="{FF2B5EF4-FFF2-40B4-BE49-F238E27FC236}">
                <a16:creationId xmlns:a16="http://schemas.microsoft.com/office/drawing/2014/main" id="{5D0D3707-8F18-452F-6CE7-03D548D831ED}"/>
              </a:ext>
            </a:extLst>
          </p:cNvPr>
          <p:cNvSpPr>
            <a:spLocks noGrp="1"/>
          </p:cNvSpPr>
          <p:nvPr>
            <p:ph type="title"/>
          </p:nvPr>
        </p:nvSpPr>
        <p:spPr/>
        <p:txBody>
          <a:bodyPr/>
          <a:lstStyle/>
          <a:p>
            <a:r>
              <a:rPr lang="nl-NL" dirty="0" err="1"/>
              <a:t>Exoom</a:t>
            </a:r>
            <a:r>
              <a:rPr lang="nl-NL" dirty="0"/>
              <a:t> </a:t>
            </a:r>
            <a:r>
              <a:rPr lang="nl-NL" dirty="0" err="1"/>
              <a:t>sequencing</a:t>
            </a:r>
            <a:r>
              <a:rPr lang="nl-NL" dirty="0"/>
              <a:t> in 2024</a:t>
            </a:r>
          </a:p>
        </p:txBody>
      </p:sp>
      <p:graphicFrame>
        <p:nvGraphicFramePr>
          <p:cNvPr id="4" name="Tijdelijke aanduiding voor inhoud 3">
            <a:extLst>
              <a:ext uri="{FF2B5EF4-FFF2-40B4-BE49-F238E27FC236}">
                <a16:creationId xmlns:a16="http://schemas.microsoft.com/office/drawing/2014/main" id="{24554B25-783D-DFC0-1C13-BDEE8421ACA0}"/>
              </a:ext>
            </a:extLst>
          </p:cNvPr>
          <p:cNvGraphicFramePr>
            <a:graphicFrameLocks noGrp="1"/>
          </p:cNvGraphicFramePr>
          <p:nvPr>
            <p:ph idx="1"/>
          </p:nvPr>
        </p:nvGraphicFramePr>
        <p:xfrm>
          <a:off x="522289" y="2541538"/>
          <a:ext cx="8099423" cy="2050543"/>
        </p:xfrm>
        <a:graphic>
          <a:graphicData uri="http://schemas.openxmlformats.org/drawingml/2006/table">
            <a:tbl>
              <a:tblPr>
                <a:tableStyleId>{5C22544A-7EE6-4342-B048-85BDC9FD1C3A}</a:tableStyleId>
              </a:tblPr>
              <a:tblGrid>
                <a:gridCol w="2767322">
                  <a:extLst>
                    <a:ext uri="{9D8B030D-6E8A-4147-A177-3AD203B41FA5}">
                      <a16:colId xmlns:a16="http://schemas.microsoft.com/office/drawing/2014/main" val="881679904"/>
                    </a:ext>
                  </a:extLst>
                </a:gridCol>
                <a:gridCol w="1204331">
                  <a:extLst>
                    <a:ext uri="{9D8B030D-6E8A-4147-A177-3AD203B41FA5}">
                      <a16:colId xmlns:a16="http://schemas.microsoft.com/office/drawing/2014/main" val="919289245"/>
                    </a:ext>
                  </a:extLst>
                </a:gridCol>
                <a:gridCol w="2743200">
                  <a:extLst>
                    <a:ext uri="{9D8B030D-6E8A-4147-A177-3AD203B41FA5}">
                      <a16:colId xmlns:a16="http://schemas.microsoft.com/office/drawing/2014/main" val="3962520400"/>
                    </a:ext>
                  </a:extLst>
                </a:gridCol>
                <a:gridCol w="1384570">
                  <a:extLst>
                    <a:ext uri="{9D8B030D-6E8A-4147-A177-3AD203B41FA5}">
                      <a16:colId xmlns:a16="http://schemas.microsoft.com/office/drawing/2014/main" val="1194221096"/>
                    </a:ext>
                  </a:extLst>
                </a:gridCol>
              </a:tblGrid>
              <a:tr h="316125">
                <a:tc>
                  <a:txBody>
                    <a:bodyPr/>
                    <a:lstStyle/>
                    <a:p>
                      <a:pPr algn="l" fontAlgn="b"/>
                      <a:r>
                        <a:rPr lang="nl-NL" sz="1800" b="1" u="none" strike="noStrike" dirty="0">
                          <a:solidFill>
                            <a:schemeClr val="accent1"/>
                          </a:solidFill>
                          <a:effectLst/>
                        </a:rPr>
                        <a:t>2024</a:t>
                      </a:r>
                      <a:endParaRPr lang="nl-NL" sz="1800" b="1" i="0" u="none" strike="noStrike" dirty="0">
                        <a:solidFill>
                          <a:schemeClr val="accent1"/>
                        </a:solidFill>
                        <a:effectLst/>
                        <a:latin typeface="Calibri" panose="020F0502020204030204" pitchFamily="34" charset="0"/>
                      </a:endParaRPr>
                    </a:p>
                  </a:txBody>
                  <a:tcPr marL="8544" marR="8544" marT="8544" marB="0" anchor="b"/>
                </a:tc>
                <a:tc>
                  <a:txBody>
                    <a:bodyPr/>
                    <a:lstStyle/>
                    <a:p>
                      <a:pPr algn="l" fontAlgn="b"/>
                      <a:r>
                        <a:rPr lang="nl-NL" sz="1500" b="1" u="none" strike="noStrike" dirty="0" err="1">
                          <a:solidFill>
                            <a:schemeClr val="accent1"/>
                          </a:solidFill>
                          <a:effectLst/>
                        </a:rPr>
                        <a:t>Genspecifiek</a:t>
                      </a:r>
                      <a:endParaRPr lang="nl-NL" sz="1500" b="1" i="0" u="none" strike="noStrike" dirty="0">
                        <a:solidFill>
                          <a:schemeClr val="accent1"/>
                        </a:solidFill>
                        <a:effectLst/>
                        <a:latin typeface="Calibri" panose="020F0502020204030204" pitchFamily="34" charset="0"/>
                      </a:endParaRPr>
                    </a:p>
                  </a:txBody>
                  <a:tcPr marL="8544" marR="8544" marT="8544" marB="0" anchor="b"/>
                </a:tc>
                <a:tc>
                  <a:txBody>
                    <a:bodyPr/>
                    <a:lstStyle/>
                    <a:p>
                      <a:pPr algn="l" fontAlgn="b"/>
                      <a:r>
                        <a:rPr lang="nl-NL" sz="1500" b="1" u="none" strike="noStrike" dirty="0" err="1">
                          <a:solidFill>
                            <a:schemeClr val="accent1"/>
                          </a:solidFill>
                          <a:effectLst/>
                        </a:rPr>
                        <a:t>Exoom</a:t>
                      </a:r>
                      <a:r>
                        <a:rPr lang="nl-NL" sz="1500" b="1" u="none" strike="noStrike" dirty="0">
                          <a:solidFill>
                            <a:schemeClr val="accent1"/>
                          </a:solidFill>
                          <a:effectLst/>
                        </a:rPr>
                        <a:t> </a:t>
                      </a:r>
                      <a:r>
                        <a:rPr lang="nl-NL" sz="1500" b="1" u="none" strike="noStrike" dirty="0" err="1">
                          <a:solidFill>
                            <a:schemeClr val="accent1"/>
                          </a:solidFill>
                          <a:effectLst/>
                        </a:rPr>
                        <a:t>Sequencing</a:t>
                      </a:r>
                      <a:r>
                        <a:rPr lang="nl-NL" sz="1500" b="1" u="none" strike="noStrike" dirty="0">
                          <a:solidFill>
                            <a:schemeClr val="accent1"/>
                          </a:solidFill>
                          <a:effectLst/>
                        </a:rPr>
                        <a:t> </a:t>
                      </a:r>
                      <a:r>
                        <a:rPr lang="nl-NL" sz="1500" b="1" u="none" strike="noStrike" dirty="0" err="1">
                          <a:solidFill>
                            <a:schemeClr val="accent1"/>
                          </a:solidFill>
                          <a:effectLst/>
                        </a:rPr>
                        <a:t>Genpanel</a:t>
                      </a:r>
                      <a:endParaRPr lang="nl-NL" sz="1500" b="1" i="0" u="none" strike="noStrike" dirty="0">
                        <a:solidFill>
                          <a:schemeClr val="accent1"/>
                        </a:solidFill>
                        <a:effectLst/>
                        <a:latin typeface="Calibri" panose="020F0502020204030204" pitchFamily="34" charset="0"/>
                      </a:endParaRPr>
                    </a:p>
                  </a:txBody>
                  <a:tcPr marL="8544" marR="8544" marT="8544" marB="0" anchor="b"/>
                </a:tc>
                <a:tc>
                  <a:txBody>
                    <a:bodyPr/>
                    <a:lstStyle/>
                    <a:p>
                      <a:pPr algn="l" fontAlgn="b"/>
                      <a:r>
                        <a:rPr lang="nl-NL" sz="1500" b="1" u="none" strike="noStrike" dirty="0" err="1">
                          <a:solidFill>
                            <a:schemeClr val="accent1"/>
                          </a:solidFill>
                          <a:effectLst/>
                        </a:rPr>
                        <a:t>Heranalyse</a:t>
                      </a:r>
                      <a:endParaRPr lang="nl-NL" sz="1500" b="1" i="0" u="none" strike="noStrike" dirty="0">
                        <a:solidFill>
                          <a:schemeClr val="accent1"/>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4244626321"/>
                  </a:ext>
                </a:extLst>
              </a:tr>
              <a:tr h="247774">
                <a:tc>
                  <a:txBody>
                    <a:bodyPr/>
                    <a:lstStyle/>
                    <a:p>
                      <a:pPr algn="l" fontAlgn="b"/>
                      <a:r>
                        <a:rPr lang="nl-NL" sz="1500" u="none" strike="noStrike">
                          <a:effectLst/>
                        </a:rPr>
                        <a:t> </a:t>
                      </a:r>
                      <a:endParaRPr lang="nl-NL" sz="1500" b="0" i="0" u="none" strike="noStrike">
                        <a:solidFill>
                          <a:srgbClr val="FFFFFF"/>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 </a:t>
                      </a:r>
                      <a:endParaRPr lang="nl-NL" sz="1500" b="1" i="0" u="none" strike="noStrike">
                        <a:solidFill>
                          <a:srgbClr val="FFFFFF"/>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 </a:t>
                      </a:r>
                      <a:endParaRPr lang="nl-NL" sz="1500" b="1" i="0" u="none" strike="noStrike">
                        <a:solidFill>
                          <a:srgbClr val="FFFFFF"/>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 </a:t>
                      </a:r>
                      <a:endParaRPr lang="nl-NL" sz="1500" b="1" i="0" u="none" strike="noStrike">
                        <a:solidFill>
                          <a:srgbClr val="FFFFFF"/>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1911526152"/>
                  </a:ext>
                </a:extLst>
              </a:tr>
              <a:tr h="247774">
                <a:tc>
                  <a:txBody>
                    <a:bodyPr/>
                    <a:lstStyle/>
                    <a:p>
                      <a:pPr algn="l" fontAlgn="b"/>
                      <a:r>
                        <a:rPr lang="nl-NL" sz="1500" u="none" strike="noStrike">
                          <a:effectLst/>
                        </a:rPr>
                        <a:t>Index patients</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dirty="0">
                          <a:effectLst/>
                        </a:rPr>
                        <a:t>43</a:t>
                      </a:r>
                      <a:endParaRPr lang="nl-NL" sz="1500" b="0" i="0" u="none" strike="noStrike" dirty="0">
                        <a:solidFill>
                          <a:srgbClr val="000000"/>
                        </a:solidFill>
                        <a:effectLst/>
                        <a:latin typeface="Calibri" panose="020F0502020204030204" pitchFamily="34" charset="0"/>
                      </a:endParaRPr>
                    </a:p>
                  </a:txBody>
                  <a:tcPr marL="8544" marR="8544" marT="8544" marB="0" anchor="b"/>
                </a:tc>
                <a:tc>
                  <a:txBody>
                    <a:bodyPr/>
                    <a:lstStyle/>
                    <a:p>
                      <a:pPr algn="l" fontAlgn="b"/>
                      <a:r>
                        <a:rPr lang="nl-NL" sz="1500" b="1" u="none" strike="noStrike" dirty="0">
                          <a:effectLst/>
                        </a:rPr>
                        <a:t>444</a:t>
                      </a:r>
                      <a:endParaRPr lang="nl-NL" sz="1500" b="1" i="0" u="none" strike="noStrike" dirty="0">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44</a:t>
                      </a:r>
                      <a:endParaRPr lang="nl-NL" sz="1500" b="0" i="0" u="none" strike="noStrike">
                        <a:solidFill>
                          <a:srgbClr val="000000"/>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551685301"/>
                  </a:ext>
                </a:extLst>
              </a:tr>
              <a:tr h="247774">
                <a:tc>
                  <a:txBody>
                    <a:bodyPr/>
                    <a:lstStyle/>
                    <a:p>
                      <a:pPr algn="l" fontAlgn="b"/>
                      <a:r>
                        <a:rPr lang="nl-NL" sz="1500" u="none" strike="noStrike">
                          <a:effectLst/>
                        </a:rPr>
                        <a:t>Solved</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13 (30%)</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119 (27%)</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b="1" u="none" strike="noStrike" dirty="0">
                          <a:solidFill>
                            <a:srgbClr val="FF0000"/>
                          </a:solidFill>
                          <a:effectLst/>
                        </a:rPr>
                        <a:t>9 (20%)</a:t>
                      </a:r>
                      <a:endParaRPr lang="nl-NL" sz="1500" b="1" i="0" u="none" strike="noStrike" dirty="0">
                        <a:solidFill>
                          <a:srgbClr val="FF0000"/>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4056617370"/>
                  </a:ext>
                </a:extLst>
              </a:tr>
              <a:tr h="247774">
                <a:tc>
                  <a:txBody>
                    <a:bodyPr/>
                    <a:lstStyle/>
                    <a:p>
                      <a:pPr algn="l" fontAlgn="b"/>
                      <a:r>
                        <a:rPr lang="nl-NL" sz="1500" u="none" strike="noStrike" dirty="0">
                          <a:effectLst/>
                        </a:rPr>
                        <a:t>Carrier</a:t>
                      </a:r>
                      <a:endParaRPr lang="nl-NL" sz="1500" b="0" i="0" u="none" strike="noStrike" dirty="0">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1 (2%)</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17 (4%)</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2 (5%)</a:t>
                      </a:r>
                      <a:endParaRPr lang="nl-NL" sz="1500" b="0" i="0" u="none" strike="noStrike">
                        <a:solidFill>
                          <a:srgbClr val="000000"/>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435384507"/>
                  </a:ext>
                </a:extLst>
              </a:tr>
              <a:tr h="247774">
                <a:tc>
                  <a:txBody>
                    <a:bodyPr/>
                    <a:lstStyle/>
                    <a:p>
                      <a:pPr algn="l" fontAlgn="b"/>
                      <a:r>
                        <a:rPr lang="nl-NL" sz="1500" u="none" strike="noStrike">
                          <a:effectLst/>
                        </a:rPr>
                        <a:t>Unsolved</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29 (67%)</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248 (56%)</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27 (61%)</a:t>
                      </a:r>
                      <a:endParaRPr lang="nl-NL" sz="1500" b="0" i="0" u="none" strike="noStrike">
                        <a:solidFill>
                          <a:srgbClr val="000000"/>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1145339708"/>
                  </a:ext>
                </a:extLst>
              </a:tr>
              <a:tr h="247774">
                <a:tc>
                  <a:txBody>
                    <a:bodyPr/>
                    <a:lstStyle/>
                    <a:p>
                      <a:pPr algn="l" fontAlgn="b"/>
                      <a:r>
                        <a:rPr lang="nl-NL" sz="1500" u="none" strike="noStrike">
                          <a:effectLst/>
                        </a:rPr>
                        <a:t>Uncertain (possibly solved; VUS)</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dirty="0">
                          <a:effectLst/>
                        </a:rPr>
                        <a:t>0 (0%)</a:t>
                      </a:r>
                      <a:endParaRPr lang="nl-NL" sz="1500" b="0" i="0" u="none" strike="noStrike" dirty="0">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61 (14%)</a:t>
                      </a:r>
                      <a:endParaRPr lang="nl-NL" sz="1500" b="0" i="0" u="none" strike="noStrike">
                        <a:solidFill>
                          <a:srgbClr val="000000"/>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6 (14%)</a:t>
                      </a:r>
                      <a:endParaRPr lang="nl-NL" sz="1500" b="0" i="0" u="none" strike="noStrike">
                        <a:solidFill>
                          <a:srgbClr val="000000"/>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1697736429"/>
                  </a:ext>
                </a:extLst>
              </a:tr>
              <a:tr h="247774">
                <a:tc>
                  <a:txBody>
                    <a:bodyPr/>
                    <a:lstStyle/>
                    <a:p>
                      <a:pPr algn="l" fontAlgn="b"/>
                      <a:r>
                        <a:rPr lang="nl-NL" sz="1500" u="none" strike="noStrike">
                          <a:effectLst/>
                        </a:rPr>
                        <a:t>Total solved + uncertain </a:t>
                      </a:r>
                      <a:endParaRPr lang="nl-NL" sz="1500" b="1" i="0" u="none" strike="noStrike">
                        <a:solidFill>
                          <a:srgbClr val="FFFFFF"/>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13 (30%)</a:t>
                      </a:r>
                      <a:endParaRPr lang="nl-NL" sz="1500" b="1" i="0" u="none" strike="noStrike">
                        <a:solidFill>
                          <a:srgbClr val="FFFFFF"/>
                        </a:solidFill>
                        <a:effectLst/>
                        <a:latin typeface="Calibri" panose="020F0502020204030204" pitchFamily="34" charset="0"/>
                      </a:endParaRPr>
                    </a:p>
                  </a:txBody>
                  <a:tcPr marL="8544" marR="8544" marT="8544" marB="0" anchor="b"/>
                </a:tc>
                <a:tc>
                  <a:txBody>
                    <a:bodyPr/>
                    <a:lstStyle/>
                    <a:p>
                      <a:pPr algn="l" fontAlgn="b"/>
                      <a:r>
                        <a:rPr lang="nl-NL" sz="1500" u="none" strike="noStrike">
                          <a:effectLst/>
                        </a:rPr>
                        <a:t>180 (41%)</a:t>
                      </a:r>
                      <a:endParaRPr lang="nl-NL" sz="1500" b="1" i="0" u="none" strike="noStrike">
                        <a:solidFill>
                          <a:srgbClr val="FFFFFF"/>
                        </a:solidFill>
                        <a:effectLst/>
                        <a:latin typeface="Calibri" panose="020F0502020204030204" pitchFamily="34" charset="0"/>
                      </a:endParaRPr>
                    </a:p>
                  </a:txBody>
                  <a:tcPr marL="8544" marR="8544" marT="8544" marB="0" anchor="b"/>
                </a:tc>
                <a:tc>
                  <a:txBody>
                    <a:bodyPr/>
                    <a:lstStyle/>
                    <a:p>
                      <a:pPr algn="l" fontAlgn="b"/>
                      <a:r>
                        <a:rPr lang="nl-NL" sz="1500" u="none" strike="noStrike" dirty="0">
                          <a:effectLst/>
                        </a:rPr>
                        <a:t>15 (34%)</a:t>
                      </a:r>
                      <a:endParaRPr lang="nl-NL" sz="1500" b="1" i="0" u="none" strike="noStrike" dirty="0">
                        <a:solidFill>
                          <a:srgbClr val="FFFFFF"/>
                        </a:solidFill>
                        <a:effectLst/>
                        <a:latin typeface="Calibri" panose="020F0502020204030204" pitchFamily="34" charset="0"/>
                      </a:endParaRPr>
                    </a:p>
                  </a:txBody>
                  <a:tcPr marL="8544" marR="8544" marT="8544" marB="0" anchor="b"/>
                </a:tc>
                <a:extLst>
                  <a:ext uri="{0D108BD9-81ED-4DB2-BD59-A6C34878D82A}">
                    <a16:rowId xmlns:a16="http://schemas.microsoft.com/office/drawing/2014/main" val="142862081"/>
                  </a:ext>
                </a:extLst>
              </a:tr>
            </a:tbl>
          </a:graphicData>
        </a:graphic>
      </p:graphicFrame>
      <p:sp>
        <p:nvSpPr>
          <p:cNvPr id="6" name="Tekstvak 5">
            <a:extLst>
              <a:ext uri="{FF2B5EF4-FFF2-40B4-BE49-F238E27FC236}">
                <a16:creationId xmlns:a16="http://schemas.microsoft.com/office/drawing/2014/main" id="{B4F78D88-C73E-4717-177C-CE343756F94D}"/>
              </a:ext>
            </a:extLst>
          </p:cNvPr>
          <p:cNvSpPr txBox="1"/>
          <p:nvPr/>
        </p:nvSpPr>
        <p:spPr>
          <a:xfrm>
            <a:off x="522001" y="4793802"/>
            <a:ext cx="3612784" cy="646331"/>
          </a:xfrm>
          <a:prstGeom prst="rect">
            <a:avLst/>
          </a:prstGeom>
          <a:noFill/>
        </p:spPr>
        <p:txBody>
          <a:bodyPr wrap="none" rtlCol="0">
            <a:spAutoFit/>
          </a:bodyPr>
          <a:lstStyle/>
          <a:p>
            <a:pPr marL="285750" indent="-285750">
              <a:buFont typeface="Arial" panose="020B0604020202020204" pitchFamily="34" charset="0"/>
              <a:buChar char="•"/>
            </a:pPr>
            <a:r>
              <a:rPr lang="nl-NL" b="1" dirty="0" err="1">
                <a:solidFill>
                  <a:srgbClr val="FF0000"/>
                </a:solidFill>
              </a:rPr>
              <a:t>Exoom</a:t>
            </a:r>
            <a:r>
              <a:rPr lang="nl-NL" b="1" dirty="0">
                <a:solidFill>
                  <a:srgbClr val="FF0000"/>
                </a:solidFill>
              </a:rPr>
              <a:t> first!</a:t>
            </a:r>
          </a:p>
          <a:p>
            <a:pPr marL="285750" indent="-285750">
              <a:buFont typeface="Arial" panose="020B0604020202020204" pitchFamily="34" charset="0"/>
              <a:buChar char="•"/>
            </a:pPr>
            <a:r>
              <a:rPr lang="nl-NL" b="1" dirty="0" err="1">
                <a:solidFill>
                  <a:srgbClr val="FF0000"/>
                </a:solidFill>
              </a:rPr>
              <a:t>Heranalyse</a:t>
            </a:r>
            <a:r>
              <a:rPr lang="nl-NL" b="1" dirty="0">
                <a:solidFill>
                  <a:srgbClr val="FF0000"/>
                </a:solidFill>
              </a:rPr>
              <a:t> na paar jaar is zinvol!</a:t>
            </a:r>
          </a:p>
        </p:txBody>
      </p:sp>
      <p:sp>
        <p:nvSpPr>
          <p:cNvPr id="7" name="Tekstvak 6">
            <a:extLst>
              <a:ext uri="{FF2B5EF4-FFF2-40B4-BE49-F238E27FC236}">
                <a16:creationId xmlns:a16="http://schemas.microsoft.com/office/drawing/2014/main" id="{8C39D851-E257-3333-A4CF-9EC463A18B12}"/>
              </a:ext>
            </a:extLst>
          </p:cNvPr>
          <p:cNvSpPr txBox="1"/>
          <p:nvPr/>
        </p:nvSpPr>
        <p:spPr>
          <a:xfrm>
            <a:off x="422271" y="5641853"/>
            <a:ext cx="2622013" cy="215444"/>
          </a:xfrm>
          <a:prstGeom prst="rect">
            <a:avLst/>
          </a:prstGeom>
          <a:noFill/>
        </p:spPr>
        <p:txBody>
          <a:bodyPr wrap="square" rtlCol="0">
            <a:spAutoFit/>
          </a:bodyPr>
          <a:lstStyle/>
          <a:p>
            <a:r>
              <a:rPr lang="nl-NL" sz="800" i="1" dirty="0" err="1"/>
              <a:t>Courtesy</a:t>
            </a:r>
            <a:r>
              <a:rPr lang="nl-NL" sz="800" i="1" dirty="0"/>
              <a:t> of Ronald van Soest/</a:t>
            </a:r>
            <a:r>
              <a:rPr lang="nl-NL" sz="800" i="1" dirty="0" err="1"/>
              <a:t>Helger</a:t>
            </a:r>
            <a:r>
              <a:rPr lang="nl-NL" sz="800" i="1" dirty="0"/>
              <a:t> </a:t>
            </a:r>
            <a:r>
              <a:rPr lang="nl-NL" sz="800" i="1" dirty="0" err="1"/>
              <a:t>Yntema</a:t>
            </a:r>
            <a:endParaRPr lang="nl-NL" sz="800" i="1" dirty="0"/>
          </a:p>
        </p:txBody>
      </p:sp>
    </p:spTree>
    <p:extLst>
      <p:ext uri="{BB962C8B-B14F-4D97-AF65-F5344CB8AC3E}">
        <p14:creationId xmlns:p14="http://schemas.microsoft.com/office/powerpoint/2010/main" val="7167847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Grafiek 6">
            <a:extLst>
              <a:ext uri="{FF2B5EF4-FFF2-40B4-BE49-F238E27FC236}">
                <a16:creationId xmlns:a16="http://schemas.microsoft.com/office/drawing/2014/main" id="{5F395EA0-1B17-D6E5-5228-5951DC7615C0}"/>
              </a:ext>
            </a:extLst>
          </p:cNvPr>
          <p:cNvGraphicFramePr>
            <a:graphicFrameLocks/>
          </p:cNvGraphicFramePr>
          <p:nvPr/>
        </p:nvGraphicFramePr>
        <p:xfrm>
          <a:off x="5794086" y="2120493"/>
          <a:ext cx="3349915" cy="200994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5" name="Grafiek 14"/>
          <p:cNvGraphicFramePr>
            <a:graphicFrameLocks/>
          </p:cNvGraphicFramePr>
          <p:nvPr/>
        </p:nvGraphicFramePr>
        <p:xfrm>
          <a:off x="77837" y="2120493"/>
          <a:ext cx="2701909" cy="207955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4" name="Grafiek 13"/>
          <p:cNvGraphicFramePr>
            <a:graphicFrameLocks/>
          </p:cNvGraphicFramePr>
          <p:nvPr/>
        </p:nvGraphicFramePr>
        <p:xfrm>
          <a:off x="2779923" y="2120515"/>
          <a:ext cx="3349915" cy="2031596"/>
        </p:xfrm>
        <a:graphic>
          <a:graphicData uri="http://schemas.openxmlformats.org/drawingml/2006/chart">
            <c:chart xmlns:c="http://schemas.openxmlformats.org/drawingml/2006/chart" xmlns:r="http://schemas.openxmlformats.org/officeDocument/2006/relationships" r:id="rId5"/>
          </a:graphicData>
        </a:graphic>
      </p:graphicFrame>
      <p:sp>
        <p:nvSpPr>
          <p:cNvPr id="2" name="Title 1"/>
          <p:cNvSpPr>
            <a:spLocks noGrp="1"/>
          </p:cNvSpPr>
          <p:nvPr>
            <p:ph type="title"/>
          </p:nvPr>
        </p:nvSpPr>
        <p:spPr>
          <a:xfrm>
            <a:off x="556283" y="916578"/>
            <a:ext cx="6318702" cy="400050"/>
          </a:xfrm>
        </p:spPr>
        <p:txBody>
          <a:bodyPr/>
          <a:lstStyle/>
          <a:p>
            <a:r>
              <a:rPr lang="en-GB" sz="2400" dirty="0" err="1"/>
              <a:t>Diagnostische</a:t>
            </a:r>
            <a:r>
              <a:rPr lang="en-GB" sz="2400" dirty="0"/>
              <a:t> </a:t>
            </a:r>
            <a:r>
              <a:rPr lang="en-GB" sz="2400" dirty="0" err="1"/>
              <a:t>opbrengst</a:t>
            </a:r>
            <a:r>
              <a:rPr lang="en-GB" sz="2400" dirty="0"/>
              <a:t> </a:t>
            </a:r>
            <a:r>
              <a:rPr lang="en-GB" sz="2400" dirty="0" err="1"/>
              <a:t>na</a:t>
            </a:r>
            <a:r>
              <a:rPr lang="en-GB" sz="2400" dirty="0"/>
              <a:t> 10 </a:t>
            </a:r>
            <a:r>
              <a:rPr lang="en-GB" sz="2400" dirty="0" err="1"/>
              <a:t>jaar</a:t>
            </a:r>
            <a:endParaRPr lang="en-GB" sz="2700" dirty="0"/>
          </a:p>
        </p:txBody>
      </p:sp>
      <p:sp>
        <p:nvSpPr>
          <p:cNvPr id="19" name="Rectangle 18"/>
          <p:cNvSpPr/>
          <p:nvPr/>
        </p:nvSpPr>
        <p:spPr>
          <a:xfrm>
            <a:off x="1798625" y="2138795"/>
            <a:ext cx="526106" cy="300082"/>
          </a:xfrm>
          <a:prstGeom prst="rect">
            <a:avLst/>
          </a:prstGeom>
        </p:spPr>
        <p:txBody>
          <a:bodyPr wrap="none">
            <a:spAutoFit/>
          </a:bodyPr>
          <a:lstStyle/>
          <a:p>
            <a:r>
              <a:rPr lang="en-GB" sz="1350" b="1" dirty="0"/>
              <a:t>16 %</a:t>
            </a:r>
          </a:p>
        </p:txBody>
      </p:sp>
      <p:sp>
        <p:nvSpPr>
          <p:cNvPr id="26" name="Rectangle 20"/>
          <p:cNvSpPr/>
          <p:nvPr/>
        </p:nvSpPr>
        <p:spPr>
          <a:xfrm>
            <a:off x="5129259" y="2384322"/>
            <a:ext cx="622286" cy="300082"/>
          </a:xfrm>
          <a:prstGeom prst="rect">
            <a:avLst/>
          </a:prstGeom>
        </p:spPr>
        <p:txBody>
          <a:bodyPr wrap="none">
            <a:spAutoFit/>
          </a:bodyPr>
          <a:lstStyle/>
          <a:p>
            <a:r>
              <a:rPr lang="en-GB" sz="1350" b="1" dirty="0"/>
              <a:t>33.5%</a:t>
            </a:r>
          </a:p>
        </p:txBody>
      </p:sp>
      <p:sp>
        <p:nvSpPr>
          <p:cNvPr id="35" name="TextBox 23"/>
          <p:cNvSpPr txBox="1"/>
          <p:nvPr/>
        </p:nvSpPr>
        <p:spPr>
          <a:xfrm>
            <a:off x="5284426" y="3538440"/>
            <a:ext cx="1568329" cy="507831"/>
          </a:xfrm>
          <a:prstGeom prst="rect">
            <a:avLst/>
          </a:prstGeom>
          <a:noFill/>
        </p:spPr>
        <p:txBody>
          <a:bodyPr wrap="square" rtlCol="0">
            <a:spAutoFit/>
          </a:bodyPr>
          <a:lstStyle/>
          <a:p>
            <a:pPr marL="128588" indent="-128588">
              <a:buClr>
                <a:schemeClr val="accent1"/>
              </a:buClr>
              <a:buFont typeface="Arial" panose="020B0604020202020204" pitchFamily="34" charset="0"/>
              <a:buChar char="•"/>
            </a:pPr>
            <a:r>
              <a:rPr lang="en-US" sz="900" dirty="0"/>
              <a:t>Positive diagnosis</a:t>
            </a:r>
          </a:p>
          <a:p>
            <a:pPr marL="128588" indent="-128588">
              <a:buClr>
                <a:schemeClr val="accent2"/>
              </a:buClr>
              <a:buFont typeface="Arial" panose="020B0604020202020204" pitchFamily="34" charset="0"/>
              <a:buChar char="•"/>
            </a:pPr>
            <a:r>
              <a:rPr lang="en-US" sz="900" dirty="0"/>
              <a:t>Possible diagnosis</a:t>
            </a:r>
          </a:p>
          <a:p>
            <a:pPr marL="128588" indent="-128588">
              <a:buClr>
                <a:schemeClr val="accent3"/>
              </a:buClr>
              <a:buFont typeface="Arial" panose="020B0604020202020204" pitchFamily="34" charset="0"/>
              <a:buChar char="•"/>
            </a:pPr>
            <a:r>
              <a:rPr lang="en-US" sz="900" dirty="0"/>
              <a:t>No diagnosis</a:t>
            </a:r>
          </a:p>
        </p:txBody>
      </p:sp>
      <p:sp>
        <p:nvSpPr>
          <p:cNvPr id="36" name="TextBox 55"/>
          <p:cNvSpPr txBox="1"/>
          <p:nvPr/>
        </p:nvSpPr>
        <p:spPr>
          <a:xfrm>
            <a:off x="240658" y="4167038"/>
            <a:ext cx="2376264" cy="438582"/>
          </a:xfrm>
          <a:prstGeom prst="rect">
            <a:avLst/>
          </a:prstGeom>
          <a:noFill/>
        </p:spPr>
        <p:txBody>
          <a:bodyPr wrap="square" rtlCol="0">
            <a:spAutoFit/>
          </a:bodyPr>
          <a:lstStyle/>
          <a:p>
            <a:pPr algn="ctr"/>
            <a:r>
              <a:rPr lang="nl-NL" sz="1350" dirty="0" err="1"/>
              <a:t>Targeted</a:t>
            </a:r>
            <a:r>
              <a:rPr lang="nl-NL" sz="1350" dirty="0"/>
              <a:t> </a:t>
            </a:r>
            <a:r>
              <a:rPr lang="nl-NL" sz="1350" dirty="0" err="1"/>
              <a:t>sequencing</a:t>
            </a:r>
            <a:endParaRPr lang="nl-NL" sz="900" dirty="0"/>
          </a:p>
          <a:p>
            <a:pPr algn="ctr"/>
            <a:endParaRPr lang="en-US" sz="900" b="1" dirty="0"/>
          </a:p>
        </p:txBody>
      </p:sp>
      <p:sp>
        <p:nvSpPr>
          <p:cNvPr id="37" name="TextBox 55"/>
          <p:cNvSpPr txBox="1"/>
          <p:nvPr/>
        </p:nvSpPr>
        <p:spPr>
          <a:xfrm>
            <a:off x="4766406" y="4162475"/>
            <a:ext cx="2376264" cy="438582"/>
          </a:xfrm>
          <a:prstGeom prst="rect">
            <a:avLst/>
          </a:prstGeom>
          <a:noFill/>
        </p:spPr>
        <p:txBody>
          <a:bodyPr wrap="square" rtlCol="0">
            <a:spAutoFit/>
          </a:bodyPr>
          <a:lstStyle/>
          <a:p>
            <a:pPr algn="ctr"/>
            <a:r>
              <a:rPr lang="nl-NL" sz="1350" dirty="0" err="1"/>
              <a:t>Exome</a:t>
            </a:r>
            <a:r>
              <a:rPr lang="nl-NL" sz="1350" dirty="0"/>
              <a:t> </a:t>
            </a:r>
            <a:r>
              <a:rPr lang="nl-NL" sz="1350" dirty="0" err="1"/>
              <a:t>sequencing</a:t>
            </a:r>
            <a:endParaRPr lang="nl-NL" sz="900" dirty="0"/>
          </a:p>
          <a:p>
            <a:pPr algn="ctr"/>
            <a:endParaRPr lang="en-US" sz="900" b="1" dirty="0"/>
          </a:p>
        </p:txBody>
      </p:sp>
      <p:sp>
        <p:nvSpPr>
          <p:cNvPr id="16" name="TextBox 23"/>
          <p:cNvSpPr txBox="1"/>
          <p:nvPr/>
        </p:nvSpPr>
        <p:spPr>
          <a:xfrm>
            <a:off x="1995582" y="3669594"/>
            <a:ext cx="1568329" cy="369332"/>
          </a:xfrm>
          <a:prstGeom prst="rect">
            <a:avLst/>
          </a:prstGeom>
          <a:noFill/>
        </p:spPr>
        <p:txBody>
          <a:bodyPr wrap="square" rtlCol="0">
            <a:spAutoFit/>
          </a:bodyPr>
          <a:lstStyle/>
          <a:p>
            <a:pPr marL="128588" indent="-128588">
              <a:buClr>
                <a:schemeClr val="accent1"/>
              </a:buClr>
              <a:buFont typeface="Arial" panose="020B0604020202020204" pitchFamily="34" charset="0"/>
              <a:buChar char="•"/>
            </a:pPr>
            <a:r>
              <a:rPr lang="en-US" sz="900" dirty="0"/>
              <a:t>Positive diagnosis</a:t>
            </a:r>
          </a:p>
          <a:p>
            <a:pPr marL="128588" indent="-128588">
              <a:buClr>
                <a:schemeClr val="accent2"/>
              </a:buClr>
              <a:buFont typeface="Arial" panose="020B0604020202020204" pitchFamily="34" charset="0"/>
              <a:buChar char="•"/>
            </a:pPr>
            <a:r>
              <a:rPr lang="en-US" sz="900" dirty="0"/>
              <a:t>No diagnosis</a:t>
            </a:r>
          </a:p>
        </p:txBody>
      </p:sp>
      <p:sp>
        <p:nvSpPr>
          <p:cNvPr id="8" name="Rectangle 20">
            <a:extLst>
              <a:ext uri="{FF2B5EF4-FFF2-40B4-BE49-F238E27FC236}">
                <a16:creationId xmlns:a16="http://schemas.microsoft.com/office/drawing/2014/main" id="{A91C91BF-4039-4E5C-954A-356F49CB4990}"/>
              </a:ext>
            </a:extLst>
          </p:cNvPr>
          <p:cNvSpPr/>
          <p:nvPr/>
        </p:nvSpPr>
        <p:spPr>
          <a:xfrm>
            <a:off x="8100882" y="2369627"/>
            <a:ext cx="487634" cy="300082"/>
          </a:xfrm>
          <a:prstGeom prst="rect">
            <a:avLst/>
          </a:prstGeom>
        </p:spPr>
        <p:txBody>
          <a:bodyPr wrap="none">
            <a:spAutoFit/>
          </a:bodyPr>
          <a:lstStyle/>
          <a:p>
            <a:r>
              <a:rPr lang="en-GB" sz="1350" b="1" dirty="0"/>
              <a:t>27%</a:t>
            </a:r>
          </a:p>
        </p:txBody>
      </p:sp>
      <p:sp>
        <p:nvSpPr>
          <p:cNvPr id="9" name="Tekstvak 8">
            <a:extLst>
              <a:ext uri="{FF2B5EF4-FFF2-40B4-BE49-F238E27FC236}">
                <a16:creationId xmlns:a16="http://schemas.microsoft.com/office/drawing/2014/main" id="{1BCA5627-B6E7-5E03-63A7-66F16954FD3A}"/>
              </a:ext>
            </a:extLst>
          </p:cNvPr>
          <p:cNvSpPr txBox="1"/>
          <p:nvPr/>
        </p:nvSpPr>
        <p:spPr>
          <a:xfrm>
            <a:off x="727462" y="4656340"/>
            <a:ext cx="5770362" cy="646331"/>
          </a:xfrm>
          <a:prstGeom prst="rect">
            <a:avLst/>
          </a:prstGeom>
          <a:noFill/>
        </p:spPr>
        <p:txBody>
          <a:bodyPr wrap="none" rtlCol="0">
            <a:spAutoFit/>
          </a:bodyPr>
          <a:lstStyle/>
          <a:p>
            <a:pPr marL="285750" indent="-285750">
              <a:buFont typeface="Arial" panose="020B0604020202020204" pitchFamily="34" charset="0"/>
              <a:buChar char="•"/>
            </a:pPr>
            <a:r>
              <a:rPr lang="nl-NL" b="1" dirty="0">
                <a:solidFill>
                  <a:srgbClr val="FF0000"/>
                </a:solidFill>
              </a:rPr>
              <a:t>Segregatie analyse leidt tot meer </a:t>
            </a:r>
            <a:r>
              <a:rPr lang="nl-NL" b="1" dirty="0" err="1">
                <a:solidFill>
                  <a:srgbClr val="FF0000"/>
                </a:solidFill>
              </a:rPr>
              <a:t>conclusieve</a:t>
            </a:r>
            <a:r>
              <a:rPr lang="nl-NL" b="1" dirty="0">
                <a:solidFill>
                  <a:srgbClr val="FF0000"/>
                </a:solidFill>
              </a:rPr>
              <a:t> diagnoses</a:t>
            </a:r>
          </a:p>
          <a:p>
            <a:pPr marL="285750" indent="-285750">
              <a:buFont typeface="Arial" panose="020B0604020202020204" pitchFamily="34" charset="0"/>
              <a:buChar char="•"/>
            </a:pPr>
            <a:r>
              <a:rPr lang="nl-NL" b="1" dirty="0">
                <a:solidFill>
                  <a:srgbClr val="FF0000"/>
                </a:solidFill>
              </a:rPr>
              <a:t>Trio-analyse beperkt tijd</a:t>
            </a:r>
          </a:p>
        </p:txBody>
      </p:sp>
      <p:sp>
        <p:nvSpPr>
          <p:cNvPr id="10" name="Tekstvak 9">
            <a:extLst>
              <a:ext uri="{FF2B5EF4-FFF2-40B4-BE49-F238E27FC236}">
                <a16:creationId xmlns:a16="http://schemas.microsoft.com/office/drawing/2014/main" id="{021D2DDF-99C9-038E-4B87-CEB9FAE822E3}"/>
              </a:ext>
            </a:extLst>
          </p:cNvPr>
          <p:cNvSpPr txBox="1"/>
          <p:nvPr/>
        </p:nvSpPr>
        <p:spPr>
          <a:xfrm>
            <a:off x="3859203" y="1850254"/>
            <a:ext cx="1191352" cy="369332"/>
          </a:xfrm>
          <a:prstGeom prst="rect">
            <a:avLst/>
          </a:prstGeom>
          <a:noFill/>
        </p:spPr>
        <p:txBody>
          <a:bodyPr wrap="none" rtlCol="0">
            <a:spAutoFit/>
          </a:bodyPr>
          <a:lstStyle/>
          <a:p>
            <a:r>
              <a:rPr lang="nl-NL" dirty="0">
                <a:solidFill>
                  <a:schemeClr val="accent1"/>
                </a:solidFill>
              </a:rPr>
              <a:t>2011-2014</a:t>
            </a:r>
          </a:p>
        </p:txBody>
      </p:sp>
      <p:sp>
        <p:nvSpPr>
          <p:cNvPr id="11" name="Tekstvak 10">
            <a:extLst>
              <a:ext uri="{FF2B5EF4-FFF2-40B4-BE49-F238E27FC236}">
                <a16:creationId xmlns:a16="http://schemas.microsoft.com/office/drawing/2014/main" id="{311F078D-9481-36D0-46B8-3FDDB3054787}"/>
              </a:ext>
            </a:extLst>
          </p:cNvPr>
          <p:cNvSpPr txBox="1"/>
          <p:nvPr/>
        </p:nvSpPr>
        <p:spPr>
          <a:xfrm>
            <a:off x="7142671" y="1853009"/>
            <a:ext cx="652743" cy="369332"/>
          </a:xfrm>
          <a:prstGeom prst="rect">
            <a:avLst/>
          </a:prstGeom>
          <a:noFill/>
        </p:spPr>
        <p:txBody>
          <a:bodyPr wrap="none" rtlCol="0">
            <a:spAutoFit/>
          </a:bodyPr>
          <a:lstStyle/>
          <a:p>
            <a:r>
              <a:rPr lang="nl-NL" dirty="0">
                <a:solidFill>
                  <a:schemeClr val="accent1"/>
                </a:solidFill>
              </a:rPr>
              <a:t>2024</a:t>
            </a:r>
          </a:p>
        </p:txBody>
      </p:sp>
      <p:sp>
        <p:nvSpPr>
          <p:cNvPr id="3" name="Tekstvak 2">
            <a:extLst>
              <a:ext uri="{FF2B5EF4-FFF2-40B4-BE49-F238E27FC236}">
                <a16:creationId xmlns:a16="http://schemas.microsoft.com/office/drawing/2014/main" id="{A6AAD4D8-D6D5-72E2-39A2-6CABA2A2E58A}"/>
              </a:ext>
            </a:extLst>
          </p:cNvPr>
          <p:cNvSpPr txBox="1"/>
          <p:nvPr/>
        </p:nvSpPr>
        <p:spPr>
          <a:xfrm>
            <a:off x="1046913" y="1857489"/>
            <a:ext cx="768159" cy="369332"/>
          </a:xfrm>
          <a:prstGeom prst="rect">
            <a:avLst/>
          </a:prstGeom>
          <a:noFill/>
        </p:spPr>
        <p:txBody>
          <a:bodyPr wrap="none" rtlCol="0">
            <a:spAutoFit/>
          </a:bodyPr>
          <a:lstStyle/>
          <a:p>
            <a:r>
              <a:rPr lang="nl-NL" dirty="0">
                <a:solidFill>
                  <a:schemeClr val="accent1"/>
                </a:solidFill>
              </a:rPr>
              <a:t>&lt;2014</a:t>
            </a:r>
          </a:p>
        </p:txBody>
      </p:sp>
    </p:spTree>
    <p:extLst>
      <p:ext uri="{BB962C8B-B14F-4D97-AF65-F5344CB8AC3E}">
        <p14:creationId xmlns:p14="http://schemas.microsoft.com/office/powerpoint/2010/main" val="90067430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CE4B2-B5EA-E823-F151-CE99E63470C1}"/>
            </a:ext>
          </a:extLst>
        </p:cNvPr>
        <p:cNvGrpSpPr/>
        <p:nvPr/>
      </p:nvGrpSpPr>
      <p:grpSpPr>
        <a:xfrm>
          <a:off x="0" y="0"/>
          <a:ext cx="0" cy="0"/>
          <a:chOff x="0" y="0"/>
          <a:chExt cx="0" cy="0"/>
        </a:xfrm>
      </p:grpSpPr>
      <p:graphicFrame>
        <p:nvGraphicFramePr>
          <p:cNvPr id="4" name="Grafiek 3">
            <a:extLst>
              <a:ext uri="{FF2B5EF4-FFF2-40B4-BE49-F238E27FC236}">
                <a16:creationId xmlns:a16="http://schemas.microsoft.com/office/drawing/2014/main" id="{11ECBF05-CC46-A325-39D7-56A4BEE09FE5}"/>
              </a:ext>
            </a:extLst>
          </p:cNvPr>
          <p:cNvGraphicFramePr>
            <a:graphicFrameLocks/>
          </p:cNvGraphicFramePr>
          <p:nvPr/>
        </p:nvGraphicFramePr>
        <p:xfrm>
          <a:off x="4572001" y="3836087"/>
          <a:ext cx="4387303" cy="212422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Grafiek 4">
            <a:extLst>
              <a:ext uri="{FF2B5EF4-FFF2-40B4-BE49-F238E27FC236}">
                <a16:creationId xmlns:a16="http://schemas.microsoft.com/office/drawing/2014/main" id="{1520CE2E-DF72-CA2C-8E83-3DFE91769837}"/>
              </a:ext>
            </a:extLst>
          </p:cNvPr>
          <p:cNvGraphicFramePr>
            <a:graphicFrameLocks/>
          </p:cNvGraphicFramePr>
          <p:nvPr/>
        </p:nvGraphicFramePr>
        <p:xfrm>
          <a:off x="522001" y="3842206"/>
          <a:ext cx="3875629" cy="2124226"/>
        </p:xfrm>
        <a:graphic>
          <a:graphicData uri="http://schemas.openxmlformats.org/drawingml/2006/chart">
            <c:chart xmlns:c="http://schemas.openxmlformats.org/drawingml/2006/chart" xmlns:r="http://schemas.openxmlformats.org/officeDocument/2006/relationships" r:id="rId3"/>
          </a:graphicData>
        </a:graphic>
      </p:graphicFrame>
      <p:sp>
        <p:nvSpPr>
          <p:cNvPr id="7" name="Titel 1">
            <a:extLst>
              <a:ext uri="{FF2B5EF4-FFF2-40B4-BE49-F238E27FC236}">
                <a16:creationId xmlns:a16="http://schemas.microsoft.com/office/drawing/2014/main" id="{1FC85136-1AB2-A6D7-7DDA-33092A313B5B}"/>
              </a:ext>
            </a:extLst>
          </p:cNvPr>
          <p:cNvSpPr txBox="1">
            <a:spLocks/>
          </p:cNvSpPr>
          <p:nvPr/>
        </p:nvSpPr>
        <p:spPr>
          <a:xfrm>
            <a:off x="522000" y="1337127"/>
            <a:ext cx="8100000" cy="533400"/>
          </a:xfrm>
          <a:prstGeom prst="rect">
            <a:avLst/>
          </a:prstGeom>
        </p:spPr>
        <p:txBody>
          <a:bodyPr vert="horz" lIns="0" tIns="0" rIns="0" bIns="0" rtlCol="0" anchor="ctr">
            <a:noAutofit/>
          </a:bodyPr>
          <a:lstStyle>
            <a:lvl1pPr algn="l" defTabSz="914400" rtl="0" eaLnBrk="1" latinLnBrk="0" hangingPunct="1">
              <a:lnSpc>
                <a:spcPts val="4200"/>
              </a:lnSpc>
              <a:spcBef>
                <a:spcPct val="0"/>
              </a:spcBef>
              <a:buNone/>
              <a:defRPr sz="4000" b="1" kern="1200">
                <a:solidFill>
                  <a:schemeClr val="tx2"/>
                </a:solidFill>
                <a:latin typeface="+mj-lt"/>
                <a:ea typeface="+mj-ea"/>
                <a:cs typeface="+mj-cs"/>
              </a:defRPr>
            </a:lvl1pPr>
          </a:lstStyle>
          <a:p>
            <a:r>
              <a:rPr lang="nl-NL" sz="3600" dirty="0"/>
              <a:t>Veranderde </a:t>
            </a:r>
            <a:r>
              <a:rPr lang="nl-NL" sz="3600" dirty="0" err="1"/>
              <a:t>gendistributie</a:t>
            </a:r>
            <a:endParaRPr lang="nl-NL" sz="3600" dirty="0"/>
          </a:p>
        </p:txBody>
      </p:sp>
      <p:pic>
        <p:nvPicPr>
          <p:cNvPr id="3" name="Afbeelding 2">
            <a:extLst>
              <a:ext uri="{FF2B5EF4-FFF2-40B4-BE49-F238E27FC236}">
                <a16:creationId xmlns:a16="http://schemas.microsoft.com/office/drawing/2014/main" id="{5CCEE909-4715-909F-2B69-6C57BE4ABFC0}"/>
              </a:ext>
            </a:extLst>
          </p:cNvPr>
          <p:cNvPicPr>
            <a:picLocks noChangeAspect="1"/>
          </p:cNvPicPr>
          <p:nvPr/>
        </p:nvPicPr>
        <p:blipFill rotWithShape="1">
          <a:blip r:embed="rId4" cstate="print"/>
          <a:srcRect l="1892" t="19615" r="3782" b="7789"/>
          <a:stretch/>
        </p:blipFill>
        <p:spPr>
          <a:xfrm>
            <a:off x="522000" y="1870527"/>
            <a:ext cx="5903514" cy="1965560"/>
          </a:xfrm>
          <a:prstGeom prst="rect">
            <a:avLst/>
          </a:prstGeom>
        </p:spPr>
      </p:pic>
    </p:spTree>
    <p:extLst>
      <p:ext uri="{BB962C8B-B14F-4D97-AF65-F5344CB8AC3E}">
        <p14:creationId xmlns:p14="http://schemas.microsoft.com/office/powerpoint/2010/main" val="2994315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Titel 1"/>
          <p:cNvSpPr>
            <a:spLocks noGrp="1"/>
          </p:cNvSpPr>
          <p:nvPr>
            <p:ph type="title"/>
          </p:nvPr>
        </p:nvSpPr>
        <p:spPr/>
        <p:txBody>
          <a:bodyPr/>
          <a:lstStyle/>
          <a:p>
            <a:r>
              <a:rPr lang="nl-NL" sz="3200" dirty="0"/>
              <a:t>Doofheids Genpanel DG 4.1.0</a:t>
            </a:r>
          </a:p>
        </p:txBody>
      </p:sp>
      <p:sp>
        <p:nvSpPr>
          <p:cNvPr id="20485" name="Tijdelijke aanduiding voor inhoud 2"/>
          <p:cNvSpPr>
            <a:spLocks noGrp="1"/>
          </p:cNvSpPr>
          <p:nvPr>
            <p:ph idx="1"/>
          </p:nvPr>
        </p:nvSpPr>
        <p:spPr>
          <a:xfrm>
            <a:off x="522289" y="1751360"/>
            <a:ext cx="8262937" cy="4125912"/>
          </a:xfrm>
        </p:spPr>
        <p:txBody>
          <a:bodyPr/>
          <a:lstStyle/>
          <a:p>
            <a:r>
              <a:rPr lang="nl-NL" dirty="0"/>
              <a:t>Elk jaar meerdere updates</a:t>
            </a:r>
          </a:p>
          <a:p>
            <a:endParaRPr lang="nl-NL" dirty="0"/>
          </a:p>
          <a:p>
            <a:r>
              <a:rPr lang="nl-NL" dirty="0" err="1"/>
              <a:t>Nietsyndromaal</a:t>
            </a:r>
            <a:r>
              <a:rPr lang="nl-NL" dirty="0"/>
              <a:t> en </a:t>
            </a:r>
            <a:r>
              <a:rPr lang="nl-NL" dirty="0" err="1"/>
              <a:t>syndromaal</a:t>
            </a:r>
            <a:r>
              <a:rPr lang="nl-NL" dirty="0"/>
              <a:t> gehoorverlies genen (n=280)</a:t>
            </a:r>
          </a:p>
          <a:p>
            <a:endParaRPr lang="nl-NL" dirty="0"/>
          </a:p>
        </p:txBody>
      </p:sp>
      <p:pic>
        <p:nvPicPr>
          <p:cNvPr id="6" name="Afbeelding 5">
            <a:extLst>
              <a:ext uri="{FF2B5EF4-FFF2-40B4-BE49-F238E27FC236}">
                <a16:creationId xmlns:a16="http://schemas.microsoft.com/office/drawing/2014/main" id="{C1F72244-33A5-9793-5A6E-9A49747715B9}"/>
              </a:ext>
            </a:extLst>
          </p:cNvPr>
          <p:cNvPicPr>
            <a:picLocks noChangeAspect="1"/>
          </p:cNvPicPr>
          <p:nvPr/>
        </p:nvPicPr>
        <p:blipFill>
          <a:blip r:embed="rId3"/>
          <a:stretch>
            <a:fillRect/>
          </a:stretch>
        </p:blipFill>
        <p:spPr>
          <a:xfrm>
            <a:off x="522000" y="3244032"/>
            <a:ext cx="8099711" cy="2846855"/>
          </a:xfrm>
          <a:prstGeom prst="rect">
            <a:avLst/>
          </a:prstGeom>
        </p:spPr>
      </p:pic>
    </p:spTree>
    <p:extLst>
      <p:ext uri="{BB962C8B-B14F-4D97-AF65-F5344CB8AC3E}">
        <p14:creationId xmlns:p14="http://schemas.microsoft.com/office/powerpoint/2010/main" val="100378635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r>
              <a:rPr lang="nl-NL" sz="3200" dirty="0"/>
              <a:t>Beeldvorming pediatrisch gehoorverlies</a:t>
            </a:r>
          </a:p>
        </p:txBody>
      </p:sp>
      <p:sp>
        <p:nvSpPr>
          <p:cNvPr id="23554" name="Rectangle 3"/>
          <p:cNvSpPr>
            <a:spLocks noGrp="1" noChangeArrowheads="1"/>
          </p:cNvSpPr>
          <p:nvPr>
            <p:ph idx="1"/>
          </p:nvPr>
        </p:nvSpPr>
        <p:spPr>
          <a:xfrm>
            <a:off x="522289" y="2046288"/>
            <a:ext cx="8099425" cy="4125912"/>
          </a:xfrm>
        </p:spPr>
        <p:txBody>
          <a:bodyPr/>
          <a:lstStyle/>
          <a:p>
            <a:r>
              <a:rPr lang="nl-NL" sz="2400" dirty="0" err="1"/>
              <a:t>Bamiou</a:t>
            </a:r>
            <a:r>
              <a:rPr lang="nl-NL" sz="2400" dirty="0"/>
              <a:t> et al. (2000)</a:t>
            </a:r>
          </a:p>
          <a:p>
            <a:endParaRPr lang="nl-NL" sz="2400" dirty="0"/>
          </a:p>
          <a:p>
            <a:r>
              <a:rPr lang="nl-NL" sz="2400" b="1" dirty="0"/>
              <a:t>Abnormale CT-scan os temporale	</a:t>
            </a:r>
            <a:r>
              <a:rPr lang="nl-NL" sz="2400" dirty="0"/>
              <a:t>	</a:t>
            </a:r>
          </a:p>
          <a:p>
            <a:pPr lvl="1"/>
            <a:r>
              <a:rPr lang="nl-NL" sz="2400" dirty="0"/>
              <a:t>28,4%		(33/116)	alle patiënten (n=116)</a:t>
            </a:r>
          </a:p>
          <a:p>
            <a:pPr lvl="1"/>
            <a:r>
              <a:rPr lang="nl-NL" sz="2400" dirty="0"/>
              <a:t>66%		(6/9)		progressief gehoorverlies</a:t>
            </a:r>
          </a:p>
          <a:p>
            <a:pPr lvl="1"/>
            <a:r>
              <a:rPr lang="nl-NL" sz="2400" dirty="0"/>
              <a:t>25%		(26/103)	niet-progressief GV</a:t>
            </a:r>
          </a:p>
          <a:p>
            <a:pPr lvl="1"/>
            <a:r>
              <a:rPr lang="nl-NL" sz="2400" dirty="0"/>
              <a:t>44,7%		(17/38)	&gt; 95 dB HL</a:t>
            </a:r>
          </a:p>
          <a:p>
            <a:pPr lvl="1"/>
            <a:r>
              <a:rPr lang="nl-NL" sz="2400" dirty="0"/>
              <a:t>20%		(15/75)	&lt; 95 dB HL</a:t>
            </a:r>
          </a:p>
          <a:p>
            <a:pPr lvl="1"/>
            <a:endParaRPr lang="nl-NL" sz="2400" dirty="0"/>
          </a:p>
          <a:p>
            <a:r>
              <a:rPr lang="nl-NL" sz="2400" dirty="0"/>
              <a:t>Percentages bevestigd door </a:t>
            </a:r>
            <a:r>
              <a:rPr lang="nl-NL" sz="2400" dirty="0" err="1"/>
              <a:t>DeKlerck</a:t>
            </a:r>
            <a:r>
              <a:rPr lang="nl-NL" sz="2400" dirty="0"/>
              <a:t> et al. (2014): abnormale CT en/of MRI scan: 24.7 en 22.7% </a:t>
            </a:r>
          </a:p>
          <a:p>
            <a:endParaRPr lang="nl-NL" sz="2400" dirty="0"/>
          </a:p>
          <a:p>
            <a:r>
              <a:rPr lang="nl-NL" sz="2400" dirty="0"/>
              <a:t>CT bij baby’s pas na leeftijd van 6 maanden </a:t>
            </a:r>
          </a:p>
        </p:txBody>
      </p:sp>
    </p:spTree>
    <p:extLst>
      <p:ext uri="{BB962C8B-B14F-4D97-AF65-F5344CB8AC3E}">
        <p14:creationId xmlns:p14="http://schemas.microsoft.com/office/powerpoint/2010/main" val="3966892484"/>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el 13"/>
          <p:cNvSpPr>
            <a:spLocks noGrp="1"/>
          </p:cNvSpPr>
          <p:nvPr>
            <p:ph type="title"/>
          </p:nvPr>
        </p:nvSpPr>
        <p:spPr/>
        <p:txBody>
          <a:bodyPr/>
          <a:lstStyle/>
          <a:p>
            <a:r>
              <a:rPr lang="nl-NL" sz="3200" dirty="0"/>
              <a:t>Beeldvorming &amp; Genen</a:t>
            </a:r>
          </a:p>
        </p:txBody>
      </p:sp>
      <p:sp>
        <p:nvSpPr>
          <p:cNvPr id="24578" name="Rectangle 3"/>
          <p:cNvSpPr>
            <a:spLocks noGrp="1" noChangeArrowheads="1"/>
          </p:cNvSpPr>
          <p:nvPr>
            <p:ph idx="1"/>
          </p:nvPr>
        </p:nvSpPr>
        <p:spPr>
          <a:xfrm>
            <a:off x="5605464" y="2057400"/>
            <a:ext cx="3538537" cy="3976688"/>
          </a:xfrm>
        </p:spPr>
        <p:txBody>
          <a:bodyPr/>
          <a:lstStyle/>
          <a:p>
            <a:pPr>
              <a:buClrTx/>
              <a:buFontTx/>
              <a:buNone/>
            </a:pPr>
            <a:endParaRPr lang="nl-NL">
              <a:latin typeface="Times New Roman" pitchFamily="18" charset="0"/>
              <a:cs typeface="Arial" pitchFamily="34" charset="0"/>
            </a:endParaRPr>
          </a:p>
          <a:p>
            <a:pPr>
              <a:buFontTx/>
              <a:buNone/>
            </a:pPr>
            <a:endParaRPr lang="nl-NL">
              <a:latin typeface="Arial" pitchFamily="34" charset="0"/>
              <a:cs typeface="Arial" pitchFamily="34" charset="0"/>
            </a:endParaRPr>
          </a:p>
        </p:txBody>
      </p:sp>
      <p:sp>
        <p:nvSpPr>
          <p:cNvPr id="24579" name="Rectangle 5"/>
          <p:cNvSpPr>
            <a:spLocks noChangeArrowheads="1"/>
          </p:cNvSpPr>
          <p:nvPr/>
        </p:nvSpPr>
        <p:spPr bwMode="auto">
          <a:xfrm>
            <a:off x="300039" y="4003675"/>
            <a:ext cx="1908175" cy="336550"/>
          </a:xfrm>
          <a:prstGeom prst="rect">
            <a:avLst/>
          </a:prstGeom>
          <a:noFill/>
          <a:ln w="12700">
            <a:noFill/>
            <a:miter lim="800000"/>
            <a:headEnd/>
            <a:tailEnd/>
          </a:ln>
        </p:spPr>
        <p:txBody>
          <a:bodyPr>
            <a:spAutoFit/>
          </a:bodyPr>
          <a:lstStyle/>
          <a:p>
            <a:pPr eaLnBrk="1" hangingPunct="1"/>
            <a:r>
              <a:rPr lang="nl-NL" sz="1600">
                <a:solidFill>
                  <a:srgbClr val="FFFFFF"/>
                </a:solidFill>
                <a:latin typeface="Arial" pitchFamily="34" charset="0"/>
              </a:rPr>
              <a:t>Michel anomalie</a:t>
            </a:r>
          </a:p>
        </p:txBody>
      </p:sp>
      <p:pic>
        <p:nvPicPr>
          <p:cNvPr id="24580" name="Picture 6" descr="c:\windows\TEMP\auto0.bmp"/>
          <p:cNvPicPr>
            <a:picLocks noChangeAspect="1" noChangeArrowheads="1"/>
          </p:cNvPicPr>
          <p:nvPr/>
        </p:nvPicPr>
        <p:blipFill>
          <a:blip r:embed="rId2" cstate="print"/>
          <a:srcRect b="8295"/>
          <a:stretch>
            <a:fillRect/>
          </a:stretch>
        </p:blipFill>
        <p:spPr bwMode="auto">
          <a:xfrm>
            <a:off x="1676400" y="4267200"/>
            <a:ext cx="2971800" cy="2590800"/>
          </a:xfrm>
          <a:prstGeom prst="rect">
            <a:avLst/>
          </a:prstGeom>
          <a:noFill/>
          <a:ln w="12700">
            <a:noFill/>
            <a:miter lim="800000"/>
            <a:headEnd/>
            <a:tailEnd/>
          </a:ln>
        </p:spPr>
      </p:pic>
      <p:sp>
        <p:nvSpPr>
          <p:cNvPr id="33799" name="Rectangle 7"/>
          <p:cNvSpPr>
            <a:spLocks noChangeArrowheads="1"/>
          </p:cNvSpPr>
          <p:nvPr/>
        </p:nvSpPr>
        <p:spPr bwMode="auto">
          <a:xfrm>
            <a:off x="457200" y="5224463"/>
            <a:ext cx="1814513" cy="862012"/>
          </a:xfrm>
          <a:prstGeom prst="rect">
            <a:avLst/>
          </a:prstGeom>
          <a:noFill/>
          <a:ln w="12700">
            <a:noFill/>
            <a:miter lim="800000"/>
            <a:headEnd/>
            <a:tailEnd/>
          </a:ln>
        </p:spPr>
        <p:txBody>
          <a:bodyPr>
            <a:spAutoFit/>
          </a:bodyPr>
          <a:lstStyle/>
          <a:p>
            <a:pPr eaLnBrk="1" fontAlgn="auto" hangingPunct="1">
              <a:spcBef>
                <a:spcPct val="50000"/>
              </a:spcBef>
              <a:spcAft>
                <a:spcPts val="0"/>
              </a:spcAft>
              <a:defRPr/>
            </a:pPr>
            <a:r>
              <a:rPr lang="nl-NL" sz="2000" dirty="0">
                <a:latin typeface="+mj-lt"/>
              </a:rPr>
              <a:t>EVA</a:t>
            </a:r>
          </a:p>
          <a:p>
            <a:pPr eaLnBrk="1" fontAlgn="auto" hangingPunct="1">
              <a:spcBef>
                <a:spcPct val="50000"/>
              </a:spcBef>
              <a:spcAft>
                <a:spcPts val="0"/>
              </a:spcAft>
              <a:defRPr/>
            </a:pPr>
            <a:r>
              <a:rPr lang="nl-NL" sz="2000" dirty="0">
                <a:latin typeface="+mj-lt"/>
              </a:rPr>
              <a:t>[</a:t>
            </a:r>
            <a:r>
              <a:rPr lang="nl-NL" sz="2000" i="1" dirty="0">
                <a:latin typeface="+mj-lt"/>
              </a:rPr>
              <a:t>SLC26A4</a:t>
            </a:r>
            <a:r>
              <a:rPr lang="nl-NL" sz="2000" dirty="0">
                <a:latin typeface="+mj-lt"/>
              </a:rPr>
              <a:t>]</a:t>
            </a:r>
          </a:p>
        </p:txBody>
      </p:sp>
      <p:pic>
        <p:nvPicPr>
          <p:cNvPr id="24582" name="Picture 8" descr="c:\windows\TEMP\auto0.bmp"/>
          <p:cNvPicPr>
            <a:picLocks noChangeAspect="1" noChangeArrowheads="1"/>
          </p:cNvPicPr>
          <p:nvPr/>
        </p:nvPicPr>
        <p:blipFill>
          <a:blip r:embed="rId3" cstate="print"/>
          <a:srcRect r="5405"/>
          <a:stretch>
            <a:fillRect/>
          </a:stretch>
        </p:blipFill>
        <p:spPr bwMode="auto">
          <a:xfrm>
            <a:off x="4648200" y="1600201"/>
            <a:ext cx="2819400" cy="2740025"/>
          </a:xfrm>
          <a:prstGeom prst="rect">
            <a:avLst/>
          </a:prstGeom>
          <a:noFill/>
          <a:ln w="12700">
            <a:noFill/>
            <a:miter lim="800000"/>
            <a:headEnd/>
            <a:tailEnd/>
          </a:ln>
        </p:spPr>
      </p:pic>
      <p:sp>
        <p:nvSpPr>
          <p:cNvPr id="33801" name="Rectangle 9"/>
          <p:cNvSpPr>
            <a:spLocks noChangeArrowheads="1"/>
          </p:cNvSpPr>
          <p:nvPr/>
        </p:nvSpPr>
        <p:spPr bwMode="auto">
          <a:xfrm>
            <a:off x="7669213" y="2590801"/>
            <a:ext cx="1054328" cy="861774"/>
          </a:xfrm>
          <a:prstGeom prst="rect">
            <a:avLst/>
          </a:prstGeom>
          <a:noFill/>
          <a:ln w="12700">
            <a:noFill/>
            <a:miter lim="800000"/>
            <a:headEnd/>
            <a:tailEnd/>
          </a:ln>
        </p:spPr>
        <p:txBody>
          <a:bodyPr wrap="none">
            <a:spAutoFit/>
          </a:bodyPr>
          <a:lstStyle/>
          <a:p>
            <a:pPr eaLnBrk="1" fontAlgn="auto" hangingPunct="1">
              <a:spcBef>
                <a:spcPct val="50000"/>
              </a:spcBef>
              <a:spcAft>
                <a:spcPts val="0"/>
              </a:spcAft>
              <a:defRPr/>
            </a:pPr>
            <a:r>
              <a:rPr lang="nl-NL" sz="2000" dirty="0">
                <a:latin typeface="+mj-lt"/>
              </a:rPr>
              <a:t>CHARGE</a:t>
            </a:r>
          </a:p>
          <a:p>
            <a:pPr eaLnBrk="1" fontAlgn="auto" hangingPunct="1">
              <a:spcBef>
                <a:spcPct val="50000"/>
              </a:spcBef>
              <a:spcAft>
                <a:spcPts val="0"/>
              </a:spcAft>
              <a:defRPr/>
            </a:pPr>
            <a:r>
              <a:rPr lang="nl-NL" sz="2000">
                <a:latin typeface="+mj-lt"/>
              </a:rPr>
              <a:t>[</a:t>
            </a:r>
            <a:r>
              <a:rPr lang="nl-NL" sz="2000" i="1">
                <a:latin typeface="+mj-lt"/>
              </a:rPr>
              <a:t>CHD7</a:t>
            </a:r>
            <a:r>
              <a:rPr lang="nl-NL" sz="2000" dirty="0">
                <a:latin typeface="+mj-lt"/>
              </a:rPr>
              <a:t>]</a:t>
            </a:r>
          </a:p>
        </p:txBody>
      </p:sp>
      <p:pic>
        <p:nvPicPr>
          <p:cNvPr id="24584" name="Picture 10" descr="c:\windows\TEMP\auto0.bmp"/>
          <p:cNvPicPr>
            <a:picLocks noChangeAspect="1" noChangeArrowheads="1"/>
          </p:cNvPicPr>
          <p:nvPr/>
        </p:nvPicPr>
        <p:blipFill>
          <a:blip r:embed="rId4" cstate="print"/>
          <a:srcRect/>
          <a:stretch>
            <a:fillRect/>
          </a:stretch>
        </p:blipFill>
        <p:spPr bwMode="auto">
          <a:xfrm>
            <a:off x="4676776" y="4267200"/>
            <a:ext cx="2790825" cy="2590800"/>
          </a:xfrm>
          <a:prstGeom prst="rect">
            <a:avLst/>
          </a:prstGeom>
          <a:noFill/>
          <a:ln w="12700">
            <a:noFill/>
            <a:miter lim="800000"/>
            <a:headEnd/>
            <a:tailEnd/>
          </a:ln>
        </p:spPr>
      </p:pic>
      <p:sp>
        <p:nvSpPr>
          <p:cNvPr id="33803" name="Rectangle 11"/>
          <p:cNvSpPr>
            <a:spLocks noChangeArrowheads="1"/>
          </p:cNvSpPr>
          <p:nvPr/>
        </p:nvSpPr>
        <p:spPr bwMode="auto">
          <a:xfrm>
            <a:off x="7497764" y="5105400"/>
            <a:ext cx="2179637" cy="1169551"/>
          </a:xfrm>
          <a:prstGeom prst="rect">
            <a:avLst/>
          </a:prstGeom>
          <a:noFill/>
          <a:ln w="12700">
            <a:noFill/>
            <a:miter lim="800000"/>
            <a:headEnd/>
            <a:tailEnd/>
          </a:ln>
        </p:spPr>
        <p:txBody>
          <a:bodyPr>
            <a:spAutoFit/>
          </a:bodyPr>
          <a:lstStyle/>
          <a:p>
            <a:pPr eaLnBrk="1" fontAlgn="auto" hangingPunct="1">
              <a:spcBef>
                <a:spcPct val="50000"/>
              </a:spcBef>
              <a:spcAft>
                <a:spcPts val="0"/>
              </a:spcAft>
              <a:buClr>
                <a:schemeClr val="tx2"/>
              </a:buClr>
              <a:buSzPct val="100000"/>
              <a:defRPr/>
            </a:pPr>
            <a:r>
              <a:rPr lang="nl-NL" sz="2000" dirty="0" err="1">
                <a:latin typeface="+mj-lt"/>
              </a:rPr>
              <a:t>X-linked</a:t>
            </a:r>
            <a:r>
              <a:rPr lang="nl-NL" sz="2000" dirty="0">
                <a:latin typeface="+mj-lt"/>
              </a:rPr>
              <a:t> </a:t>
            </a:r>
            <a:r>
              <a:rPr lang="nl-NL" sz="2000" dirty="0" err="1">
                <a:latin typeface="+mj-lt"/>
              </a:rPr>
              <a:t>stapes</a:t>
            </a:r>
            <a:r>
              <a:rPr lang="nl-NL" sz="2000" dirty="0">
                <a:latin typeface="+mj-lt"/>
              </a:rPr>
              <a:t> </a:t>
            </a:r>
            <a:r>
              <a:rPr lang="nl-NL" sz="2000" dirty="0" err="1">
                <a:latin typeface="+mj-lt"/>
              </a:rPr>
              <a:t>gusher</a:t>
            </a:r>
            <a:endParaRPr lang="nl-NL" sz="2000" dirty="0">
              <a:latin typeface="+mj-lt"/>
            </a:endParaRPr>
          </a:p>
          <a:p>
            <a:pPr eaLnBrk="1" fontAlgn="auto" hangingPunct="1">
              <a:spcBef>
                <a:spcPct val="50000"/>
              </a:spcBef>
              <a:spcAft>
                <a:spcPts val="0"/>
              </a:spcAft>
              <a:buClr>
                <a:schemeClr val="tx2"/>
              </a:buClr>
              <a:buSzPct val="100000"/>
              <a:defRPr/>
            </a:pPr>
            <a:r>
              <a:rPr lang="nl-NL" sz="2000" dirty="0">
                <a:latin typeface="+mj-lt"/>
              </a:rPr>
              <a:t>[</a:t>
            </a:r>
            <a:r>
              <a:rPr lang="nl-NL" sz="2000" i="1" dirty="0">
                <a:latin typeface="+mj-lt"/>
              </a:rPr>
              <a:t>POU3F4</a:t>
            </a:r>
            <a:r>
              <a:rPr lang="nl-NL" sz="2000" dirty="0">
                <a:latin typeface="+mj-lt"/>
              </a:rPr>
              <a:t>]</a:t>
            </a:r>
          </a:p>
        </p:txBody>
      </p:sp>
      <p:pic>
        <p:nvPicPr>
          <p:cNvPr id="17" name="Afbeelding 16" descr="Coronal AS Buster 13_602_16.jpg"/>
          <p:cNvPicPr>
            <a:picLocks noChangeAspect="1"/>
          </p:cNvPicPr>
          <p:nvPr/>
        </p:nvPicPr>
        <p:blipFill>
          <a:blip r:embed="rId5" cstate="print"/>
          <a:srcRect l="38969" t="30000" r="8807" b="31111"/>
          <a:stretch>
            <a:fillRect/>
          </a:stretch>
        </p:blipFill>
        <p:spPr bwMode="auto">
          <a:xfrm>
            <a:off x="1676400" y="1600200"/>
            <a:ext cx="3048000" cy="2667000"/>
          </a:xfrm>
          <a:prstGeom prst="rect">
            <a:avLst/>
          </a:prstGeom>
          <a:noFill/>
          <a:ln w="9525">
            <a:noFill/>
            <a:miter lim="800000"/>
            <a:headEnd/>
            <a:tailEnd/>
          </a:ln>
        </p:spPr>
      </p:pic>
      <p:sp>
        <p:nvSpPr>
          <p:cNvPr id="18" name="Rectangle 7"/>
          <p:cNvSpPr>
            <a:spLocks noChangeArrowheads="1"/>
          </p:cNvSpPr>
          <p:nvPr/>
        </p:nvSpPr>
        <p:spPr bwMode="auto">
          <a:xfrm>
            <a:off x="457200" y="2719388"/>
            <a:ext cx="1814513" cy="862012"/>
          </a:xfrm>
          <a:prstGeom prst="rect">
            <a:avLst/>
          </a:prstGeom>
          <a:noFill/>
          <a:ln w="12700">
            <a:noFill/>
            <a:miter lim="800000"/>
            <a:headEnd/>
            <a:tailEnd/>
          </a:ln>
        </p:spPr>
        <p:txBody>
          <a:bodyPr>
            <a:spAutoFit/>
          </a:bodyPr>
          <a:lstStyle/>
          <a:p>
            <a:pPr eaLnBrk="1" fontAlgn="auto" hangingPunct="1">
              <a:spcBef>
                <a:spcPct val="50000"/>
              </a:spcBef>
              <a:spcAft>
                <a:spcPts val="0"/>
              </a:spcAft>
              <a:defRPr/>
            </a:pPr>
            <a:r>
              <a:rPr lang="nl-NL" sz="2000" dirty="0">
                <a:latin typeface="+mj-lt"/>
              </a:rPr>
              <a:t>CAA</a:t>
            </a:r>
          </a:p>
          <a:p>
            <a:pPr eaLnBrk="1" fontAlgn="auto" hangingPunct="1">
              <a:spcBef>
                <a:spcPct val="50000"/>
              </a:spcBef>
              <a:spcAft>
                <a:spcPts val="0"/>
              </a:spcAft>
              <a:defRPr/>
            </a:pPr>
            <a:r>
              <a:rPr lang="nl-NL" sz="2000" dirty="0">
                <a:latin typeface="+mj-lt"/>
              </a:rPr>
              <a:t>[</a:t>
            </a:r>
            <a:r>
              <a:rPr lang="nl-NL" sz="2000" i="1" dirty="0">
                <a:latin typeface="+mj-lt"/>
              </a:rPr>
              <a:t>TSHZ1</a:t>
            </a:r>
            <a:r>
              <a:rPr lang="nl-NL" sz="2000" dirty="0">
                <a:latin typeface="+mj-lt"/>
              </a:rPr>
              <a:t>]</a:t>
            </a:r>
          </a:p>
        </p:txBody>
      </p:sp>
    </p:spTree>
    <p:extLst>
      <p:ext uri="{BB962C8B-B14F-4D97-AF65-F5344CB8AC3E}">
        <p14:creationId xmlns:p14="http://schemas.microsoft.com/office/powerpoint/2010/main" val="303981732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9178E454-E581-2FE1-8A65-D02B8F5EB485}"/>
              </a:ext>
            </a:extLst>
          </p:cNvPr>
          <p:cNvPicPr>
            <a:picLocks noChangeAspect="1"/>
          </p:cNvPicPr>
          <p:nvPr/>
        </p:nvPicPr>
        <p:blipFill>
          <a:blip r:embed="rId2"/>
          <a:stretch>
            <a:fillRect/>
          </a:stretch>
        </p:blipFill>
        <p:spPr>
          <a:xfrm>
            <a:off x="1535218" y="0"/>
            <a:ext cx="6073563" cy="6858000"/>
          </a:xfrm>
          <a:prstGeom prst="rect">
            <a:avLst/>
          </a:prstGeom>
        </p:spPr>
      </p:pic>
    </p:spTree>
    <p:extLst>
      <p:ext uri="{BB962C8B-B14F-4D97-AF65-F5344CB8AC3E}">
        <p14:creationId xmlns:p14="http://schemas.microsoft.com/office/powerpoint/2010/main" val="11351278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E189B7-1DEA-C82C-D2DE-30F7A0515745}"/>
              </a:ext>
            </a:extLst>
          </p:cNvPr>
          <p:cNvSpPr>
            <a:spLocks noGrp="1"/>
          </p:cNvSpPr>
          <p:nvPr>
            <p:ph type="title"/>
          </p:nvPr>
        </p:nvSpPr>
        <p:spPr/>
        <p:txBody>
          <a:bodyPr/>
          <a:lstStyle/>
          <a:p>
            <a:endParaRPr lang="nl-NL"/>
          </a:p>
        </p:txBody>
      </p:sp>
      <p:sp>
        <p:nvSpPr>
          <p:cNvPr id="3" name="Tijdelijke aanduiding voor inhoud 2">
            <a:extLst>
              <a:ext uri="{FF2B5EF4-FFF2-40B4-BE49-F238E27FC236}">
                <a16:creationId xmlns:a16="http://schemas.microsoft.com/office/drawing/2014/main" id="{F3C51983-8A2B-B0B7-2DB6-9F510835D3B7}"/>
              </a:ext>
            </a:extLst>
          </p:cNvPr>
          <p:cNvSpPr>
            <a:spLocks noGrp="1"/>
          </p:cNvSpPr>
          <p:nvPr>
            <p:ph idx="1"/>
          </p:nvPr>
        </p:nvSpPr>
        <p:spPr/>
        <p:txBody>
          <a:bodyPr/>
          <a:lstStyle/>
          <a:p>
            <a:endParaRPr lang="nl-NL"/>
          </a:p>
        </p:txBody>
      </p:sp>
      <p:pic>
        <p:nvPicPr>
          <p:cNvPr id="5" name="Afbeelding 4">
            <a:extLst>
              <a:ext uri="{FF2B5EF4-FFF2-40B4-BE49-F238E27FC236}">
                <a16:creationId xmlns:a16="http://schemas.microsoft.com/office/drawing/2014/main" id="{0260EBD3-730A-E080-8367-05BF1AB03B28}"/>
              </a:ext>
            </a:extLst>
          </p:cNvPr>
          <p:cNvPicPr>
            <a:picLocks noChangeAspect="1"/>
          </p:cNvPicPr>
          <p:nvPr/>
        </p:nvPicPr>
        <p:blipFill>
          <a:blip r:embed="rId2"/>
          <a:stretch>
            <a:fillRect/>
          </a:stretch>
        </p:blipFill>
        <p:spPr>
          <a:xfrm>
            <a:off x="866258" y="275785"/>
            <a:ext cx="7411484" cy="6306430"/>
          </a:xfrm>
          <a:prstGeom prst="rect">
            <a:avLst/>
          </a:prstGeom>
        </p:spPr>
      </p:pic>
    </p:spTree>
    <p:extLst>
      <p:ext uri="{BB962C8B-B14F-4D97-AF65-F5344CB8AC3E}">
        <p14:creationId xmlns:p14="http://schemas.microsoft.com/office/powerpoint/2010/main" val="38461608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a:t>Phenotype</a:t>
            </a:r>
            <a:r>
              <a:rPr lang="nl-NL" dirty="0"/>
              <a:t> studies</a:t>
            </a:r>
          </a:p>
        </p:txBody>
      </p:sp>
      <p:pic>
        <p:nvPicPr>
          <p:cNvPr id="6" name="Afbeelding 5" descr="bischoff.tif"/>
          <p:cNvPicPr>
            <a:picLocks noChangeAspect="1"/>
          </p:cNvPicPr>
          <p:nvPr/>
        </p:nvPicPr>
        <p:blipFill>
          <a:blip r:embed="rId2" cstate="print"/>
          <a:srcRect b="31751"/>
          <a:stretch>
            <a:fillRect/>
          </a:stretch>
        </p:blipFill>
        <p:spPr>
          <a:xfrm>
            <a:off x="323529" y="2132856"/>
            <a:ext cx="4092820" cy="3528392"/>
          </a:xfrm>
          <a:prstGeom prst="rect">
            <a:avLst/>
          </a:prstGeom>
        </p:spPr>
      </p:pic>
      <p:sp>
        <p:nvSpPr>
          <p:cNvPr id="8" name="Tekstvak 7"/>
          <p:cNvSpPr txBox="1"/>
          <p:nvPr/>
        </p:nvSpPr>
        <p:spPr>
          <a:xfrm>
            <a:off x="1619674" y="1700808"/>
            <a:ext cx="1588255" cy="369332"/>
          </a:xfrm>
          <a:prstGeom prst="rect">
            <a:avLst/>
          </a:prstGeom>
          <a:noFill/>
        </p:spPr>
        <p:txBody>
          <a:bodyPr wrap="none" rtlCol="0">
            <a:spAutoFit/>
          </a:bodyPr>
          <a:lstStyle/>
          <a:p>
            <a:r>
              <a:rPr lang="nl-NL" b="1" dirty="0"/>
              <a:t>DFNA9 / </a:t>
            </a:r>
            <a:r>
              <a:rPr lang="nl-NL" b="1" i="1" dirty="0"/>
              <a:t>COCH</a:t>
            </a:r>
          </a:p>
        </p:txBody>
      </p:sp>
      <p:sp>
        <p:nvSpPr>
          <p:cNvPr id="9" name="Tekstvak 8"/>
          <p:cNvSpPr txBox="1"/>
          <p:nvPr/>
        </p:nvSpPr>
        <p:spPr>
          <a:xfrm>
            <a:off x="1547664" y="5949282"/>
            <a:ext cx="1378198" cy="276999"/>
          </a:xfrm>
          <a:prstGeom prst="rect">
            <a:avLst/>
          </a:prstGeom>
          <a:noFill/>
        </p:spPr>
        <p:txBody>
          <a:bodyPr wrap="none" rtlCol="0">
            <a:spAutoFit/>
          </a:bodyPr>
          <a:lstStyle/>
          <a:p>
            <a:r>
              <a:rPr lang="nl-NL" sz="1200" dirty="0" err="1"/>
              <a:t>Bischoff</a:t>
            </a:r>
            <a:r>
              <a:rPr lang="nl-NL" sz="1200" dirty="0"/>
              <a:t> et al. 2005</a:t>
            </a:r>
          </a:p>
        </p:txBody>
      </p:sp>
      <p:pic>
        <p:nvPicPr>
          <p:cNvPr id="10" name="Afbeelding 9" descr="Figure_2_USH2A.tif"/>
          <p:cNvPicPr>
            <a:picLocks noChangeAspect="1"/>
          </p:cNvPicPr>
          <p:nvPr/>
        </p:nvPicPr>
        <p:blipFill>
          <a:blip r:embed="rId3" cstate="print"/>
          <a:stretch>
            <a:fillRect/>
          </a:stretch>
        </p:blipFill>
        <p:spPr>
          <a:xfrm>
            <a:off x="4788024" y="477104"/>
            <a:ext cx="4032448" cy="5898874"/>
          </a:xfrm>
          <a:prstGeom prst="rect">
            <a:avLst/>
          </a:prstGeom>
        </p:spPr>
      </p:pic>
      <p:sp>
        <p:nvSpPr>
          <p:cNvPr id="11" name="Tekstvak 10"/>
          <p:cNvSpPr txBox="1"/>
          <p:nvPr/>
        </p:nvSpPr>
        <p:spPr>
          <a:xfrm>
            <a:off x="5940153" y="188640"/>
            <a:ext cx="1896673" cy="369332"/>
          </a:xfrm>
          <a:prstGeom prst="rect">
            <a:avLst/>
          </a:prstGeom>
          <a:noFill/>
        </p:spPr>
        <p:txBody>
          <a:bodyPr wrap="none" rtlCol="0">
            <a:spAutoFit/>
          </a:bodyPr>
          <a:lstStyle/>
          <a:p>
            <a:r>
              <a:rPr lang="nl-NL" b="1" dirty="0" err="1"/>
              <a:t>Usher</a:t>
            </a:r>
            <a:r>
              <a:rPr lang="nl-NL" b="1" dirty="0"/>
              <a:t> 2a / </a:t>
            </a:r>
            <a:r>
              <a:rPr lang="nl-NL" b="1" i="1" dirty="0"/>
              <a:t>USH2A</a:t>
            </a:r>
          </a:p>
        </p:txBody>
      </p:sp>
      <p:sp>
        <p:nvSpPr>
          <p:cNvPr id="12" name="Tekstvak 11"/>
          <p:cNvSpPr txBox="1"/>
          <p:nvPr/>
        </p:nvSpPr>
        <p:spPr>
          <a:xfrm>
            <a:off x="5004048" y="6392363"/>
            <a:ext cx="1264192" cy="276999"/>
          </a:xfrm>
          <a:prstGeom prst="rect">
            <a:avLst/>
          </a:prstGeom>
          <a:noFill/>
        </p:spPr>
        <p:txBody>
          <a:bodyPr wrap="none" rtlCol="0">
            <a:spAutoFit/>
          </a:bodyPr>
          <a:lstStyle/>
          <a:p>
            <a:r>
              <a:rPr lang="nl-NL" sz="1200" dirty="0"/>
              <a:t>Hartel et al. 2016</a:t>
            </a:r>
          </a:p>
        </p:txBody>
      </p:sp>
    </p:spTree>
    <p:extLst>
      <p:ext uri="{BB962C8B-B14F-4D97-AF65-F5344CB8AC3E}">
        <p14:creationId xmlns:p14="http://schemas.microsoft.com/office/powerpoint/2010/main" val="154678127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z="3200" dirty="0"/>
              <a:t>Impact van een </a:t>
            </a:r>
            <a:r>
              <a:rPr lang="nl-NL" sz="3200" dirty="0" err="1"/>
              <a:t>otogenetische</a:t>
            </a:r>
            <a:r>
              <a:rPr lang="nl-NL" sz="3200" dirty="0"/>
              <a:t> diagnose</a:t>
            </a:r>
          </a:p>
        </p:txBody>
      </p:sp>
      <p:sp>
        <p:nvSpPr>
          <p:cNvPr id="3" name="Tijdelijke aanduiding voor inhoud 2"/>
          <p:cNvSpPr>
            <a:spLocks noGrp="1"/>
          </p:cNvSpPr>
          <p:nvPr>
            <p:ph idx="1"/>
          </p:nvPr>
        </p:nvSpPr>
        <p:spPr>
          <a:xfrm>
            <a:off x="522000" y="1814635"/>
            <a:ext cx="4266024" cy="4125365"/>
          </a:xfrm>
        </p:spPr>
        <p:txBody>
          <a:bodyPr/>
          <a:lstStyle/>
          <a:p>
            <a:r>
              <a:rPr lang="nl-NL" dirty="0"/>
              <a:t>Groot verschil in hoe diagnose overkomt, bijv.:</a:t>
            </a:r>
          </a:p>
          <a:p>
            <a:pPr lvl="1"/>
            <a:r>
              <a:rPr lang="nl-NL" dirty="0"/>
              <a:t>Dominante SH – DFNA9</a:t>
            </a:r>
          </a:p>
          <a:p>
            <a:pPr lvl="1"/>
            <a:r>
              <a:rPr lang="nl-NL" dirty="0" err="1"/>
              <a:t>Usher</a:t>
            </a:r>
            <a:r>
              <a:rPr lang="nl-NL" dirty="0"/>
              <a:t> syndroom bij kind</a:t>
            </a:r>
          </a:p>
          <a:p>
            <a:pPr lvl="1"/>
            <a:endParaRPr lang="nl-NL" dirty="0"/>
          </a:p>
          <a:p>
            <a:pPr lvl="1"/>
            <a:endParaRPr lang="nl-NL" dirty="0"/>
          </a:p>
          <a:p>
            <a:r>
              <a:rPr lang="nl-NL" dirty="0"/>
              <a:t>Volwassenen die oorzaak willen weten:</a:t>
            </a:r>
          </a:p>
          <a:p>
            <a:pPr lvl="1"/>
            <a:r>
              <a:rPr lang="nl-NL" dirty="0"/>
              <a:t>Psychologische impact of SH &gt; impact </a:t>
            </a:r>
            <a:r>
              <a:rPr lang="nl-NL" dirty="0" err="1"/>
              <a:t>otogenetische</a:t>
            </a:r>
            <a:r>
              <a:rPr lang="nl-NL" dirty="0"/>
              <a:t> diagnose</a:t>
            </a:r>
          </a:p>
          <a:p>
            <a:pPr lvl="1"/>
            <a:r>
              <a:rPr lang="nl-NL" dirty="0"/>
              <a:t>Psychosociale </a:t>
            </a:r>
            <a:r>
              <a:rPr lang="nl-NL" dirty="0" err="1"/>
              <a:t>screening</a:t>
            </a:r>
            <a:r>
              <a:rPr lang="nl-NL" dirty="0"/>
              <a:t> </a:t>
            </a:r>
            <a:r>
              <a:rPr lang="nl-NL" dirty="0" err="1"/>
              <a:t>dmv</a:t>
            </a:r>
            <a:r>
              <a:rPr lang="nl-NL" dirty="0"/>
              <a:t> vragenlijst</a:t>
            </a:r>
          </a:p>
        </p:txBody>
      </p:sp>
      <p:pic>
        <p:nvPicPr>
          <p:cNvPr id="4" name="Picture 5" descr="D:\Ronald\Praatjes\retpig.jpg"/>
          <p:cNvPicPr>
            <a:picLocks noChangeAspect="1" noChangeArrowheads="1"/>
          </p:cNvPicPr>
          <p:nvPr/>
        </p:nvPicPr>
        <p:blipFill>
          <a:blip r:embed="rId3" cstate="print">
            <a:extLst>
              <a:ext uri="{28A0092B-C50C-407E-A947-70E740481C1C}">
                <a14:useLocalDpi xmlns:a14="http://schemas.microsoft.com/office/drawing/2010/main" val="0"/>
              </a:ext>
            </a:extLst>
          </a:blip>
          <a:srcRect l="6699" r="10048"/>
          <a:stretch>
            <a:fillRect/>
          </a:stretch>
        </p:blipFill>
        <p:spPr bwMode="auto">
          <a:xfrm>
            <a:off x="5292081" y="1628800"/>
            <a:ext cx="3312368" cy="26647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kstvak 5"/>
          <p:cNvSpPr txBox="1"/>
          <p:nvPr/>
        </p:nvSpPr>
        <p:spPr>
          <a:xfrm>
            <a:off x="467544" y="6309322"/>
            <a:ext cx="1249829" cy="276999"/>
          </a:xfrm>
          <a:prstGeom prst="rect">
            <a:avLst/>
          </a:prstGeom>
          <a:noFill/>
        </p:spPr>
        <p:txBody>
          <a:bodyPr wrap="none" rtlCol="0">
            <a:spAutoFit/>
          </a:bodyPr>
          <a:lstStyle/>
          <a:p>
            <a:r>
              <a:rPr lang="nl-NL" sz="1200" dirty="0"/>
              <a:t>Oonk et al. 2016 </a:t>
            </a:r>
          </a:p>
        </p:txBody>
      </p:sp>
    </p:spTree>
    <p:extLst>
      <p:ext uri="{BB962C8B-B14F-4D97-AF65-F5344CB8AC3E}">
        <p14:creationId xmlns:p14="http://schemas.microsoft.com/office/powerpoint/2010/main" val="37436451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el 1"/>
          <p:cNvSpPr>
            <a:spLocks noGrp="1"/>
          </p:cNvSpPr>
          <p:nvPr>
            <p:ph type="title"/>
          </p:nvPr>
        </p:nvSpPr>
        <p:spPr/>
        <p:txBody>
          <a:bodyPr/>
          <a:lstStyle/>
          <a:p>
            <a:r>
              <a:rPr lang="nl-NL" altLang="nl-NL" dirty="0"/>
              <a:t>WES: mutaties in </a:t>
            </a:r>
            <a:r>
              <a:rPr lang="nl-NL" altLang="nl-NL" i="1" dirty="0"/>
              <a:t>OTOGL</a:t>
            </a:r>
            <a:r>
              <a:rPr lang="nl-NL" altLang="nl-NL" dirty="0"/>
              <a:t> [DFNB48]</a:t>
            </a:r>
          </a:p>
        </p:txBody>
      </p:sp>
      <p:pic>
        <p:nvPicPr>
          <p:cNvPr id="37891" name="Afbeelding 3" descr="SCHULTEN.WMF"/>
          <p:cNvPicPr>
            <a:picLocks noChangeAspect="1" noChangeArrowheads="1"/>
          </p:cNvPicPr>
          <p:nvPr/>
        </p:nvPicPr>
        <p:blipFill>
          <a:blip r:embed="rId2" cstate="print">
            <a:extLst>
              <a:ext uri="{28A0092B-C50C-407E-A947-70E740481C1C}">
                <a14:useLocalDpi xmlns:a14="http://schemas.microsoft.com/office/drawing/2010/main" val="0"/>
              </a:ext>
            </a:extLst>
          </a:blip>
          <a:srcRect t="12837" r="27975" b="44643"/>
          <a:stretch>
            <a:fillRect/>
          </a:stretch>
        </p:blipFill>
        <p:spPr bwMode="auto">
          <a:xfrm>
            <a:off x="3200401" y="2668488"/>
            <a:ext cx="2600325"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3"/>
          <p:cNvSpPr txBox="1">
            <a:spLocks noChangeArrowheads="1"/>
          </p:cNvSpPr>
          <p:nvPr/>
        </p:nvSpPr>
        <p:spPr bwMode="auto">
          <a:xfrm>
            <a:off x="3048000" y="4878288"/>
            <a:ext cx="2895600" cy="1143000"/>
          </a:xfrm>
          <a:prstGeom prst="rect">
            <a:avLst/>
          </a:prstGeom>
          <a:noFill/>
          <a:ln w="9525">
            <a:noFill/>
            <a:miter lim="800000"/>
            <a:headEnd/>
            <a:tailEnd/>
          </a:ln>
        </p:spPr>
        <p:txBody>
          <a:bodyPr/>
          <a:lstStyle/>
          <a:p>
            <a:pPr algn="ctr" eaLnBrk="1" hangingPunct="1">
              <a:defRPr/>
            </a:pPr>
            <a:r>
              <a:rPr lang="en-US" i="1" dirty="0">
                <a:latin typeface="+mj-lt"/>
                <a:ea typeface="Times New Roman" pitchFamily="-103" charset="0"/>
              </a:rPr>
              <a:t>OTOGL</a:t>
            </a:r>
          </a:p>
          <a:p>
            <a:pPr algn="ctr" eaLnBrk="1" hangingPunct="1">
              <a:defRPr/>
            </a:pPr>
            <a:r>
              <a:rPr lang="en-US" dirty="0">
                <a:latin typeface="+mj-lt"/>
                <a:ea typeface="Times New Roman" pitchFamily="-103" charset="0"/>
              </a:rPr>
              <a:t>c.547C&gt;T </a:t>
            </a:r>
            <a:r>
              <a:rPr lang="en-US" dirty="0" err="1">
                <a:latin typeface="+mj-lt"/>
                <a:ea typeface="Times New Roman" pitchFamily="-103" charset="0"/>
              </a:rPr>
              <a:t>en</a:t>
            </a:r>
            <a:r>
              <a:rPr lang="en-US" dirty="0">
                <a:latin typeface="+mj-lt"/>
                <a:ea typeface="Times New Roman" pitchFamily="-103" charset="0"/>
              </a:rPr>
              <a:t> c.5238+5G</a:t>
            </a:r>
          </a:p>
        </p:txBody>
      </p:sp>
      <p:pic>
        <p:nvPicPr>
          <p:cNvPr id="37893" name="Afbeelding 6"/>
          <p:cNvPicPr>
            <a:picLocks noChangeAspect="1" noChangeArrowheads="1"/>
          </p:cNvPicPr>
          <p:nvPr/>
        </p:nvPicPr>
        <p:blipFill>
          <a:blip r:embed="rId3" cstate="print">
            <a:extLst>
              <a:ext uri="{28A0092B-C50C-407E-A947-70E740481C1C}">
                <a14:useLocalDpi xmlns:a14="http://schemas.microsoft.com/office/drawing/2010/main" val="0"/>
              </a:ext>
            </a:extLst>
          </a:blip>
          <a:srcRect l="30083" t="23018" r="49545" b="47697"/>
          <a:stretch>
            <a:fillRect/>
          </a:stretch>
        </p:blipFill>
        <p:spPr bwMode="auto">
          <a:xfrm>
            <a:off x="5867400" y="2287488"/>
            <a:ext cx="3276600"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Afbeelding 5" descr="foto 2.jpg"/>
          <p:cNvPicPr>
            <a:picLocks noChangeAspect="1"/>
          </p:cNvPicPr>
          <p:nvPr/>
        </p:nvPicPr>
        <p:blipFill>
          <a:blip r:embed="rId4" cstate="print">
            <a:extLst>
              <a:ext uri="{28A0092B-C50C-407E-A947-70E740481C1C}">
                <a14:useLocalDpi xmlns:a14="http://schemas.microsoft.com/office/drawing/2010/main" val="0"/>
              </a:ext>
            </a:extLst>
          </a:blip>
          <a:srcRect l="15363" r="20988"/>
          <a:stretch>
            <a:fillRect/>
          </a:stretch>
        </p:blipFill>
        <p:spPr bwMode="auto">
          <a:xfrm>
            <a:off x="217488" y="2363688"/>
            <a:ext cx="2982912"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51918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428B56C-FB8F-484A-95E4-557AB9890E14}"/>
              </a:ext>
            </a:extLst>
          </p:cNvPr>
          <p:cNvSpPr>
            <a:spLocks noGrp="1"/>
          </p:cNvSpPr>
          <p:nvPr>
            <p:ph type="title"/>
          </p:nvPr>
        </p:nvSpPr>
        <p:spPr/>
        <p:txBody>
          <a:bodyPr/>
          <a:lstStyle/>
          <a:p>
            <a:r>
              <a:rPr lang="nl-NL" dirty="0"/>
              <a:t>Toekomst of heden?</a:t>
            </a:r>
          </a:p>
        </p:txBody>
      </p:sp>
      <p:pic>
        <p:nvPicPr>
          <p:cNvPr id="12" name="Afbeelding 11">
            <a:extLst>
              <a:ext uri="{FF2B5EF4-FFF2-40B4-BE49-F238E27FC236}">
                <a16:creationId xmlns:a16="http://schemas.microsoft.com/office/drawing/2014/main" id="{EC1BA4EB-4C76-45D3-804C-762E4FD92B8B}"/>
              </a:ext>
            </a:extLst>
          </p:cNvPr>
          <p:cNvPicPr>
            <a:picLocks noChangeAspect="1"/>
          </p:cNvPicPr>
          <p:nvPr/>
        </p:nvPicPr>
        <p:blipFill>
          <a:blip r:embed="rId2"/>
          <a:stretch>
            <a:fillRect/>
          </a:stretch>
        </p:blipFill>
        <p:spPr>
          <a:xfrm>
            <a:off x="0" y="2832407"/>
            <a:ext cx="9144000" cy="1836321"/>
          </a:xfrm>
          <a:prstGeom prst="rect">
            <a:avLst/>
          </a:prstGeom>
        </p:spPr>
      </p:pic>
    </p:spTree>
    <p:extLst>
      <p:ext uri="{BB962C8B-B14F-4D97-AF65-F5344CB8AC3E}">
        <p14:creationId xmlns:p14="http://schemas.microsoft.com/office/powerpoint/2010/main" val="3807320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fbeelding 2">
            <a:extLst>
              <a:ext uri="{FF2B5EF4-FFF2-40B4-BE49-F238E27FC236}">
                <a16:creationId xmlns:a16="http://schemas.microsoft.com/office/drawing/2014/main" id="{BFD32A7A-B45E-4A5B-B590-A489F934FA1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129" t="17433" r="14076"/>
          <a:stretch/>
        </p:blipFill>
        <p:spPr>
          <a:xfrm>
            <a:off x="0" y="1"/>
            <a:ext cx="9144000" cy="6857999"/>
          </a:xfrm>
          <a:prstGeom prst="rect">
            <a:avLst/>
          </a:prstGeom>
        </p:spPr>
      </p:pic>
      <p:sp>
        <p:nvSpPr>
          <p:cNvPr id="4" name="Tekstvak 3"/>
          <p:cNvSpPr txBox="1"/>
          <p:nvPr/>
        </p:nvSpPr>
        <p:spPr>
          <a:xfrm>
            <a:off x="755576" y="1484786"/>
            <a:ext cx="7848872" cy="584775"/>
          </a:xfrm>
          <a:prstGeom prst="rect">
            <a:avLst/>
          </a:prstGeom>
          <a:noFill/>
        </p:spPr>
        <p:txBody>
          <a:bodyPr wrap="square" rtlCol="0">
            <a:spAutoFit/>
          </a:bodyPr>
          <a:lstStyle/>
          <a:p>
            <a:pPr algn="ctr"/>
            <a:r>
              <a:rPr lang="nl-NL" sz="3200" dirty="0">
                <a:solidFill>
                  <a:schemeClr val="bg1"/>
                </a:solidFill>
                <a:latin typeface="Calibri Light" pitchFamily="34" charset="0"/>
              </a:rPr>
              <a:t>GENETISCHE THERAPIE VOOR GEHOORVERLIES</a:t>
            </a:r>
          </a:p>
        </p:txBody>
      </p:sp>
    </p:spTree>
    <p:extLst>
      <p:ext uri="{BB962C8B-B14F-4D97-AF65-F5344CB8AC3E}">
        <p14:creationId xmlns:p14="http://schemas.microsoft.com/office/powerpoint/2010/main" val="19180185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DF7EE-F3C3-6751-8E43-BBDA09D16653}"/>
            </a:ext>
          </a:extLst>
        </p:cNvPr>
        <p:cNvGrpSpPr/>
        <p:nvPr/>
      </p:nvGrpSpPr>
      <p:grpSpPr>
        <a:xfrm>
          <a:off x="0" y="0"/>
          <a:ext cx="0" cy="0"/>
          <a:chOff x="0" y="0"/>
          <a:chExt cx="0" cy="0"/>
        </a:xfrm>
      </p:grpSpPr>
      <p:sp>
        <p:nvSpPr>
          <p:cNvPr id="11" name="Titel 10">
            <a:extLst>
              <a:ext uri="{FF2B5EF4-FFF2-40B4-BE49-F238E27FC236}">
                <a16:creationId xmlns:a16="http://schemas.microsoft.com/office/drawing/2014/main" id="{4DAAE94C-5560-4F38-0CF7-AF9D936012F5}"/>
              </a:ext>
            </a:extLst>
          </p:cNvPr>
          <p:cNvSpPr>
            <a:spLocks noGrp="1"/>
          </p:cNvSpPr>
          <p:nvPr>
            <p:ph type="title"/>
          </p:nvPr>
        </p:nvSpPr>
        <p:spPr/>
        <p:txBody>
          <a:bodyPr/>
          <a:lstStyle/>
          <a:p>
            <a:r>
              <a:rPr lang="nl-NL" sz="3600" dirty="0"/>
              <a:t>Types of </a:t>
            </a:r>
            <a:r>
              <a:rPr lang="nl-NL" sz="3600" dirty="0" err="1"/>
              <a:t>Genetic</a:t>
            </a:r>
            <a:r>
              <a:rPr lang="nl-NL" sz="3600" dirty="0"/>
              <a:t> Therapies</a:t>
            </a:r>
          </a:p>
        </p:txBody>
      </p:sp>
      <p:pic>
        <p:nvPicPr>
          <p:cNvPr id="8" name="Tijdelijke aanduiding voor inhoud 7">
            <a:extLst>
              <a:ext uri="{FF2B5EF4-FFF2-40B4-BE49-F238E27FC236}">
                <a16:creationId xmlns:a16="http://schemas.microsoft.com/office/drawing/2014/main" id="{0D4EDB44-8338-B19B-D1C5-74959F48FE8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0379" b="14059"/>
          <a:stretch>
            <a:fillRect/>
          </a:stretch>
        </p:blipFill>
        <p:spPr>
          <a:xfrm>
            <a:off x="522000" y="1700807"/>
            <a:ext cx="7650400" cy="3853789"/>
          </a:xfrm>
          <a:prstGeom prst="rect">
            <a:avLst/>
          </a:prstGeom>
        </p:spPr>
      </p:pic>
      <p:sp>
        <p:nvSpPr>
          <p:cNvPr id="12" name="Tekstvak 11">
            <a:extLst>
              <a:ext uri="{FF2B5EF4-FFF2-40B4-BE49-F238E27FC236}">
                <a16:creationId xmlns:a16="http://schemas.microsoft.com/office/drawing/2014/main" id="{DDC0AA48-77AE-B895-D23F-99C6D98919FA}"/>
              </a:ext>
            </a:extLst>
          </p:cNvPr>
          <p:cNvSpPr txBox="1"/>
          <p:nvPr/>
        </p:nvSpPr>
        <p:spPr>
          <a:xfrm>
            <a:off x="501493" y="6309320"/>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188642324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 Box 15">
            <a:extLst>
              <a:ext uri="{FF2B5EF4-FFF2-40B4-BE49-F238E27FC236}">
                <a16:creationId xmlns:a16="http://schemas.microsoft.com/office/drawing/2014/main" id="{B8AEAE60-013F-27C4-B1C1-517E141ABE08}"/>
              </a:ext>
            </a:extLst>
          </p:cNvPr>
          <p:cNvSpPr txBox="1">
            <a:spLocks noChangeArrowheads="1"/>
          </p:cNvSpPr>
          <p:nvPr/>
        </p:nvSpPr>
        <p:spPr bwMode="auto">
          <a:xfrm>
            <a:off x="467544" y="6309320"/>
            <a:ext cx="7772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l" eaLnBrk="1" hangingPunct="1"/>
            <a:r>
              <a:rPr lang="en-US" altLang="nl-NL" sz="900" dirty="0">
                <a:latin typeface="Arial" panose="020B0604020202020204" pitchFamily="34" charset="0"/>
                <a:cs typeface="Arial" panose="020B0604020202020204" pitchFamily="34" charset="0"/>
              </a:rPr>
              <a:t>Moser, T. &amp; Starr, A.</a:t>
            </a:r>
            <a:r>
              <a:rPr lang="en-US" altLang="nl-NL" sz="900" i="1" dirty="0">
                <a:latin typeface="Arial" panose="020B0604020202020204" pitchFamily="34" charset="0"/>
                <a:cs typeface="Arial" panose="020B0604020202020204" pitchFamily="34" charset="0"/>
              </a:rPr>
              <a:t> </a:t>
            </a:r>
            <a:r>
              <a:rPr lang="en-GB" altLang="nl-NL" sz="900" dirty="0">
                <a:latin typeface="Arial" panose="020B0604020202020204" pitchFamily="34" charset="0"/>
                <a:cs typeface="Arial" panose="020B0604020202020204" pitchFamily="34" charset="0"/>
              </a:rPr>
              <a:t>(2016) </a:t>
            </a:r>
            <a:r>
              <a:rPr lang="en-US" altLang="nl-NL" sz="900" dirty="0">
                <a:latin typeface="Arial" panose="020B0604020202020204" pitchFamily="34" charset="0"/>
                <a:cs typeface="Arial" panose="020B0604020202020204" pitchFamily="34" charset="0"/>
              </a:rPr>
              <a:t>Auditory neuropathy — neural and synaptic mechanisms</a:t>
            </a:r>
          </a:p>
          <a:p>
            <a:pPr algn="l" eaLnBrk="1" hangingPunct="1"/>
            <a:r>
              <a:rPr lang="en-US" altLang="nl-NL" sz="900" i="1" dirty="0">
                <a:latin typeface="Arial" panose="020B0604020202020204" pitchFamily="34" charset="0"/>
                <a:cs typeface="Arial" panose="020B0604020202020204" pitchFamily="34" charset="0"/>
              </a:rPr>
              <a:t>Nat. Rev. Neurol.</a:t>
            </a:r>
            <a:r>
              <a:rPr lang="en-US" altLang="nl-NL" sz="900" dirty="0">
                <a:latin typeface="Arial" panose="020B0604020202020204" pitchFamily="34" charset="0"/>
                <a:cs typeface="Arial" panose="020B0604020202020204" pitchFamily="34" charset="0"/>
              </a:rPr>
              <a:t> doi:10.1038/nrneurol.2016.10</a:t>
            </a:r>
          </a:p>
        </p:txBody>
      </p:sp>
      <p:pic>
        <p:nvPicPr>
          <p:cNvPr id="2052" name="Picture 5" descr="D:\kuloth\2016\Feb\12-02-2016\nrneurol_aop\slides_img\nrneurol.2016.10-f3.jpg">
            <a:extLst>
              <a:ext uri="{FF2B5EF4-FFF2-40B4-BE49-F238E27FC236}">
                <a16:creationId xmlns:a16="http://schemas.microsoft.com/office/drawing/2014/main" id="{3641ED4E-2B3D-C664-1723-B8B34EBCF2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19" y="836712"/>
            <a:ext cx="8558221"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 Box 15">
            <a:extLst>
              <a:ext uri="{FF2B5EF4-FFF2-40B4-BE49-F238E27FC236}">
                <a16:creationId xmlns:a16="http://schemas.microsoft.com/office/drawing/2014/main" id="{6AFE5C70-EB6F-38D9-4318-B866E098FE56}"/>
              </a:ext>
            </a:extLst>
          </p:cNvPr>
          <p:cNvSpPr txBox="1">
            <a:spLocks noChangeArrowheads="1"/>
          </p:cNvSpPr>
          <p:nvPr/>
        </p:nvSpPr>
        <p:spPr bwMode="auto">
          <a:xfrm>
            <a:off x="467544" y="6309320"/>
            <a:ext cx="7772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ea typeface="MS PGothic" panose="020B0600070205080204" pitchFamily="34" charset="-128"/>
              </a:defRPr>
            </a:lvl1pPr>
            <a:lvl2pPr marL="742950" indent="-285750" eaLnBrk="0" hangingPunct="0">
              <a:defRPr>
                <a:solidFill>
                  <a:schemeClr val="tx1"/>
                </a:solidFill>
                <a:latin typeface="Calibri" panose="020F0502020204030204" pitchFamily="34" charset="0"/>
                <a:ea typeface="MS PGothic" panose="020B0600070205080204" pitchFamily="34" charset="-128"/>
              </a:defRPr>
            </a:lvl2pPr>
            <a:lvl3pPr marL="1143000" indent="-228600" eaLnBrk="0" hangingPunct="0">
              <a:defRPr>
                <a:solidFill>
                  <a:schemeClr val="tx1"/>
                </a:solidFill>
                <a:latin typeface="Calibri" panose="020F0502020204030204" pitchFamily="34" charset="0"/>
                <a:ea typeface="MS PGothic" panose="020B0600070205080204" pitchFamily="34" charset="-128"/>
              </a:defRPr>
            </a:lvl3pPr>
            <a:lvl4pPr marL="1600200" indent="-228600" eaLnBrk="0" hangingPunct="0">
              <a:defRPr>
                <a:solidFill>
                  <a:schemeClr val="tx1"/>
                </a:solidFill>
                <a:latin typeface="Calibri" panose="020F0502020204030204" pitchFamily="34" charset="0"/>
                <a:ea typeface="MS PGothic" panose="020B0600070205080204" pitchFamily="34" charset="-128"/>
              </a:defRPr>
            </a:lvl4pPr>
            <a:lvl5pPr marL="2057400" indent="-228600" eaLnBrk="0" hangingPunct="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l" eaLnBrk="1" hangingPunct="1"/>
            <a:r>
              <a:rPr lang="en-US" altLang="nl-NL" sz="900">
                <a:latin typeface="Arial" panose="020B0604020202020204" pitchFamily="34" charset="0"/>
                <a:cs typeface="Arial" panose="020B0604020202020204" pitchFamily="34" charset="0"/>
              </a:rPr>
              <a:t>Moser, T. &amp; Starr, A.</a:t>
            </a:r>
            <a:r>
              <a:rPr lang="en-US" altLang="nl-NL" sz="900" i="1">
                <a:latin typeface="Arial" panose="020B0604020202020204" pitchFamily="34" charset="0"/>
                <a:cs typeface="Arial" panose="020B0604020202020204" pitchFamily="34" charset="0"/>
              </a:rPr>
              <a:t> </a:t>
            </a:r>
            <a:r>
              <a:rPr lang="en-GB" altLang="nl-NL" sz="900">
                <a:latin typeface="Arial" panose="020B0604020202020204" pitchFamily="34" charset="0"/>
                <a:cs typeface="Arial" panose="020B0604020202020204" pitchFamily="34" charset="0"/>
              </a:rPr>
              <a:t>(2016) </a:t>
            </a:r>
            <a:r>
              <a:rPr lang="en-US" altLang="nl-NL" sz="900">
                <a:latin typeface="Arial" panose="020B0604020202020204" pitchFamily="34" charset="0"/>
                <a:cs typeface="Arial" panose="020B0604020202020204" pitchFamily="34" charset="0"/>
              </a:rPr>
              <a:t>Auditory neuropathy — neural and synaptic mechanisms</a:t>
            </a:r>
          </a:p>
          <a:p>
            <a:pPr algn="l" eaLnBrk="1" hangingPunct="1"/>
            <a:r>
              <a:rPr lang="en-US" altLang="nl-NL" sz="900" i="1">
                <a:latin typeface="Arial" panose="020B0604020202020204" pitchFamily="34" charset="0"/>
                <a:cs typeface="Arial" panose="020B0604020202020204" pitchFamily="34" charset="0"/>
              </a:rPr>
              <a:t>Nat. Rev. Neurol.</a:t>
            </a:r>
            <a:r>
              <a:rPr lang="en-US" altLang="nl-NL" sz="900">
                <a:latin typeface="Arial" panose="020B0604020202020204" pitchFamily="34" charset="0"/>
                <a:cs typeface="Arial" panose="020B0604020202020204" pitchFamily="34" charset="0"/>
              </a:rPr>
              <a:t> doi:10.1038/nrneurol.2016.10</a:t>
            </a:r>
          </a:p>
        </p:txBody>
      </p:sp>
      <p:pic>
        <p:nvPicPr>
          <p:cNvPr id="2052" name="Picture 5" descr="D:\kuloth\2016\Feb\12-02-2016\nrneurol_aop\slides_img\nrneurol.2016.10-f4.jpg">
            <a:extLst>
              <a:ext uri="{FF2B5EF4-FFF2-40B4-BE49-F238E27FC236}">
                <a16:creationId xmlns:a16="http://schemas.microsoft.com/office/drawing/2014/main" id="{9B56EC75-2713-6801-1C0C-EB60C4A56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331" y="2132856"/>
            <a:ext cx="8567337"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DBC4D-694E-67D1-4D66-EB0312F9CA7B}"/>
              </a:ext>
            </a:extLst>
          </p:cNvPr>
          <p:cNvSpPr>
            <a:spLocks noGrp="1"/>
          </p:cNvSpPr>
          <p:nvPr>
            <p:ph type="title"/>
          </p:nvPr>
        </p:nvSpPr>
        <p:spPr>
          <a:xfrm>
            <a:off x="522287" y="767862"/>
            <a:ext cx="8099425" cy="533400"/>
          </a:xfrm>
        </p:spPr>
        <p:txBody>
          <a:bodyPr/>
          <a:lstStyle/>
          <a:p>
            <a:r>
              <a:rPr lang="en-US" dirty="0"/>
              <a:t>ABR </a:t>
            </a:r>
            <a:r>
              <a:rPr lang="en-US" dirty="0" err="1"/>
              <a:t>als</a:t>
            </a:r>
            <a:r>
              <a:rPr lang="en-US" dirty="0"/>
              <a:t> </a:t>
            </a:r>
            <a:r>
              <a:rPr lang="en-US" dirty="0" err="1"/>
              <a:t>uitkomstmaat</a:t>
            </a:r>
            <a:endParaRPr lang="en-US" dirty="0"/>
          </a:p>
        </p:txBody>
      </p:sp>
      <p:sp>
        <p:nvSpPr>
          <p:cNvPr id="4" name="Footer Placeholder 3">
            <a:extLst>
              <a:ext uri="{FF2B5EF4-FFF2-40B4-BE49-F238E27FC236}">
                <a16:creationId xmlns:a16="http://schemas.microsoft.com/office/drawing/2014/main" id="{10EDA523-4B91-6B67-C525-FB3ED7E74723}"/>
              </a:ext>
            </a:extLst>
          </p:cNvPr>
          <p:cNvSpPr>
            <a:spLocks noGrp="1"/>
          </p:cNvSpPr>
          <p:nvPr>
            <p:ph type="ftr" sz="quarter" idx="11"/>
          </p:nvPr>
        </p:nvSpPr>
        <p:spPr/>
        <p:txBody>
          <a:bodyPr/>
          <a:lstStyle/>
          <a:p>
            <a:pPr>
              <a:defRPr/>
            </a:pPr>
            <a:r>
              <a:rPr lang="nl-NL"/>
              <a:t>	</a:t>
            </a:r>
            <a:fld id="{90817C61-3AA5-4D42-956E-CFEE420DB621}" type="slidenum">
              <a:rPr lang="nl-NL" smtClean="0"/>
              <a:pPr>
                <a:defRPr/>
              </a:pPr>
              <a:t>81</a:t>
            </a:fld>
            <a:endParaRPr lang="nl-NL"/>
          </a:p>
        </p:txBody>
      </p:sp>
      <p:pic>
        <p:nvPicPr>
          <p:cNvPr id="5" name="Tijdelijke aanduiding voor inhoud 4" descr="Afbeelding met tekst, schermopname, software, Multimediasoftware&#10;&#10;Automatisch gegenereerde beschrijving">
            <a:extLst>
              <a:ext uri="{FF2B5EF4-FFF2-40B4-BE49-F238E27FC236}">
                <a16:creationId xmlns:a16="http://schemas.microsoft.com/office/drawing/2014/main" id="{B9E8EC65-F2C4-3466-4459-5DCA34EF2A9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52358"/>
          <a:stretch/>
        </p:blipFill>
        <p:spPr>
          <a:xfrm>
            <a:off x="1745308" y="1750405"/>
            <a:ext cx="6048672" cy="4215539"/>
          </a:xfrm>
        </p:spPr>
      </p:pic>
    </p:spTree>
    <p:extLst>
      <p:ext uri="{BB962C8B-B14F-4D97-AF65-F5344CB8AC3E}">
        <p14:creationId xmlns:p14="http://schemas.microsoft.com/office/powerpoint/2010/main" val="236855567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screenshot of a medical device&#10;&#10;Description automatically generated">
            <a:extLst>
              <a:ext uri="{FF2B5EF4-FFF2-40B4-BE49-F238E27FC236}">
                <a16:creationId xmlns:a16="http://schemas.microsoft.com/office/drawing/2014/main" id="{C15A8D9A-EA98-66C1-89BB-F0FA4BBF48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2164" y="1366044"/>
            <a:ext cx="3755637" cy="4125912"/>
          </a:xfrm>
        </p:spPr>
      </p:pic>
      <p:pic>
        <p:nvPicPr>
          <p:cNvPr id="12" name="Picture 11" descr="A screenshot of a news article&#10;&#10;Description automatically generated">
            <a:extLst>
              <a:ext uri="{FF2B5EF4-FFF2-40B4-BE49-F238E27FC236}">
                <a16:creationId xmlns:a16="http://schemas.microsoft.com/office/drawing/2014/main" id="{CE8C1BB0-6438-9AE9-4105-F7B0D9FA47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6668" y="1669179"/>
            <a:ext cx="4215168" cy="3519642"/>
          </a:xfrm>
          <a:prstGeom prst="rect">
            <a:avLst/>
          </a:prstGeom>
        </p:spPr>
      </p:pic>
    </p:spTree>
    <p:extLst>
      <p:ext uri="{BB962C8B-B14F-4D97-AF65-F5344CB8AC3E}">
        <p14:creationId xmlns:p14="http://schemas.microsoft.com/office/powerpoint/2010/main" val="70523442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29A49BB-1175-55DB-FE1D-C216EBFD874E}"/>
              </a:ext>
            </a:extLst>
          </p:cNvPr>
          <p:cNvSpPr>
            <a:spLocks noGrp="1"/>
          </p:cNvSpPr>
          <p:nvPr>
            <p:ph type="title"/>
          </p:nvPr>
        </p:nvSpPr>
        <p:spPr/>
        <p:txBody>
          <a:bodyPr/>
          <a:lstStyle/>
          <a:p>
            <a:r>
              <a:rPr lang="nl-NL" sz="3600" dirty="0" err="1"/>
              <a:t>Clinical</a:t>
            </a:r>
            <a:r>
              <a:rPr lang="nl-NL" sz="3600" dirty="0"/>
              <a:t> Trials </a:t>
            </a:r>
            <a:r>
              <a:rPr lang="nl-NL" sz="3600" dirty="0" err="1"/>
              <a:t>for</a:t>
            </a:r>
            <a:r>
              <a:rPr lang="nl-NL" sz="3600" dirty="0"/>
              <a:t> </a:t>
            </a:r>
            <a:r>
              <a:rPr lang="nl-NL" sz="3600" i="1" dirty="0"/>
              <a:t>OTOF</a:t>
            </a:r>
            <a:r>
              <a:rPr lang="nl-NL" sz="3600" dirty="0"/>
              <a:t> gene </a:t>
            </a:r>
            <a:r>
              <a:rPr lang="nl-NL" sz="3600" dirty="0" err="1"/>
              <a:t>therapy</a:t>
            </a:r>
            <a:r>
              <a:rPr lang="nl-NL" sz="3600" dirty="0"/>
              <a:t> </a:t>
            </a:r>
          </a:p>
        </p:txBody>
      </p:sp>
      <p:pic>
        <p:nvPicPr>
          <p:cNvPr id="5" name="Afbeelding 4">
            <a:extLst>
              <a:ext uri="{FF2B5EF4-FFF2-40B4-BE49-F238E27FC236}">
                <a16:creationId xmlns:a16="http://schemas.microsoft.com/office/drawing/2014/main" id="{94492C3F-800D-A5F7-2FF5-54E60303E564}"/>
              </a:ext>
            </a:extLst>
          </p:cNvPr>
          <p:cNvPicPr>
            <a:picLocks noChangeAspect="1"/>
          </p:cNvPicPr>
          <p:nvPr/>
        </p:nvPicPr>
        <p:blipFill>
          <a:blip r:embed="rId2">
            <a:extLst>
              <a:ext uri="{28A0092B-C50C-407E-A947-70E740481C1C}">
                <a14:useLocalDpi xmlns:a14="http://schemas.microsoft.com/office/drawing/2010/main" val="0"/>
              </a:ext>
            </a:extLst>
          </a:blip>
          <a:srcRect l="3594" t="28304" r="10083" b="15768"/>
          <a:stretch>
            <a:fillRect/>
          </a:stretch>
        </p:blipFill>
        <p:spPr>
          <a:xfrm>
            <a:off x="522000" y="2274571"/>
            <a:ext cx="7636197" cy="3213187"/>
          </a:xfrm>
          <a:prstGeom prst="rect">
            <a:avLst/>
          </a:prstGeom>
        </p:spPr>
      </p:pic>
      <p:sp>
        <p:nvSpPr>
          <p:cNvPr id="6" name="Tekstvak 5">
            <a:extLst>
              <a:ext uri="{FF2B5EF4-FFF2-40B4-BE49-F238E27FC236}">
                <a16:creationId xmlns:a16="http://schemas.microsoft.com/office/drawing/2014/main" id="{52961C3F-3802-C998-F771-C41A09CE0A42}"/>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177717638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ijdelijke aanduiding voor inhoud 4">
            <a:extLst>
              <a:ext uri="{FF2B5EF4-FFF2-40B4-BE49-F238E27FC236}">
                <a16:creationId xmlns:a16="http://schemas.microsoft.com/office/drawing/2014/main" id="{79F17445-5789-CB3A-828A-F2FA264B15F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56735" t="14876" r="14544" b="63671"/>
          <a:stretch>
            <a:fillRect/>
          </a:stretch>
        </p:blipFill>
        <p:spPr>
          <a:xfrm>
            <a:off x="521899" y="3668276"/>
            <a:ext cx="3382718" cy="1640978"/>
          </a:xfrm>
          <a:prstGeom prst="rect">
            <a:avLst/>
          </a:prstGeom>
        </p:spPr>
      </p:pic>
      <p:pic>
        <p:nvPicPr>
          <p:cNvPr id="9" name="Afbeelding 8">
            <a:extLst>
              <a:ext uri="{FF2B5EF4-FFF2-40B4-BE49-F238E27FC236}">
                <a16:creationId xmlns:a16="http://schemas.microsoft.com/office/drawing/2014/main" id="{D73C684F-B785-DB6A-6A8B-C74F81BF6AD2}"/>
              </a:ext>
            </a:extLst>
          </p:cNvPr>
          <p:cNvPicPr>
            <a:picLocks noChangeAspect="1"/>
          </p:cNvPicPr>
          <p:nvPr/>
        </p:nvPicPr>
        <p:blipFill>
          <a:blip r:embed="rId4">
            <a:extLst>
              <a:ext uri="{28A0092B-C50C-407E-A947-70E740481C1C}">
                <a14:useLocalDpi xmlns:a14="http://schemas.microsoft.com/office/drawing/2010/main" val="0"/>
              </a:ext>
            </a:extLst>
          </a:blip>
          <a:srcRect l="40652" t="11095" r="31995" b="64450"/>
          <a:stretch>
            <a:fillRect/>
          </a:stretch>
        </p:blipFill>
        <p:spPr>
          <a:xfrm>
            <a:off x="521899" y="1481725"/>
            <a:ext cx="3382718" cy="1964161"/>
          </a:xfrm>
          <a:prstGeom prst="rect">
            <a:avLst/>
          </a:prstGeom>
        </p:spPr>
      </p:pic>
      <p:pic>
        <p:nvPicPr>
          <p:cNvPr id="10" name="Tijdelijke aanduiding voor inhoud 4">
            <a:extLst>
              <a:ext uri="{FF2B5EF4-FFF2-40B4-BE49-F238E27FC236}">
                <a16:creationId xmlns:a16="http://schemas.microsoft.com/office/drawing/2014/main" id="{12252D4E-A9F4-D531-BB43-8E9BED88D43D}"/>
              </a:ext>
            </a:extLst>
          </p:cNvPr>
          <p:cNvPicPr>
            <a:picLocks noChangeAspect="1"/>
          </p:cNvPicPr>
          <p:nvPr/>
        </p:nvPicPr>
        <p:blipFill>
          <a:blip r:embed="rId3">
            <a:extLst>
              <a:ext uri="{28A0092B-C50C-407E-A947-70E740481C1C}">
                <a14:useLocalDpi xmlns:a14="http://schemas.microsoft.com/office/drawing/2010/main" val="0"/>
              </a:ext>
            </a:extLst>
          </a:blip>
          <a:srcRect l="52661" t="39043" r="10307" b="36110"/>
          <a:stretch>
            <a:fillRect/>
          </a:stretch>
        </p:blipFill>
        <p:spPr>
          <a:xfrm>
            <a:off x="4206239" y="1538992"/>
            <a:ext cx="4415862" cy="1924299"/>
          </a:xfrm>
          <a:prstGeom prst="rect">
            <a:avLst/>
          </a:prstGeom>
        </p:spPr>
      </p:pic>
      <p:pic>
        <p:nvPicPr>
          <p:cNvPr id="11" name="Tijdelijke aanduiding voor inhoud 4">
            <a:extLst>
              <a:ext uri="{FF2B5EF4-FFF2-40B4-BE49-F238E27FC236}">
                <a16:creationId xmlns:a16="http://schemas.microsoft.com/office/drawing/2014/main" id="{6E4388F7-BA80-0D59-859F-8246BBC860A7}"/>
              </a:ext>
            </a:extLst>
          </p:cNvPr>
          <p:cNvPicPr>
            <a:picLocks noChangeAspect="1"/>
          </p:cNvPicPr>
          <p:nvPr/>
        </p:nvPicPr>
        <p:blipFill>
          <a:blip r:embed="rId3">
            <a:extLst>
              <a:ext uri="{28A0092B-C50C-407E-A947-70E740481C1C}">
                <a14:useLocalDpi xmlns:a14="http://schemas.microsoft.com/office/drawing/2010/main" val="0"/>
              </a:ext>
            </a:extLst>
          </a:blip>
          <a:srcRect l="53008" t="66764" r="9790" b="11951"/>
          <a:stretch>
            <a:fillRect/>
          </a:stretch>
        </p:blipFill>
        <p:spPr>
          <a:xfrm>
            <a:off x="4206239" y="3684489"/>
            <a:ext cx="4415861" cy="1640978"/>
          </a:xfrm>
          <a:prstGeom prst="rect">
            <a:avLst/>
          </a:prstGeom>
        </p:spPr>
      </p:pic>
      <p:sp>
        <p:nvSpPr>
          <p:cNvPr id="12" name="Tekstvak 11">
            <a:extLst>
              <a:ext uri="{FF2B5EF4-FFF2-40B4-BE49-F238E27FC236}">
                <a16:creationId xmlns:a16="http://schemas.microsoft.com/office/drawing/2014/main" id="{DBCC43ED-972E-895D-AD32-3414FE5A7DDA}"/>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1507112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F06DE26-0213-35E6-177E-88CD1E733E4E}"/>
              </a:ext>
            </a:extLst>
          </p:cNvPr>
          <p:cNvSpPr>
            <a:spLocks noGrp="1"/>
          </p:cNvSpPr>
          <p:nvPr>
            <p:ph type="title"/>
          </p:nvPr>
        </p:nvSpPr>
        <p:spPr/>
        <p:txBody>
          <a:bodyPr/>
          <a:lstStyle/>
          <a:p>
            <a:r>
              <a:rPr lang="nl-NL" dirty="0" err="1"/>
              <a:t>Results</a:t>
            </a:r>
            <a:endParaRPr lang="nl-NL" dirty="0"/>
          </a:p>
        </p:txBody>
      </p:sp>
      <p:pic>
        <p:nvPicPr>
          <p:cNvPr id="7" name="Afbeelding 6">
            <a:extLst>
              <a:ext uri="{FF2B5EF4-FFF2-40B4-BE49-F238E27FC236}">
                <a16:creationId xmlns:a16="http://schemas.microsoft.com/office/drawing/2014/main" id="{4742EBC6-0E3C-3867-3110-629544EC7BD5}"/>
              </a:ext>
            </a:extLst>
          </p:cNvPr>
          <p:cNvPicPr>
            <a:picLocks noChangeAspect="1"/>
          </p:cNvPicPr>
          <p:nvPr/>
        </p:nvPicPr>
        <p:blipFill>
          <a:blip r:embed="rId3">
            <a:extLst>
              <a:ext uri="{28A0092B-C50C-407E-A947-70E740481C1C}">
                <a14:useLocalDpi xmlns:a14="http://schemas.microsoft.com/office/drawing/2010/main" val="0"/>
              </a:ext>
            </a:extLst>
          </a:blip>
          <a:srcRect l="6864" t="13812" r="52877" b="69400"/>
          <a:stretch>
            <a:fillRect/>
          </a:stretch>
        </p:blipFill>
        <p:spPr>
          <a:xfrm>
            <a:off x="3486150" y="1516658"/>
            <a:ext cx="5486400" cy="1485900"/>
          </a:xfrm>
          <a:prstGeom prst="rect">
            <a:avLst/>
          </a:prstGeom>
        </p:spPr>
      </p:pic>
      <p:pic>
        <p:nvPicPr>
          <p:cNvPr id="8" name="Afbeelding 7">
            <a:extLst>
              <a:ext uri="{FF2B5EF4-FFF2-40B4-BE49-F238E27FC236}">
                <a16:creationId xmlns:a16="http://schemas.microsoft.com/office/drawing/2014/main" id="{204A2A24-A820-1A7B-068C-DF165209344C}"/>
              </a:ext>
            </a:extLst>
          </p:cNvPr>
          <p:cNvPicPr>
            <a:picLocks noChangeAspect="1"/>
          </p:cNvPicPr>
          <p:nvPr/>
        </p:nvPicPr>
        <p:blipFill>
          <a:blip r:embed="rId4">
            <a:extLst>
              <a:ext uri="{28A0092B-C50C-407E-A947-70E740481C1C}">
                <a14:useLocalDpi xmlns:a14="http://schemas.microsoft.com/office/drawing/2010/main" val="0"/>
              </a:ext>
            </a:extLst>
          </a:blip>
          <a:srcRect l="40652" t="11095" r="31995" b="64450"/>
          <a:stretch>
            <a:fillRect/>
          </a:stretch>
        </p:blipFill>
        <p:spPr>
          <a:xfrm>
            <a:off x="103432" y="3002559"/>
            <a:ext cx="3382718" cy="1964161"/>
          </a:xfrm>
          <a:prstGeom prst="rect">
            <a:avLst/>
          </a:prstGeom>
        </p:spPr>
      </p:pic>
      <p:pic>
        <p:nvPicPr>
          <p:cNvPr id="9" name="Afbeelding 8">
            <a:extLst>
              <a:ext uri="{FF2B5EF4-FFF2-40B4-BE49-F238E27FC236}">
                <a16:creationId xmlns:a16="http://schemas.microsoft.com/office/drawing/2014/main" id="{1217803E-DE0B-515F-AA20-062135328545}"/>
              </a:ext>
            </a:extLst>
          </p:cNvPr>
          <p:cNvPicPr>
            <a:picLocks noChangeAspect="1"/>
          </p:cNvPicPr>
          <p:nvPr/>
        </p:nvPicPr>
        <p:blipFill>
          <a:blip r:embed="rId3">
            <a:extLst>
              <a:ext uri="{28A0092B-C50C-407E-A947-70E740481C1C}">
                <a14:useLocalDpi xmlns:a14="http://schemas.microsoft.com/office/drawing/2010/main" val="0"/>
              </a:ext>
            </a:extLst>
          </a:blip>
          <a:srcRect l="6864" t="31461" r="73510" b="50717"/>
          <a:stretch>
            <a:fillRect/>
          </a:stretch>
        </p:blipFill>
        <p:spPr>
          <a:xfrm>
            <a:off x="3486150" y="2946929"/>
            <a:ext cx="2674620" cy="1577340"/>
          </a:xfrm>
          <a:prstGeom prst="rect">
            <a:avLst/>
          </a:prstGeom>
        </p:spPr>
      </p:pic>
      <p:pic>
        <p:nvPicPr>
          <p:cNvPr id="10" name="Afbeelding 9">
            <a:extLst>
              <a:ext uri="{FF2B5EF4-FFF2-40B4-BE49-F238E27FC236}">
                <a16:creationId xmlns:a16="http://schemas.microsoft.com/office/drawing/2014/main" id="{3F9FBDE5-1C82-8D7B-B805-9AAA23B24F3E}"/>
              </a:ext>
            </a:extLst>
          </p:cNvPr>
          <p:cNvPicPr>
            <a:picLocks noChangeAspect="1"/>
          </p:cNvPicPr>
          <p:nvPr/>
        </p:nvPicPr>
        <p:blipFill>
          <a:blip r:embed="rId3">
            <a:extLst>
              <a:ext uri="{28A0092B-C50C-407E-A947-70E740481C1C}">
                <a14:useLocalDpi xmlns:a14="http://schemas.microsoft.com/office/drawing/2010/main" val="0"/>
              </a:ext>
            </a:extLst>
          </a:blip>
          <a:srcRect l="6864" t="50100" r="74021" b="33111"/>
          <a:stretch>
            <a:fillRect/>
          </a:stretch>
        </p:blipFill>
        <p:spPr>
          <a:xfrm>
            <a:off x="3486150" y="4514850"/>
            <a:ext cx="2604916" cy="1485900"/>
          </a:xfrm>
          <a:prstGeom prst="rect">
            <a:avLst/>
          </a:prstGeom>
        </p:spPr>
      </p:pic>
      <p:pic>
        <p:nvPicPr>
          <p:cNvPr id="11" name="Afbeelding 10">
            <a:extLst>
              <a:ext uri="{FF2B5EF4-FFF2-40B4-BE49-F238E27FC236}">
                <a16:creationId xmlns:a16="http://schemas.microsoft.com/office/drawing/2014/main" id="{26A33162-B66B-5CFB-CC5B-039C0C2988E4}"/>
              </a:ext>
            </a:extLst>
          </p:cNvPr>
          <p:cNvPicPr>
            <a:picLocks noChangeAspect="1"/>
          </p:cNvPicPr>
          <p:nvPr/>
        </p:nvPicPr>
        <p:blipFill>
          <a:blip r:embed="rId3">
            <a:extLst>
              <a:ext uri="{28A0092B-C50C-407E-A947-70E740481C1C}">
                <a14:useLocalDpi xmlns:a14="http://schemas.microsoft.com/office/drawing/2010/main" val="0"/>
              </a:ext>
            </a:extLst>
          </a:blip>
          <a:srcRect l="27497" t="31461" r="52877" b="50717"/>
          <a:stretch>
            <a:fillRect/>
          </a:stretch>
        </p:blipFill>
        <p:spPr>
          <a:xfrm>
            <a:off x="6125918" y="2946929"/>
            <a:ext cx="2674620" cy="1577340"/>
          </a:xfrm>
          <a:prstGeom prst="rect">
            <a:avLst/>
          </a:prstGeom>
        </p:spPr>
      </p:pic>
      <p:pic>
        <p:nvPicPr>
          <p:cNvPr id="12" name="Afbeelding 11">
            <a:extLst>
              <a:ext uri="{FF2B5EF4-FFF2-40B4-BE49-F238E27FC236}">
                <a16:creationId xmlns:a16="http://schemas.microsoft.com/office/drawing/2014/main" id="{3EB621ED-577A-062B-AE50-057D2F2DC0F4}"/>
              </a:ext>
            </a:extLst>
          </p:cNvPr>
          <p:cNvPicPr>
            <a:picLocks noChangeAspect="1"/>
          </p:cNvPicPr>
          <p:nvPr/>
        </p:nvPicPr>
        <p:blipFill>
          <a:blip r:embed="rId3">
            <a:extLst>
              <a:ext uri="{28A0092B-C50C-407E-A947-70E740481C1C}">
                <a14:useLocalDpi xmlns:a14="http://schemas.microsoft.com/office/drawing/2010/main" val="0"/>
              </a:ext>
            </a:extLst>
          </a:blip>
          <a:srcRect l="27249" t="50100" r="52877" b="33111"/>
          <a:stretch>
            <a:fillRect/>
          </a:stretch>
        </p:blipFill>
        <p:spPr>
          <a:xfrm>
            <a:off x="6229350" y="4514850"/>
            <a:ext cx="2708348" cy="1485900"/>
          </a:xfrm>
          <a:prstGeom prst="rect">
            <a:avLst/>
          </a:prstGeom>
        </p:spPr>
      </p:pic>
      <p:sp>
        <p:nvSpPr>
          <p:cNvPr id="13" name="Tekstvak 12">
            <a:extLst>
              <a:ext uri="{FF2B5EF4-FFF2-40B4-BE49-F238E27FC236}">
                <a16:creationId xmlns:a16="http://schemas.microsoft.com/office/drawing/2014/main" id="{7EDC5DF8-A917-636D-90C1-F1B8CF3D1791}"/>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167574400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a:extLst>
              <a:ext uri="{FF2B5EF4-FFF2-40B4-BE49-F238E27FC236}">
                <a16:creationId xmlns:a16="http://schemas.microsoft.com/office/drawing/2014/main" id="{95BF6EBC-8E2A-4EF6-D0A4-A4340167D793}"/>
              </a:ext>
            </a:extLst>
          </p:cNvPr>
          <p:cNvSpPr>
            <a:spLocks noGrp="1"/>
          </p:cNvSpPr>
          <p:nvPr>
            <p:ph type="title"/>
          </p:nvPr>
        </p:nvSpPr>
        <p:spPr/>
        <p:txBody>
          <a:bodyPr/>
          <a:lstStyle/>
          <a:p>
            <a:r>
              <a:rPr lang="nl-NL" dirty="0"/>
              <a:t>Een jaar later…</a:t>
            </a:r>
          </a:p>
        </p:txBody>
      </p:sp>
      <p:pic>
        <p:nvPicPr>
          <p:cNvPr id="8" name="Afbeelding 7">
            <a:extLst>
              <a:ext uri="{FF2B5EF4-FFF2-40B4-BE49-F238E27FC236}">
                <a16:creationId xmlns:a16="http://schemas.microsoft.com/office/drawing/2014/main" id="{32960A85-643B-1D65-301D-6DB956123EE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9923" t="13119" r="11765" b="30980"/>
          <a:stretch/>
        </p:blipFill>
        <p:spPr>
          <a:xfrm>
            <a:off x="609600" y="3678839"/>
            <a:ext cx="4027054" cy="1796592"/>
          </a:xfrm>
          <a:prstGeom prst="rect">
            <a:avLst/>
          </a:prstGeom>
        </p:spPr>
      </p:pic>
      <p:pic>
        <p:nvPicPr>
          <p:cNvPr id="9" name="mom-and-yiyi.mp4">
            <a:hlinkClick r:id="" action="ppaction://media"/>
            <a:extLst>
              <a:ext uri="{FF2B5EF4-FFF2-40B4-BE49-F238E27FC236}">
                <a16:creationId xmlns:a16="http://schemas.microsoft.com/office/drawing/2014/main" id="{4131F85F-130B-8F5E-623C-4D11B3EBFD0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19750" y="857250"/>
            <a:ext cx="2914650" cy="5143500"/>
          </a:xfrm>
          <a:prstGeom prst="rect">
            <a:avLst/>
          </a:prstGeom>
        </p:spPr>
      </p:pic>
      <p:pic>
        <p:nvPicPr>
          <p:cNvPr id="11" name="Afbeelding 10">
            <a:extLst>
              <a:ext uri="{FF2B5EF4-FFF2-40B4-BE49-F238E27FC236}">
                <a16:creationId xmlns:a16="http://schemas.microsoft.com/office/drawing/2014/main" id="{A9A142DF-8CB1-7443-C20C-4F86713D04D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7528" t="16204" r="17706" b="49848"/>
          <a:stretch/>
        </p:blipFill>
        <p:spPr>
          <a:xfrm>
            <a:off x="522000" y="2177799"/>
            <a:ext cx="4257964" cy="1394942"/>
          </a:xfrm>
          <a:prstGeom prst="rect">
            <a:avLst/>
          </a:prstGeom>
        </p:spPr>
      </p:pic>
      <p:sp>
        <p:nvSpPr>
          <p:cNvPr id="12" name="Rechthoek 11">
            <a:extLst>
              <a:ext uri="{FF2B5EF4-FFF2-40B4-BE49-F238E27FC236}">
                <a16:creationId xmlns:a16="http://schemas.microsoft.com/office/drawing/2014/main" id="{32B78380-5682-20C1-B311-F45C5E119CA4}"/>
              </a:ext>
            </a:extLst>
          </p:cNvPr>
          <p:cNvSpPr/>
          <p:nvPr/>
        </p:nvSpPr>
        <p:spPr>
          <a:xfrm>
            <a:off x="1057564" y="2141580"/>
            <a:ext cx="7028873" cy="2862322"/>
          </a:xfrm>
          <a:prstGeom prst="rect">
            <a:avLst/>
          </a:prstGeom>
          <a:solidFill>
            <a:schemeClr val="bg2"/>
          </a:solidFill>
        </p:spPr>
        <p:txBody>
          <a:bodyPr wrap="square" lIns="91440" tIns="45720" rIns="91440" bIns="45720">
            <a:spAutoFit/>
            <a:scene3d>
              <a:camera prst="isometricOffAxis1Right"/>
              <a:lightRig rig="threePt" dir="t"/>
            </a:scene3d>
          </a:bodyPr>
          <a:lstStyle/>
          <a:p>
            <a:pPr algn="ctr"/>
            <a:endParaRPr lang="nl-NL"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r>
              <a:rPr lang="nl-NL"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‘Ken je gen!’</a:t>
            </a:r>
          </a:p>
          <a:p>
            <a:pPr algn="ctr"/>
            <a:endParaRPr lang="nl-NL"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459496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757"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bldLst>
      <p:bldP spid="12"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1675CFE-02B9-7D36-F16F-957A1E6004EA}"/>
              </a:ext>
            </a:extLst>
          </p:cNvPr>
          <p:cNvSpPr>
            <a:spLocks noGrp="1"/>
          </p:cNvSpPr>
          <p:nvPr>
            <p:ph type="title"/>
          </p:nvPr>
        </p:nvSpPr>
        <p:spPr/>
        <p:txBody>
          <a:bodyPr/>
          <a:lstStyle/>
          <a:p>
            <a:endParaRPr lang="nl-NL" dirty="0"/>
          </a:p>
        </p:txBody>
      </p:sp>
      <p:pic>
        <p:nvPicPr>
          <p:cNvPr id="4" name="Trump prijst gentherapie die dove mensen helpt..mp4">
            <a:hlinkClick r:id="" action="ppaction://media"/>
            <a:extLst>
              <a:ext uri="{FF2B5EF4-FFF2-40B4-BE49-F238E27FC236}">
                <a16:creationId xmlns:a16="http://schemas.microsoft.com/office/drawing/2014/main" id="{B1A07904-05BC-738B-AB09-74F30A63859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979695" y="1186981"/>
            <a:ext cx="2521989" cy="4484039"/>
          </a:xfrm>
        </p:spPr>
      </p:pic>
      <p:pic>
        <p:nvPicPr>
          <p:cNvPr id="6" name="Afbeelding 5">
            <a:extLst>
              <a:ext uri="{FF2B5EF4-FFF2-40B4-BE49-F238E27FC236}">
                <a16:creationId xmlns:a16="http://schemas.microsoft.com/office/drawing/2014/main" id="{882F50B0-A53D-5A0B-4D52-E62DB41E0705}"/>
              </a:ext>
            </a:extLst>
          </p:cNvPr>
          <p:cNvPicPr>
            <a:picLocks noChangeAspect="1"/>
          </p:cNvPicPr>
          <p:nvPr/>
        </p:nvPicPr>
        <p:blipFill>
          <a:blip r:embed="rId5">
            <a:extLst>
              <a:ext uri="{28A0092B-C50C-407E-A947-70E740481C1C}">
                <a14:useLocalDpi xmlns:a14="http://schemas.microsoft.com/office/drawing/2010/main" val="0"/>
              </a:ext>
            </a:extLst>
          </a:blip>
          <a:srcRect l="14259" t="26160" r="15772" b="7322"/>
          <a:stretch>
            <a:fillRect/>
          </a:stretch>
        </p:blipFill>
        <p:spPr>
          <a:xfrm>
            <a:off x="421106" y="2177799"/>
            <a:ext cx="5438273" cy="3357814"/>
          </a:xfrm>
          <a:prstGeom prst="rect">
            <a:avLst/>
          </a:prstGeom>
        </p:spPr>
      </p:pic>
    </p:spTree>
    <p:extLst>
      <p:ext uri="{BB962C8B-B14F-4D97-AF65-F5344CB8AC3E}">
        <p14:creationId xmlns:p14="http://schemas.microsoft.com/office/powerpoint/2010/main" val="3984131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3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EFF786C-2A4D-7F5E-6533-FE0E39F1CBBF}"/>
              </a:ext>
            </a:extLst>
          </p:cNvPr>
          <p:cNvSpPr>
            <a:spLocks noGrp="1"/>
          </p:cNvSpPr>
          <p:nvPr>
            <p:ph type="title"/>
          </p:nvPr>
        </p:nvSpPr>
        <p:spPr/>
        <p:txBody>
          <a:bodyPr/>
          <a:lstStyle/>
          <a:p>
            <a:r>
              <a:rPr lang="nl-NL" dirty="0" err="1"/>
              <a:t>Ethical</a:t>
            </a:r>
            <a:r>
              <a:rPr lang="nl-NL" dirty="0"/>
              <a:t>?</a:t>
            </a:r>
          </a:p>
        </p:txBody>
      </p:sp>
      <p:sp>
        <p:nvSpPr>
          <p:cNvPr id="3" name="Tijdelijke aanduiding voor inhoud 2">
            <a:extLst>
              <a:ext uri="{FF2B5EF4-FFF2-40B4-BE49-F238E27FC236}">
                <a16:creationId xmlns:a16="http://schemas.microsoft.com/office/drawing/2014/main" id="{CE1B8E00-C7EE-FCB4-E1C8-FBFC5EF689D5}"/>
              </a:ext>
            </a:extLst>
          </p:cNvPr>
          <p:cNvSpPr>
            <a:spLocks noGrp="1"/>
          </p:cNvSpPr>
          <p:nvPr>
            <p:ph idx="1"/>
          </p:nvPr>
        </p:nvSpPr>
        <p:spPr>
          <a:xfrm>
            <a:off x="522000" y="2382628"/>
            <a:ext cx="3075443" cy="3152632"/>
          </a:xfrm>
        </p:spPr>
        <p:txBody>
          <a:bodyPr/>
          <a:lstStyle/>
          <a:p>
            <a:r>
              <a:rPr lang="nl-NL" dirty="0"/>
              <a:t>Kosten</a:t>
            </a:r>
          </a:p>
          <a:p>
            <a:endParaRPr lang="nl-NL" dirty="0"/>
          </a:p>
          <a:p>
            <a:r>
              <a:rPr lang="nl-NL" dirty="0"/>
              <a:t>Vergelijking met CI</a:t>
            </a:r>
          </a:p>
          <a:p>
            <a:endParaRPr lang="nl-NL" dirty="0"/>
          </a:p>
          <a:p>
            <a:r>
              <a:rPr lang="nl-NL" dirty="0" err="1"/>
              <a:t>Equality</a:t>
            </a:r>
            <a:r>
              <a:rPr lang="nl-NL" dirty="0"/>
              <a:t> </a:t>
            </a:r>
            <a:r>
              <a:rPr lang="nl-NL" dirty="0" err="1"/>
              <a:t>and</a:t>
            </a:r>
            <a:r>
              <a:rPr lang="nl-NL" dirty="0"/>
              <a:t> </a:t>
            </a:r>
            <a:r>
              <a:rPr lang="nl-NL" dirty="0" err="1"/>
              <a:t>accessibility</a:t>
            </a:r>
            <a:r>
              <a:rPr lang="nl-NL" dirty="0"/>
              <a:t> voor </a:t>
            </a:r>
            <a:r>
              <a:rPr lang="nl-NL" dirty="0" err="1"/>
              <a:t>patienten</a:t>
            </a:r>
            <a:r>
              <a:rPr lang="nl-NL" dirty="0"/>
              <a:t> in LMIC </a:t>
            </a:r>
          </a:p>
          <a:p>
            <a:endParaRPr lang="nl-NL" dirty="0"/>
          </a:p>
          <a:p>
            <a:r>
              <a:rPr lang="nl-NL" dirty="0" err="1"/>
              <a:t>Otarmeni</a:t>
            </a:r>
            <a:r>
              <a:rPr lang="nl-NL" dirty="0"/>
              <a:t> in de US gratis (20-50 </a:t>
            </a:r>
            <a:r>
              <a:rPr lang="nl-NL" dirty="0" err="1"/>
              <a:t>newborns</a:t>
            </a:r>
            <a:r>
              <a:rPr lang="nl-NL" dirty="0"/>
              <a:t>/</a:t>
            </a:r>
            <a:r>
              <a:rPr lang="nl-NL" dirty="0" err="1"/>
              <a:t>year</a:t>
            </a:r>
            <a:r>
              <a:rPr lang="nl-NL" dirty="0"/>
              <a:t>)</a:t>
            </a:r>
          </a:p>
          <a:p>
            <a:endParaRPr lang="nl-NL" dirty="0"/>
          </a:p>
          <a:p>
            <a:endParaRPr lang="nl-NL" dirty="0"/>
          </a:p>
        </p:txBody>
      </p:sp>
      <p:sp>
        <p:nvSpPr>
          <p:cNvPr id="4" name="Tekstvak 3">
            <a:extLst>
              <a:ext uri="{FF2B5EF4-FFF2-40B4-BE49-F238E27FC236}">
                <a16:creationId xmlns:a16="http://schemas.microsoft.com/office/drawing/2014/main" id="{70854E68-7231-59D9-373E-E8F16905AECE}"/>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pic>
        <p:nvPicPr>
          <p:cNvPr id="6" name="Afbeelding 5">
            <a:extLst>
              <a:ext uri="{FF2B5EF4-FFF2-40B4-BE49-F238E27FC236}">
                <a16:creationId xmlns:a16="http://schemas.microsoft.com/office/drawing/2014/main" id="{7ADFBB0D-7239-AAFA-0EB1-60097D50E90E}"/>
              </a:ext>
            </a:extLst>
          </p:cNvPr>
          <p:cNvPicPr>
            <a:picLocks noChangeAspect="1"/>
          </p:cNvPicPr>
          <p:nvPr/>
        </p:nvPicPr>
        <p:blipFill>
          <a:blip r:embed="rId2">
            <a:extLst>
              <a:ext uri="{28A0092B-C50C-407E-A947-70E740481C1C}">
                <a14:useLocalDpi xmlns:a14="http://schemas.microsoft.com/office/drawing/2010/main" val="0"/>
              </a:ext>
            </a:extLst>
          </a:blip>
          <a:srcRect b="15303"/>
          <a:stretch>
            <a:fillRect/>
          </a:stretch>
        </p:blipFill>
        <p:spPr>
          <a:xfrm>
            <a:off x="3597443" y="834112"/>
            <a:ext cx="5293487" cy="5166639"/>
          </a:xfrm>
          <a:prstGeom prst="rect">
            <a:avLst/>
          </a:prstGeom>
        </p:spPr>
      </p:pic>
    </p:spTree>
    <p:extLst>
      <p:ext uri="{BB962C8B-B14F-4D97-AF65-F5344CB8AC3E}">
        <p14:creationId xmlns:p14="http://schemas.microsoft.com/office/powerpoint/2010/main" val="422407896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F110DAB-47F1-E9B4-CA5C-AAD935C41B97}"/>
              </a:ext>
            </a:extLst>
          </p:cNvPr>
          <p:cNvSpPr>
            <a:spLocks noGrp="1"/>
          </p:cNvSpPr>
          <p:nvPr>
            <p:ph type="title"/>
          </p:nvPr>
        </p:nvSpPr>
        <p:spPr/>
        <p:txBody>
          <a:bodyPr/>
          <a:lstStyle/>
          <a:p>
            <a:r>
              <a:rPr lang="nl-NL" sz="3600" dirty="0" err="1"/>
              <a:t>Mice</a:t>
            </a:r>
            <a:r>
              <a:rPr lang="nl-NL" sz="3600" dirty="0"/>
              <a:t> = human</a:t>
            </a:r>
          </a:p>
        </p:txBody>
      </p:sp>
      <p:sp>
        <p:nvSpPr>
          <p:cNvPr id="10" name="Tijdelijke aanduiding voor inhoud 9">
            <a:extLst>
              <a:ext uri="{FF2B5EF4-FFF2-40B4-BE49-F238E27FC236}">
                <a16:creationId xmlns:a16="http://schemas.microsoft.com/office/drawing/2014/main" id="{48CC6983-FD82-189D-4E8C-099AEA5B4920}"/>
              </a:ext>
            </a:extLst>
          </p:cNvPr>
          <p:cNvSpPr>
            <a:spLocks noGrp="1"/>
          </p:cNvSpPr>
          <p:nvPr>
            <p:ph idx="1"/>
          </p:nvPr>
        </p:nvSpPr>
        <p:spPr>
          <a:xfrm>
            <a:off x="522000" y="3371951"/>
            <a:ext cx="3089880" cy="2106260"/>
          </a:xfrm>
        </p:spPr>
        <p:txBody>
          <a:bodyPr/>
          <a:lstStyle/>
          <a:p>
            <a:endParaRPr lang="nl-NL" dirty="0"/>
          </a:p>
          <a:p>
            <a:r>
              <a:rPr lang="nl-NL" dirty="0" err="1"/>
              <a:t>Mice</a:t>
            </a:r>
            <a:r>
              <a:rPr lang="nl-NL" dirty="0"/>
              <a:t> start </a:t>
            </a:r>
            <a:r>
              <a:rPr lang="nl-NL" dirty="0" err="1"/>
              <a:t>to</a:t>
            </a:r>
            <a:r>
              <a:rPr lang="nl-NL" dirty="0"/>
              <a:t> </a:t>
            </a:r>
            <a:r>
              <a:rPr lang="nl-NL" dirty="0" err="1"/>
              <a:t>hear</a:t>
            </a:r>
            <a:r>
              <a:rPr lang="nl-NL" dirty="0"/>
              <a:t> ±2 weeks </a:t>
            </a:r>
            <a:r>
              <a:rPr lang="nl-NL" dirty="0" err="1"/>
              <a:t>after</a:t>
            </a:r>
            <a:r>
              <a:rPr lang="nl-NL" dirty="0"/>
              <a:t> </a:t>
            </a:r>
            <a:r>
              <a:rPr lang="nl-NL" dirty="0" err="1"/>
              <a:t>birth</a:t>
            </a:r>
            <a:endParaRPr lang="nl-NL" dirty="0"/>
          </a:p>
          <a:p>
            <a:endParaRPr lang="nl-NL" dirty="0"/>
          </a:p>
          <a:p>
            <a:r>
              <a:rPr lang="nl-NL" dirty="0" err="1"/>
              <a:t>Humans</a:t>
            </a:r>
            <a:r>
              <a:rPr lang="nl-NL" dirty="0"/>
              <a:t> start </a:t>
            </a:r>
            <a:r>
              <a:rPr lang="nl-NL" dirty="0" err="1"/>
              <a:t>to</a:t>
            </a:r>
            <a:r>
              <a:rPr lang="nl-NL" dirty="0"/>
              <a:t> </a:t>
            </a:r>
            <a:r>
              <a:rPr lang="nl-NL" dirty="0" err="1"/>
              <a:t>hear</a:t>
            </a:r>
            <a:r>
              <a:rPr lang="nl-NL" dirty="0"/>
              <a:t> ±4,5 </a:t>
            </a:r>
            <a:r>
              <a:rPr lang="nl-NL" dirty="0" err="1"/>
              <a:t>months</a:t>
            </a:r>
            <a:r>
              <a:rPr lang="nl-NL" dirty="0"/>
              <a:t> in utero</a:t>
            </a:r>
          </a:p>
        </p:txBody>
      </p:sp>
      <p:pic>
        <p:nvPicPr>
          <p:cNvPr id="5" name="Afbeelding 4">
            <a:extLst>
              <a:ext uri="{FF2B5EF4-FFF2-40B4-BE49-F238E27FC236}">
                <a16:creationId xmlns:a16="http://schemas.microsoft.com/office/drawing/2014/main" id="{26303193-EF5B-670A-5464-7C419B5EDAD6}"/>
              </a:ext>
            </a:extLst>
          </p:cNvPr>
          <p:cNvPicPr>
            <a:picLocks noChangeAspect="1"/>
          </p:cNvPicPr>
          <p:nvPr/>
        </p:nvPicPr>
        <p:blipFill>
          <a:blip r:embed="rId3">
            <a:extLst>
              <a:ext uri="{28A0092B-C50C-407E-A947-70E740481C1C}">
                <a14:useLocalDpi xmlns:a14="http://schemas.microsoft.com/office/drawing/2010/main" val="0"/>
              </a:ext>
            </a:extLst>
          </a:blip>
          <a:srcRect l="16682" t="17662" r="41995" b="9882"/>
          <a:stretch>
            <a:fillRect/>
          </a:stretch>
        </p:blipFill>
        <p:spPr>
          <a:xfrm>
            <a:off x="3611880" y="866406"/>
            <a:ext cx="4480560" cy="5102417"/>
          </a:xfrm>
          <a:prstGeom prst="rect">
            <a:avLst/>
          </a:prstGeom>
        </p:spPr>
      </p:pic>
      <p:cxnSp>
        <p:nvCxnSpPr>
          <p:cNvPr id="7" name="Rechte verbindingslijn 6">
            <a:extLst>
              <a:ext uri="{FF2B5EF4-FFF2-40B4-BE49-F238E27FC236}">
                <a16:creationId xmlns:a16="http://schemas.microsoft.com/office/drawing/2014/main" id="{FC9CD411-0E47-16EA-C07E-03379F72793A}"/>
              </a:ext>
            </a:extLst>
          </p:cNvPr>
          <p:cNvCxnSpPr/>
          <p:nvPr/>
        </p:nvCxnSpPr>
        <p:spPr>
          <a:xfrm flipH="1">
            <a:off x="1547664" y="1124744"/>
            <a:ext cx="217170" cy="365760"/>
          </a:xfrm>
          <a:prstGeom prst="line">
            <a:avLst/>
          </a:prstGeom>
          <a:ln w="38100"/>
        </p:spPr>
        <p:style>
          <a:lnRef idx="1">
            <a:schemeClr val="accent3"/>
          </a:lnRef>
          <a:fillRef idx="0">
            <a:schemeClr val="accent3"/>
          </a:fillRef>
          <a:effectRef idx="0">
            <a:schemeClr val="accent3"/>
          </a:effectRef>
          <a:fontRef idx="minor">
            <a:schemeClr val="tx1"/>
          </a:fontRef>
        </p:style>
      </p:cxnSp>
      <p:pic>
        <p:nvPicPr>
          <p:cNvPr id="9" name="Afbeelding 8">
            <a:extLst>
              <a:ext uri="{FF2B5EF4-FFF2-40B4-BE49-F238E27FC236}">
                <a16:creationId xmlns:a16="http://schemas.microsoft.com/office/drawing/2014/main" id="{7A0F7D22-5794-B183-53C3-D58CEB018B65}"/>
              </a:ext>
            </a:extLst>
          </p:cNvPr>
          <p:cNvPicPr>
            <a:picLocks noChangeAspect="1"/>
          </p:cNvPicPr>
          <p:nvPr/>
        </p:nvPicPr>
        <p:blipFill>
          <a:blip r:embed="rId4">
            <a:extLst>
              <a:ext uri="{28A0092B-C50C-407E-A947-70E740481C1C}">
                <a14:useLocalDpi xmlns:a14="http://schemas.microsoft.com/office/drawing/2010/main" val="0"/>
              </a:ext>
            </a:extLst>
          </a:blip>
          <a:srcRect l="14917" t="38040" r="40819" b="45204"/>
          <a:stretch>
            <a:fillRect/>
          </a:stretch>
        </p:blipFill>
        <p:spPr>
          <a:xfrm>
            <a:off x="411480" y="2465071"/>
            <a:ext cx="3440430" cy="845820"/>
          </a:xfrm>
          <a:prstGeom prst="rect">
            <a:avLst/>
          </a:prstGeom>
        </p:spPr>
      </p:pic>
      <p:sp>
        <p:nvSpPr>
          <p:cNvPr id="11" name="Tekstvak 10">
            <a:extLst>
              <a:ext uri="{FF2B5EF4-FFF2-40B4-BE49-F238E27FC236}">
                <a16:creationId xmlns:a16="http://schemas.microsoft.com/office/drawing/2014/main" id="{7D85A89F-D785-55D1-AEB3-327B918D08FF}"/>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178907670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850E8B4-D7A3-CFCD-AB63-367FA25D35BD}"/>
              </a:ext>
            </a:extLst>
          </p:cNvPr>
          <p:cNvSpPr>
            <a:spLocks noGrp="1"/>
          </p:cNvSpPr>
          <p:nvPr>
            <p:ph type="title"/>
          </p:nvPr>
        </p:nvSpPr>
        <p:spPr/>
        <p:txBody>
          <a:bodyPr/>
          <a:lstStyle/>
          <a:p>
            <a:r>
              <a:rPr lang="nl-NL" sz="3600" dirty="0"/>
              <a:t>Vector </a:t>
            </a:r>
            <a:r>
              <a:rPr lang="nl-NL" sz="3600" dirty="0" err="1"/>
              <a:t>capacity</a:t>
            </a:r>
            <a:endParaRPr lang="nl-NL" sz="3600" dirty="0"/>
          </a:p>
        </p:txBody>
      </p:sp>
      <p:sp>
        <p:nvSpPr>
          <p:cNvPr id="7" name="Tijdelijke aanduiding voor inhoud 6">
            <a:extLst>
              <a:ext uri="{FF2B5EF4-FFF2-40B4-BE49-F238E27FC236}">
                <a16:creationId xmlns:a16="http://schemas.microsoft.com/office/drawing/2014/main" id="{74F6B9FB-2B20-BED5-967D-746458D53BBD}"/>
              </a:ext>
            </a:extLst>
          </p:cNvPr>
          <p:cNvSpPr>
            <a:spLocks noGrp="1"/>
          </p:cNvSpPr>
          <p:nvPr>
            <p:ph idx="1"/>
          </p:nvPr>
        </p:nvSpPr>
        <p:spPr>
          <a:xfrm>
            <a:off x="522000" y="3429000"/>
            <a:ext cx="3387060" cy="2106260"/>
          </a:xfrm>
        </p:spPr>
        <p:txBody>
          <a:bodyPr/>
          <a:lstStyle/>
          <a:p>
            <a:r>
              <a:rPr lang="nl-NL" dirty="0"/>
              <a:t>Gene </a:t>
            </a:r>
            <a:r>
              <a:rPr lang="nl-NL" dirty="0" err="1"/>
              <a:t>size</a:t>
            </a:r>
            <a:r>
              <a:rPr lang="nl-NL" dirty="0"/>
              <a:t> </a:t>
            </a:r>
            <a:r>
              <a:rPr lang="nl-NL" dirty="0" err="1"/>
              <a:t>matters</a:t>
            </a:r>
            <a:r>
              <a:rPr lang="nl-NL" dirty="0"/>
              <a:t>!</a:t>
            </a:r>
          </a:p>
          <a:p>
            <a:endParaRPr lang="nl-NL" dirty="0"/>
          </a:p>
          <a:p>
            <a:r>
              <a:rPr lang="nl-NL" dirty="0"/>
              <a:t>Dual AAV is </a:t>
            </a:r>
            <a:r>
              <a:rPr lang="nl-NL" dirty="0" err="1"/>
              <a:t>capable</a:t>
            </a:r>
            <a:r>
              <a:rPr lang="nl-NL" dirty="0"/>
              <a:t> </a:t>
            </a:r>
            <a:r>
              <a:rPr lang="nl-NL" dirty="0" err="1"/>
              <a:t>to</a:t>
            </a:r>
            <a:r>
              <a:rPr lang="nl-NL" dirty="0"/>
              <a:t> </a:t>
            </a:r>
            <a:r>
              <a:rPr lang="nl-NL" dirty="0" err="1"/>
              <a:t>deliver</a:t>
            </a:r>
            <a:r>
              <a:rPr lang="nl-NL" dirty="0"/>
              <a:t> </a:t>
            </a:r>
            <a:r>
              <a:rPr lang="nl-NL" dirty="0" err="1"/>
              <a:t>almost</a:t>
            </a:r>
            <a:r>
              <a:rPr lang="nl-NL" dirty="0"/>
              <a:t> </a:t>
            </a:r>
            <a:r>
              <a:rPr lang="nl-NL" dirty="0" err="1"/>
              <a:t>all</a:t>
            </a:r>
            <a:r>
              <a:rPr lang="nl-NL" dirty="0"/>
              <a:t> hearing </a:t>
            </a:r>
            <a:r>
              <a:rPr lang="nl-NL" dirty="0" err="1"/>
              <a:t>loss</a:t>
            </a:r>
            <a:r>
              <a:rPr lang="nl-NL" dirty="0"/>
              <a:t> </a:t>
            </a:r>
            <a:r>
              <a:rPr lang="nl-NL" dirty="0" err="1"/>
              <a:t>genes</a:t>
            </a:r>
            <a:endParaRPr lang="nl-NL" dirty="0"/>
          </a:p>
        </p:txBody>
      </p:sp>
      <p:pic>
        <p:nvPicPr>
          <p:cNvPr id="5" name="Afbeelding 4">
            <a:extLst>
              <a:ext uri="{FF2B5EF4-FFF2-40B4-BE49-F238E27FC236}">
                <a16:creationId xmlns:a16="http://schemas.microsoft.com/office/drawing/2014/main" id="{DFB2D1D9-8530-06C6-3529-3280AA6A0BC5}"/>
              </a:ext>
            </a:extLst>
          </p:cNvPr>
          <p:cNvPicPr>
            <a:picLocks noChangeAspect="1"/>
          </p:cNvPicPr>
          <p:nvPr/>
        </p:nvPicPr>
        <p:blipFill>
          <a:blip r:embed="rId2">
            <a:extLst>
              <a:ext uri="{28A0092B-C50C-407E-A947-70E740481C1C}">
                <a14:useLocalDpi xmlns:a14="http://schemas.microsoft.com/office/drawing/2010/main" val="0"/>
              </a:ext>
            </a:extLst>
          </a:blip>
          <a:srcRect l="49623" t="15593" r="7730" b="11013"/>
          <a:stretch>
            <a:fillRect/>
          </a:stretch>
        </p:blipFill>
        <p:spPr>
          <a:xfrm>
            <a:off x="3909060" y="857250"/>
            <a:ext cx="4570428" cy="5108368"/>
          </a:xfrm>
          <a:prstGeom prst="rect">
            <a:avLst/>
          </a:prstGeom>
        </p:spPr>
      </p:pic>
      <p:pic>
        <p:nvPicPr>
          <p:cNvPr id="6" name="Afbeelding 5">
            <a:extLst>
              <a:ext uri="{FF2B5EF4-FFF2-40B4-BE49-F238E27FC236}">
                <a16:creationId xmlns:a16="http://schemas.microsoft.com/office/drawing/2014/main" id="{E4319408-7207-4F38-0BD2-B9415617665F}"/>
              </a:ext>
            </a:extLst>
          </p:cNvPr>
          <p:cNvPicPr>
            <a:picLocks noChangeAspect="1"/>
          </p:cNvPicPr>
          <p:nvPr/>
        </p:nvPicPr>
        <p:blipFill>
          <a:blip r:embed="rId3">
            <a:extLst>
              <a:ext uri="{28A0092B-C50C-407E-A947-70E740481C1C}">
                <a14:useLocalDpi xmlns:a14="http://schemas.microsoft.com/office/drawing/2010/main" val="0"/>
              </a:ext>
            </a:extLst>
          </a:blip>
          <a:srcRect l="14917" t="38040" r="40819" b="45204"/>
          <a:stretch>
            <a:fillRect/>
          </a:stretch>
        </p:blipFill>
        <p:spPr>
          <a:xfrm>
            <a:off x="411480" y="2465071"/>
            <a:ext cx="3440430" cy="845820"/>
          </a:xfrm>
          <a:prstGeom prst="rect">
            <a:avLst/>
          </a:prstGeom>
        </p:spPr>
      </p:pic>
      <p:sp>
        <p:nvSpPr>
          <p:cNvPr id="8" name="Tekstvak 7">
            <a:extLst>
              <a:ext uri="{FF2B5EF4-FFF2-40B4-BE49-F238E27FC236}">
                <a16:creationId xmlns:a16="http://schemas.microsoft.com/office/drawing/2014/main" id="{4238304B-1634-DB1C-682C-FAC5F36E742F}"/>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spTree>
    <p:extLst>
      <p:ext uri="{BB962C8B-B14F-4D97-AF65-F5344CB8AC3E}">
        <p14:creationId xmlns:p14="http://schemas.microsoft.com/office/powerpoint/2010/main" val="299248959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6ECF40D6-E4A6-9300-A0D9-6869E2EAB3AD}"/>
              </a:ext>
            </a:extLst>
          </p:cNvPr>
          <p:cNvPicPr>
            <a:picLocks noChangeAspect="1"/>
          </p:cNvPicPr>
          <p:nvPr/>
        </p:nvPicPr>
        <p:blipFill>
          <a:blip r:embed="rId2">
            <a:extLst>
              <a:ext uri="{28A0092B-C50C-407E-A947-70E740481C1C}">
                <a14:useLocalDpi xmlns:a14="http://schemas.microsoft.com/office/drawing/2010/main" val="0"/>
              </a:ext>
            </a:extLst>
          </a:blip>
          <a:srcRect l="15034" t="12155" r="58031" b="60673"/>
          <a:stretch>
            <a:fillRect/>
          </a:stretch>
        </p:blipFill>
        <p:spPr>
          <a:xfrm>
            <a:off x="2977482" y="1467298"/>
            <a:ext cx="6022139" cy="3945541"/>
          </a:xfrm>
          <a:prstGeom prst="rect">
            <a:avLst/>
          </a:prstGeom>
        </p:spPr>
      </p:pic>
      <p:sp>
        <p:nvSpPr>
          <p:cNvPr id="2" name="Titel 1">
            <a:extLst>
              <a:ext uri="{FF2B5EF4-FFF2-40B4-BE49-F238E27FC236}">
                <a16:creationId xmlns:a16="http://schemas.microsoft.com/office/drawing/2014/main" id="{4C61C21C-CA30-51DA-6368-336E5F3AD74B}"/>
              </a:ext>
            </a:extLst>
          </p:cNvPr>
          <p:cNvSpPr>
            <a:spLocks noGrp="1"/>
          </p:cNvSpPr>
          <p:nvPr>
            <p:ph type="title"/>
          </p:nvPr>
        </p:nvSpPr>
        <p:spPr/>
        <p:txBody>
          <a:bodyPr/>
          <a:lstStyle/>
          <a:p>
            <a:r>
              <a:rPr lang="nl-NL" sz="3600" dirty="0"/>
              <a:t>Next targets?</a:t>
            </a:r>
          </a:p>
        </p:txBody>
      </p:sp>
      <p:sp>
        <p:nvSpPr>
          <p:cNvPr id="7" name="Tijdelijke aanduiding voor inhoud 6">
            <a:extLst>
              <a:ext uri="{FF2B5EF4-FFF2-40B4-BE49-F238E27FC236}">
                <a16:creationId xmlns:a16="http://schemas.microsoft.com/office/drawing/2014/main" id="{63EA1EFC-E807-AF91-BD3D-86F3DE43FCB0}"/>
              </a:ext>
            </a:extLst>
          </p:cNvPr>
          <p:cNvSpPr>
            <a:spLocks noGrp="1"/>
          </p:cNvSpPr>
          <p:nvPr>
            <p:ph idx="1"/>
          </p:nvPr>
        </p:nvSpPr>
        <p:spPr>
          <a:xfrm>
            <a:off x="522000" y="2382628"/>
            <a:ext cx="2572352" cy="3152632"/>
          </a:xfrm>
        </p:spPr>
        <p:txBody>
          <a:bodyPr/>
          <a:lstStyle/>
          <a:p>
            <a:pPr marL="0" indent="0">
              <a:buNone/>
            </a:pPr>
            <a:r>
              <a:rPr lang="nl-NL" dirty="0"/>
              <a:t>Most </a:t>
            </a:r>
            <a:r>
              <a:rPr lang="nl-NL" dirty="0" err="1"/>
              <a:t>promising</a:t>
            </a:r>
            <a:r>
              <a:rPr lang="nl-NL" dirty="0"/>
              <a:t> </a:t>
            </a:r>
            <a:r>
              <a:rPr lang="nl-NL" dirty="0" err="1"/>
              <a:t>genes</a:t>
            </a:r>
            <a:r>
              <a:rPr lang="nl-NL" dirty="0"/>
              <a:t>:</a:t>
            </a:r>
          </a:p>
          <a:p>
            <a:pPr>
              <a:lnSpc>
                <a:spcPct val="100000"/>
              </a:lnSpc>
            </a:pPr>
            <a:r>
              <a:rPr lang="nl-NL" sz="1800" i="1" dirty="0"/>
              <a:t>GJB2</a:t>
            </a:r>
          </a:p>
          <a:p>
            <a:pPr>
              <a:lnSpc>
                <a:spcPct val="100000"/>
              </a:lnSpc>
            </a:pPr>
            <a:r>
              <a:rPr lang="nl-NL" sz="1800" i="1" dirty="0"/>
              <a:t>TMPRSS3</a:t>
            </a:r>
          </a:p>
          <a:p>
            <a:pPr>
              <a:lnSpc>
                <a:spcPct val="100000"/>
              </a:lnSpc>
            </a:pPr>
            <a:r>
              <a:rPr lang="nl-NL" sz="1800" i="1" dirty="0"/>
              <a:t>TMC1</a:t>
            </a:r>
          </a:p>
          <a:p>
            <a:pPr>
              <a:lnSpc>
                <a:spcPct val="100000"/>
              </a:lnSpc>
            </a:pPr>
            <a:r>
              <a:rPr lang="nl-NL" sz="1800" i="1" dirty="0"/>
              <a:t>STRC</a:t>
            </a:r>
          </a:p>
          <a:p>
            <a:pPr>
              <a:lnSpc>
                <a:spcPct val="100000"/>
              </a:lnSpc>
            </a:pPr>
            <a:r>
              <a:rPr lang="nl-NL" sz="1800" i="1" dirty="0"/>
              <a:t>PCDH15</a:t>
            </a:r>
          </a:p>
          <a:p>
            <a:pPr>
              <a:lnSpc>
                <a:spcPct val="100000"/>
              </a:lnSpc>
            </a:pPr>
            <a:r>
              <a:rPr lang="nl-NL" sz="1800" i="1" dirty="0"/>
              <a:t>LOXHD1</a:t>
            </a:r>
          </a:p>
          <a:p>
            <a:pPr>
              <a:lnSpc>
                <a:spcPct val="100000"/>
              </a:lnSpc>
            </a:pPr>
            <a:r>
              <a:rPr lang="nl-NL" sz="1800" i="1" dirty="0"/>
              <a:t>SLC26A4</a:t>
            </a:r>
          </a:p>
          <a:p>
            <a:pPr>
              <a:lnSpc>
                <a:spcPct val="100000"/>
              </a:lnSpc>
            </a:pPr>
            <a:r>
              <a:rPr lang="nl-NL" sz="1800" i="1" dirty="0"/>
              <a:t>MYO7A</a:t>
            </a:r>
          </a:p>
          <a:p>
            <a:pPr>
              <a:lnSpc>
                <a:spcPct val="100000"/>
              </a:lnSpc>
            </a:pPr>
            <a:r>
              <a:rPr lang="nl-NL" sz="1800" i="1" dirty="0"/>
              <a:t>CLRN1</a:t>
            </a:r>
          </a:p>
          <a:p>
            <a:pPr>
              <a:lnSpc>
                <a:spcPct val="100000"/>
              </a:lnSpc>
            </a:pPr>
            <a:r>
              <a:rPr lang="nl-NL" sz="1800" i="1" dirty="0"/>
              <a:t>KCNQ4</a:t>
            </a:r>
          </a:p>
        </p:txBody>
      </p:sp>
      <p:pic>
        <p:nvPicPr>
          <p:cNvPr id="6" name="Afbeelding 5">
            <a:extLst>
              <a:ext uri="{FF2B5EF4-FFF2-40B4-BE49-F238E27FC236}">
                <a16:creationId xmlns:a16="http://schemas.microsoft.com/office/drawing/2014/main" id="{BC281E6A-2E4C-634A-2D26-8320066A926F}"/>
              </a:ext>
            </a:extLst>
          </p:cNvPr>
          <p:cNvPicPr>
            <a:picLocks noChangeAspect="1"/>
          </p:cNvPicPr>
          <p:nvPr/>
        </p:nvPicPr>
        <p:blipFill>
          <a:blip r:embed="rId3">
            <a:extLst>
              <a:ext uri="{28A0092B-C50C-407E-A947-70E740481C1C}">
                <a14:useLocalDpi xmlns:a14="http://schemas.microsoft.com/office/drawing/2010/main" val="0"/>
              </a:ext>
            </a:extLst>
          </a:blip>
          <a:srcRect l="14917" t="40663" r="40819" b="45204"/>
          <a:stretch>
            <a:fillRect/>
          </a:stretch>
        </p:blipFill>
        <p:spPr>
          <a:xfrm>
            <a:off x="405131" y="5467350"/>
            <a:ext cx="2572352" cy="533400"/>
          </a:xfrm>
          <a:prstGeom prst="rect">
            <a:avLst/>
          </a:prstGeom>
        </p:spPr>
      </p:pic>
      <p:pic>
        <p:nvPicPr>
          <p:cNvPr id="9" name="Afbeelding 8">
            <a:extLst>
              <a:ext uri="{FF2B5EF4-FFF2-40B4-BE49-F238E27FC236}">
                <a16:creationId xmlns:a16="http://schemas.microsoft.com/office/drawing/2014/main" id="{E1456A00-8E11-1D0C-D52C-0883078C8456}"/>
              </a:ext>
            </a:extLst>
          </p:cNvPr>
          <p:cNvPicPr>
            <a:picLocks noChangeAspect="1"/>
          </p:cNvPicPr>
          <p:nvPr/>
        </p:nvPicPr>
        <p:blipFill>
          <a:blip r:embed="rId4">
            <a:extLst>
              <a:ext uri="{28A0092B-C50C-407E-A947-70E740481C1C}">
                <a14:useLocalDpi xmlns:a14="http://schemas.microsoft.com/office/drawing/2010/main" val="0"/>
              </a:ext>
            </a:extLst>
          </a:blip>
          <a:srcRect l="15498" t="54104" r="38372" b="32731"/>
          <a:stretch>
            <a:fillRect/>
          </a:stretch>
        </p:blipFill>
        <p:spPr>
          <a:xfrm>
            <a:off x="3094353" y="5467350"/>
            <a:ext cx="2877783" cy="533400"/>
          </a:xfrm>
          <a:prstGeom prst="rect">
            <a:avLst/>
          </a:prstGeom>
        </p:spPr>
      </p:pic>
    </p:spTree>
    <p:extLst>
      <p:ext uri="{BB962C8B-B14F-4D97-AF65-F5344CB8AC3E}">
        <p14:creationId xmlns:p14="http://schemas.microsoft.com/office/powerpoint/2010/main" val="71510379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328842-598D-FDF1-871F-78DE87C4B1CD}"/>
              </a:ext>
            </a:extLst>
          </p:cNvPr>
          <p:cNvSpPr>
            <a:spLocks noGrp="1"/>
          </p:cNvSpPr>
          <p:nvPr>
            <p:ph type="title"/>
          </p:nvPr>
        </p:nvSpPr>
        <p:spPr/>
        <p:txBody>
          <a:bodyPr/>
          <a:lstStyle/>
          <a:p>
            <a:r>
              <a:rPr lang="nl-NL" sz="3600" dirty="0"/>
              <a:t>Delivery</a:t>
            </a:r>
          </a:p>
        </p:txBody>
      </p:sp>
      <p:sp>
        <p:nvSpPr>
          <p:cNvPr id="3" name="Tijdelijke aanduiding voor inhoud 2">
            <a:extLst>
              <a:ext uri="{FF2B5EF4-FFF2-40B4-BE49-F238E27FC236}">
                <a16:creationId xmlns:a16="http://schemas.microsoft.com/office/drawing/2014/main" id="{7AD8EA10-034C-AEF5-E794-254A79970A74}"/>
              </a:ext>
            </a:extLst>
          </p:cNvPr>
          <p:cNvSpPr>
            <a:spLocks noGrp="1"/>
          </p:cNvSpPr>
          <p:nvPr>
            <p:ph idx="1"/>
          </p:nvPr>
        </p:nvSpPr>
        <p:spPr>
          <a:xfrm>
            <a:off x="522001" y="2382628"/>
            <a:ext cx="3682992" cy="3152632"/>
          </a:xfrm>
        </p:spPr>
        <p:txBody>
          <a:bodyPr/>
          <a:lstStyle/>
          <a:p>
            <a:r>
              <a:rPr lang="nl-NL" dirty="0"/>
              <a:t>Micronaalden</a:t>
            </a:r>
          </a:p>
          <a:p>
            <a:r>
              <a:rPr lang="nl-NL" dirty="0"/>
              <a:t>Pseudomembranen</a:t>
            </a:r>
          </a:p>
          <a:p>
            <a:r>
              <a:rPr lang="nl-NL" dirty="0"/>
              <a:t>Anatomie van het ronde venstermembraan</a:t>
            </a:r>
          </a:p>
          <a:p>
            <a:r>
              <a:rPr lang="nl-NL" dirty="0"/>
              <a:t>Chirurgische benaderingen</a:t>
            </a:r>
          </a:p>
          <a:p>
            <a:r>
              <a:rPr lang="nl-NL" dirty="0"/>
              <a:t>Veiligheidsvraagstukken:</a:t>
            </a:r>
          </a:p>
          <a:p>
            <a:pPr lvl="1"/>
            <a:r>
              <a:rPr lang="nl-NL" dirty="0"/>
              <a:t>Enkelvoudige injectie</a:t>
            </a:r>
          </a:p>
          <a:p>
            <a:pPr lvl="1"/>
            <a:r>
              <a:rPr lang="nl-NL" dirty="0"/>
              <a:t>Herhaalde injecties</a:t>
            </a:r>
          </a:p>
        </p:txBody>
      </p:sp>
      <p:sp>
        <p:nvSpPr>
          <p:cNvPr id="4" name="Tekstvak 3">
            <a:extLst>
              <a:ext uri="{FF2B5EF4-FFF2-40B4-BE49-F238E27FC236}">
                <a16:creationId xmlns:a16="http://schemas.microsoft.com/office/drawing/2014/main" id="{813B52AF-B584-0C3C-2F5D-709D7BD2F367}"/>
              </a:ext>
            </a:extLst>
          </p:cNvPr>
          <p:cNvSpPr txBox="1"/>
          <p:nvPr/>
        </p:nvSpPr>
        <p:spPr>
          <a:xfrm>
            <a:off x="522000" y="5621423"/>
            <a:ext cx="1559918" cy="276999"/>
          </a:xfrm>
          <a:prstGeom prst="rect">
            <a:avLst/>
          </a:prstGeom>
          <a:noFill/>
        </p:spPr>
        <p:txBody>
          <a:bodyPr wrap="square" rtlCol="0">
            <a:spAutoFit/>
          </a:bodyPr>
          <a:lstStyle/>
          <a:p>
            <a:r>
              <a:rPr lang="nl-NL" sz="1200" b="1" dirty="0">
                <a:solidFill>
                  <a:schemeClr val="accent1">
                    <a:lumMod val="75000"/>
                  </a:schemeClr>
                </a:solidFill>
                <a:latin typeface="Cambria" pitchFamily="18" charset="0"/>
              </a:rPr>
              <a:t>HEARING &amp; </a:t>
            </a:r>
            <a:r>
              <a:rPr lang="nl-NL" sz="1200" b="1" dirty="0">
                <a:solidFill>
                  <a:schemeClr val="tx2"/>
                </a:solidFill>
                <a:latin typeface="Cambria" pitchFamily="18" charset="0"/>
              </a:rPr>
              <a:t>GENES</a:t>
            </a:r>
          </a:p>
        </p:txBody>
      </p:sp>
      <p:pic>
        <p:nvPicPr>
          <p:cNvPr id="6" name="Afbeelding 5">
            <a:extLst>
              <a:ext uri="{FF2B5EF4-FFF2-40B4-BE49-F238E27FC236}">
                <a16:creationId xmlns:a16="http://schemas.microsoft.com/office/drawing/2014/main" id="{1C395FE8-98D3-4220-153E-B9DA1930F9B7}"/>
              </a:ext>
            </a:extLst>
          </p:cNvPr>
          <p:cNvPicPr>
            <a:picLocks noChangeAspect="1"/>
          </p:cNvPicPr>
          <p:nvPr/>
        </p:nvPicPr>
        <p:blipFill>
          <a:blip r:embed="rId2">
            <a:extLst>
              <a:ext uri="{28A0092B-C50C-407E-A947-70E740481C1C}">
                <a14:useLocalDpi xmlns:a14="http://schemas.microsoft.com/office/drawing/2010/main" val="0"/>
              </a:ext>
            </a:extLst>
          </a:blip>
          <a:srcRect l="7912" t="13586" r="60509" b="50900"/>
          <a:stretch>
            <a:fillRect/>
          </a:stretch>
        </p:blipFill>
        <p:spPr>
          <a:xfrm>
            <a:off x="4204993" y="2177800"/>
            <a:ext cx="4478827" cy="3271299"/>
          </a:xfrm>
          <a:prstGeom prst="rect">
            <a:avLst/>
          </a:prstGeom>
        </p:spPr>
      </p:pic>
      <p:pic>
        <p:nvPicPr>
          <p:cNvPr id="8" name="Afbeelding 7">
            <a:extLst>
              <a:ext uri="{FF2B5EF4-FFF2-40B4-BE49-F238E27FC236}">
                <a16:creationId xmlns:a16="http://schemas.microsoft.com/office/drawing/2014/main" id="{48DFF7CC-475E-AFB8-6598-12A535AA9A85}"/>
              </a:ext>
            </a:extLst>
          </p:cNvPr>
          <p:cNvPicPr>
            <a:picLocks noChangeAspect="1"/>
          </p:cNvPicPr>
          <p:nvPr/>
        </p:nvPicPr>
        <p:blipFill>
          <a:blip r:embed="rId3">
            <a:extLst>
              <a:ext uri="{28A0092B-C50C-407E-A947-70E740481C1C}">
                <a14:useLocalDpi xmlns:a14="http://schemas.microsoft.com/office/drawing/2010/main" val="0"/>
              </a:ext>
            </a:extLst>
          </a:blip>
          <a:srcRect l="8376" t="49099" r="42552" b="37554"/>
          <a:stretch>
            <a:fillRect/>
          </a:stretch>
        </p:blipFill>
        <p:spPr>
          <a:xfrm>
            <a:off x="4869809" y="1408903"/>
            <a:ext cx="3814010" cy="673769"/>
          </a:xfrm>
          <a:prstGeom prst="rect">
            <a:avLst/>
          </a:prstGeom>
        </p:spPr>
      </p:pic>
    </p:spTree>
    <p:extLst>
      <p:ext uri="{BB962C8B-B14F-4D97-AF65-F5344CB8AC3E}">
        <p14:creationId xmlns:p14="http://schemas.microsoft.com/office/powerpoint/2010/main" val="329374270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31798C-EFF2-1823-4BFD-367D12E5EF6E}"/>
              </a:ext>
            </a:extLst>
          </p:cNvPr>
          <p:cNvSpPr>
            <a:spLocks noGrp="1"/>
          </p:cNvSpPr>
          <p:nvPr>
            <p:ph type="title"/>
          </p:nvPr>
        </p:nvSpPr>
        <p:spPr/>
        <p:txBody>
          <a:bodyPr/>
          <a:lstStyle/>
          <a:p>
            <a:r>
              <a:rPr lang="en-US" dirty="0" err="1"/>
              <a:t>Therapeutische</a:t>
            </a:r>
            <a:r>
              <a:rPr lang="en-US" dirty="0"/>
              <a:t> </a:t>
            </a:r>
            <a:r>
              <a:rPr lang="en-US" dirty="0" err="1"/>
              <a:t>opties</a:t>
            </a:r>
            <a:endParaRPr lang="en-US" dirty="0"/>
          </a:p>
        </p:txBody>
      </p:sp>
      <p:sp>
        <p:nvSpPr>
          <p:cNvPr id="6" name="Content Placeholder 5">
            <a:extLst>
              <a:ext uri="{FF2B5EF4-FFF2-40B4-BE49-F238E27FC236}">
                <a16:creationId xmlns:a16="http://schemas.microsoft.com/office/drawing/2014/main" id="{D45BF8DA-AC97-9B7D-5A95-9363A153BA91}"/>
              </a:ext>
            </a:extLst>
          </p:cNvPr>
          <p:cNvSpPr>
            <a:spLocks noGrp="1"/>
          </p:cNvSpPr>
          <p:nvPr>
            <p:ph idx="1"/>
          </p:nvPr>
        </p:nvSpPr>
        <p:spPr/>
        <p:txBody>
          <a:bodyPr/>
          <a:lstStyle/>
          <a:p>
            <a:pPr>
              <a:lnSpc>
                <a:spcPct val="100000"/>
              </a:lnSpc>
            </a:pPr>
            <a:r>
              <a:rPr lang="en-US" b="1" dirty="0" err="1"/>
              <a:t>Mechanisme</a:t>
            </a:r>
            <a:r>
              <a:rPr lang="en-US" b="1" dirty="0"/>
              <a:t> </a:t>
            </a:r>
            <a:r>
              <a:rPr lang="en-US" dirty="0"/>
              <a:t>of </a:t>
            </a:r>
            <a:r>
              <a:rPr lang="en-US" dirty="0" err="1"/>
              <a:t>pathologisch</a:t>
            </a:r>
            <a:r>
              <a:rPr lang="en-US" dirty="0"/>
              <a:t> </a:t>
            </a:r>
            <a:r>
              <a:rPr lang="en-US" dirty="0" err="1"/>
              <a:t>beeld</a:t>
            </a:r>
            <a:r>
              <a:rPr lang="en-US" dirty="0"/>
              <a:t> </a:t>
            </a:r>
            <a:r>
              <a:rPr lang="en-US" dirty="0" err="1"/>
              <a:t>helder</a:t>
            </a:r>
            <a:endParaRPr lang="en-US" dirty="0"/>
          </a:p>
          <a:p>
            <a:pPr lvl="1">
              <a:lnSpc>
                <a:spcPct val="100000"/>
              </a:lnSpc>
            </a:pPr>
            <a:r>
              <a:rPr lang="en-US" i="1" dirty="0"/>
              <a:t>OTOF</a:t>
            </a:r>
            <a:r>
              <a:rPr lang="en-US" dirty="0"/>
              <a:t>: </a:t>
            </a:r>
            <a:r>
              <a:rPr lang="en-US" dirty="0" err="1"/>
              <a:t>duidelijk</a:t>
            </a:r>
            <a:r>
              <a:rPr lang="en-US" dirty="0"/>
              <a:t> mechanism, </a:t>
            </a:r>
            <a:r>
              <a:rPr lang="en-US" dirty="0" err="1"/>
              <a:t>haarcellen</a:t>
            </a:r>
            <a:r>
              <a:rPr lang="en-US" dirty="0"/>
              <a:t> intact, </a:t>
            </a:r>
            <a:r>
              <a:rPr lang="en-US" dirty="0" err="1"/>
              <a:t>uitkomstmaat</a:t>
            </a:r>
            <a:r>
              <a:rPr lang="en-US" dirty="0"/>
              <a:t> (ABR peak </a:t>
            </a:r>
            <a:r>
              <a:rPr lang="en-US" dirty="0" err="1"/>
              <a:t>jI</a:t>
            </a:r>
            <a:r>
              <a:rPr lang="en-US" dirty="0"/>
              <a:t>) </a:t>
            </a:r>
            <a:r>
              <a:rPr lang="en-US" dirty="0" err="1"/>
              <a:t>helder</a:t>
            </a:r>
            <a:endParaRPr lang="en-US" dirty="0"/>
          </a:p>
          <a:p>
            <a:pPr lvl="1">
              <a:lnSpc>
                <a:spcPct val="100000"/>
              </a:lnSpc>
            </a:pPr>
            <a:r>
              <a:rPr lang="en-US" i="1" dirty="0"/>
              <a:t>GJB2</a:t>
            </a:r>
            <a:r>
              <a:rPr lang="en-US" dirty="0"/>
              <a:t>? </a:t>
            </a:r>
            <a:r>
              <a:rPr lang="en-US" dirty="0" err="1"/>
              <a:t>Aanlegprobleem</a:t>
            </a:r>
            <a:r>
              <a:rPr lang="en-US" dirty="0"/>
              <a:t>?</a:t>
            </a:r>
          </a:p>
          <a:p>
            <a:pPr lvl="1">
              <a:lnSpc>
                <a:spcPct val="100000"/>
              </a:lnSpc>
            </a:pPr>
            <a:r>
              <a:rPr lang="en-US" dirty="0"/>
              <a:t>Sudden hearing loss ???</a:t>
            </a:r>
          </a:p>
          <a:p>
            <a:pPr>
              <a:lnSpc>
                <a:spcPct val="100000"/>
              </a:lnSpc>
            </a:pPr>
            <a:r>
              <a:rPr lang="en-US" dirty="0"/>
              <a:t>Focus op </a:t>
            </a:r>
            <a:r>
              <a:rPr lang="en-US" b="1" dirty="0"/>
              <a:t>late-onset </a:t>
            </a:r>
            <a:r>
              <a:rPr lang="en-US" dirty="0" err="1"/>
              <a:t>gehoorverlies</a:t>
            </a:r>
            <a:endParaRPr lang="en-US" dirty="0"/>
          </a:p>
          <a:p>
            <a:pPr lvl="1">
              <a:lnSpc>
                <a:spcPct val="100000"/>
              </a:lnSpc>
            </a:pPr>
            <a:r>
              <a:rPr lang="en-US" dirty="0"/>
              <a:t>Window of opportunity</a:t>
            </a:r>
          </a:p>
          <a:p>
            <a:pPr lvl="1">
              <a:lnSpc>
                <a:spcPct val="100000"/>
              </a:lnSpc>
            </a:pPr>
            <a:r>
              <a:rPr lang="en-US" dirty="0"/>
              <a:t>Geen intra-uterine </a:t>
            </a:r>
            <a:r>
              <a:rPr lang="en-US" dirty="0" err="1"/>
              <a:t>interventie</a:t>
            </a:r>
            <a:r>
              <a:rPr lang="en-US" dirty="0"/>
              <a:t> </a:t>
            </a:r>
            <a:r>
              <a:rPr lang="en-US" dirty="0" err="1"/>
              <a:t>nodig</a:t>
            </a:r>
            <a:r>
              <a:rPr lang="en-US" dirty="0"/>
              <a:t>, </a:t>
            </a:r>
            <a:r>
              <a:rPr lang="en-US" dirty="0" err="1"/>
              <a:t>aanleg</a:t>
            </a:r>
            <a:r>
              <a:rPr lang="en-US" dirty="0"/>
              <a:t> in basis </a:t>
            </a:r>
            <a:r>
              <a:rPr lang="en-US" dirty="0" err="1"/>
              <a:t>goed</a:t>
            </a:r>
            <a:endParaRPr lang="en-US" dirty="0"/>
          </a:p>
          <a:p>
            <a:pPr lvl="1">
              <a:lnSpc>
                <a:spcPct val="100000"/>
              </a:lnSpc>
            </a:pPr>
            <a:r>
              <a:rPr lang="en-US" dirty="0"/>
              <a:t>DFNA9; </a:t>
            </a:r>
            <a:r>
              <a:rPr lang="en-US" dirty="0" err="1"/>
              <a:t>veel</a:t>
            </a:r>
            <a:r>
              <a:rPr lang="en-US" dirty="0"/>
              <a:t> </a:t>
            </a:r>
            <a:r>
              <a:rPr lang="en-US" dirty="0" err="1"/>
              <a:t>Nederlandse</a:t>
            </a:r>
            <a:r>
              <a:rPr lang="en-US" dirty="0"/>
              <a:t> </a:t>
            </a:r>
            <a:r>
              <a:rPr lang="en-US" dirty="0" err="1"/>
              <a:t>en</a:t>
            </a:r>
            <a:r>
              <a:rPr lang="en-US" dirty="0"/>
              <a:t> </a:t>
            </a:r>
            <a:r>
              <a:rPr lang="en-US" dirty="0" err="1"/>
              <a:t>Belgische</a:t>
            </a:r>
            <a:r>
              <a:rPr lang="en-US" dirty="0"/>
              <a:t> </a:t>
            </a:r>
            <a:r>
              <a:rPr lang="en-US" dirty="0" err="1"/>
              <a:t>patienten</a:t>
            </a:r>
            <a:r>
              <a:rPr lang="en-US" dirty="0"/>
              <a:t> </a:t>
            </a:r>
            <a:r>
              <a:rPr lang="en-US" dirty="0" err="1"/>
              <a:t>bekend</a:t>
            </a:r>
            <a:endParaRPr lang="en-US" dirty="0"/>
          </a:p>
          <a:p>
            <a:pPr lvl="1">
              <a:lnSpc>
                <a:spcPct val="100000"/>
              </a:lnSpc>
            </a:pPr>
            <a:r>
              <a:rPr lang="en-US" dirty="0"/>
              <a:t>TMPRSS3; </a:t>
            </a:r>
            <a:r>
              <a:rPr lang="en-US" dirty="0" err="1"/>
              <a:t>laat</a:t>
            </a:r>
            <a:r>
              <a:rPr lang="en-US" dirty="0"/>
              <a:t> </a:t>
            </a:r>
            <a:r>
              <a:rPr lang="en-US" dirty="0" err="1"/>
              <a:t>ontdekt</a:t>
            </a:r>
            <a:r>
              <a:rPr lang="en-US" dirty="0"/>
              <a:t>, </a:t>
            </a:r>
            <a:r>
              <a:rPr lang="en-US" dirty="0" err="1"/>
              <a:t>bekend</a:t>
            </a:r>
            <a:r>
              <a:rPr lang="en-US" dirty="0"/>
              <a:t> </a:t>
            </a:r>
            <a:r>
              <a:rPr lang="en-US" dirty="0" err="1"/>
              <a:t>fenotype</a:t>
            </a:r>
            <a:endParaRPr lang="en-US" dirty="0"/>
          </a:p>
          <a:p>
            <a:pPr>
              <a:lnSpc>
                <a:spcPct val="100000"/>
              </a:lnSpc>
            </a:pPr>
            <a:r>
              <a:rPr lang="en-US" b="1" dirty="0"/>
              <a:t>Veel-</a:t>
            </a:r>
            <a:r>
              <a:rPr lang="en-US" b="1" dirty="0" err="1"/>
              <a:t>voorkomende</a:t>
            </a:r>
            <a:r>
              <a:rPr lang="en-US" b="1" dirty="0"/>
              <a:t> vs ultra-</a:t>
            </a:r>
            <a:r>
              <a:rPr lang="en-US" b="1" dirty="0" err="1"/>
              <a:t>zeldzame</a:t>
            </a:r>
            <a:r>
              <a:rPr lang="en-US" b="1" dirty="0"/>
              <a:t> </a:t>
            </a:r>
            <a:r>
              <a:rPr lang="en-US" dirty="0" err="1"/>
              <a:t>vormen</a:t>
            </a:r>
            <a:endParaRPr lang="en-US" dirty="0"/>
          </a:p>
          <a:p>
            <a:pPr lvl="1">
              <a:lnSpc>
                <a:spcPct val="100000"/>
              </a:lnSpc>
            </a:pPr>
            <a:r>
              <a:rPr lang="en-US" dirty="0"/>
              <a:t>DFNA21/Ripor2: 13000 subjects in NL </a:t>
            </a:r>
          </a:p>
          <a:p>
            <a:pPr lvl="1">
              <a:lnSpc>
                <a:spcPct val="100000"/>
              </a:lnSpc>
            </a:pPr>
            <a:r>
              <a:rPr lang="en-US" dirty="0"/>
              <a:t>OTOF: 5-10 in NL? ~190 in EU</a:t>
            </a:r>
          </a:p>
          <a:p>
            <a:pPr>
              <a:lnSpc>
                <a:spcPct val="100000"/>
              </a:lnSpc>
            </a:pPr>
            <a:r>
              <a:rPr lang="en-US" dirty="0"/>
              <a:t>CI </a:t>
            </a:r>
            <a:r>
              <a:rPr lang="en-US" dirty="0" err="1"/>
              <a:t>blijft</a:t>
            </a:r>
            <a:r>
              <a:rPr lang="en-US" dirty="0"/>
              <a:t> </a:t>
            </a:r>
            <a:r>
              <a:rPr lang="en-US" dirty="0" err="1"/>
              <a:t>nog</a:t>
            </a:r>
            <a:r>
              <a:rPr lang="en-US" dirty="0"/>
              <a:t> relevant: </a:t>
            </a:r>
            <a:r>
              <a:rPr lang="en-US" dirty="0" err="1"/>
              <a:t>gentherapie</a:t>
            </a:r>
            <a:r>
              <a:rPr lang="en-US" dirty="0"/>
              <a:t> is </a:t>
            </a:r>
            <a:r>
              <a:rPr lang="en-US" b="1" dirty="0" err="1"/>
              <a:t>niet</a:t>
            </a:r>
            <a:r>
              <a:rPr lang="en-US" b="1" dirty="0"/>
              <a:t> de ‘holy grail’</a:t>
            </a:r>
          </a:p>
        </p:txBody>
      </p:sp>
    </p:spTree>
    <p:extLst>
      <p:ext uri="{BB962C8B-B14F-4D97-AF65-F5344CB8AC3E}">
        <p14:creationId xmlns:p14="http://schemas.microsoft.com/office/powerpoint/2010/main" val="406630679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el 1"/>
          <p:cNvSpPr>
            <a:spLocks noGrp="1"/>
          </p:cNvSpPr>
          <p:nvPr>
            <p:ph type="title"/>
          </p:nvPr>
        </p:nvSpPr>
        <p:spPr>
          <a:xfrm>
            <a:off x="522000" y="1534641"/>
            <a:ext cx="8100000" cy="533400"/>
          </a:xfrm>
        </p:spPr>
        <p:txBody>
          <a:bodyPr/>
          <a:lstStyle/>
          <a:p>
            <a:r>
              <a:rPr lang="nl-NL" altLang="nl-NL" sz="3600" dirty="0"/>
              <a:t>DFNB84 (</a:t>
            </a:r>
            <a:r>
              <a:rPr lang="nl-NL" altLang="nl-NL" sz="3600" i="1" dirty="0"/>
              <a:t>OTOGL)</a:t>
            </a:r>
            <a:endParaRPr lang="nl-NL" altLang="nl-NL" sz="3600" dirty="0"/>
          </a:p>
        </p:txBody>
      </p:sp>
      <p:pic>
        <p:nvPicPr>
          <p:cNvPr id="37893" name="Afbeelding 6"/>
          <p:cNvPicPr>
            <a:picLocks noChangeAspect="1" noChangeArrowheads="1"/>
          </p:cNvPicPr>
          <p:nvPr/>
        </p:nvPicPr>
        <p:blipFill>
          <a:blip r:embed="rId2" cstate="print">
            <a:extLst>
              <a:ext uri="{28A0092B-C50C-407E-A947-70E740481C1C}">
                <a14:useLocalDpi xmlns:a14="http://schemas.microsoft.com/office/drawing/2010/main" val="0"/>
              </a:ext>
            </a:extLst>
          </a:blip>
          <a:srcRect l="30083" t="23018" r="49545" b="47697"/>
          <a:stretch>
            <a:fillRect/>
          </a:stretch>
        </p:blipFill>
        <p:spPr bwMode="auto">
          <a:xfrm>
            <a:off x="14258" y="2334299"/>
            <a:ext cx="2394038" cy="2616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Afbeelding 5" descr="foto 2.jpg"/>
          <p:cNvPicPr>
            <a:picLocks noChangeAspect="1"/>
          </p:cNvPicPr>
          <p:nvPr/>
        </p:nvPicPr>
        <p:blipFill>
          <a:blip r:embed="rId3" cstate="print">
            <a:extLst>
              <a:ext uri="{28A0092B-C50C-407E-A947-70E740481C1C}">
                <a14:useLocalDpi xmlns:a14="http://schemas.microsoft.com/office/drawing/2010/main" val="0"/>
              </a:ext>
            </a:extLst>
          </a:blip>
          <a:srcRect l="15363" r="20988"/>
          <a:stretch>
            <a:fillRect/>
          </a:stretch>
        </p:blipFill>
        <p:spPr bwMode="auto">
          <a:xfrm>
            <a:off x="6595853" y="2477188"/>
            <a:ext cx="2125167" cy="2225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kstvak 6">
            <a:extLst>
              <a:ext uri="{FF2B5EF4-FFF2-40B4-BE49-F238E27FC236}">
                <a16:creationId xmlns:a16="http://schemas.microsoft.com/office/drawing/2014/main" id="{3B1C8D94-B9AC-4A25-866F-107A945C7A25}"/>
              </a:ext>
            </a:extLst>
          </p:cNvPr>
          <p:cNvSpPr txBox="1"/>
          <p:nvPr/>
        </p:nvSpPr>
        <p:spPr>
          <a:xfrm>
            <a:off x="5974577" y="5193648"/>
            <a:ext cx="2746443" cy="276999"/>
          </a:xfrm>
          <a:prstGeom prst="rect">
            <a:avLst/>
          </a:prstGeom>
          <a:noFill/>
        </p:spPr>
        <p:txBody>
          <a:bodyPr wrap="square" rtlCol="0">
            <a:spAutoFit/>
          </a:bodyPr>
          <a:lstStyle/>
          <a:p>
            <a:r>
              <a:rPr lang="nl-NL" sz="1200" i="1" dirty="0"/>
              <a:t>Image </a:t>
            </a:r>
            <a:r>
              <a:rPr lang="nl-NL" sz="1200" i="1" dirty="0" err="1"/>
              <a:t>provided</a:t>
            </a:r>
            <a:r>
              <a:rPr lang="nl-NL" sz="1200" i="1" dirty="0"/>
              <a:t> </a:t>
            </a:r>
            <a:r>
              <a:rPr lang="nl-NL" sz="1200" i="1" dirty="0" err="1"/>
              <a:t>with</a:t>
            </a:r>
            <a:r>
              <a:rPr lang="nl-NL" sz="1200" i="1" dirty="0"/>
              <a:t> consent </a:t>
            </a:r>
            <a:r>
              <a:rPr lang="nl-NL" sz="1200" i="1" dirty="0" err="1"/>
              <a:t>by</a:t>
            </a:r>
            <a:r>
              <a:rPr lang="nl-NL" sz="1200" i="1" dirty="0"/>
              <a:t> </a:t>
            </a:r>
            <a:r>
              <a:rPr lang="nl-NL" sz="1200" i="1" dirty="0" err="1"/>
              <a:t>parents</a:t>
            </a:r>
            <a:endParaRPr lang="nl-NL" sz="1200" i="1" dirty="0"/>
          </a:p>
        </p:txBody>
      </p:sp>
      <p:pic>
        <p:nvPicPr>
          <p:cNvPr id="3" name="Afbeelding 2">
            <a:extLst>
              <a:ext uri="{FF2B5EF4-FFF2-40B4-BE49-F238E27FC236}">
                <a16:creationId xmlns:a16="http://schemas.microsoft.com/office/drawing/2014/main" id="{FD29B353-024C-77A6-49E0-E0883F4B532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0526" t="70737" r="30484" b="13900"/>
          <a:stretch/>
        </p:blipFill>
        <p:spPr>
          <a:xfrm>
            <a:off x="422981" y="5137997"/>
            <a:ext cx="3099865" cy="763379"/>
          </a:xfrm>
          <a:prstGeom prst="rect">
            <a:avLst/>
          </a:prstGeom>
        </p:spPr>
      </p:pic>
      <p:pic>
        <p:nvPicPr>
          <p:cNvPr id="4" name="Afbeelding 3">
            <a:extLst>
              <a:ext uri="{FF2B5EF4-FFF2-40B4-BE49-F238E27FC236}">
                <a16:creationId xmlns:a16="http://schemas.microsoft.com/office/drawing/2014/main" id="{C21F0EBC-5965-7790-CA01-18C80EE6170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40731" t="19055" r="23933" b="71260"/>
          <a:stretch/>
        </p:blipFill>
        <p:spPr>
          <a:xfrm>
            <a:off x="3607528" y="5483662"/>
            <a:ext cx="2746442" cy="423433"/>
          </a:xfrm>
          <a:prstGeom prst="rect">
            <a:avLst/>
          </a:prstGeom>
        </p:spPr>
      </p:pic>
      <p:pic>
        <p:nvPicPr>
          <p:cNvPr id="9" name="Afbeelding 8">
            <a:extLst>
              <a:ext uri="{FF2B5EF4-FFF2-40B4-BE49-F238E27FC236}">
                <a16:creationId xmlns:a16="http://schemas.microsoft.com/office/drawing/2014/main" id="{937AD456-41A8-0A65-F6D6-2D81B53CF930}"/>
              </a:ext>
            </a:extLst>
          </p:cNvPr>
          <p:cNvPicPr>
            <a:picLocks noChangeAspect="1"/>
          </p:cNvPicPr>
          <p:nvPr/>
        </p:nvPicPr>
        <p:blipFill rotWithShape="1">
          <a:blip r:embed="rId6">
            <a:extLst>
              <a:ext uri="{28A0092B-C50C-407E-A947-70E740481C1C}">
                <a14:useLocalDpi xmlns:a14="http://schemas.microsoft.com/office/drawing/2010/main" val="0"/>
              </a:ext>
            </a:extLst>
          </a:blip>
          <a:srcRect l="40730" t="53535" r="38268" b="7586"/>
          <a:stretch/>
        </p:blipFill>
        <p:spPr>
          <a:xfrm>
            <a:off x="4356006" y="2529755"/>
            <a:ext cx="2025434" cy="2109171"/>
          </a:xfrm>
          <a:prstGeom prst="rect">
            <a:avLst/>
          </a:prstGeom>
        </p:spPr>
      </p:pic>
      <p:grpSp>
        <p:nvGrpSpPr>
          <p:cNvPr id="10" name="Groep 9">
            <a:extLst>
              <a:ext uri="{FF2B5EF4-FFF2-40B4-BE49-F238E27FC236}">
                <a16:creationId xmlns:a16="http://schemas.microsoft.com/office/drawing/2014/main" id="{AF2FD220-24C3-5BC3-07F6-60B021E0C3FA}"/>
              </a:ext>
            </a:extLst>
          </p:cNvPr>
          <p:cNvGrpSpPr/>
          <p:nvPr/>
        </p:nvGrpSpPr>
        <p:grpSpPr>
          <a:xfrm>
            <a:off x="2129665" y="2500907"/>
            <a:ext cx="2171700" cy="2283521"/>
            <a:chOff x="-109346" y="2038345"/>
            <a:chExt cx="2171700" cy="2283521"/>
          </a:xfrm>
        </p:grpSpPr>
        <p:pic>
          <p:nvPicPr>
            <p:cNvPr id="37891" name="Afbeelding 3" descr="SCHULTEN.WMF"/>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9194" t="12837" r="33550" b="50273"/>
            <a:stretch/>
          </p:blipFill>
          <p:spPr bwMode="auto">
            <a:xfrm>
              <a:off x="234688" y="2038345"/>
              <a:ext cx="1487461" cy="139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3"/>
            <p:cNvSpPr txBox="1">
              <a:spLocks noChangeArrowheads="1"/>
            </p:cNvSpPr>
            <p:nvPr/>
          </p:nvSpPr>
          <p:spPr bwMode="auto">
            <a:xfrm>
              <a:off x="-109346" y="3464616"/>
              <a:ext cx="2171700" cy="857250"/>
            </a:xfrm>
            <a:prstGeom prst="rect">
              <a:avLst/>
            </a:prstGeom>
            <a:noFill/>
            <a:ln w="9525">
              <a:noFill/>
              <a:miter lim="800000"/>
              <a:headEnd/>
              <a:tailEnd/>
            </a:ln>
          </p:spPr>
          <p:txBody>
            <a:bodyPr/>
            <a:lstStyle/>
            <a:p>
              <a:pPr algn="ctr" eaLnBrk="1" hangingPunct="1">
                <a:defRPr/>
              </a:pPr>
              <a:r>
                <a:rPr lang="en-US" sz="1350" i="1" dirty="0">
                  <a:latin typeface="+mj-lt"/>
                  <a:ea typeface="Times New Roman" pitchFamily="-103" charset="0"/>
                </a:rPr>
                <a:t>OTOGL</a:t>
              </a:r>
            </a:p>
            <a:p>
              <a:pPr algn="ctr" eaLnBrk="1" hangingPunct="1">
                <a:defRPr/>
              </a:pPr>
              <a:r>
                <a:rPr lang="en-US" sz="1350" dirty="0">
                  <a:latin typeface="+mj-lt"/>
                  <a:ea typeface="Times New Roman" pitchFamily="-103" charset="0"/>
                </a:rPr>
                <a:t>c.547C&gt;T and c.5238+5G</a:t>
              </a:r>
            </a:p>
          </p:txBody>
        </p:sp>
      </p:grpSp>
      <p:sp>
        <p:nvSpPr>
          <p:cNvPr id="2" name="Tekstvak 1">
            <a:extLst>
              <a:ext uri="{FF2B5EF4-FFF2-40B4-BE49-F238E27FC236}">
                <a16:creationId xmlns:a16="http://schemas.microsoft.com/office/drawing/2014/main" id="{B3F3004D-EAA5-D132-7E7C-ECECF42471B4}"/>
              </a:ext>
            </a:extLst>
          </p:cNvPr>
          <p:cNvSpPr txBox="1"/>
          <p:nvPr/>
        </p:nvSpPr>
        <p:spPr>
          <a:xfrm>
            <a:off x="7430727" y="1011254"/>
            <a:ext cx="1297150" cy="369332"/>
          </a:xfrm>
          <a:prstGeom prst="rect">
            <a:avLst/>
          </a:prstGeom>
          <a:noFill/>
        </p:spPr>
        <p:txBody>
          <a:bodyPr wrap="none" rtlCol="0">
            <a:spAutoFit/>
          </a:bodyPr>
          <a:lstStyle/>
          <a:p>
            <a:r>
              <a:rPr lang="nl-NL" b="1" dirty="0">
                <a:solidFill>
                  <a:schemeClr val="tx2"/>
                </a:solidFill>
              </a:rPr>
              <a:t>2005 - 2015</a:t>
            </a:r>
          </a:p>
        </p:txBody>
      </p:sp>
    </p:spTree>
    <p:extLst>
      <p:ext uri="{BB962C8B-B14F-4D97-AF65-F5344CB8AC3E}">
        <p14:creationId xmlns:p14="http://schemas.microsoft.com/office/powerpoint/2010/main" val="51484841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Content Placeholder 10"/>
          <p:cNvSpPr>
            <a:spLocks noGrp="1"/>
          </p:cNvSpPr>
          <p:nvPr>
            <p:ph idx="1"/>
          </p:nvPr>
        </p:nvSpPr>
        <p:spPr/>
        <p:txBody>
          <a:bodyPr/>
          <a:lstStyle/>
          <a:p>
            <a:pPr marL="0" indent="0">
              <a:spcBef>
                <a:spcPts val="600"/>
              </a:spcBef>
              <a:buNone/>
            </a:pPr>
            <a:r>
              <a:rPr lang="en-US" sz="2400" b="1" dirty="0">
                <a:solidFill>
                  <a:srgbClr val="1F497D"/>
                </a:solidFill>
              </a:rPr>
              <a:t>🔍  	</a:t>
            </a:r>
            <a:r>
              <a:rPr lang="en-US" sz="2400" b="1" dirty="0" err="1"/>
              <a:t>Otogenetische</a:t>
            </a:r>
            <a:r>
              <a:rPr lang="en-US" sz="2400" b="1" dirty="0"/>
              <a:t> counseling is </a:t>
            </a:r>
            <a:r>
              <a:rPr lang="en-US" sz="2400" b="1" dirty="0" err="1"/>
              <a:t>essentieel</a:t>
            </a:r>
            <a:r>
              <a:rPr lang="en-US" sz="2400" b="1" dirty="0"/>
              <a:t> </a:t>
            </a:r>
            <a:r>
              <a:rPr lang="en-US" sz="2400" b="1" dirty="0" err="1"/>
              <a:t>voor</a:t>
            </a:r>
            <a:r>
              <a:rPr lang="en-US" sz="2400" b="1" dirty="0"/>
              <a:t> </a:t>
            </a:r>
            <a:r>
              <a:rPr lang="en-US" sz="2400" b="1" dirty="0" err="1"/>
              <a:t>patiënten</a:t>
            </a:r>
            <a:r>
              <a:rPr lang="en-US" sz="2400" b="1" dirty="0"/>
              <a:t> 	</a:t>
            </a:r>
            <a:r>
              <a:rPr lang="en-US" sz="2400" b="1" dirty="0" err="1"/>
              <a:t>én</a:t>
            </a:r>
            <a:r>
              <a:rPr lang="en-US" sz="2400" b="1" dirty="0"/>
              <a:t> families</a:t>
            </a:r>
          </a:p>
          <a:p>
            <a:pPr marL="0" indent="0">
              <a:spcBef>
                <a:spcPts val="600"/>
              </a:spcBef>
              <a:buNone/>
            </a:pPr>
            <a:r>
              <a:rPr lang="en-US" sz="2400" b="1" dirty="0"/>
              <a:t>🦠  	Sluit </a:t>
            </a:r>
            <a:r>
              <a:rPr lang="en-US" sz="2400" b="1" dirty="0" err="1"/>
              <a:t>verworven</a:t>
            </a:r>
            <a:r>
              <a:rPr lang="en-US" sz="2400" b="1" dirty="0"/>
              <a:t> </a:t>
            </a:r>
            <a:r>
              <a:rPr lang="en-US" sz="2400" b="1" dirty="0" err="1"/>
              <a:t>oorzaken</a:t>
            </a:r>
            <a:r>
              <a:rPr lang="en-US" sz="2400" b="1" dirty="0"/>
              <a:t> </a:t>
            </a:r>
            <a:r>
              <a:rPr lang="en-US" sz="2400" b="1" dirty="0" err="1"/>
              <a:t>uit</a:t>
            </a:r>
            <a:r>
              <a:rPr lang="en-US" sz="2400" b="1" dirty="0"/>
              <a:t>; CMV </a:t>
            </a:r>
            <a:r>
              <a:rPr lang="en-US" sz="2400" b="1" dirty="0" err="1"/>
              <a:t>eerst</a:t>
            </a:r>
            <a:r>
              <a:rPr lang="en-US" sz="2400" b="1" dirty="0"/>
              <a:t>!</a:t>
            </a:r>
          </a:p>
          <a:p>
            <a:pPr marL="0" indent="0">
              <a:spcBef>
                <a:spcPts val="600"/>
              </a:spcBef>
              <a:buNone/>
            </a:pPr>
            <a:r>
              <a:rPr lang="en-US" dirty="0"/>
              <a:t>	</a:t>
            </a:r>
            <a:r>
              <a:rPr lang="en-US" dirty="0" err="1"/>
              <a:t>Hielprikkaart</a:t>
            </a:r>
            <a:r>
              <a:rPr lang="en-US" dirty="0"/>
              <a:t> CMV: </a:t>
            </a:r>
            <a:r>
              <a:rPr lang="en-US" dirty="0" err="1"/>
              <a:t>sensitiviteit</a:t>
            </a:r>
            <a:r>
              <a:rPr lang="en-US" dirty="0"/>
              <a:t> 80%, </a:t>
            </a:r>
            <a:r>
              <a:rPr lang="en-US" dirty="0" err="1"/>
              <a:t>indicatie</a:t>
            </a:r>
            <a:r>
              <a:rPr lang="en-US" dirty="0"/>
              <a:t> </a:t>
            </a:r>
            <a:r>
              <a:rPr lang="en-US" dirty="0" err="1"/>
              <a:t>bij</a:t>
            </a:r>
            <a:r>
              <a:rPr lang="en-US" dirty="0"/>
              <a:t> </a:t>
            </a:r>
            <a:r>
              <a:rPr lang="en-US" dirty="0" err="1"/>
              <a:t>ieder</a:t>
            </a:r>
            <a:r>
              <a:rPr lang="en-US" dirty="0"/>
              <a:t> </a:t>
            </a:r>
            <a:r>
              <a:rPr lang="en-US" dirty="0" err="1"/>
              <a:t>congenitaal</a:t>
            </a:r>
            <a:r>
              <a:rPr lang="en-US" dirty="0"/>
              <a:t> 	</a:t>
            </a:r>
            <a:r>
              <a:rPr lang="en-US" dirty="0" err="1"/>
              <a:t>verlies</a:t>
            </a:r>
            <a:endParaRPr lang="en-US" dirty="0"/>
          </a:p>
          <a:p>
            <a:pPr marL="0" indent="0">
              <a:spcBef>
                <a:spcPts val="600"/>
              </a:spcBef>
              <a:buNone/>
            </a:pPr>
            <a:r>
              <a:rPr lang="en-US" dirty="0"/>
              <a:t>👁  	</a:t>
            </a:r>
            <a:r>
              <a:rPr lang="en-US" dirty="0" err="1"/>
              <a:t>Gehoorverlies</a:t>
            </a:r>
            <a:r>
              <a:rPr lang="en-US" dirty="0"/>
              <a:t> is </a:t>
            </a:r>
            <a:r>
              <a:rPr lang="en-US" dirty="0" err="1"/>
              <a:t>meestal</a:t>
            </a:r>
            <a:r>
              <a:rPr lang="en-US" dirty="0"/>
              <a:t> </a:t>
            </a:r>
            <a:r>
              <a:rPr lang="en-US" dirty="0" err="1"/>
              <a:t>niet-syndromaal</a:t>
            </a:r>
            <a:r>
              <a:rPr lang="en-US" dirty="0"/>
              <a:t> — maar </a:t>
            </a:r>
            <a:r>
              <a:rPr lang="en-US" dirty="0" err="1"/>
              <a:t>blijf</a:t>
            </a:r>
            <a:r>
              <a:rPr lang="en-US" dirty="0"/>
              <a:t> alert op 	</a:t>
            </a:r>
            <a:r>
              <a:rPr lang="en-US" dirty="0" err="1"/>
              <a:t>syndromen</a:t>
            </a:r>
            <a:r>
              <a:rPr lang="en-US" dirty="0"/>
              <a:t> (Usher!)</a:t>
            </a:r>
          </a:p>
          <a:p>
            <a:pPr marL="0" indent="0">
              <a:spcBef>
                <a:spcPts val="600"/>
              </a:spcBef>
              <a:buNone/>
            </a:pPr>
            <a:r>
              <a:rPr lang="en-US" dirty="0"/>
              <a:t>🤝  	Bij </a:t>
            </a:r>
            <a:r>
              <a:rPr lang="en-US" dirty="0" err="1"/>
              <a:t>uitstek</a:t>
            </a:r>
            <a:r>
              <a:rPr lang="en-US" dirty="0"/>
              <a:t> </a:t>
            </a:r>
            <a:r>
              <a:rPr lang="en-US" dirty="0" err="1"/>
              <a:t>multidisciplinair</a:t>
            </a:r>
            <a:r>
              <a:rPr lang="en-US" dirty="0"/>
              <a:t>: KNO · </a:t>
            </a:r>
            <a:r>
              <a:rPr lang="en-US" dirty="0" err="1"/>
              <a:t>audiologie</a:t>
            </a:r>
            <a:r>
              <a:rPr lang="en-US" dirty="0"/>
              <a:t> · </a:t>
            </a:r>
            <a:r>
              <a:rPr lang="en-US" dirty="0" err="1"/>
              <a:t>genetica</a:t>
            </a:r>
            <a:r>
              <a:rPr lang="en-US" dirty="0"/>
              <a:t> · 	</a:t>
            </a:r>
            <a:r>
              <a:rPr lang="en-US" dirty="0" err="1"/>
              <a:t>kindergeneeskunde</a:t>
            </a:r>
            <a:endParaRPr lang="en-US" dirty="0"/>
          </a:p>
          <a:p>
            <a:pPr marL="0" indent="0">
              <a:spcBef>
                <a:spcPts val="600"/>
              </a:spcBef>
              <a:buNone/>
            </a:pPr>
            <a:r>
              <a:rPr lang="en-US" sz="2400" b="1" dirty="0"/>
              <a:t>🧬  	'Ken je gen!' — </a:t>
            </a:r>
            <a:r>
              <a:rPr lang="en-US" sz="2400" b="1" dirty="0" err="1"/>
              <a:t>binnenoortherapie</a:t>
            </a:r>
            <a:r>
              <a:rPr lang="en-US" sz="2400" b="1" dirty="0"/>
              <a:t> is </a:t>
            </a:r>
            <a:r>
              <a:rPr lang="en-US" sz="2400" b="1" dirty="0" err="1"/>
              <a:t>werkelijkheid</a:t>
            </a:r>
            <a:r>
              <a:rPr lang="en-US" sz="2400" b="1" dirty="0"/>
              <a:t> </a:t>
            </a:r>
            <a:r>
              <a:rPr lang="en-US" sz="2400" b="1" dirty="0" err="1"/>
              <a:t>aan</a:t>
            </a:r>
            <a:r>
              <a:rPr lang="en-US" sz="2400" b="1" dirty="0"/>
              <a:t> 	het </a:t>
            </a:r>
            <a:r>
              <a:rPr lang="en-US" sz="2400" b="1" dirty="0" err="1"/>
              <a:t>worden</a:t>
            </a:r>
            <a:endParaRPr lang="en-US" sz="2400" b="1" dirty="0"/>
          </a:p>
          <a:p>
            <a:pPr algn="just">
              <a:lnSpc>
                <a:spcPct val="150000"/>
              </a:lnSpc>
              <a:spcAft>
                <a:spcPts val="1000"/>
              </a:spcAft>
              <a:buNone/>
            </a:pPr>
            <a:endParaRPr lang="en-US" sz="2400" dirty="0"/>
          </a:p>
        </p:txBody>
      </p:sp>
      <p:sp>
        <p:nvSpPr>
          <p:cNvPr id="3" name="Titel 2">
            <a:extLst>
              <a:ext uri="{FF2B5EF4-FFF2-40B4-BE49-F238E27FC236}">
                <a16:creationId xmlns:a16="http://schemas.microsoft.com/office/drawing/2014/main" id="{E6B3C472-AAF7-4F9E-9F4D-A15D3362AF71}"/>
              </a:ext>
            </a:extLst>
          </p:cNvPr>
          <p:cNvSpPr>
            <a:spLocks noGrp="1"/>
          </p:cNvSpPr>
          <p:nvPr>
            <p:ph type="title"/>
          </p:nvPr>
        </p:nvSpPr>
        <p:spPr/>
        <p:txBody>
          <a:bodyPr/>
          <a:lstStyle/>
          <a:p>
            <a:r>
              <a:rPr lang="nl-NL" dirty="0"/>
              <a:t>Conclusies</a:t>
            </a:r>
          </a:p>
        </p:txBody>
      </p:sp>
    </p:spTree>
    <p:extLst>
      <p:ext uri="{BB962C8B-B14F-4D97-AF65-F5344CB8AC3E}">
        <p14:creationId xmlns:p14="http://schemas.microsoft.com/office/powerpoint/2010/main" val="161271018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ep 7">
            <a:extLst>
              <a:ext uri="{FF2B5EF4-FFF2-40B4-BE49-F238E27FC236}">
                <a16:creationId xmlns:a16="http://schemas.microsoft.com/office/drawing/2014/main" id="{C0024773-2281-C63D-4407-408FFE2B5623}"/>
              </a:ext>
            </a:extLst>
          </p:cNvPr>
          <p:cNvGrpSpPr/>
          <p:nvPr/>
        </p:nvGrpSpPr>
        <p:grpSpPr>
          <a:xfrm>
            <a:off x="511466" y="4506149"/>
            <a:ext cx="8478885" cy="1394909"/>
            <a:chOff x="516834" y="3551056"/>
            <a:chExt cx="8046720" cy="1394909"/>
          </a:xfrm>
        </p:grpSpPr>
        <p:grpSp>
          <p:nvGrpSpPr>
            <p:cNvPr id="19" name="Groep 18">
              <a:extLst>
                <a:ext uri="{FF2B5EF4-FFF2-40B4-BE49-F238E27FC236}">
                  <a16:creationId xmlns:a16="http://schemas.microsoft.com/office/drawing/2014/main" id="{3924E6C4-D43F-AF7A-C9A3-8900ABEA8B4C}"/>
                </a:ext>
              </a:extLst>
            </p:cNvPr>
            <p:cNvGrpSpPr/>
            <p:nvPr/>
          </p:nvGrpSpPr>
          <p:grpSpPr>
            <a:xfrm>
              <a:off x="516834" y="3551056"/>
              <a:ext cx="6226048" cy="1394909"/>
              <a:chOff x="516834" y="3368345"/>
              <a:chExt cx="6226048" cy="1394909"/>
            </a:xfrm>
          </p:grpSpPr>
          <p:sp>
            <p:nvSpPr>
              <p:cNvPr id="10" name="Tijdelijke aanduiding voor inhoud 2">
                <a:extLst>
                  <a:ext uri="{FF2B5EF4-FFF2-40B4-BE49-F238E27FC236}">
                    <a16:creationId xmlns:a16="http://schemas.microsoft.com/office/drawing/2014/main" id="{60A369FE-CEF6-65A5-10BF-B9BFD86C32E0}"/>
                  </a:ext>
                </a:extLst>
              </p:cNvPr>
              <p:cNvSpPr txBox="1">
                <a:spLocks/>
              </p:cNvSpPr>
              <p:nvPr/>
            </p:nvSpPr>
            <p:spPr>
              <a:xfrm>
                <a:off x="516834" y="3368345"/>
                <a:ext cx="1558456" cy="1269750"/>
              </a:xfrm>
              <a:prstGeom prst="rect">
                <a:avLst/>
              </a:prstGeom>
              <a:solidFill>
                <a:schemeClr val="bg1"/>
              </a:solidFill>
            </p:spPr>
            <p:txBody>
              <a:bodyPr vert="horz" lIns="0" tIns="0" rIns="0" bIns="0" numCol="1" rtlCol="0">
                <a:noAutofit/>
              </a:bodyPr>
              <a:lstStyle>
                <a:lvl1pPr marL="322263" indent="-322263"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1pPr>
                <a:lvl2pPr marL="647700" indent="-325438"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2pPr>
                <a:lvl3pPr marL="969963"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3pPr>
                <a:lvl4pPr marL="1293813" indent="-322263"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4pPr>
                <a:lvl5pPr marL="1619250"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nl-NL" b="1" dirty="0">
                    <a:solidFill>
                      <a:schemeClr val="accent1">
                        <a:lumMod val="75000"/>
                      </a:schemeClr>
                    </a:solidFill>
                  </a:rPr>
                  <a:t>PhD </a:t>
                </a:r>
                <a:r>
                  <a:rPr lang="nl-NL" b="1" dirty="0" err="1">
                    <a:solidFill>
                      <a:schemeClr val="accent1">
                        <a:lumMod val="75000"/>
                      </a:schemeClr>
                    </a:solidFill>
                  </a:rPr>
                  <a:t>students</a:t>
                </a:r>
                <a:endParaRPr lang="nl-NL" b="1" dirty="0">
                  <a:solidFill>
                    <a:schemeClr val="accent1">
                      <a:lumMod val="75000"/>
                    </a:schemeClr>
                  </a:solidFill>
                </a:endParaRPr>
              </a:p>
              <a:p>
                <a:pPr marL="0" indent="0">
                  <a:lnSpc>
                    <a:spcPct val="100000"/>
                  </a:lnSpc>
                  <a:buNone/>
                </a:pPr>
                <a:r>
                  <a:rPr lang="nl-NL" sz="1300" dirty="0"/>
                  <a:t>Rutger Plantinga</a:t>
                </a:r>
              </a:p>
              <a:p>
                <a:pPr marL="0" indent="0">
                  <a:lnSpc>
                    <a:spcPct val="100000"/>
                  </a:lnSpc>
                  <a:buNone/>
                </a:pPr>
                <a:r>
                  <a:rPr lang="nl-NL" sz="1300" dirty="0"/>
                  <a:t>Anne </a:t>
                </a:r>
                <a:r>
                  <a:rPr lang="nl-NL" sz="1300" dirty="0" err="1"/>
                  <a:t>Bischoff</a:t>
                </a:r>
                <a:endParaRPr lang="nl-NL" sz="1300" dirty="0"/>
              </a:p>
              <a:p>
                <a:pPr marL="0" indent="0">
                  <a:lnSpc>
                    <a:spcPct val="100000"/>
                  </a:lnSpc>
                  <a:buNone/>
                </a:pPr>
                <a:r>
                  <a:rPr lang="nl-NL" sz="1300" dirty="0"/>
                  <a:t>Anne Oonk</a:t>
                </a:r>
              </a:p>
              <a:p>
                <a:pPr marL="0" indent="0">
                  <a:lnSpc>
                    <a:spcPct val="100000"/>
                  </a:lnSpc>
                  <a:buNone/>
                </a:pPr>
                <a:r>
                  <a:rPr lang="nl-NL" sz="1300" dirty="0"/>
                  <a:t>Bas </a:t>
                </a:r>
                <a:r>
                  <a:rPr lang="nl-NL" sz="1300" dirty="0" err="1"/>
                  <a:t>Hartel</a:t>
                </a:r>
                <a:endParaRPr lang="nl-NL" sz="1300" dirty="0"/>
              </a:p>
              <a:p>
                <a:pPr marL="0" indent="0">
                  <a:lnSpc>
                    <a:spcPct val="100000"/>
                  </a:lnSpc>
                  <a:buNone/>
                </a:pPr>
                <a:r>
                  <a:rPr lang="nl-NL" sz="1300" dirty="0"/>
                  <a:t>Mieke </a:t>
                </a:r>
                <a:r>
                  <a:rPr lang="nl-NL" sz="1300" dirty="0" err="1"/>
                  <a:t>Wesdorp</a:t>
                </a: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600" dirty="0"/>
              </a:p>
            </p:txBody>
          </p:sp>
          <p:sp>
            <p:nvSpPr>
              <p:cNvPr id="14" name="Tekstvak 13">
                <a:extLst>
                  <a:ext uri="{FF2B5EF4-FFF2-40B4-BE49-F238E27FC236}">
                    <a16:creationId xmlns:a16="http://schemas.microsoft.com/office/drawing/2014/main" id="{ED9B3DDF-4599-7B1D-004F-0B3B512E10F2}"/>
                  </a:ext>
                </a:extLst>
              </p:cNvPr>
              <p:cNvSpPr txBox="1"/>
              <p:nvPr/>
            </p:nvSpPr>
            <p:spPr>
              <a:xfrm>
                <a:off x="2065722" y="3670647"/>
                <a:ext cx="1558456" cy="1092607"/>
              </a:xfrm>
              <a:prstGeom prst="rect">
                <a:avLst/>
              </a:prstGeom>
              <a:solidFill>
                <a:schemeClr val="bg1"/>
              </a:solidFill>
            </p:spPr>
            <p:txBody>
              <a:bodyPr wrap="square">
                <a:spAutoFit/>
              </a:bodyPr>
              <a:lstStyle/>
              <a:p>
                <a:r>
                  <a:rPr lang="nl-NL" sz="1300" dirty="0"/>
                  <a:t>Jeroen Smits</a:t>
                </a:r>
              </a:p>
              <a:p>
                <a:r>
                  <a:rPr lang="nl-NL" sz="1300" dirty="0"/>
                  <a:t>Sybren Robijn</a:t>
                </a:r>
              </a:p>
              <a:p>
                <a:r>
                  <a:rPr lang="nl-NL" sz="1300" dirty="0"/>
                  <a:t>Hedwig Velde</a:t>
                </a:r>
              </a:p>
              <a:p>
                <a:r>
                  <a:rPr lang="nl-NL" sz="1300" dirty="0"/>
                  <a:t>Mirthe </a:t>
                </a:r>
                <a:r>
                  <a:rPr lang="nl-NL" sz="1300" dirty="0" err="1"/>
                  <a:t>Fehrmann</a:t>
                </a:r>
                <a:endParaRPr lang="nl-NL" sz="1300" dirty="0"/>
              </a:p>
              <a:p>
                <a:r>
                  <a:rPr lang="nl-NL" sz="1300" dirty="0"/>
                  <a:t>Dirk Wijn</a:t>
                </a:r>
              </a:p>
            </p:txBody>
          </p:sp>
          <p:sp>
            <p:nvSpPr>
              <p:cNvPr id="16" name="Tekstvak 15">
                <a:extLst>
                  <a:ext uri="{FF2B5EF4-FFF2-40B4-BE49-F238E27FC236}">
                    <a16:creationId xmlns:a16="http://schemas.microsoft.com/office/drawing/2014/main" id="{10C5AF86-9991-9CA0-8732-865198E7A9B4}"/>
                  </a:ext>
                </a:extLst>
              </p:cNvPr>
              <p:cNvSpPr txBox="1"/>
              <p:nvPr/>
            </p:nvSpPr>
            <p:spPr>
              <a:xfrm>
                <a:off x="3568916" y="3670646"/>
                <a:ext cx="1623391" cy="1092607"/>
              </a:xfrm>
              <a:prstGeom prst="rect">
                <a:avLst/>
              </a:prstGeom>
              <a:solidFill>
                <a:schemeClr val="bg1"/>
              </a:solidFill>
            </p:spPr>
            <p:txBody>
              <a:bodyPr wrap="square">
                <a:spAutoFit/>
              </a:bodyPr>
              <a:lstStyle/>
              <a:p>
                <a:r>
                  <a:rPr lang="nl-NL" sz="1300" dirty="0"/>
                  <a:t>Janine Reurink</a:t>
                </a:r>
              </a:p>
              <a:p>
                <a:r>
                  <a:rPr lang="nl-NL" sz="1300" dirty="0"/>
                  <a:t>Mirjam </a:t>
                </a:r>
                <a:r>
                  <a:rPr lang="nl-NL" sz="1300" dirty="0" err="1"/>
                  <a:t>Luijendijk</a:t>
                </a:r>
                <a:endParaRPr lang="nl-NL" sz="1300" dirty="0"/>
              </a:p>
              <a:p>
                <a:r>
                  <a:rPr lang="nl-NL" sz="1300" dirty="0"/>
                  <a:t>Celia </a:t>
                </a:r>
                <a:r>
                  <a:rPr lang="nl-NL" sz="1300" dirty="0" err="1"/>
                  <a:t>Zazo-Seco</a:t>
                </a:r>
                <a:endParaRPr lang="nl-NL" sz="1300" dirty="0"/>
              </a:p>
              <a:p>
                <a:r>
                  <a:rPr lang="nl-NL" sz="1300" dirty="0"/>
                  <a:t>Margo </a:t>
                </a:r>
                <a:r>
                  <a:rPr lang="nl-NL" sz="1300" dirty="0" err="1"/>
                  <a:t>Dona</a:t>
                </a:r>
                <a:endParaRPr lang="nl-NL" sz="1300" dirty="0"/>
              </a:p>
              <a:p>
                <a:r>
                  <a:rPr lang="nl-NL" sz="1300" dirty="0"/>
                  <a:t>Ralph </a:t>
                </a:r>
                <a:r>
                  <a:rPr lang="nl-NL" sz="1300" dirty="0" err="1"/>
                  <a:t>Slijkerman</a:t>
                </a:r>
                <a:endParaRPr lang="nl-NL" sz="1300" dirty="0"/>
              </a:p>
            </p:txBody>
          </p:sp>
          <p:sp>
            <p:nvSpPr>
              <p:cNvPr id="18" name="Tekstvak 17">
                <a:extLst>
                  <a:ext uri="{FF2B5EF4-FFF2-40B4-BE49-F238E27FC236}">
                    <a16:creationId xmlns:a16="http://schemas.microsoft.com/office/drawing/2014/main" id="{91BD7F96-1AC7-7167-1167-417E81DF1145}"/>
                  </a:ext>
                </a:extLst>
              </p:cNvPr>
              <p:cNvSpPr txBox="1"/>
              <p:nvPr/>
            </p:nvSpPr>
            <p:spPr>
              <a:xfrm>
                <a:off x="5053230" y="3670645"/>
                <a:ext cx="1689652" cy="1092607"/>
              </a:xfrm>
              <a:prstGeom prst="rect">
                <a:avLst/>
              </a:prstGeom>
              <a:solidFill>
                <a:schemeClr val="bg1"/>
              </a:solidFill>
            </p:spPr>
            <p:txBody>
              <a:bodyPr wrap="square">
                <a:spAutoFit/>
              </a:bodyPr>
              <a:lstStyle/>
              <a:p>
                <a:r>
                  <a:rPr lang="nl-NL" sz="1300" dirty="0"/>
                  <a:t>Merel </a:t>
                </a:r>
                <a:r>
                  <a:rPr lang="nl-NL" sz="1300" dirty="0" err="1"/>
                  <a:t>Stemerdink</a:t>
                </a:r>
                <a:endParaRPr lang="nl-NL" sz="1300" dirty="0"/>
              </a:p>
              <a:p>
                <a:r>
                  <a:rPr lang="nl-NL" sz="1300" dirty="0"/>
                  <a:t>Renske Schellens</a:t>
                </a:r>
              </a:p>
              <a:p>
                <a:r>
                  <a:rPr lang="nl-NL" sz="1300" dirty="0"/>
                  <a:t>Jessie Hendricks</a:t>
                </a:r>
              </a:p>
              <a:p>
                <a:r>
                  <a:rPr lang="nl-NL" sz="1300" dirty="0"/>
                  <a:t>Rens Hoekstra</a:t>
                </a:r>
              </a:p>
              <a:p>
                <a:r>
                  <a:rPr lang="nl-NL" sz="1300" dirty="0" err="1"/>
                  <a:t>Yoanna</a:t>
                </a:r>
                <a:r>
                  <a:rPr lang="nl-NL" sz="1300" dirty="0"/>
                  <a:t> </a:t>
                </a:r>
                <a:r>
                  <a:rPr lang="nl-NL" sz="1300" dirty="0" err="1"/>
                  <a:t>Petrova</a:t>
                </a:r>
                <a:endParaRPr lang="nl-NL" sz="1300" dirty="0"/>
              </a:p>
            </p:txBody>
          </p:sp>
        </p:grpSp>
        <p:sp>
          <p:nvSpPr>
            <p:cNvPr id="7" name="Tekstvak 6">
              <a:extLst>
                <a:ext uri="{FF2B5EF4-FFF2-40B4-BE49-F238E27FC236}">
                  <a16:creationId xmlns:a16="http://schemas.microsoft.com/office/drawing/2014/main" id="{DD09BE67-00DB-BEDC-CDAD-FA88DDB30D7D}"/>
                </a:ext>
              </a:extLst>
            </p:cNvPr>
            <p:cNvSpPr txBox="1"/>
            <p:nvPr/>
          </p:nvSpPr>
          <p:spPr>
            <a:xfrm>
              <a:off x="6654560" y="3853355"/>
              <a:ext cx="1908994" cy="1092607"/>
            </a:xfrm>
            <a:prstGeom prst="rect">
              <a:avLst/>
            </a:prstGeom>
            <a:solidFill>
              <a:schemeClr val="bg1"/>
            </a:solidFill>
          </p:spPr>
          <p:txBody>
            <a:bodyPr wrap="square">
              <a:spAutoFit/>
            </a:bodyPr>
            <a:lstStyle/>
            <a:p>
              <a:r>
                <a:rPr lang="nl-NL" sz="1300" dirty="0"/>
                <a:t>Fien </a:t>
              </a:r>
              <a:r>
                <a:rPr lang="nl-NL" sz="1300" dirty="0" err="1"/>
                <a:t>Aben</a:t>
              </a:r>
              <a:endParaRPr lang="nl-NL" sz="1300" dirty="0"/>
            </a:p>
            <a:p>
              <a:r>
                <a:rPr lang="nl-NL" sz="1300" dirty="0" err="1"/>
                <a:t>Mechteld</a:t>
              </a:r>
              <a:r>
                <a:rPr lang="nl-NL" sz="1300" dirty="0"/>
                <a:t> van </a:t>
              </a:r>
              <a:r>
                <a:rPr lang="nl-NL" sz="1300" dirty="0" err="1"/>
                <a:t>Olden</a:t>
              </a:r>
              <a:endParaRPr lang="nl-NL" sz="1300" dirty="0"/>
            </a:p>
            <a:p>
              <a:r>
                <a:rPr lang="nl-NL" sz="1300" dirty="0"/>
                <a:t>Nicole </a:t>
              </a:r>
              <a:r>
                <a:rPr lang="nl-NL" sz="1300" dirty="0" err="1"/>
                <a:t>Weegerink</a:t>
              </a:r>
              <a:endParaRPr lang="nl-NL" sz="1300" dirty="0"/>
            </a:p>
            <a:p>
              <a:r>
                <a:rPr lang="nl-NL" sz="1300" dirty="0"/>
                <a:t>Eline van Beelen</a:t>
              </a:r>
            </a:p>
            <a:p>
              <a:r>
                <a:rPr lang="nl-NL" sz="1300" dirty="0"/>
                <a:t>Anne-Martine de Heer</a:t>
              </a:r>
            </a:p>
          </p:txBody>
        </p:sp>
      </p:grpSp>
      <p:sp>
        <p:nvSpPr>
          <p:cNvPr id="2" name="Titel 1">
            <a:extLst>
              <a:ext uri="{FF2B5EF4-FFF2-40B4-BE49-F238E27FC236}">
                <a16:creationId xmlns:a16="http://schemas.microsoft.com/office/drawing/2014/main" id="{4F26CB1E-494B-FD01-7B26-6A8AD2133740}"/>
              </a:ext>
            </a:extLst>
          </p:cNvPr>
          <p:cNvSpPr>
            <a:spLocks noGrp="1"/>
          </p:cNvSpPr>
          <p:nvPr>
            <p:ph type="title"/>
          </p:nvPr>
        </p:nvSpPr>
        <p:spPr>
          <a:xfrm>
            <a:off x="511465" y="1589702"/>
            <a:ext cx="8100000" cy="533400"/>
          </a:xfrm>
        </p:spPr>
        <p:txBody>
          <a:bodyPr/>
          <a:lstStyle/>
          <a:p>
            <a:r>
              <a:rPr lang="nl-NL" dirty="0">
                <a:solidFill>
                  <a:schemeClr val="accent1"/>
                </a:solidFill>
              </a:rPr>
              <a:t>Hearing &amp; </a:t>
            </a:r>
            <a:r>
              <a:rPr lang="nl-NL" dirty="0" err="1"/>
              <a:t>Genes</a:t>
            </a:r>
            <a:r>
              <a:rPr lang="nl-NL" dirty="0"/>
              <a:t> - teamwork</a:t>
            </a:r>
          </a:p>
        </p:txBody>
      </p:sp>
      <p:sp>
        <p:nvSpPr>
          <p:cNvPr id="3" name="Tijdelijke aanduiding voor inhoud 2">
            <a:extLst>
              <a:ext uri="{FF2B5EF4-FFF2-40B4-BE49-F238E27FC236}">
                <a16:creationId xmlns:a16="http://schemas.microsoft.com/office/drawing/2014/main" id="{092A52FC-2D2D-D53C-A196-B92BC53B1039}"/>
              </a:ext>
            </a:extLst>
          </p:cNvPr>
          <p:cNvSpPr>
            <a:spLocks noGrp="1"/>
          </p:cNvSpPr>
          <p:nvPr>
            <p:ph idx="1"/>
          </p:nvPr>
        </p:nvSpPr>
        <p:spPr>
          <a:xfrm>
            <a:off x="511466" y="2294404"/>
            <a:ext cx="3127649" cy="1765831"/>
          </a:xfrm>
        </p:spPr>
        <p:txBody>
          <a:bodyPr/>
          <a:lstStyle/>
          <a:p>
            <a:pPr marL="0" indent="0">
              <a:buNone/>
            </a:pPr>
            <a:r>
              <a:rPr lang="nl-NL" b="1" dirty="0" err="1">
                <a:solidFill>
                  <a:schemeClr val="accent1">
                    <a:lumMod val="60000"/>
                    <a:lumOff val="40000"/>
                  </a:schemeClr>
                </a:solidFill>
              </a:rPr>
              <a:t>Clinical</a:t>
            </a:r>
            <a:r>
              <a:rPr lang="nl-NL" b="1" dirty="0">
                <a:solidFill>
                  <a:schemeClr val="accent1">
                    <a:lumMod val="60000"/>
                    <a:lumOff val="40000"/>
                  </a:schemeClr>
                </a:solidFill>
              </a:rPr>
              <a:t> </a:t>
            </a:r>
            <a:r>
              <a:rPr lang="nl-NL" b="1" dirty="0" err="1">
                <a:solidFill>
                  <a:schemeClr val="accent1">
                    <a:lumMod val="60000"/>
                    <a:lumOff val="40000"/>
                  </a:schemeClr>
                </a:solidFill>
              </a:rPr>
              <a:t>Otogenetics</a:t>
            </a:r>
            <a:endParaRPr lang="nl-NL" b="1" dirty="0">
              <a:solidFill>
                <a:schemeClr val="accent1">
                  <a:lumMod val="60000"/>
                  <a:lumOff val="40000"/>
                </a:schemeClr>
              </a:solidFill>
            </a:endParaRPr>
          </a:p>
          <a:p>
            <a:pPr marL="0" indent="0">
              <a:lnSpc>
                <a:spcPct val="100000"/>
              </a:lnSpc>
              <a:buNone/>
            </a:pPr>
            <a:r>
              <a:rPr lang="nl-NL" sz="1300" dirty="0"/>
              <a:t>Cris Lanting</a:t>
            </a:r>
          </a:p>
          <a:p>
            <a:pPr marL="0" indent="0">
              <a:lnSpc>
                <a:spcPct val="100000"/>
              </a:lnSpc>
              <a:buNone/>
            </a:pPr>
            <a:r>
              <a:rPr lang="nl-NL" sz="1300" dirty="0"/>
              <a:t>Froukje Cals</a:t>
            </a:r>
          </a:p>
          <a:p>
            <a:pPr marL="0" indent="0">
              <a:lnSpc>
                <a:spcPct val="100000"/>
              </a:lnSpc>
              <a:buNone/>
            </a:pPr>
            <a:r>
              <a:rPr lang="nl-NL" sz="1300" dirty="0"/>
              <a:t>Ronald Admiraal</a:t>
            </a:r>
          </a:p>
          <a:p>
            <a:pPr marL="0" indent="0">
              <a:lnSpc>
                <a:spcPct val="100000"/>
              </a:lnSpc>
              <a:buNone/>
            </a:pPr>
            <a:r>
              <a:rPr lang="nl-NL" sz="1300" dirty="0"/>
              <a:t>Cor Cremers</a:t>
            </a:r>
          </a:p>
          <a:p>
            <a:pPr marL="0" indent="0">
              <a:lnSpc>
                <a:spcPct val="100000"/>
              </a:lnSpc>
              <a:buNone/>
            </a:pPr>
            <a:r>
              <a:rPr lang="nl-NL" sz="1300" dirty="0"/>
              <a:t>Dirk Kunst</a:t>
            </a:r>
          </a:p>
          <a:p>
            <a:pPr marL="0" indent="0">
              <a:lnSpc>
                <a:spcPct val="100000"/>
              </a:lnSpc>
              <a:buNone/>
            </a:pPr>
            <a:r>
              <a:rPr lang="nl-NL" sz="1300" dirty="0"/>
              <a:t>Marc van Hoof</a:t>
            </a:r>
          </a:p>
          <a:p>
            <a:pPr marL="0" indent="0">
              <a:lnSpc>
                <a:spcPct val="100000"/>
              </a:lnSpc>
              <a:buNone/>
            </a:pPr>
            <a:r>
              <a:rPr lang="nl-NL" sz="1300" dirty="0"/>
              <a:t>Patrick Huygen</a:t>
            </a:r>
          </a:p>
          <a:p>
            <a:pPr marL="0" indent="0">
              <a:lnSpc>
                <a:spcPct val="100000"/>
              </a:lnSpc>
              <a:buNone/>
            </a:pPr>
            <a:r>
              <a:rPr lang="nl-NL" sz="1300" dirty="0"/>
              <a:t>Ilse Feenstra</a:t>
            </a:r>
          </a:p>
          <a:p>
            <a:pPr marL="0" indent="0">
              <a:lnSpc>
                <a:spcPct val="100000"/>
              </a:lnSpc>
              <a:buNone/>
            </a:pPr>
            <a:endParaRPr lang="nl-NL" sz="1300" dirty="0"/>
          </a:p>
          <a:p>
            <a:pPr marL="0" indent="0">
              <a:lnSpc>
                <a:spcPct val="100000"/>
              </a:lnSpc>
              <a:buNone/>
            </a:pPr>
            <a:endParaRPr lang="nl-NL" sz="1600" dirty="0"/>
          </a:p>
        </p:txBody>
      </p:sp>
      <p:sp>
        <p:nvSpPr>
          <p:cNvPr id="4" name="Tijdelijke aanduiding voor inhoud 2">
            <a:extLst>
              <a:ext uri="{FF2B5EF4-FFF2-40B4-BE49-F238E27FC236}">
                <a16:creationId xmlns:a16="http://schemas.microsoft.com/office/drawing/2014/main" id="{054239C6-03C4-6FA7-C614-29054EDB01D1}"/>
              </a:ext>
            </a:extLst>
          </p:cNvPr>
          <p:cNvSpPr txBox="1">
            <a:spLocks/>
          </p:cNvSpPr>
          <p:nvPr/>
        </p:nvSpPr>
        <p:spPr>
          <a:xfrm>
            <a:off x="3099550" y="2294404"/>
            <a:ext cx="3127649" cy="3237453"/>
          </a:xfrm>
          <a:prstGeom prst="rect">
            <a:avLst/>
          </a:prstGeom>
        </p:spPr>
        <p:txBody>
          <a:bodyPr vert="horz" lIns="0" tIns="0" rIns="0" bIns="0" rtlCol="0">
            <a:noAutofit/>
          </a:bodyPr>
          <a:lstStyle>
            <a:lvl1pPr marL="322263" indent="-322263"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1pPr>
            <a:lvl2pPr marL="647700" indent="-325438"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2pPr>
            <a:lvl3pPr marL="969963"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3pPr>
            <a:lvl4pPr marL="1293813" indent="-322263"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4pPr>
            <a:lvl5pPr marL="1619250"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nl-NL" b="1" dirty="0" err="1">
                <a:solidFill>
                  <a:schemeClr val="accent1">
                    <a:lumMod val="60000"/>
                    <a:lumOff val="40000"/>
                  </a:schemeClr>
                </a:solidFill>
              </a:rPr>
              <a:t>Molecular</a:t>
            </a:r>
            <a:r>
              <a:rPr lang="nl-NL" b="1" dirty="0">
                <a:solidFill>
                  <a:schemeClr val="accent1">
                    <a:lumMod val="60000"/>
                    <a:lumOff val="40000"/>
                  </a:schemeClr>
                </a:solidFill>
              </a:rPr>
              <a:t> </a:t>
            </a:r>
            <a:r>
              <a:rPr lang="nl-NL" b="1" dirty="0" err="1">
                <a:solidFill>
                  <a:schemeClr val="accent1">
                    <a:lumMod val="60000"/>
                    <a:lumOff val="40000"/>
                  </a:schemeClr>
                </a:solidFill>
              </a:rPr>
              <a:t>Otogenetics</a:t>
            </a:r>
            <a:r>
              <a:rPr lang="nl-NL" b="1" dirty="0">
                <a:solidFill>
                  <a:schemeClr val="accent1">
                    <a:lumMod val="60000"/>
                    <a:lumOff val="40000"/>
                  </a:schemeClr>
                </a:solidFill>
              </a:rPr>
              <a:t> </a:t>
            </a:r>
          </a:p>
          <a:p>
            <a:pPr marL="0" indent="0">
              <a:lnSpc>
                <a:spcPct val="100000"/>
              </a:lnSpc>
              <a:buNone/>
            </a:pPr>
            <a:r>
              <a:rPr lang="nl-NL" sz="1300" dirty="0"/>
              <a:t>Hannie Kremer</a:t>
            </a:r>
          </a:p>
          <a:p>
            <a:pPr marL="0" indent="0">
              <a:lnSpc>
                <a:spcPct val="100000"/>
              </a:lnSpc>
              <a:buNone/>
            </a:pPr>
            <a:r>
              <a:rPr lang="nl-NL" sz="1300" dirty="0"/>
              <a:t>Suzanne de Bruijn</a:t>
            </a:r>
          </a:p>
          <a:p>
            <a:pPr marL="0" indent="0">
              <a:lnSpc>
                <a:spcPct val="100000"/>
              </a:lnSpc>
              <a:buNone/>
            </a:pPr>
            <a:r>
              <a:rPr lang="nl-NL" sz="1300" dirty="0" err="1"/>
              <a:t>Margit</a:t>
            </a:r>
            <a:r>
              <a:rPr lang="nl-NL" sz="1300" dirty="0"/>
              <a:t> </a:t>
            </a:r>
            <a:r>
              <a:rPr lang="nl-NL" sz="1300" dirty="0" err="1"/>
              <a:t>Schrader</a:t>
            </a:r>
            <a:endParaRPr lang="nl-NL" sz="1300" dirty="0"/>
          </a:p>
          <a:p>
            <a:pPr marL="0" indent="0">
              <a:lnSpc>
                <a:spcPct val="100000"/>
              </a:lnSpc>
              <a:buNone/>
            </a:pPr>
            <a:r>
              <a:rPr lang="nl-NL" sz="1300" dirty="0"/>
              <a:t>Heleen te Brinke</a:t>
            </a:r>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300" dirty="0"/>
          </a:p>
          <a:p>
            <a:pPr marL="0" indent="0">
              <a:lnSpc>
                <a:spcPct val="100000"/>
              </a:lnSpc>
              <a:buNone/>
            </a:pPr>
            <a:endParaRPr lang="nl-NL" sz="1600" dirty="0"/>
          </a:p>
        </p:txBody>
      </p:sp>
      <p:sp>
        <p:nvSpPr>
          <p:cNvPr id="5" name="Tijdelijke aanduiding voor inhoud 2">
            <a:extLst>
              <a:ext uri="{FF2B5EF4-FFF2-40B4-BE49-F238E27FC236}">
                <a16:creationId xmlns:a16="http://schemas.microsoft.com/office/drawing/2014/main" id="{344C7DF1-6DF1-484E-D729-3F4263D851D0}"/>
              </a:ext>
            </a:extLst>
          </p:cNvPr>
          <p:cNvSpPr txBox="1">
            <a:spLocks/>
          </p:cNvSpPr>
          <p:nvPr/>
        </p:nvSpPr>
        <p:spPr>
          <a:xfrm>
            <a:off x="6227199" y="2294404"/>
            <a:ext cx="2336357" cy="1006478"/>
          </a:xfrm>
          <a:prstGeom prst="rect">
            <a:avLst/>
          </a:prstGeom>
        </p:spPr>
        <p:txBody>
          <a:bodyPr vert="horz" lIns="0" tIns="0" rIns="0" bIns="0" rtlCol="0">
            <a:noAutofit/>
          </a:bodyPr>
          <a:lstStyle>
            <a:lvl1pPr marL="322263" indent="-322263"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1pPr>
            <a:lvl2pPr marL="647700" indent="-325438"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2pPr>
            <a:lvl3pPr marL="969963"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3pPr>
            <a:lvl4pPr marL="1293813" indent="-322263"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4pPr>
            <a:lvl5pPr marL="1619250"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nl-NL" b="1" dirty="0" err="1">
                <a:solidFill>
                  <a:schemeClr val="accent1">
                    <a:lumMod val="60000"/>
                    <a:lumOff val="40000"/>
                  </a:schemeClr>
                </a:solidFill>
              </a:rPr>
              <a:t>Otogenetic</a:t>
            </a:r>
            <a:r>
              <a:rPr lang="nl-NL" b="1" dirty="0">
                <a:solidFill>
                  <a:schemeClr val="accent1">
                    <a:lumMod val="60000"/>
                    <a:lumOff val="40000"/>
                  </a:schemeClr>
                </a:solidFill>
              </a:rPr>
              <a:t> </a:t>
            </a:r>
            <a:r>
              <a:rPr lang="nl-NL" b="1" dirty="0" err="1">
                <a:solidFill>
                  <a:schemeClr val="accent1">
                    <a:lumMod val="60000"/>
                    <a:lumOff val="40000"/>
                  </a:schemeClr>
                </a:solidFill>
              </a:rPr>
              <a:t>Therapy</a:t>
            </a:r>
            <a:r>
              <a:rPr lang="nl-NL" b="1" dirty="0">
                <a:solidFill>
                  <a:schemeClr val="accent1">
                    <a:lumMod val="60000"/>
                    <a:lumOff val="40000"/>
                  </a:schemeClr>
                </a:solidFill>
              </a:rPr>
              <a:t> </a:t>
            </a:r>
          </a:p>
          <a:p>
            <a:pPr marL="0" indent="0">
              <a:lnSpc>
                <a:spcPct val="100000"/>
              </a:lnSpc>
              <a:buNone/>
            </a:pPr>
            <a:r>
              <a:rPr lang="nl-NL" sz="1300" dirty="0"/>
              <a:t>Erwin van Wijk</a:t>
            </a:r>
          </a:p>
          <a:p>
            <a:pPr marL="0" indent="0">
              <a:lnSpc>
                <a:spcPct val="100000"/>
              </a:lnSpc>
              <a:buNone/>
            </a:pPr>
            <a:r>
              <a:rPr lang="nl-NL" sz="1300" dirty="0"/>
              <a:t>Erik de Vrieze</a:t>
            </a:r>
          </a:p>
          <a:p>
            <a:pPr marL="0" indent="0">
              <a:lnSpc>
                <a:spcPct val="100000"/>
              </a:lnSpc>
              <a:buNone/>
            </a:pPr>
            <a:r>
              <a:rPr lang="nl-NL" sz="1300" dirty="0"/>
              <a:t>Theo Peters</a:t>
            </a:r>
          </a:p>
          <a:p>
            <a:pPr marL="0" indent="0">
              <a:lnSpc>
                <a:spcPct val="100000"/>
              </a:lnSpc>
              <a:buNone/>
            </a:pPr>
            <a:r>
              <a:rPr lang="nl-NL" sz="1300" dirty="0"/>
              <a:t>Jaap </a:t>
            </a:r>
            <a:r>
              <a:rPr lang="nl-NL" sz="1300" dirty="0" err="1"/>
              <a:t>Oostrik</a:t>
            </a:r>
            <a:endParaRPr lang="nl-NL" sz="1300" dirty="0"/>
          </a:p>
          <a:p>
            <a:pPr marL="0" indent="0">
              <a:lnSpc>
                <a:spcPct val="100000"/>
              </a:lnSpc>
              <a:buNone/>
            </a:pPr>
            <a:endParaRPr lang="nl-NL" sz="1300" dirty="0"/>
          </a:p>
        </p:txBody>
      </p:sp>
      <p:sp>
        <p:nvSpPr>
          <p:cNvPr id="20" name="Tijdelijke aanduiding voor inhoud 2">
            <a:extLst>
              <a:ext uri="{FF2B5EF4-FFF2-40B4-BE49-F238E27FC236}">
                <a16:creationId xmlns:a16="http://schemas.microsoft.com/office/drawing/2014/main" id="{AD378E2F-19F1-253B-DDF0-CCCB384F1B66}"/>
              </a:ext>
            </a:extLst>
          </p:cNvPr>
          <p:cNvSpPr txBox="1">
            <a:spLocks/>
          </p:cNvSpPr>
          <p:nvPr/>
        </p:nvSpPr>
        <p:spPr>
          <a:xfrm>
            <a:off x="3099550" y="3573527"/>
            <a:ext cx="2336357" cy="1006478"/>
          </a:xfrm>
          <a:prstGeom prst="rect">
            <a:avLst/>
          </a:prstGeom>
        </p:spPr>
        <p:txBody>
          <a:bodyPr vert="horz" lIns="0" tIns="0" rIns="0" bIns="0" rtlCol="0">
            <a:noAutofit/>
          </a:bodyPr>
          <a:lstStyle>
            <a:lvl1pPr marL="322263" indent="-322263"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1pPr>
            <a:lvl2pPr marL="647700" indent="-325438"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2pPr>
            <a:lvl3pPr marL="969963"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3pPr>
            <a:lvl4pPr marL="1293813" indent="-322263"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4pPr>
            <a:lvl5pPr marL="1619250"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nl-NL" b="1" dirty="0">
                <a:solidFill>
                  <a:schemeClr val="accent1">
                    <a:lumMod val="60000"/>
                    <a:lumOff val="40000"/>
                  </a:schemeClr>
                </a:solidFill>
              </a:rPr>
              <a:t>DNA </a:t>
            </a:r>
            <a:r>
              <a:rPr lang="nl-NL" b="1" dirty="0" err="1">
                <a:solidFill>
                  <a:schemeClr val="accent1">
                    <a:lumMod val="60000"/>
                    <a:lumOff val="40000"/>
                  </a:schemeClr>
                </a:solidFill>
              </a:rPr>
              <a:t>Diagnostic</a:t>
            </a:r>
            <a:r>
              <a:rPr lang="nl-NL" b="1" dirty="0">
                <a:solidFill>
                  <a:schemeClr val="accent1">
                    <a:lumMod val="60000"/>
                    <a:lumOff val="40000"/>
                  </a:schemeClr>
                </a:solidFill>
              </a:rPr>
              <a:t> Lab </a:t>
            </a:r>
          </a:p>
          <a:p>
            <a:pPr marL="0" indent="0">
              <a:lnSpc>
                <a:spcPct val="100000"/>
              </a:lnSpc>
              <a:buNone/>
            </a:pPr>
            <a:r>
              <a:rPr lang="nl-NL" sz="1300" dirty="0" err="1"/>
              <a:t>Helger</a:t>
            </a:r>
            <a:r>
              <a:rPr lang="nl-NL" sz="1300" dirty="0"/>
              <a:t> </a:t>
            </a:r>
            <a:r>
              <a:rPr lang="nl-NL" sz="1300" dirty="0" err="1"/>
              <a:t>Yntema</a:t>
            </a:r>
            <a:endParaRPr lang="nl-NL" sz="1300" dirty="0"/>
          </a:p>
          <a:p>
            <a:pPr marL="0" indent="0">
              <a:lnSpc>
                <a:spcPct val="100000"/>
              </a:lnSpc>
              <a:buNone/>
            </a:pPr>
            <a:r>
              <a:rPr lang="nl-NL" sz="1300" dirty="0"/>
              <a:t>Lonneke Haer-Wigman</a:t>
            </a:r>
          </a:p>
          <a:p>
            <a:pPr marL="0" indent="0">
              <a:lnSpc>
                <a:spcPct val="100000"/>
              </a:lnSpc>
              <a:buNone/>
            </a:pPr>
            <a:r>
              <a:rPr lang="nl-NL" sz="1300" dirty="0"/>
              <a:t>Ilse de Wijs</a:t>
            </a:r>
          </a:p>
          <a:p>
            <a:pPr marL="0" indent="0">
              <a:lnSpc>
                <a:spcPct val="100000"/>
              </a:lnSpc>
              <a:buNone/>
            </a:pPr>
            <a:endParaRPr lang="nl-NL" sz="1300" dirty="0"/>
          </a:p>
        </p:txBody>
      </p:sp>
      <p:sp>
        <p:nvSpPr>
          <p:cNvPr id="21" name="Tijdelijke aanduiding voor inhoud 2">
            <a:extLst>
              <a:ext uri="{FF2B5EF4-FFF2-40B4-BE49-F238E27FC236}">
                <a16:creationId xmlns:a16="http://schemas.microsoft.com/office/drawing/2014/main" id="{45D18ECD-9C82-58A7-F26F-9771B8C3BCD1}"/>
              </a:ext>
            </a:extLst>
          </p:cNvPr>
          <p:cNvSpPr txBox="1">
            <a:spLocks/>
          </p:cNvSpPr>
          <p:nvPr/>
        </p:nvSpPr>
        <p:spPr>
          <a:xfrm>
            <a:off x="6227198" y="3573527"/>
            <a:ext cx="2336357" cy="1006478"/>
          </a:xfrm>
          <a:prstGeom prst="rect">
            <a:avLst/>
          </a:prstGeom>
        </p:spPr>
        <p:txBody>
          <a:bodyPr vert="horz" lIns="0" tIns="0" rIns="0" bIns="0" rtlCol="0">
            <a:noAutofit/>
          </a:bodyPr>
          <a:lstStyle>
            <a:lvl1pPr marL="322263" indent="-322263"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1pPr>
            <a:lvl2pPr marL="647700" indent="-325438"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2pPr>
            <a:lvl3pPr marL="969963"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3pPr>
            <a:lvl4pPr marL="1293813" indent="-322263" algn="l" defTabSz="914400" rtl="0" eaLnBrk="1" latinLnBrk="0" hangingPunct="1">
              <a:lnSpc>
                <a:spcPts val="2500"/>
              </a:lnSpc>
              <a:spcBef>
                <a:spcPts val="0"/>
              </a:spcBef>
              <a:buFont typeface="Arial" pitchFamily="34" charset="0"/>
              <a:buChar char="•"/>
              <a:defRPr sz="2000" kern="1200">
                <a:solidFill>
                  <a:schemeClr val="tx1"/>
                </a:solidFill>
                <a:latin typeface="+mn-lt"/>
                <a:ea typeface="+mn-ea"/>
                <a:cs typeface="+mn-cs"/>
              </a:defRPr>
            </a:lvl4pPr>
            <a:lvl5pPr marL="1619250" indent="-323850" algn="l" defTabSz="914400" rtl="0" eaLnBrk="1" latinLnBrk="0" hangingPunct="1">
              <a:lnSpc>
                <a:spcPts val="2500"/>
              </a:lnSpc>
              <a:spcBef>
                <a:spcPts val="0"/>
              </a:spcBef>
              <a:buClr>
                <a:schemeClr val="tx2"/>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nl-NL" b="1" dirty="0" err="1">
                <a:solidFill>
                  <a:schemeClr val="accent1">
                    <a:lumMod val="75000"/>
                  </a:schemeClr>
                </a:solidFill>
              </a:rPr>
              <a:t>Collaborations</a:t>
            </a:r>
            <a:r>
              <a:rPr lang="nl-NL" b="1" dirty="0">
                <a:solidFill>
                  <a:schemeClr val="accent1">
                    <a:lumMod val="60000"/>
                    <a:lumOff val="40000"/>
                  </a:schemeClr>
                </a:solidFill>
              </a:rPr>
              <a:t> </a:t>
            </a:r>
          </a:p>
          <a:p>
            <a:pPr marL="0" indent="0">
              <a:lnSpc>
                <a:spcPct val="100000"/>
              </a:lnSpc>
              <a:buNone/>
            </a:pPr>
            <a:r>
              <a:rPr lang="nl-NL" sz="1300" dirty="0"/>
              <a:t>DOOFNL consortium</a:t>
            </a:r>
          </a:p>
          <a:p>
            <a:pPr marL="0" indent="0">
              <a:lnSpc>
                <a:spcPct val="100000"/>
              </a:lnSpc>
              <a:buNone/>
            </a:pPr>
            <a:r>
              <a:rPr lang="nl-NL" sz="1300" dirty="0"/>
              <a:t>ERN CRANIO – rare </a:t>
            </a:r>
            <a:r>
              <a:rPr lang="nl-NL" sz="1300" dirty="0" err="1"/>
              <a:t>deafness</a:t>
            </a:r>
            <a:endParaRPr lang="nl-NL" sz="1300" dirty="0"/>
          </a:p>
          <a:p>
            <a:pPr marL="0" indent="0">
              <a:lnSpc>
                <a:spcPct val="100000"/>
              </a:lnSpc>
              <a:buNone/>
            </a:pPr>
            <a:endParaRPr lang="nl-NL" sz="1300" dirty="0"/>
          </a:p>
          <a:p>
            <a:pPr marL="0" indent="0">
              <a:lnSpc>
                <a:spcPct val="100000"/>
              </a:lnSpc>
              <a:buNone/>
            </a:pPr>
            <a:endParaRPr lang="nl-NL" sz="1300" dirty="0"/>
          </a:p>
        </p:txBody>
      </p:sp>
    </p:spTree>
    <p:extLst>
      <p:ext uri="{BB962C8B-B14F-4D97-AF65-F5344CB8AC3E}">
        <p14:creationId xmlns:p14="http://schemas.microsoft.com/office/powerpoint/2010/main" val="2928984361"/>
      </p:ext>
    </p:extLst>
  </p:cSld>
  <p:clrMapOvr>
    <a:masterClrMapping/>
  </p:clrMapOvr>
</p:sld>
</file>

<file path=ppt/theme/theme1.xml><?xml version="1.0" encoding="utf-8"?>
<a:theme xmlns:a="http://schemas.openxmlformats.org/drawingml/2006/main" name="Default Theme">
  <a:themeElements>
    <a:clrScheme name="Radboudumc">
      <a:dk1>
        <a:srgbClr val="000000"/>
      </a:dk1>
      <a:lt1>
        <a:sysClr val="window" lastClr="FFFFFF"/>
      </a:lt1>
      <a:dk2>
        <a:srgbClr val="00AFDC"/>
      </a:dk2>
      <a:lt2>
        <a:srgbClr val="FFFFFF"/>
      </a:lt2>
      <a:accent1>
        <a:srgbClr val="006991"/>
      </a:accent1>
      <a:accent2>
        <a:srgbClr val="7FB4C8"/>
      </a:accent2>
      <a:accent3>
        <a:srgbClr val="00AFDC"/>
      </a:accent3>
      <a:accent4>
        <a:srgbClr val="7FD7ED"/>
      </a:accent4>
      <a:accent5>
        <a:srgbClr val="CCCCCC"/>
      </a:accent5>
      <a:accent6>
        <a:srgbClr val="E6E6E6"/>
      </a:accent6>
      <a:hlink>
        <a:srgbClr val="000000"/>
      </a:hlink>
      <a:folHlink>
        <a:srgbClr val="00AFDC"/>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670A65CC3464A45B5C4817DBF12DD88" ma:contentTypeVersion="7" ma:contentTypeDescription="Create a new document." ma:contentTypeScope="" ma:versionID="33546350347df13b5a7aad46c2bbe5df">
  <xsd:schema xmlns:xsd="http://www.w3.org/2001/XMLSchema" xmlns:xs="http://www.w3.org/2001/XMLSchema" xmlns:p="http://schemas.microsoft.com/office/2006/metadata/properties" xmlns:ns2="f5985f38-9b5a-40f4-a2f6-036708209834" xmlns:ns3="ad1c818b-032a-4829-84d2-d96b0e59abbe" targetNamespace="http://schemas.microsoft.com/office/2006/metadata/properties" ma:root="true" ma:fieldsID="0210a50c280b20d5c2db94d0c7fc0ecd" ns2:_="" ns3:_="">
    <xsd:import namespace="f5985f38-9b5a-40f4-a2f6-036708209834"/>
    <xsd:import namespace="ad1c818b-032a-4829-84d2-d96b0e59abb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985f38-9b5a-40f4-a2f6-03670820983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BillingMetadata" ma:index="1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1c818b-032a-4829-84d2-d96b0e59ab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BBF7F7-1898-4B58-AAEB-1F4C196AB19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25346C80-0EF8-4D26-A839-C14B0932EDC1}"/>
</file>

<file path=customXml/itemProps3.xml><?xml version="1.0" encoding="utf-8"?>
<ds:datastoreItem xmlns:ds="http://schemas.openxmlformats.org/officeDocument/2006/customXml" ds:itemID="{B6B33E6A-1787-4631-A653-C58BC2A43F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1318</TotalTime>
  <Words>4249</Words>
  <Application>Microsoft Macintosh PowerPoint</Application>
  <PresentationFormat>On-screen Show (4:3)</PresentationFormat>
  <Paragraphs>852</Paragraphs>
  <Slides>96</Slides>
  <Notes>26</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96</vt:i4>
      </vt:variant>
    </vt:vector>
  </HeadingPairs>
  <TitlesOfParts>
    <vt:vector size="104" baseType="lpstr">
      <vt:lpstr>ＭＳ Ｐゴシック</vt:lpstr>
      <vt:lpstr>Arial</vt:lpstr>
      <vt:lpstr>AZGCaspariT</vt:lpstr>
      <vt:lpstr>Calibri</vt:lpstr>
      <vt:lpstr>Calibri Light</vt:lpstr>
      <vt:lpstr>Cambria</vt:lpstr>
      <vt:lpstr>Times New Roman</vt:lpstr>
      <vt:lpstr>Default Theme</vt:lpstr>
      <vt:lpstr>Erfelijk gehoorverlies</vt:lpstr>
      <vt:lpstr>Samengevat</vt:lpstr>
      <vt:lpstr>Geluid</vt:lpstr>
      <vt:lpstr>Gehoordrempel &amp; equal-loudness curves</vt:lpstr>
      <vt:lpstr>Gevoeligheid: absolute gehoordrempel </vt:lpstr>
      <vt:lpstr>Gevoeligheid: frequentiebereik</vt:lpstr>
      <vt:lpstr>Binneroor &amp; Cochlea </vt:lpstr>
      <vt:lpstr>PowerPoint Presentation</vt:lpstr>
      <vt:lpstr>Orgaan van Corti</vt:lpstr>
      <vt:lpstr>Rol van buitenste haarcellen (OHC)</vt:lpstr>
      <vt:lpstr>PowerPoint Presentation</vt:lpstr>
      <vt:lpstr>Overzichten audiologische testen</vt:lpstr>
      <vt:lpstr>Toonaudiogram</vt:lpstr>
      <vt:lpstr>Gehoorverlies - configuratie</vt:lpstr>
      <vt:lpstr>Otoakoestische emissies</vt:lpstr>
      <vt:lpstr>OAEs</vt:lpstr>
      <vt:lpstr>Voorbeeld: OAE &amp; Ménière</vt:lpstr>
      <vt:lpstr>Brainstem Evoked Response Audiometry (BERA)</vt:lpstr>
      <vt:lpstr>BERA – contributies van verschillende bronnen</vt:lpstr>
      <vt:lpstr>PowerPoint Presentation</vt:lpstr>
      <vt:lpstr>Ouderdomsdoofheid (Presbycusis) in niet-westerse cultuur</vt:lpstr>
      <vt:lpstr>Age-related typical audiogram (ARTA)</vt:lpstr>
      <vt:lpstr>Brug naar epidemiologie &amp; etiologie</vt:lpstr>
      <vt:lpstr>Gehoorverlies - impact</vt:lpstr>
      <vt:lpstr>Vroegkinderlijk perceptief gehoorverlies</vt:lpstr>
      <vt:lpstr>Gehoorverlies - etiologie</vt:lpstr>
      <vt:lpstr>Verworven (postnatale) oorzaken </vt:lpstr>
      <vt:lpstr>Pneumococcen meningitis</vt:lpstr>
      <vt:lpstr>Congenitaal: prenatale oorzaken</vt:lpstr>
      <vt:lpstr>Congenitale CMV infectie</vt:lpstr>
      <vt:lpstr>cCMV-virus</vt:lpstr>
      <vt:lpstr>Symptomatische cCMV infectie (10-15%)</vt:lpstr>
      <vt:lpstr>Asymptomatische cCMV infectie (85-90%)</vt:lpstr>
      <vt:lpstr>Gehoorverlies bij cCMV</vt:lpstr>
      <vt:lpstr>Longitudinale studie naar gevolgen CMV</vt:lpstr>
      <vt:lpstr>PowerPoint Presentation</vt:lpstr>
      <vt:lpstr>PAUZE</vt:lpstr>
      <vt:lpstr>PowerPoint Presentation</vt:lpstr>
      <vt:lpstr>PowerPoint Presentation</vt:lpstr>
      <vt:lpstr>Otogenetisch spreekuur</vt:lpstr>
      <vt:lpstr>Diagnostiek van congenitaal gehoorverlies</vt:lpstr>
      <vt:lpstr>Antivirale therapie: snelle diagnostiek</vt:lpstr>
      <vt:lpstr>Erfelijke oorzaken</vt:lpstr>
      <vt:lpstr>Genen en gehoorverlies</vt:lpstr>
      <vt:lpstr>“Het komt niet in de familie voor”</vt:lpstr>
      <vt:lpstr>Niet-syndromaal gehoorverlies</vt:lpstr>
      <vt:lpstr>PowerPoint Presentation</vt:lpstr>
      <vt:lpstr>Syndromaal perceptief gehoorverlies</vt:lpstr>
      <vt:lpstr>Drie kinderen…</vt:lpstr>
      <vt:lpstr>Drie andere kinderen…</vt:lpstr>
      <vt:lpstr>Drie andere kinderen…</vt:lpstr>
      <vt:lpstr>Otogenetische counseling</vt:lpstr>
      <vt:lpstr>Targeted gene sequencing (&lt;2015)</vt:lpstr>
      <vt:lpstr>Exome sequencing (out-patient)</vt:lpstr>
      <vt:lpstr>WES resultaten 200 NL patiënten</vt:lpstr>
      <vt:lpstr>Jongere beginleeftijd SH – hogere opbrengst WES</vt:lpstr>
      <vt:lpstr>Introductie WES doofheidspanel</vt:lpstr>
      <vt:lpstr>DOOFNL consortium</vt:lpstr>
      <vt:lpstr>Exoom sequencing, aantallen over jaren</vt:lpstr>
      <vt:lpstr>Counseling on exome sequencing</vt:lpstr>
      <vt:lpstr>Variant interpretatie</vt:lpstr>
      <vt:lpstr>PowerPoint Presentation</vt:lpstr>
      <vt:lpstr>PowerPoint Presentation</vt:lpstr>
      <vt:lpstr>Aantallen (2014-2024)</vt:lpstr>
      <vt:lpstr>Exoom sequencing in 2024</vt:lpstr>
      <vt:lpstr>Diagnostische opbrengst na 10 jaar</vt:lpstr>
      <vt:lpstr>PowerPoint Presentation</vt:lpstr>
      <vt:lpstr>Doofheids Genpanel DG 4.1.0</vt:lpstr>
      <vt:lpstr>Beeldvorming pediatrisch gehoorverlies</vt:lpstr>
      <vt:lpstr>Beeldvorming &amp; Genen</vt:lpstr>
      <vt:lpstr>PowerPoint Presentation</vt:lpstr>
      <vt:lpstr>PowerPoint Presentation</vt:lpstr>
      <vt:lpstr>Phenotype studies</vt:lpstr>
      <vt:lpstr>Impact van een otogenetische diagnose</vt:lpstr>
      <vt:lpstr>WES: mutaties in OTOGL [DFNB48]</vt:lpstr>
      <vt:lpstr>Toekomst of heden?</vt:lpstr>
      <vt:lpstr>PowerPoint Presentation</vt:lpstr>
      <vt:lpstr>Types of Genetic Therapies</vt:lpstr>
      <vt:lpstr>PowerPoint Presentation</vt:lpstr>
      <vt:lpstr>PowerPoint Presentation</vt:lpstr>
      <vt:lpstr>ABR als uitkomstmaat</vt:lpstr>
      <vt:lpstr>PowerPoint Presentation</vt:lpstr>
      <vt:lpstr>Clinical Trials for OTOF gene therapy </vt:lpstr>
      <vt:lpstr>PowerPoint Presentation</vt:lpstr>
      <vt:lpstr>Results</vt:lpstr>
      <vt:lpstr>Een jaar later…</vt:lpstr>
      <vt:lpstr>PowerPoint Presentation</vt:lpstr>
      <vt:lpstr>Ethical?</vt:lpstr>
      <vt:lpstr>Mice = human</vt:lpstr>
      <vt:lpstr>Vector capacity</vt:lpstr>
      <vt:lpstr>Next targets?</vt:lpstr>
      <vt:lpstr>Delivery</vt:lpstr>
      <vt:lpstr>Therapeutische opties</vt:lpstr>
      <vt:lpstr>DFNB84 (OTOGL)</vt:lpstr>
      <vt:lpstr>Conclusies</vt:lpstr>
      <vt:lpstr>Hearing &amp; Genes - teamwork</vt:lpstr>
    </vt:vector>
  </TitlesOfParts>
  <Company>UMC St Radboud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 1</dc:title>
  <dc:creator>Z093127</dc:creator>
  <cp:lastModifiedBy>Lanting, Cris</cp:lastModifiedBy>
  <cp:revision>67</cp:revision>
  <dcterms:created xsi:type="dcterms:W3CDTF">2017-05-03T10:54:59Z</dcterms:created>
  <dcterms:modified xsi:type="dcterms:W3CDTF">2026-06-10T14:32:39Z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0x010100C670A65CC3464A45B5C4817DBF12DD88</vt:lpwstr>
  </property>
</Properties>
</file>