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56" r:id="rId2"/>
    <p:sldId id="742" r:id="rId3"/>
    <p:sldId id="728" r:id="rId4"/>
    <p:sldId id="270" r:id="rId5"/>
    <p:sldId id="695" r:id="rId6"/>
    <p:sldId id="688" r:id="rId7"/>
    <p:sldId id="467" r:id="rId8"/>
    <p:sldId id="468" r:id="rId9"/>
    <p:sldId id="744" r:id="rId10"/>
    <p:sldId id="470" r:id="rId11"/>
    <p:sldId id="749" r:id="rId12"/>
    <p:sldId id="733" r:id="rId13"/>
    <p:sldId id="720" r:id="rId14"/>
    <p:sldId id="707" r:id="rId15"/>
    <p:sldId id="709" r:id="rId16"/>
    <p:sldId id="283" r:id="rId17"/>
    <p:sldId id="751" r:id="rId18"/>
    <p:sldId id="711" r:id="rId19"/>
    <p:sldId id="715" r:id="rId20"/>
    <p:sldId id="261" r:id="rId21"/>
    <p:sldId id="264" r:id="rId22"/>
    <p:sldId id="722" r:id="rId23"/>
    <p:sldId id="727" r:id="rId24"/>
    <p:sldId id="723" r:id="rId25"/>
    <p:sldId id="730" r:id="rId26"/>
    <p:sldId id="731" r:id="rId27"/>
    <p:sldId id="747" r:id="rId28"/>
    <p:sldId id="746" r:id="rId29"/>
    <p:sldId id="748" r:id="rId30"/>
    <p:sldId id="737" r:id="rId31"/>
    <p:sldId id="743" r:id="rId3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ting, Cris" initials="LC" lastIdx="1" clrIdx="0">
    <p:extLst>
      <p:ext uri="{19B8F6BF-5375-455C-9EA6-DF929625EA0E}">
        <p15:presenceInfo xmlns:p15="http://schemas.microsoft.com/office/powerpoint/2012/main" userId="S::cris.lanting@radboudumc.nl::e1c9c8d1-7615-4680-a7ba-ac24ce6db2a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79"/>
    <p:restoredTop sz="68648"/>
  </p:normalViewPr>
  <p:slideViewPr>
    <p:cSldViewPr snapToGrid="0">
      <p:cViewPr varScale="1">
        <p:scale>
          <a:sx n="81" d="100"/>
          <a:sy n="81" d="100"/>
        </p:scale>
        <p:origin x="152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D37110-AD09-4688-9A55-CE543DB794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192FA78-466A-4B95-B363-F307E76EA9EC}">
      <dgm:prSet/>
      <dgm:spPr/>
      <dgm:t>
        <a:bodyPr/>
        <a:lstStyle/>
        <a:p>
          <a:r>
            <a:rPr lang="en-US"/>
            <a:t>Important in hearing diagnosis</a:t>
          </a:r>
        </a:p>
      </dgm:t>
    </dgm:pt>
    <dgm:pt modelId="{184A435D-A806-4B0C-BBCD-57B860BA20F8}" type="parTrans" cxnId="{847F9FEC-915A-40D0-9F14-F8B9791CCB1E}">
      <dgm:prSet/>
      <dgm:spPr/>
      <dgm:t>
        <a:bodyPr/>
        <a:lstStyle/>
        <a:p>
          <a:endParaRPr lang="en-US"/>
        </a:p>
      </dgm:t>
    </dgm:pt>
    <dgm:pt modelId="{39F88B75-7C34-4267-A67E-FC70A33D7EBE}" type="sibTrans" cxnId="{847F9FEC-915A-40D0-9F14-F8B9791CCB1E}">
      <dgm:prSet/>
      <dgm:spPr/>
      <dgm:t>
        <a:bodyPr/>
        <a:lstStyle/>
        <a:p>
          <a:endParaRPr lang="en-US"/>
        </a:p>
      </dgm:t>
    </dgm:pt>
    <dgm:pt modelId="{C9F6F3C9-810C-4EAE-AD9E-6A500492BBDF}">
      <dgm:prSet/>
      <dgm:spPr/>
      <dgm:t>
        <a:bodyPr/>
        <a:lstStyle/>
        <a:p>
          <a:r>
            <a:rPr lang="en-US"/>
            <a:t>Rehabilitation of conductive/mixed loss</a:t>
          </a:r>
        </a:p>
      </dgm:t>
    </dgm:pt>
    <dgm:pt modelId="{7787C707-6000-48E5-A64F-9EE08C3C0B67}" type="parTrans" cxnId="{60395E7D-B2E8-484E-8C6D-6E2674690819}">
      <dgm:prSet/>
      <dgm:spPr/>
      <dgm:t>
        <a:bodyPr/>
        <a:lstStyle/>
        <a:p>
          <a:endParaRPr lang="en-US"/>
        </a:p>
      </dgm:t>
    </dgm:pt>
    <dgm:pt modelId="{F3A831C7-FC38-4366-998D-7B52935F6FCE}" type="sibTrans" cxnId="{60395E7D-B2E8-484E-8C6D-6E2674690819}">
      <dgm:prSet/>
      <dgm:spPr/>
      <dgm:t>
        <a:bodyPr/>
        <a:lstStyle/>
        <a:p>
          <a:endParaRPr lang="en-US"/>
        </a:p>
      </dgm:t>
    </dgm:pt>
    <dgm:pt modelId="{0E9A82A9-829B-4529-B2E6-3599ECB1B665}">
      <dgm:prSet/>
      <dgm:spPr/>
      <dgm:t>
        <a:bodyPr/>
        <a:lstStyle/>
        <a:p>
          <a:r>
            <a:rPr lang="en-US"/>
            <a:t>relatively inefficient re. air-conduction</a:t>
          </a:r>
        </a:p>
      </dgm:t>
    </dgm:pt>
    <dgm:pt modelId="{FC96E688-D326-4815-BC1C-F7B2A9A873E8}" type="parTrans" cxnId="{66ADE52A-9F41-451A-B42B-53B403C116BC}">
      <dgm:prSet/>
      <dgm:spPr/>
      <dgm:t>
        <a:bodyPr/>
        <a:lstStyle/>
        <a:p>
          <a:endParaRPr lang="en-US"/>
        </a:p>
      </dgm:t>
    </dgm:pt>
    <dgm:pt modelId="{FEF6F2D2-A8C3-4282-BD5E-B9695FD0C6D1}" type="sibTrans" cxnId="{66ADE52A-9F41-451A-B42B-53B403C116BC}">
      <dgm:prSet/>
      <dgm:spPr/>
      <dgm:t>
        <a:bodyPr/>
        <a:lstStyle/>
        <a:p>
          <a:endParaRPr lang="en-US"/>
        </a:p>
      </dgm:t>
    </dgm:pt>
    <dgm:pt modelId="{FE66A646-CD97-4C53-B244-2C94035BA238}">
      <dgm:prSet/>
      <dgm:spPr/>
      <dgm:t>
        <a:bodyPr/>
        <a:lstStyle/>
        <a:p>
          <a:r>
            <a:rPr lang="en-US"/>
            <a:t>pitfalls bone-conduction testing – ‘artifacts’</a:t>
          </a:r>
        </a:p>
      </dgm:t>
    </dgm:pt>
    <dgm:pt modelId="{5674A375-31C7-4094-B802-6712862E4D63}" type="parTrans" cxnId="{F9792B03-4E54-4106-92E4-96605E828065}">
      <dgm:prSet/>
      <dgm:spPr/>
      <dgm:t>
        <a:bodyPr/>
        <a:lstStyle/>
        <a:p>
          <a:endParaRPr lang="en-US"/>
        </a:p>
      </dgm:t>
    </dgm:pt>
    <dgm:pt modelId="{52606D48-3BFE-443A-B0EF-731C1C88F297}" type="sibTrans" cxnId="{F9792B03-4E54-4106-92E4-96605E828065}">
      <dgm:prSet/>
      <dgm:spPr/>
      <dgm:t>
        <a:bodyPr/>
        <a:lstStyle/>
        <a:p>
          <a:endParaRPr lang="en-US"/>
        </a:p>
      </dgm:t>
    </dgm:pt>
    <dgm:pt modelId="{276D3632-BE17-4FDD-9F5F-C26B359723DF}">
      <dgm:prSet/>
      <dgm:spPr/>
      <dgm:t>
        <a:bodyPr/>
        <a:lstStyle/>
        <a:p>
          <a:r>
            <a:rPr lang="en-US" dirty="0"/>
            <a:t>Vibro-tactile sensations (250 … 1000 Hz)</a:t>
          </a:r>
        </a:p>
      </dgm:t>
    </dgm:pt>
    <dgm:pt modelId="{871DF139-D439-4759-A0CF-0B2BBF14F10C}" type="parTrans" cxnId="{C4BB9C2A-55B1-4A08-A1FC-AF42548B5E55}">
      <dgm:prSet/>
      <dgm:spPr/>
      <dgm:t>
        <a:bodyPr/>
        <a:lstStyle/>
        <a:p>
          <a:endParaRPr lang="en-US"/>
        </a:p>
      </dgm:t>
    </dgm:pt>
    <dgm:pt modelId="{E0D3CF9B-8078-4D55-A38C-FB310D50675F}" type="sibTrans" cxnId="{C4BB9C2A-55B1-4A08-A1FC-AF42548B5E55}">
      <dgm:prSet/>
      <dgm:spPr/>
      <dgm:t>
        <a:bodyPr/>
        <a:lstStyle/>
        <a:p>
          <a:endParaRPr lang="en-US"/>
        </a:p>
      </dgm:t>
    </dgm:pt>
    <dgm:pt modelId="{C93A5CAD-296A-4990-9E73-D3F442433DE9}">
      <dgm:prSet/>
      <dgm:spPr/>
      <dgm:t>
        <a:bodyPr/>
        <a:lstStyle/>
        <a:p>
          <a:r>
            <a:rPr lang="en-US" dirty="0"/>
            <a:t>Cross-hearing &amp; Masking dilemma</a:t>
          </a:r>
        </a:p>
      </dgm:t>
    </dgm:pt>
    <dgm:pt modelId="{298D6401-E0D5-42B6-8C14-E46C9B72E833}" type="parTrans" cxnId="{79F110E3-CA71-4CDF-8C69-591E63F40F7B}">
      <dgm:prSet/>
      <dgm:spPr/>
      <dgm:t>
        <a:bodyPr/>
        <a:lstStyle/>
        <a:p>
          <a:endParaRPr lang="en-US"/>
        </a:p>
      </dgm:t>
    </dgm:pt>
    <dgm:pt modelId="{BCA9EB86-2436-49A2-959F-CD386372AD27}" type="sibTrans" cxnId="{79F110E3-CA71-4CDF-8C69-591E63F40F7B}">
      <dgm:prSet/>
      <dgm:spPr/>
      <dgm:t>
        <a:bodyPr/>
        <a:lstStyle/>
        <a:p>
          <a:endParaRPr lang="en-US"/>
        </a:p>
      </dgm:t>
    </dgm:pt>
    <dgm:pt modelId="{53FFF908-7AD1-438B-A46F-8868F69CA45A}">
      <dgm:prSet/>
      <dgm:spPr/>
      <dgm:t>
        <a:bodyPr/>
        <a:lstStyle/>
        <a:p>
          <a:r>
            <a:rPr lang="en-US" dirty="0"/>
            <a:t>Virtual sensorineural hearing loss component</a:t>
          </a:r>
        </a:p>
      </dgm:t>
    </dgm:pt>
    <dgm:pt modelId="{35BCC7E0-E1B2-4D26-8E2E-30C5753B514B}" type="parTrans" cxnId="{0DB6606C-9CF5-499E-9B27-820A0A29BD26}">
      <dgm:prSet/>
      <dgm:spPr/>
      <dgm:t>
        <a:bodyPr/>
        <a:lstStyle/>
        <a:p>
          <a:endParaRPr lang="en-US"/>
        </a:p>
      </dgm:t>
    </dgm:pt>
    <dgm:pt modelId="{E43414E2-4C64-44F4-9657-8DA1DCD82D25}" type="sibTrans" cxnId="{0DB6606C-9CF5-499E-9B27-820A0A29BD26}">
      <dgm:prSet/>
      <dgm:spPr/>
      <dgm:t>
        <a:bodyPr/>
        <a:lstStyle/>
        <a:p>
          <a:endParaRPr lang="en-US"/>
        </a:p>
      </dgm:t>
    </dgm:pt>
    <dgm:pt modelId="{F349CD6D-F1F0-4E39-BEA5-933F94399A17}">
      <dgm:prSet/>
      <dgm:spPr/>
      <dgm:t>
        <a:bodyPr/>
        <a:lstStyle/>
        <a:p>
          <a:r>
            <a:rPr lang="en-US" dirty="0"/>
            <a:t>Virtual air-bone gap </a:t>
          </a:r>
        </a:p>
      </dgm:t>
    </dgm:pt>
    <dgm:pt modelId="{3064A386-D34C-4C1D-AA09-741D4FC33764}" type="parTrans" cxnId="{6825DF20-3DCF-4A41-B8F9-81AF7A164CB5}">
      <dgm:prSet/>
      <dgm:spPr/>
      <dgm:t>
        <a:bodyPr/>
        <a:lstStyle/>
        <a:p>
          <a:endParaRPr lang="en-US"/>
        </a:p>
      </dgm:t>
    </dgm:pt>
    <dgm:pt modelId="{A922ACDA-E7CD-47D4-B773-CFB68E2679EB}" type="sibTrans" cxnId="{6825DF20-3DCF-4A41-B8F9-81AF7A164CB5}">
      <dgm:prSet/>
      <dgm:spPr/>
      <dgm:t>
        <a:bodyPr/>
        <a:lstStyle/>
        <a:p>
          <a:endParaRPr lang="en-US"/>
        </a:p>
      </dgm:t>
    </dgm:pt>
    <dgm:pt modelId="{6EBE86F8-CC02-6A42-82BF-8DC95B8B008D}" type="pres">
      <dgm:prSet presAssocID="{D4D37110-AD09-4688-9A55-CE543DB7943D}" presName="linear" presStyleCnt="0">
        <dgm:presLayoutVars>
          <dgm:animLvl val="lvl"/>
          <dgm:resizeHandles val="exact"/>
        </dgm:presLayoutVars>
      </dgm:prSet>
      <dgm:spPr/>
    </dgm:pt>
    <dgm:pt modelId="{00113FF8-9910-4D4C-9CFD-A91DB052063B}" type="pres">
      <dgm:prSet presAssocID="{D192FA78-466A-4B95-B363-F307E76EA9EC}" presName="parentText" presStyleLbl="node1" presStyleIdx="0" presStyleCnt="3">
        <dgm:presLayoutVars>
          <dgm:chMax val="0"/>
          <dgm:bulletEnabled val="1"/>
        </dgm:presLayoutVars>
      </dgm:prSet>
      <dgm:spPr/>
    </dgm:pt>
    <dgm:pt modelId="{7C907E9F-82F5-4B4A-BAB6-5DC2CF56A461}" type="pres">
      <dgm:prSet presAssocID="{39F88B75-7C34-4267-A67E-FC70A33D7EBE}" presName="spacer" presStyleCnt="0"/>
      <dgm:spPr/>
    </dgm:pt>
    <dgm:pt modelId="{B7D41559-F56F-3145-BBDF-272BC7078BBC}" type="pres">
      <dgm:prSet presAssocID="{C9F6F3C9-810C-4EAE-AD9E-6A500492BBDF}" presName="parentText" presStyleLbl="node1" presStyleIdx="1" presStyleCnt="3">
        <dgm:presLayoutVars>
          <dgm:chMax val="0"/>
          <dgm:bulletEnabled val="1"/>
        </dgm:presLayoutVars>
      </dgm:prSet>
      <dgm:spPr/>
    </dgm:pt>
    <dgm:pt modelId="{C39D567A-E5A8-FB40-A42C-E9FD825C1B62}" type="pres">
      <dgm:prSet presAssocID="{C9F6F3C9-810C-4EAE-AD9E-6A500492BBDF}" presName="childText" presStyleLbl="revTx" presStyleIdx="0" presStyleCnt="2">
        <dgm:presLayoutVars>
          <dgm:bulletEnabled val="1"/>
        </dgm:presLayoutVars>
      </dgm:prSet>
      <dgm:spPr/>
    </dgm:pt>
    <dgm:pt modelId="{15C19F86-5215-6949-955A-489C2564C4FD}" type="pres">
      <dgm:prSet presAssocID="{FE66A646-CD97-4C53-B244-2C94035BA238}" presName="parentText" presStyleLbl="node1" presStyleIdx="2" presStyleCnt="3">
        <dgm:presLayoutVars>
          <dgm:chMax val="0"/>
          <dgm:bulletEnabled val="1"/>
        </dgm:presLayoutVars>
      </dgm:prSet>
      <dgm:spPr/>
    </dgm:pt>
    <dgm:pt modelId="{31658686-FC3D-2741-A037-CC6BADE5D395}" type="pres">
      <dgm:prSet presAssocID="{FE66A646-CD97-4C53-B244-2C94035BA238}" presName="childText" presStyleLbl="revTx" presStyleIdx="1" presStyleCnt="2">
        <dgm:presLayoutVars>
          <dgm:bulletEnabled val="1"/>
        </dgm:presLayoutVars>
      </dgm:prSet>
      <dgm:spPr/>
    </dgm:pt>
  </dgm:ptLst>
  <dgm:cxnLst>
    <dgm:cxn modelId="{F9792B03-4E54-4106-92E4-96605E828065}" srcId="{D4D37110-AD09-4688-9A55-CE543DB7943D}" destId="{FE66A646-CD97-4C53-B244-2C94035BA238}" srcOrd="2" destOrd="0" parTransId="{5674A375-31C7-4094-B802-6712862E4D63}" sibTransId="{52606D48-3BFE-443A-B0EF-731C1C88F297}"/>
    <dgm:cxn modelId="{6825DF20-3DCF-4A41-B8F9-81AF7A164CB5}" srcId="{FE66A646-CD97-4C53-B244-2C94035BA238}" destId="{F349CD6D-F1F0-4E39-BEA5-933F94399A17}" srcOrd="3" destOrd="0" parTransId="{3064A386-D34C-4C1D-AA09-741D4FC33764}" sibTransId="{A922ACDA-E7CD-47D4-B773-CFB68E2679EB}"/>
    <dgm:cxn modelId="{1D388223-3E81-5F47-BBB2-4F0DBF4919A3}" type="presOf" srcId="{FE66A646-CD97-4C53-B244-2C94035BA238}" destId="{15C19F86-5215-6949-955A-489C2564C4FD}" srcOrd="0" destOrd="0" presId="urn:microsoft.com/office/officeart/2005/8/layout/vList2"/>
    <dgm:cxn modelId="{C4BB9C2A-55B1-4A08-A1FC-AF42548B5E55}" srcId="{FE66A646-CD97-4C53-B244-2C94035BA238}" destId="{276D3632-BE17-4FDD-9F5F-C26B359723DF}" srcOrd="0" destOrd="0" parTransId="{871DF139-D439-4759-A0CF-0B2BBF14F10C}" sibTransId="{E0D3CF9B-8078-4D55-A38C-FB310D50675F}"/>
    <dgm:cxn modelId="{66ADE52A-9F41-451A-B42B-53B403C116BC}" srcId="{C9F6F3C9-810C-4EAE-AD9E-6A500492BBDF}" destId="{0E9A82A9-829B-4529-B2E6-3599ECB1B665}" srcOrd="0" destOrd="0" parTransId="{FC96E688-D326-4815-BC1C-F7B2A9A873E8}" sibTransId="{FEF6F2D2-A8C3-4282-BD5E-B9695FD0C6D1}"/>
    <dgm:cxn modelId="{B32B5F47-DF13-254A-8FAF-E2F6CE7BB422}" type="presOf" srcId="{D192FA78-466A-4B95-B363-F307E76EA9EC}" destId="{00113FF8-9910-4D4C-9CFD-A91DB052063B}" srcOrd="0" destOrd="0" presId="urn:microsoft.com/office/officeart/2005/8/layout/vList2"/>
    <dgm:cxn modelId="{0DB6606C-9CF5-499E-9B27-820A0A29BD26}" srcId="{FE66A646-CD97-4C53-B244-2C94035BA238}" destId="{53FFF908-7AD1-438B-A46F-8868F69CA45A}" srcOrd="2" destOrd="0" parTransId="{35BCC7E0-E1B2-4D26-8E2E-30C5753B514B}" sibTransId="{E43414E2-4C64-44F4-9657-8DA1DCD82D25}"/>
    <dgm:cxn modelId="{808FCB7B-F79F-FD46-884C-AF0533D555D3}" type="presOf" srcId="{53FFF908-7AD1-438B-A46F-8868F69CA45A}" destId="{31658686-FC3D-2741-A037-CC6BADE5D395}" srcOrd="0" destOrd="2" presId="urn:microsoft.com/office/officeart/2005/8/layout/vList2"/>
    <dgm:cxn modelId="{60395E7D-B2E8-484E-8C6D-6E2674690819}" srcId="{D4D37110-AD09-4688-9A55-CE543DB7943D}" destId="{C9F6F3C9-810C-4EAE-AD9E-6A500492BBDF}" srcOrd="1" destOrd="0" parTransId="{7787C707-6000-48E5-A64F-9EE08C3C0B67}" sibTransId="{F3A831C7-FC38-4366-998D-7B52935F6FCE}"/>
    <dgm:cxn modelId="{C4A5BA86-31CA-1B43-A667-867869EAE904}" type="presOf" srcId="{C93A5CAD-296A-4990-9E73-D3F442433DE9}" destId="{31658686-FC3D-2741-A037-CC6BADE5D395}" srcOrd="0" destOrd="1" presId="urn:microsoft.com/office/officeart/2005/8/layout/vList2"/>
    <dgm:cxn modelId="{709C429C-8D8E-AE4D-B130-AFD9C00EB078}" type="presOf" srcId="{D4D37110-AD09-4688-9A55-CE543DB7943D}" destId="{6EBE86F8-CC02-6A42-82BF-8DC95B8B008D}" srcOrd="0" destOrd="0" presId="urn:microsoft.com/office/officeart/2005/8/layout/vList2"/>
    <dgm:cxn modelId="{6A22E4B9-FC22-3949-9F97-5AD55BF0D0E6}" type="presOf" srcId="{0E9A82A9-829B-4529-B2E6-3599ECB1B665}" destId="{C39D567A-E5A8-FB40-A42C-E9FD825C1B62}" srcOrd="0" destOrd="0" presId="urn:microsoft.com/office/officeart/2005/8/layout/vList2"/>
    <dgm:cxn modelId="{21E1F8E0-07F4-1745-8507-8FB973B0CC28}" type="presOf" srcId="{F349CD6D-F1F0-4E39-BEA5-933F94399A17}" destId="{31658686-FC3D-2741-A037-CC6BADE5D395}" srcOrd="0" destOrd="3" presId="urn:microsoft.com/office/officeart/2005/8/layout/vList2"/>
    <dgm:cxn modelId="{79F110E3-CA71-4CDF-8C69-591E63F40F7B}" srcId="{FE66A646-CD97-4C53-B244-2C94035BA238}" destId="{C93A5CAD-296A-4990-9E73-D3F442433DE9}" srcOrd="1" destOrd="0" parTransId="{298D6401-E0D5-42B6-8C14-E46C9B72E833}" sibTransId="{BCA9EB86-2436-49A2-959F-CD386372AD27}"/>
    <dgm:cxn modelId="{21CF72E3-2E8F-0D4D-A408-4E3D5C7A521E}" type="presOf" srcId="{276D3632-BE17-4FDD-9F5F-C26B359723DF}" destId="{31658686-FC3D-2741-A037-CC6BADE5D395}" srcOrd="0" destOrd="0" presId="urn:microsoft.com/office/officeart/2005/8/layout/vList2"/>
    <dgm:cxn modelId="{DD6979E8-8007-034B-8C63-5680CA3A9FF1}" type="presOf" srcId="{C9F6F3C9-810C-4EAE-AD9E-6A500492BBDF}" destId="{B7D41559-F56F-3145-BBDF-272BC7078BBC}" srcOrd="0" destOrd="0" presId="urn:microsoft.com/office/officeart/2005/8/layout/vList2"/>
    <dgm:cxn modelId="{847F9FEC-915A-40D0-9F14-F8B9791CCB1E}" srcId="{D4D37110-AD09-4688-9A55-CE543DB7943D}" destId="{D192FA78-466A-4B95-B363-F307E76EA9EC}" srcOrd="0" destOrd="0" parTransId="{184A435D-A806-4B0C-BBCD-57B860BA20F8}" sibTransId="{39F88B75-7C34-4267-A67E-FC70A33D7EBE}"/>
    <dgm:cxn modelId="{3F7771AB-9416-504C-842E-522FCAE9B1DF}" type="presParOf" srcId="{6EBE86F8-CC02-6A42-82BF-8DC95B8B008D}" destId="{00113FF8-9910-4D4C-9CFD-A91DB052063B}" srcOrd="0" destOrd="0" presId="urn:microsoft.com/office/officeart/2005/8/layout/vList2"/>
    <dgm:cxn modelId="{2B328BC6-24EF-9749-9129-DCE6DCA560E8}" type="presParOf" srcId="{6EBE86F8-CC02-6A42-82BF-8DC95B8B008D}" destId="{7C907E9F-82F5-4B4A-BAB6-5DC2CF56A461}" srcOrd="1" destOrd="0" presId="urn:microsoft.com/office/officeart/2005/8/layout/vList2"/>
    <dgm:cxn modelId="{B9B7F719-924B-3A48-BE8E-65F043AF5819}" type="presParOf" srcId="{6EBE86F8-CC02-6A42-82BF-8DC95B8B008D}" destId="{B7D41559-F56F-3145-BBDF-272BC7078BBC}" srcOrd="2" destOrd="0" presId="urn:microsoft.com/office/officeart/2005/8/layout/vList2"/>
    <dgm:cxn modelId="{BC9A7D87-3BC7-E143-AEB3-B365186CF54A}" type="presParOf" srcId="{6EBE86F8-CC02-6A42-82BF-8DC95B8B008D}" destId="{C39D567A-E5A8-FB40-A42C-E9FD825C1B62}" srcOrd="3" destOrd="0" presId="urn:microsoft.com/office/officeart/2005/8/layout/vList2"/>
    <dgm:cxn modelId="{3E2E0CAD-A516-E545-8B15-1A3C975EE554}" type="presParOf" srcId="{6EBE86F8-CC02-6A42-82BF-8DC95B8B008D}" destId="{15C19F86-5215-6949-955A-489C2564C4FD}" srcOrd="4" destOrd="0" presId="urn:microsoft.com/office/officeart/2005/8/layout/vList2"/>
    <dgm:cxn modelId="{1F40A09A-20BF-EF48-B473-5E680BA54CFE}" type="presParOf" srcId="{6EBE86F8-CC02-6A42-82BF-8DC95B8B008D}" destId="{31658686-FC3D-2741-A037-CC6BADE5D39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13FF8-9910-4D4C-9CFD-A91DB052063B}">
      <dsp:nvSpPr>
        <dsp:cNvPr id="0" name=""/>
        <dsp:cNvSpPr/>
      </dsp:nvSpPr>
      <dsp:spPr>
        <a:xfrm>
          <a:off x="0" y="286634"/>
          <a:ext cx="5299867"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Important in hearing diagnosis</a:t>
          </a:r>
        </a:p>
      </dsp:txBody>
      <dsp:txXfrm>
        <a:off x="25759" y="312393"/>
        <a:ext cx="5248349" cy="476152"/>
      </dsp:txXfrm>
    </dsp:sp>
    <dsp:sp modelId="{B7D41559-F56F-3145-BBDF-272BC7078BBC}">
      <dsp:nvSpPr>
        <dsp:cNvPr id="0" name=""/>
        <dsp:cNvSpPr/>
      </dsp:nvSpPr>
      <dsp:spPr>
        <a:xfrm>
          <a:off x="0" y="877665"/>
          <a:ext cx="5299867"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Rehabilitation of conductive/mixed loss</a:t>
          </a:r>
        </a:p>
      </dsp:txBody>
      <dsp:txXfrm>
        <a:off x="25759" y="903424"/>
        <a:ext cx="5248349" cy="476152"/>
      </dsp:txXfrm>
    </dsp:sp>
    <dsp:sp modelId="{C39D567A-E5A8-FB40-A42C-E9FD825C1B62}">
      <dsp:nvSpPr>
        <dsp:cNvPr id="0" name=""/>
        <dsp:cNvSpPr/>
      </dsp:nvSpPr>
      <dsp:spPr>
        <a:xfrm>
          <a:off x="0" y="1405335"/>
          <a:ext cx="5299867"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27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relatively inefficient re. air-conduction</a:t>
          </a:r>
        </a:p>
      </dsp:txBody>
      <dsp:txXfrm>
        <a:off x="0" y="1405335"/>
        <a:ext cx="5299867" cy="364320"/>
      </dsp:txXfrm>
    </dsp:sp>
    <dsp:sp modelId="{15C19F86-5215-6949-955A-489C2564C4FD}">
      <dsp:nvSpPr>
        <dsp:cNvPr id="0" name=""/>
        <dsp:cNvSpPr/>
      </dsp:nvSpPr>
      <dsp:spPr>
        <a:xfrm>
          <a:off x="0" y="1769655"/>
          <a:ext cx="5299867"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pitfalls bone-conduction testing – ‘artifacts’</a:t>
          </a:r>
        </a:p>
      </dsp:txBody>
      <dsp:txXfrm>
        <a:off x="25759" y="1795414"/>
        <a:ext cx="5248349" cy="476152"/>
      </dsp:txXfrm>
    </dsp:sp>
    <dsp:sp modelId="{31658686-FC3D-2741-A037-CC6BADE5D395}">
      <dsp:nvSpPr>
        <dsp:cNvPr id="0" name=""/>
        <dsp:cNvSpPr/>
      </dsp:nvSpPr>
      <dsp:spPr>
        <a:xfrm>
          <a:off x="0" y="2297325"/>
          <a:ext cx="5299867" cy="118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27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Vibro-tactile sensations (250 … 1000 Hz)</a:t>
          </a:r>
        </a:p>
        <a:p>
          <a:pPr marL="171450" lvl="1" indent="-171450" algn="l" defTabSz="755650">
            <a:lnSpc>
              <a:spcPct val="90000"/>
            </a:lnSpc>
            <a:spcBef>
              <a:spcPct val="0"/>
            </a:spcBef>
            <a:spcAft>
              <a:spcPct val="20000"/>
            </a:spcAft>
            <a:buChar char="•"/>
          </a:pPr>
          <a:r>
            <a:rPr lang="en-US" sz="1700" kern="1200" dirty="0"/>
            <a:t>Cross-hearing &amp; Masking dilemma</a:t>
          </a:r>
        </a:p>
        <a:p>
          <a:pPr marL="171450" lvl="1" indent="-171450" algn="l" defTabSz="755650">
            <a:lnSpc>
              <a:spcPct val="90000"/>
            </a:lnSpc>
            <a:spcBef>
              <a:spcPct val="0"/>
            </a:spcBef>
            <a:spcAft>
              <a:spcPct val="20000"/>
            </a:spcAft>
            <a:buChar char="•"/>
          </a:pPr>
          <a:r>
            <a:rPr lang="en-US" sz="1700" kern="1200" dirty="0"/>
            <a:t>Virtual sensorineural hearing loss component</a:t>
          </a:r>
        </a:p>
        <a:p>
          <a:pPr marL="171450" lvl="1" indent="-171450" algn="l" defTabSz="755650">
            <a:lnSpc>
              <a:spcPct val="90000"/>
            </a:lnSpc>
            <a:spcBef>
              <a:spcPct val="0"/>
            </a:spcBef>
            <a:spcAft>
              <a:spcPct val="20000"/>
            </a:spcAft>
            <a:buChar char="•"/>
          </a:pPr>
          <a:r>
            <a:rPr lang="en-US" sz="1700" kern="1200" dirty="0"/>
            <a:t>Virtual air-bone gap </a:t>
          </a:r>
        </a:p>
      </dsp:txBody>
      <dsp:txXfrm>
        <a:off x="0" y="2297325"/>
        <a:ext cx="5299867" cy="11840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A06F56-457C-4604-ACE6-EFD9AA3ED3EA}" type="datetimeFigureOut">
              <a:rPr lang="en-US"/>
              <a:t>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A0BF74-9BAE-493A-96DC-ADEE746E339C}" type="slidenum">
              <a:rPr lang="en-US"/>
              <a:t>‹#›</a:t>
            </a:fld>
            <a:endParaRPr lang="en-US"/>
          </a:p>
        </p:txBody>
      </p:sp>
    </p:spTree>
    <p:extLst>
      <p:ext uri="{BB962C8B-B14F-4D97-AF65-F5344CB8AC3E}">
        <p14:creationId xmlns:p14="http://schemas.microsoft.com/office/powerpoint/2010/main" val="2081332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A0BF74-9BAE-493A-96DC-ADEE746E339C}" type="slidenum">
              <a:rPr lang="en-US" smtClean="0"/>
              <a:t>2</a:t>
            </a:fld>
            <a:endParaRPr lang="en-US"/>
          </a:p>
        </p:txBody>
      </p:sp>
    </p:spTree>
    <p:extLst>
      <p:ext uri="{BB962C8B-B14F-4D97-AF65-F5344CB8AC3E}">
        <p14:creationId xmlns:p14="http://schemas.microsoft.com/office/powerpoint/2010/main" val="322436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Only a small fraction of the fluid of the cochlea (less than one millionth) is necessary to be displaced to give a hearing sensation of 80-100 dB HL [21]</a:t>
            </a:r>
          </a:p>
          <a:p>
            <a:r>
              <a:rPr lang="en-GB" dirty="0" err="1"/>
              <a:t>Stenfelt</a:t>
            </a:r>
            <a:r>
              <a:rPr lang="en-GB" dirty="0"/>
              <a:t> S, Goode RL: Bone conducted sound: physiological and clinical aspects </a:t>
            </a:r>
            <a:r>
              <a:rPr lang="en-GB" dirty="0" err="1"/>
              <a:t>Otol</a:t>
            </a:r>
            <a:r>
              <a:rPr lang="en-GB" dirty="0"/>
              <a:t> </a:t>
            </a:r>
            <a:r>
              <a:rPr lang="en-GB" dirty="0" err="1"/>
              <a:t>Neurotol</a:t>
            </a:r>
            <a:r>
              <a:rPr lang="en-GB" dirty="0"/>
              <a:t> 2005:26:1245 -1261.</a:t>
            </a:r>
            <a:endParaRPr lang="en-NL"/>
          </a:p>
        </p:txBody>
      </p:sp>
      <p:sp>
        <p:nvSpPr>
          <p:cNvPr id="4" name="Slide Number Placeholder 3"/>
          <p:cNvSpPr>
            <a:spLocks noGrp="1"/>
          </p:cNvSpPr>
          <p:nvPr>
            <p:ph type="sldNum" sz="quarter" idx="5"/>
          </p:nvPr>
        </p:nvSpPr>
        <p:spPr/>
        <p:txBody>
          <a:bodyPr/>
          <a:lstStyle/>
          <a:p>
            <a:fld id="{FDA0BF74-9BAE-493A-96DC-ADEE746E339C}" type="slidenum">
              <a:rPr lang="en-US" smtClean="0"/>
              <a:t>18</a:t>
            </a:fld>
            <a:endParaRPr lang="en-US"/>
          </a:p>
        </p:txBody>
      </p:sp>
    </p:spTree>
    <p:extLst>
      <p:ext uri="{BB962C8B-B14F-4D97-AF65-F5344CB8AC3E}">
        <p14:creationId xmlns:p14="http://schemas.microsoft.com/office/powerpoint/2010/main" val="911422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results demonstrate that after total removal of the fixed stapes footplate, the condition of a totally open oval window has an influence on BC threshold and therefore on cochlear micromechanics.</a:t>
            </a:r>
          </a:p>
          <a:p>
            <a:endParaRPr lang="en-US" dirty="0"/>
          </a:p>
          <a:p>
            <a:r>
              <a:rPr lang="en-US" dirty="0"/>
              <a:t>The pathologic situation of a fixed stapes footplate restricts normal spreading of sound energy and appropriate movement of the BM. Under these conditions, sound transfer to the BM is mechanically reduced, resulting in ‘pseudo-sensorineural hearing loss’. T</a:t>
            </a:r>
          </a:p>
        </p:txBody>
      </p:sp>
      <p:sp>
        <p:nvSpPr>
          <p:cNvPr id="4" name="Slide Number Placeholder 3"/>
          <p:cNvSpPr>
            <a:spLocks noGrp="1"/>
          </p:cNvSpPr>
          <p:nvPr>
            <p:ph type="sldNum" sz="quarter" idx="5"/>
          </p:nvPr>
        </p:nvSpPr>
        <p:spPr/>
        <p:txBody>
          <a:bodyPr/>
          <a:lstStyle/>
          <a:p>
            <a:fld id="{FDA0BF74-9BAE-493A-96DC-ADEE746E339C}" type="slidenum">
              <a:rPr lang="en-US" smtClean="0"/>
              <a:t>19</a:t>
            </a:fld>
            <a:endParaRPr lang="en-US"/>
          </a:p>
        </p:txBody>
      </p:sp>
    </p:spTree>
    <p:extLst>
      <p:ext uri="{BB962C8B-B14F-4D97-AF65-F5344CB8AC3E}">
        <p14:creationId xmlns:p14="http://schemas.microsoft.com/office/powerpoint/2010/main" val="1908778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Scala vestibuli space is about 50% greater than </a:t>
            </a:r>
            <a:r>
              <a:rPr lang="en-GB" dirty="0" err="1"/>
              <a:t>scala</a:t>
            </a:r>
            <a:r>
              <a:rPr lang="en-GB" dirty="0"/>
              <a:t> tympani, and the impedance of the oval window is greater (stiffer) than the impedance of the </a:t>
            </a:r>
            <a:r>
              <a:rPr lang="en-GB" dirty="0" err="1"/>
              <a:t>roundwindow</a:t>
            </a:r>
            <a:r>
              <a:rPr lang="en-GB" dirty="0"/>
              <a:t> (more compliant) [20]. </a:t>
            </a:r>
          </a:p>
          <a:p>
            <a:r>
              <a:rPr lang="en-GB" dirty="0"/>
              <a:t>Consequently, when the cochlea is compressed, excess fluid is forced from the </a:t>
            </a:r>
            <a:r>
              <a:rPr lang="en-GB" dirty="0" err="1"/>
              <a:t>scala</a:t>
            </a:r>
            <a:r>
              <a:rPr lang="en-GB" dirty="0"/>
              <a:t> vestibuli side to the </a:t>
            </a:r>
            <a:r>
              <a:rPr lang="en-GB" dirty="0" err="1"/>
              <a:t>scala</a:t>
            </a:r>
            <a:r>
              <a:rPr lang="en-GB" dirty="0"/>
              <a:t> tympani side and the round window. The opposite happens when the cochlea expands, i.e., fluid flows from </a:t>
            </a:r>
            <a:r>
              <a:rPr lang="en-GB" dirty="0" err="1"/>
              <a:t>scala</a:t>
            </a:r>
            <a:r>
              <a:rPr lang="en-GB" dirty="0"/>
              <a:t> tympani towards </a:t>
            </a:r>
            <a:r>
              <a:rPr lang="en-GB" dirty="0" err="1"/>
              <a:t>scala</a:t>
            </a:r>
            <a:r>
              <a:rPr lang="en-GB" dirty="0"/>
              <a:t> vestibuli, thereby exciting the basilar membrane.</a:t>
            </a:r>
          </a:p>
          <a:p>
            <a:endParaRPr lang="en-GB" dirty="0"/>
          </a:p>
          <a:p>
            <a:r>
              <a:rPr lang="en-GB" dirty="0"/>
              <a:t>N</a:t>
            </a:r>
            <a:r>
              <a:rPr lang="en-NL"/>
              <a:t>ote however (Stenfelt 2016 hearing research):</a:t>
            </a:r>
          </a:p>
          <a:p>
            <a:r>
              <a:rPr lang="en-GB" dirty="0"/>
              <a:t>However, in a model simulation of BC excitation of the inner ear (</a:t>
            </a:r>
            <a:r>
              <a:rPr lang="en-GB" dirty="0" err="1"/>
              <a:t>Stenfelt</a:t>
            </a:r>
            <a:r>
              <a:rPr lang="en-GB" dirty="0"/>
              <a:t>, 2015), the </a:t>
            </a:r>
            <a:r>
              <a:rPr lang="en-GB" b="1" dirty="0"/>
              <a:t>depressed BC thresholds </a:t>
            </a:r>
            <a:r>
              <a:rPr lang="en-GB" dirty="0"/>
              <a:t>close to 2 kHz could be simulated as a result of </a:t>
            </a:r>
            <a:r>
              <a:rPr lang="en-GB" b="1" dirty="0"/>
              <a:t>increased impedance at the oval window (OW)</a:t>
            </a:r>
            <a:r>
              <a:rPr lang="en-GB" dirty="0"/>
              <a:t>. In those simulations, the effect of middle ear inertia was not included but the Carhart notch was seen as a result of increasing the impedance at the OW seen from inside the inner ear.</a:t>
            </a:r>
          </a:p>
          <a:p>
            <a:r>
              <a:rPr lang="en-GB" dirty="0"/>
              <a:t>(see also Arnold: </a:t>
            </a:r>
            <a:r>
              <a:rPr lang="en-US" dirty="0"/>
              <a:t>The pathologic situation of a fixed stapes footplate restricts normal spreading of sound energy and appropriate movement of the BM. Under these conditions, sound transfer to the BM is mechanically reduced, resulting in ‘pseudo-sensorineural hearing loss’. )</a:t>
            </a:r>
            <a:endParaRPr lang="en-GB" dirty="0"/>
          </a:p>
          <a:p>
            <a:endParaRPr lang="en-GB" dirty="0"/>
          </a:p>
          <a:p>
            <a:r>
              <a:rPr lang="en-GB" dirty="0"/>
              <a:t>It is more likely, as indicated in </a:t>
            </a:r>
            <a:r>
              <a:rPr lang="en-GB" dirty="0" err="1"/>
              <a:t>Stenfelt</a:t>
            </a:r>
            <a:r>
              <a:rPr lang="en-GB" dirty="0"/>
              <a:t> (2015), that the changed BC sensitivity is a result of removal of the middle ear component together with alteration of the impedance at the OW leading to less efficient contribution from the inner ear components. Similar results are shown in finite element models of the inner ear with BC stimulation</a:t>
            </a:r>
            <a:endParaRPr lang="en-NL"/>
          </a:p>
          <a:p>
            <a:endParaRPr lang="en-NL"/>
          </a:p>
        </p:txBody>
      </p:sp>
      <p:sp>
        <p:nvSpPr>
          <p:cNvPr id="4" name="Slide Number Placeholder 3"/>
          <p:cNvSpPr>
            <a:spLocks noGrp="1"/>
          </p:cNvSpPr>
          <p:nvPr>
            <p:ph type="sldNum" sz="quarter" idx="5"/>
          </p:nvPr>
        </p:nvSpPr>
        <p:spPr/>
        <p:txBody>
          <a:bodyPr/>
          <a:lstStyle/>
          <a:p>
            <a:fld id="{FDA0BF74-9BAE-493A-96DC-ADEE746E339C}" type="slidenum">
              <a:rPr lang="en-US" smtClean="0"/>
              <a:t>20</a:t>
            </a:fld>
            <a:endParaRPr lang="en-US"/>
          </a:p>
        </p:txBody>
      </p:sp>
    </p:spTree>
    <p:extLst>
      <p:ext uri="{BB962C8B-B14F-4D97-AF65-F5344CB8AC3E}">
        <p14:creationId xmlns:p14="http://schemas.microsoft.com/office/powerpoint/2010/main" val="25575396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 Third-window lesions, air conduction. It is hypothesized that a third window (in one of the canals, the vestibule or the </a:t>
            </a:r>
            <a:r>
              <a:rPr lang="en-GB" dirty="0" err="1"/>
              <a:t>scala</a:t>
            </a:r>
            <a:r>
              <a:rPr lang="en-GB" dirty="0"/>
              <a:t> vestibuli) allows a portion of the acoustic energy entering the vestibule through motion of the stapes to be shunted away from the cochlea. The shunting occurs primarily at low frequencies, resulting in a hearing loss by air conduction.</a:t>
            </a:r>
          </a:p>
          <a:p>
            <a:endParaRPr lang="en-GB" dirty="0"/>
          </a:p>
          <a:p>
            <a:r>
              <a:rPr lang="en-GB" dirty="0"/>
              <a:t>C, Normal ear, bone conduction. Compression of inner ear fluid by bone-conducted sound results in a hearing percept because of an inequality in the impedance between the </a:t>
            </a:r>
            <a:r>
              <a:rPr lang="en-GB" dirty="0" err="1"/>
              <a:t>scala</a:t>
            </a:r>
            <a:r>
              <a:rPr lang="en-GB" dirty="0"/>
              <a:t> vestibuli side and the </a:t>
            </a:r>
            <a:r>
              <a:rPr lang="en-GB" dirty="0" err="1"/>
              <a:t>scala</a:t>
            </a:r>
            <a:r>
              <a:rPr lang="en-GB" dirty="0"/>
              <a:t> tympani side of the cochlear partition. This inequality is primarily due to a difference in the impedance between the oval and windows. As a result, there is a pressure difference across the cochlear partition, resulting in motion of the basilar membrane that leads to perception of </a:t>
            </a:r>
            <a:r>
              <a:rPr lang="en-GB" dirty="0" err="1"/>
              <a:t>boneconducted</a:t>
            </a:r>
            <a:r>
              <a:rPr lang="en-GB" dirty="0"/>
              <a:t> sound. </a:t>
            </a:r>
          </a:p>
          <a:p>
            <a:endParaRPr lang="en-GB" dirty="0"/>
          </a:p>
          <a:p>
            <a:r>
              <a:rPr lang="en-GB" dirty="0"/>
              <a:t>D, Third-window lesions, bone conduction. </a:t>
            </a:r>
            <a:r>
              <a:rPr lang="en-GB" b="1" dirty="0"/>
              <a:t>A third window increases the difference between the impedance on the </a:t>
            </a:r>
            <a:r>
              <a:rPr lang="en-GB" b="1" dirty="0" err="1"/>
              <a:t>scala</a:t>
            </a:r>
            <a:r>
              <a:rPr lang="en-GB" b="1" dirty="0"/>
              <a:t> vestibuli side and the </a:t>
            </a:r>
            <a:r>
              <a:rPr lang="en-GB" b="1" dirty="0" err="1"/>
              <a:t>scala</a:t>
            </a:r>
            <a:r>
              <a:rPr lang="en-GB" b="1" dirty="0"/>
              <a:t> tympani side of the cochlear partition by lowering the impedance on the vestibuli side, thereby improving the cochlear response to bone conduction</a:t>
            </a:r>
            <a:r>
              <a:rPr lang="en-GB" dirty="0"/>
              <a:t>. In patients with healthy cochleae as in SCD, supranormal bone conduction thresholds may be evident. In other patients with an accompanying true sensorineural hearing as in DFN-3, LVAS, etc., the improved bone conduction due to the third-window mechanism may not result in supranormal thresholds.</a:t>
            </a:r>
            <a:endParaRPr lang="en-NL"/>
          </a:p>
        </p:txBody>
      </p:sp>
      <p:sp>
        <p:nvSpPr>
          <p:cNvPr id="4" name="Slide Number Placeholder 3"/>
          <p:cNvSpPr>
            <a:spLocks noGrp="1"/>
          </p:cNvSpPr>
          <p:nvPr>
            <p:ph type="sldNum" sz="quarter" idx="5"/>
          </p:nvPr>
        </p:nvSpPr>
        <p:spPr/>
        <p:txBody>
          <a:bodyPr/>
          <a:lstStyle/>
          <a:p>
            <a:fld id="{FDA0BF74-9BAE-493A-96DC-ADEE746E339C}" type="slidenum">
              <a:rPr lang="en-US" smtClean="0"/>
              <a:t>22</a:t>
            </a:fld>
            <a:endParaRPr lang="en-US"/>
          </a:p>
        </p:txBody>
      </p:sp>
    </p:spTree>
    <p:extLst>
      <p:ext uri="{BB962C8B-B14F-4D97-AF65-F5344CB8AC3E}">
        <p14:creationId xmlns:p14="http://schemas.microsoft.com/office/powerpoint/2010/main" val="1302345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A0BF74-9BAE-493A-96DC-ADEE746E339C}" type="slidenum">
              <a:rPr lang="en-US" smtClean="0"/>
              <a:t>26</a:t>
            </a:fld>
            <a:endParaRPr lang="en-US"/>
          </a:p>
        </p:txBody>
      </p:sp>
    </p:spTree>
    <p:extLst>
      <p:ext uri="{BB962C8B-B14F-4D97-AF65-F5344CB8AC3E}">
        <p14:creationId xmlns:p14="http://schemas.microsoft.com/office/powerpoint/2010/main" val="3430520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A0BF74-9BAE-493A-96DC-ADEE746E339C}" type="slidenum">
              <a:rPr lang="en-US" smtClean="0"/>
              <a:t>27</a:t>
            </a:fld>
            <a:endParaRPr lang="en-US"/>
          </a:p>
        </p:txBody>
      </p:sp>
    </p:spTree>
    <p:extLst>
      <p:ext uri="{BB962C8B-B14F-4D97-AF65-F5344CB8AC3E}">
        <p14:creationId xmlns:p14="http://schemas.microsoft.com/office/powerpoint/2010/main" val="1871079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A0BF74-9BAE-493A-96DC-ADEE746E339C}" type="slidenum">
              <a:rPr lang="en-US" smtClean="0"/>
              <a:t>29</a:t>
            </a:fld>
            <a:endParaRPr lang="en-US"/>
          </a:p>
        </p:txBody>
      </p:sp>
    </p:spTree>
    <p:extLst>
      <p:ext uri="{BB962C8B-B14F-4D97-AF65-F5344CB8AC3E}">
        <p14:creationId xmlns:p14="http://schemas.microsoft.com/office/powerpoint/2010/main" val="1018408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A0BF74-9BAE-493A-96DC-ADEE746E339C}" type="slidenum">
              <a:rPr lang="en-US" smtClean="0"/>
              <a:t>3</a:t>
            </a:fld>
            <a:endParaRPr lang="en-US"/>
          </a:p>
        </p:txBody>
      </p:sp>
    </p:spTree>
    <p:extLst>
      <p:ext uri="{BB962C8B-B14F-4D97-AF65-F5344CB8AC3E}">
        <p14:creationId xmlns:p14="http://schemas.microsoft.com/office/powerpoint/2010/main" val="2554088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FDA0BF74-9BAE-493A-96DC-ADEE746E339C}" type="slidenum">
              <a:rPr lang="en-US" smtClean="0"/>
              <a:t>4</a:t>
            </a:fld>
            <a:endParaRPr lang="en-US" dirty="0"/>
          </a:p>
        </p:txBody>
      </p:sp>
    </p:spTree>
    <p:extLst>
      <p:ext uri="{BB962C8B-B14F-4D97-AF65-F5344CB8AC3E}">
        <p14:creationId xmlns:p14="http://schemas.microsoft.com/office/powerpoint/2010/main" val="7930344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A0BF74-9BAE-493A-96DC-ADEE746E339C}" type="slidenum">
              <a:rPr lang="en-US" smtClean="0"/>
              <a:t>6</a:t>
            </a:fld>
            <a:endParaRPr lang="en-US"/>
          </a:p>
        </p:txBody>
      </p:sp>
    </p:spTree>
    <p:extLst>
      <p:ext uri="{BB962C8B-B14F-4D97-AF65-F5344CB8AC3E}">
        <p14:creationId xmlns:p14="http://schemas.microsoft.com/office/powerpoint/2010/main" val="1099112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FDA0BF74-9BAE-493A-96DC-ADEE746E339C}" type="slidenum">
              <a:rPr lang="en-US" smtClean="0"/>
              <a:t>7</a:t>
            </a:fld>
            <a:endParaRPr lang="en-US"/>
          </a:p>
        </p:txBody>
      </p:sp>
    </p:spTree>
    <p:extLst>
      <p:ext uri="{BB962C8B-B14F-4D97-AF65-F5344CB8AC3E}">
        <p14:creationId xmlns:p14="http://schemas.microsoft.com/office/powerpoint/2010/main" val="2390585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A0BF74-9BAE-493A-96DC-ADEE746E339C}" type="slidenum">
              <a:rPr lang="en-US" smtClean="0"/>
              <a:t>10</a:t>
            </a:fld>
            <a:endParaRPr lang="en-US"/>
          </a:p>
        </p:txBody>
      </p:sp>
    </p:spTree>
    <p:extLst>
      <p:ext uri="{BB962C8B-B14F-4D97-AF65-F5344CB8AC3E}">
        <p14:creationId xmlns:p14="http://schemas.microsoft.com/office/powerpoint/2010/main" val="2032031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Open ear: low impedance; sound leaks from the ear</a:t>
            </a:r>
          </a:p>
          <a:p>
            <a:r>
              <a:rPr lang="en-US" dirty="0">
                <a:cs typeface="Calibri"/>
              </a:rPr>
              <a:t>Closed ear: high impedance; sound energy trapped</a:t>
            </a:r>
          </a:p>
          <a:p>
            <a:endParaRPr lang="en-US" dirty="0">
              <a:cs typeface="Calibri"/>
            </a:endParaRPr>
          </a:p>
          <a:p>
            <a:r>
              <a:rPr lang="en-US" b="1" dirty="0">
                <a:cs typeface="Calibri"/>
              </a:rPr>
              <a:t>Shallow occlusion</a:t>
            </a:r>
            <a:r>
              <a:rPr lang="en-US" dirty="0">
                <a:cs typeface="Calibri"/>
              </a:rPr>
              <a:t>: most increase in sensitivity low f</a:t>
            </a:r>
          </a:p>
          <a:p>
            <a:r>
              <a:rPr lang="en-US" dirty="0">
                <a:cs typeface="Calibri"/>
              </a:rPr>
              <a:t>-&gt; Irradiation of soft part cannot escape out of the ear.</a:t>
            </a:r>
          </a:p>
          <a:p>
            <a:r>
              <a:rPr lang="en-US" b="1" dirty="0">
                <a:cs typeface="Calibri"/>
              </a:rPr>
              <a:t>Deep occlusion:</a:t>
            </a:r>
            <a:r>
              <a:rPr lang="en-US" dirty="0">
                <a:cs typeface="Calibri"/>
              </a:rPr>
              <a:t> hardly an effective pathway . </a:t>
            </a:r>
          </a:p>
          <a:p>
            <a:endParaRPr lang="en-US" dirty="0">
              <a:cs typeface="Calibri"/>
            </a:endParaRPr>
          </a:p>
          <a:p>
            <a:pPr marL="0" indent="0">
              <a:lnSpc>
                <a:spcPct val="120000"/>
              </a:lnSpc>
              <a:buNone/>
            </a:pPr>
            <a:r>
              <a:rPr lang="en-US" b="0" i="0" u="none" strike="noStrike" dirty="0">
                <a:solidFill>
                  <a:srgbClr val="0D0D0D"/>
                </a:solidFill>
                <a:effectLst/>
                <a:highlight>
                  <a:srgbClr val="FFFFFF"/>
                </a:highlight>
                <a:latin typeface="Söhne"/>
              </a:rPr>
              <a:t>With frontal stimulation close to the ear canal opening, the </a:t>
            </a:r>
            <a:r>
              <a:rPr lang="en-US" b="1" i="0" u="none" strike="noStrike" dirty="0">
                <a:solidFill>
                  <a:srgbClr val="0D0D0D"/>
                </a:solidFill>
                <a:effectLst/>
                <a:highlight>
                  <a:srgbClr val="FFFFFF"/>
                </a:highlight>
                <a:latin typeface="Söhne"/>
              </a:rPr>
              <a:t>ear canal sound pressure (and not irradiation through direct AC) </a:t>
            </a:r>
            <a:r>
              <a:rPr lang="en-US" b="0" i="0" u="none" strike="noStrike" dirty="0">
                <a:solidFill>
                  <a:srgbClr val="0D0D0D"/>
                </a:solidFill>
                <a:effectLst/>
                <a:highlight>
                  <a:srgbClr val="FFFFFF"/>
                </a:highlight>
                <a:latin typeface="Söhne"/>
              </a:rPr>
              <a:t>dominates the perception of bone conduction (BC) sound (25 dB above the other pathways).</a:t>
            </a:r>
          </a:p>
          <a:p>
            <a:pPr marL="0" indent="0">
              <a:lnSpc>
                <a:spcPct val="120000"/>
              </a:lnSpc>
              <a:buNone/>
            </a:pPr>
            <a:r>
              <a:rPr lang="en-US" dirty="0">
                <a:solidFill>
                  <a:srgbClr val="0D0D0D"/>
                </a:solidFill>
                <a:highlight>
                  <a:srgbClr val="FFFFFF"/>
                </a:highlight>
                <a:latin typeface="Söhne"/>
                <a:cs typeface="Calibri"/>
              </a:rPr>
              <a:t>So, s</a:t>
            </a:r>
            <a:r>
              <a:rPr lang="en-US" dirty="0">
                <a:cs typeface="Calibri"/>
              </a:rPr>
              <a:t>kull vibration-produced AC sound </a:t>
            </a:r>
            <a:r>
              <a:rPr lang="en-GB" altLang="nl-NL" dirty="0">
                <a:latin typeface="Calibri" panose="020F0502020204030204" pitchFamily="34" charset="0"/>
                <a:sym typeface="Symbol" panose="05050102010706020507" pitchFamily="18" charset="2"/>
              </a:rPr>
              <a:t></a:t>
            </a:r>
            <a:endParaRPr lang="en-US" dirty="0">
              <a:cs typeface="Calibri"/>
            </a:endParaRPr>
          </a:p>
          <a:p>
            <a:pPr marL="0" indent="0">
              <a:lnSpc>
                <a:spcPct val="120000"/>
              </a:lnSpc>
              <a:buNone/>
            </a:pPr>
            <a:r>
              <a:rPr lang="en-US" dirty="0">
                <a:cs typeface="Calibri"/>
              </a:rPr>
              <a:t>Irradiation by soft part of the ear canal</a:t>
            </a:r>
            <a:r>
              <a:rPr lang="en-US" dirty="0">
                <a:solidFill>
                  <a:schemeClr val="tx2"/>
                </a:solidFill>
                <a:cs typeface="Calibri"/>
              </a:rPr>
              <a:t>: LF</a:t>
            </a:r>
          </a:p>
          <a:p>
            <a:pPr marL="0" indent="0">
              <a:lnSpc>
                <a:spcPct val="120000"/>
              </a:lnSpc>
              <a:buNone/>
            </a:pPr>
            <a:r>
              <a:rPr lang="en-US" dirty="0">
                <a:cs typeface="Calibri"/>
              </a:rPr>
              <a:t>Irradiation by the bony part of the ear canal: </a:t>
            </a:r>
            <a:r>
              <a:rPr lang="en-US" dirty="0">
                <a:solidFill>
                  <a:schemeClr val="tx2"/>
                </a:solidFill>
                <a:cs typeface="Calibri"/>
              </a:rPr>
              <a:t>HF</a:t>
            </a:r>
          </a:p>
          <a:p>
            <a:pPr>
              <a:lnSpc>
                <a:spcPct val="120000"/>
              </a:lnSpc>
            </a:pPr>
            <a:endParaRPr lang="en-US" b="0" i="0" u="none" strike="noStrike" dirty="0">
              <a:solidFill>
                <a:srgbClr val="0D0D0D"/>
              </a:solidFill>
              <a:effectLst/>
              <a:highlight>
                <a:srgbClr val="FFFFFF"/>
              </a:highlight>
              <a:latin typeface="Söhne"/>
            </a:endParaRPr>
          </a:p>
          <a:p>
            <a:pPr marL="0" indent="0">
              <a:lnSpc>
                <a:spcPct val="120000"/>
              </a:lnSpc>
              <a:buNone/>
            </a:pPr>
            <a:r>
              <a:rPr lang="en-US" dirty="0">
                <a:solidFill>
                  <a:srgbClr val="0D0D0D"/>
                </a:solidFill>
                <a:highlight>
                  <a:srgbClr val="FFFFFF"/>
                </a:highlight>
                <a:latin typeface="Söhne"/>
              </a:rPr>
              <a:t>So, this device is probably only useful for subjects with reasonable AC thresholds.</a:t>
            </a:r>
          </a:p>
          <a:p>
            <a:pPr marL="0" indent="0">
              <a:lnSpc>
                <a:spcPct val="120000"/>
              </a:lnSpc>
              <a:buNone/>
            </a:pPr>
            <a:r>
              <a:rPr lang="en-US" dirty="0">
                <a:solidFill>
                  <a:srgbClr val="0D0D0D"/>
                </a:solidFill>
                <a:highlight>
                  <a:srgbClr val="FFFFFF"/>
                </a:highlight>
                <a:latin typeface="Söhne"/>
              </a:rPr>
              <a:t>(normal </a:t>
            </a:r>
            <a:endParaRPr lang="en-US" dirty="0"/>
          </a:p>
          <a:p>
            <a:endParaRPr lang="en-US" dirty="0">
              <a:cs typeface="Calibri"/>
            </a:endParaRPr>
          </a:p>
          <a:p>
            <a:endParaRPr lang="en-US" dirty="0">
              <a:cs typeface="Calibri"/>
            </a:endParaRPr>
          </a:p>
          <a:p>
            <a:endParaRPr lang="en-NL" dirty="0"/>
          </a:p>
        </p:txBody>
      </p:sp>
      <p:sp>
        <p:nvSpPr>
          <p:cNvPr id="4" name="Slide Number Placeholder 3"/>
          <p:cNvSpPr>
            <a:spLocks noGrp="1"/>
          </p:cNvSpPr>
          <p:nvPr>
            <p:ph type="sldNum" sz="quarter" idx="5"/>
          </p:nvPr>
        </p:nvSpPr>
        <p:spPr/>
        <p:txBody>
          <a:bodyPr/>
          <a:lstStyle/>
          <a:p>
            <a:fld id="{FDA0BF74-9BAE-493A-96DC-ADEE746E339C}" type="slidenum">
              <a:rPr lang="en-US" smtClean="0"/>
              <a:t>14</a:t>
            </a:fld>
            <a:endParaRPr lang="en-US"/>
          </a:p>
        </p:txBody>
      </p:sp>
    </p:spTree>
    <p:extLst>
      <p:ext uri="{BB962C8B-B14F-4D97-AF65-F5344CB8AC3E}">
        <p14:creationId xmlns:p14="http://schemas.microsoft.com/office/powerpoint/2010/main" val="555589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Supporting this theory is, for example, the worsening in BC thresholds around 2 kHz following immobilization of the ossicles due to otosclerosis of the stapes (also known as the Carhart's notch) l27l and increased BC sensitivity below 2 kHz with artificial mass loading of the ossicles (lowering the resonance frequency) [28]</a:t>
            </a:r>
            <a:endParaRPr lang="en-NL"/>
          </a:p>
        </p:txBody>
      </p:sp>
      <p:sp>
        <p:nvSpPr>
          <p:cNvPr id="4" name="Slide Number Placeholder 3"/>
          <p:cNvSpPr>
            <a:spLocks noGrp="1"/>
          </p:cNvSpPr>
          <p:nvPr>
            <p:ph type="sldNum" sz="quarter" idx="5"/>
          </p:nvPr>
        </p:nvSpPr>
        <p:spPr/>
        <p:txBody>
          <a:bodyPr/>
          <a:lstStyle/>
          <a:p>
            <a:fld id="{FDA0BF74-9BAE-493A-96DC-ADEE746E339C}" type="slidenum">
              <a:rPr lang="en-US" smtClean="0"/>
              <a:t>15</a:t>
            </a:fld>
            <a:endParaRPr lang="en-US"/>
          </a:p>
        </p:txBody>
      </p:sp>
    </p:spTree>
    <p:extLst>
      <p:ext uri="{BB962C8B-B14F-4D97-AF65-F5344CB8AC3E}">
        <p14:creationId xmlns:p14="http://schemas.microsoft.com/office/powerpoint/2010/main" val="2935791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
            </a:r>
            <a:r>
              <a:rPr lang="en-NL"/>
              <a:t>ote however (Stenfelt 2016 hearing research):</a:t>
            </a:r>
          </a:p>
          <a:p>
            <a:r>
              <a:rPr lang="en-GB" dirty="0"/>
              <a:t>However, in a model simulation of BC excitation of the inner ear (Stenfelt, 2015), the depressed BC thresholds close to 2 kHz could be simulated as a result of increased impedance at the oval window (OW). In those simulations, the effect of middle ear inertia was not included but the Carhart notch was seen as a result of increasing the impedance at the OW seen from inside the inner ear.</a:t>
            </a:r>
          </a:p>
          <a:p>
            <a:endParaRPr lang="en-GB" dirty="0"/>
          </a:p>
          <a:p>
            <a:r>
              <a:rPr lang="en-GB" dirty="0"/>
              <a:t>t is more likely, as indicated in Stenfelt (2015), that the changed BC sensitivity is a result of removal of the middle ear component together with alteration of the impedance at the OW leading to less efficient contribution from the inner ear components. Similar results are shown in finite element models of the inner ear with BC stimulation</a:t>
            </a:r>
            <a:endParaRPr lang="en-NL"/>
          </a:p>
        </p:txBody>
      </p:sp>
      <p:sp>
        <p:nvSpPr>
          <p:cNvPr id="4" name="Slide Number Placeholder 3"/>
          <p:cNvSpPr>
            <a:spLocks noGrp="1"/>
          </p:cNvSpPr>
          <p:nvPr>
            <p:ph type="sldNum" sz="quarter" idx="5"/>
          </p:nvPr>
        </p:nvSpPr>
        <p:spPr/>
        <p:txBody>
          <a:bodyPr/>
          <a:lstStyle/>
          <a:p>
            <a:fld id="{FDA0BF74-9BAE-493A-96DC-ADEE746E339C}" type="slidenum">
              <a:rPr lang="en-US" smtClean="0"/>
              <a:t>16</a:t>
            </a:fld>
            <a:endParaRPr lang="en-US"/>
          </a:p>
        </p:txBody>
      </p:sp>
    </p:spTree>
    <p:extLst>
      <p:ext uri="{BB962C8B-B14F-4D97-AF65-F5344CB8AC3E}">
        <p14:creationId xmlns:p14="http://schemas.microsoft.com/office/powerpoint/2010/main" val="21176938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8" name="Rechthoek 7"/>
          <p:cNvSpPr/>
          <p:nvPr/>
        </p:nvSpPr>
        <p:spPr>
          <a:xfrm>
            <a:off x="695333" y="624000"/>
            <a:ext cx="10800000" cy="387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2" name="Titel 1"/>
          <p:cNvSpPr>
            <a:spLocks noGrp="1"/>
          </p:cNvSpPr>
          <p:nvPr>
            <p:ph type="ctrTitle"/>
          </p:nvPr>
        </p:nvSpPr>
        <p:spPr>
          <a:xfrm>
            <a:off x="1128000" y="1256035"/>
            <a:ext cx="9936000" cy="711200"/>
          </a:xfrm>
        </p:spPr>
        <p:txBody>
          <a:bodyPr>
            <a:noAutofit/>
          </a:bodyPr>
          <a:lstStyle>
            <a:lvl1pPr>
              <a:defRPr>
                <a:solidFill>
                  <a:schemeClr val="bg2"/>
                </a:solidFill>
              </a:defRPr>
            </a:lvl1pPr>
          </a:lstStyle>
          <a:p>
            <a:r>
              <a:rPr lang="nl-NL"/>
              <a:t>Klik om stijl te bewerken</a:t>
            </a:r>
          </a:p>
        </p:txBody>
      </p:sp>
      <p:sp>
        <p:nvSpPr>
          <p:cNvPr id="3" name="Ondertitel 2"/>
          <p:cNvSpPr>
            <a:spLocks noGrp="1"/>
          </p:cNvSpPr>
          <p:nvPr>
            <p:ph type="subTitle" idx="1"/>
          </p:nvPr>
        </p:nvSpPr>
        <p:spPr>
          <a:xfrm>
            <a:off x="1127387" y="1902781"/>
            <a:ext cx="9936000" cy="711200"/>
          </a:xfrm>
        </p:spPr>
        <p:txBody>
          <a:bodyPr>
            <a:noAutofit/>
          </a:bodyPr>
          <a:lstStyle>
            <a:lvl1pPr marL="0" indent="0" algn="l">
              <a:lnSpc>
                <a:spcPts val="5600"/>
              </a:lnSpc>
              <a:buNone/>
              <a:defRPr sz="5333">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a:t>Klikken om de ondertitelstijl van het model te bewerken</a:t>
            </a:r>
          </a:p>
        </p:txBody>
      </p:sp>
      <p:sp>
        <p:nvSpPr>
          <p:cNvPr id="11" name="Rechthoek 10"/>
          <p:cNvSpPr/>
          <p:nvPr/>
        </p:nvSpPr>
        <p:spPr>
          <a:xfrm>
            <a:off x="695333" y="4944000"/>
            <a:ext cx="10800000" cy="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14" name="Tijdelijke aanduiding voor tekst 13"/>
          <p:cNvSpPr>
            <a:spLocks noGrp="1"/>
          </p:cNvSpPr>
          <p:nvPr>
            <p:ph type="body" sz="quarter" idx="10"/>
          </p:nvPr>
        </p:nvSpPr>
        <p:spPr>
          <a:xfrm>
            <a:off x="1128001" y="3543437"/>
            <a:ext cx="7128209" cy="846667"/>
          </a:xfrm>
        </p:spPr>
        <p:txBody>
          <a:bodyPr>
            <a:noAutofit/>
          </a:bodyPr>
          <a:lstStyle>
            <a:lvl1pPr marL="0" indent="0" algn="l">
              <a:buNone/>
              <a:defRPr>
                <a:solidFill>
                  <a:schemeClr val="bg2"/>
                </a:solidFill>
              </a:defRPr>
            </a:lvl1pPr>
          </a:lstStyle>
          <a:p>
            <a:pPr lvl="0"/>
            <a:r>
              <a:rPr lang="nl-NL"/>
              <a:t>Klikken om de tekststijl van het model te bewerken</a:t>
            </a:r>
          </a:p>
        </p:txBody>
      </p:sp>
      <p:pic>
        <p:nvPicPr>
          <p:cNvPr id="17" name="Afbeelding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000" y="5844595"/>
            <a:ext cx="3253800" cy="405451"/>
          </a:xfrm>
          <a:prstGeom prst="rect">
            <a:avLst/>
          </a:prstGeom>
        </p:spPr>
      </p:pic>
    </p:spTree>
    <p:extLst>
      <p:ext uri="{BB962C8B-B14F-4D97-AF65-F5344CB8AC3E}">
        <p14:creationId xmlns:p14="http://schemas.microsoft.com/office/powerpoint/2010/main" val="2469841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fsluitende di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96000" y="1051200"/>
            <a:ext cx="10800000" cy="710400"/>
          </a:xfrm>
        </p:spPr>
        <p:txBody>
          <a:bodyPr/>
          <a:lstStyle>
            <a:lvl1pPr>
              <a:defRPr baseline="0"/>
            </a:lvl1pPr>
          </a:lstStyle>
          <a:p>
            <a:r>
              <a:rPr lang="nl-NL"/>
              <a:t>Dank voor uw aandacht</a:t>
            </a:r>
          </a:p>
        </p:txBody>
      </p:sp>
      <p:sp>
        <p:nvSpPr>
          <p:cNvPr id="7" name="Rechthoek 6"/>
          <p:cNvSpPr/>
          <p:nvPr/>
        </p:nvSpPr>
        <p:spPr>
          <a:xfrm>
            <a:off x="0" y="6183341"/>
            <a:ext cx="12192000" cy="6746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grpSp>
        <p:nvGrpSpPr>
          <p:cNvPr id="59" name="Groep 58"/>
          <p:cNvGrpSpPr/>
          <p:nvPr/>
        </p:nvGrpSpPr>
        <p:grpSpPr>
          <a:xfrm>
            <a:off x="9984317" y="5808133"/>
            <a:ext cx="863600" cy="1238251"/>
            <a:chOff x="7488238" y="4356100"/>
            <a:chExt cx="647700" cy="928688"/>
          </a:xfrm>
        </p:grpSpPr>
        <p:sp>
          <p:nvSpPr>
            <p:cNvPr id="33" name="AutoShape 31"/>
            <p:cNvSpPr>
              <a:spLocks noChangeAspect="1" noChangeArrowheads="1" noTextEdit="1"/>
            </p:cNvSpPr>
            <p:nvPr/>
          </p:nvSpPr>
          <p:spPr bwMode="auto">
            <a:xfrm>
              <a:off x="7488238" y="4356100"/>
              <a:ext cx="6477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34" name="Rectangle 33"/>
            <p:cNvSpPr>
              <a:spLocks noChangeArrowheads="1"/>
            </p:cNvSpPr>
            <p:nvPr/>
          </p:nvSpPr>
          <p:spPr bwMode="auto">
            <a:xfrm>
              <a:off x="7488238" y="4356100"/>
              <a:ext cx="647700" cy="787400"/>
            </a:xfrm>
            <a:prstGeom prst="rect">
              <a:avLst/>
            </a:prstGeom>
            <a:solidFill>
              <a:srgbClr val="00AF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35" name="Freeform 34"/>
            <p:cNvSpPr>
              <a:spLocks noEditPoints="1"/>
            </p:cNvSpPr>
            <p:nvPr/>
          </p:nvSpPr>
          <p:spPr bwMode="auto">
            <a:xfrm>
              <a:off x="7608888" y="4745038"/>
              <a:ext cx="39688" cy="39688"/>
            </a:xfrm>
            <a:custGeom>
              <a:avLst/>
              <a:gdLst>
                <a:gd name="T0" fmla="*/ 58 w 62"/>
                <a:gd name="T1" fmla="*/ 2 h 62"/>
                <a:gd name="T2" fmla="*/ 57 w 62"/>
                <a:gd name="T3" fmla="*/ 6 h 62"/>
                <a:gd name="T4" fmla="*/ 7 w 62"/>
                <a:gd name="T5" fmla="*/ 4 h 62"/>
                <a:gd name="T6" fmla="*/ 3 w 62"/>
                <a:gd name="T7" fmla="*/ 0 h 62"/>
                <a:gd name="T8" fmla="*/ 0 w 62"/>
                <a:gd name="T9" fmla="*/ 0 h 62"/>
                <a:gd name="T10" fmla="*/ 0 w 62"/>
                <a:gd name="T11" fmla="*/ 31 h 62"/>
                <a:gd name="T12" fmla="*/ 32 w 62"/>
                <a:gd name="T13" fmla="*/ 62 h 62"/>
                <a:gd name="T14" fmla="*/ 61 w 62"/>
                <a:gd name="T15" fmla="*/ 28 h 62"/>
                <a:gd name="T16" fmla="*/ 62 w 62"/>
                <a:gd name="T17" fmla="*/ 2 h 62"/>
                <a:gd name="T18" fmla="*/ 58 w 62"/>
                <a:gd name="T19" fmla="*/ 2 h 62"/>
                <a:gd name="T20" fmla="*/ 52 w 62"/>
                <a:gd name="T21" fmla="*/ 32 h 62"/>
                <a:gd name="T22" fmla="*/ 32 w 62"/>
                <a:gd name="T23" fmla="*/ 49 h 62"/>
                <a:gd name="T24" fmla="*/ 7 w 62"/>
                <a:gd name="T25" fmla="*/ 29 h 62"/>
                <a:gd name="T26" fmla="*/ 7 w 62"/>
                <a:gd name="T27" fmla="*/ 17 h 62"/>
                <a:gd name="T28" fmla="*/ 53 w 62"/>
                <a:gd name="T29" fmla="*/ 19 h 62"/>
                <a:gd name="T30" fmla="*/ 52 w 62"/>
                <a:gd name="T31"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62">
                  <a:moveTo>
                    <a:pt x="58" y="2"/>
                  </a:moveTo>
                  <a:cubicBezTo>
                    <a:pt x="57" y="6"/>
                    <a:pt x="57" y="6"/>
                    <a:pt x="57" y="6"/>
                  </a:cubicBezTo>
                  <a:cubicBezTo>
                    <a:pt x="7" y="4"/>
                    <a:pt x="7" y="4"/>
                    <a:pt x="7" y="4"/>
                  </a:cubicBezTo>
                  <a:cubicBezTo>
                    <a:pt x="3" y="0"/>
                    <a:pt x="3" y="0"/>
                    <a:pt x="3" y="0"/>
                  </a:cubicBezTo>
                  <a:cubicBezTo>
                    <a:pt x="0" y="0"/>
                    <a:pt x="0" y="0"/>
                    <a:pt x="0" y="0"/>
                  </a:cubicBezTo>
                  <a:cubicBezTo>
                    <a:pt x="0" y="31"/>
                    <a:pt x="0" y="31"/>
                    <a:pt x="0" y="31"/>
                  </a:cubicBezTo>
                  <a:cubicBezTo>
                    <a:pt x="0" y="45"/>
                    <a:pt x="13" y="62"/>
                    <a:pt x="32" y="62"/>
                  </a:cubicBezTo>
                  <a:cubicBezTo>
                    <a:pt x="51" y="61"/>
                    <a:pt x="59" y="44"/>
                    <a:pt x="61" y="28"/>
                  </a:cubicBezTo>
                  <a:cubicBezTo>
                    <a:pt x="62" y="2"/>
                    <a:pt x="62" y="2"/>
                    <a:pt x="62" y="2"/>
                  </a:cubicBezTo>
                  <a:lnTo>
                    <a:pt x="58" y="2"/>
                  </a:lnTo>
                  <a:close/>
                  <a:moveTo>
                    <a:pt x="52" y="32"/>
                  </a:moveTo>
                  <a:cubicBezTo>
                    <a:pt x="51" y="39"/>
                    <a:pt x="43" y="48"/>
                    <a:pt x="32" y="49"/>
                  </a:cubicBezTo>
                  <a:cubicBezTo>
                    <a:pt x="18" y="49"/>
                    <a:pt x="8" y="38"/>
                    <a:pt x="7" y="29"/>
                  </a:cubicBezTo>
                  <a:cubicBezTo>
                    <a:pt x="7" y="20"/>
                    <a:pt x="7" y="17"/>
                    <a:pt x="7" y="17"/>
                  </a:cubicBezTo>
                  <a:cubicBezTo>
                    <a:pt x="53" y="19"/>
                    <a:pt x="53" y="19"/>
                    <a:pt x="53" y="19"/>
                  </a:cubicBezTo>
                  <a:cubicBezTo>
                    <a:pt x="53" y="24"/>
                    <a:pt x="54" y="27"/>
                    <a:pt x="52"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36" name="Freeform 35"/>
            <p:cNvSpPr>
              <a:spLocks/>
            </p:cNvSpPr>
            <p:nvPr/>
          </p:nvSpPr>
          <p:spPr bwMode="auto">
            <a:xfrm>
              <a:off x="7621588" y="4824413"/>
              <a:ext cx="41275" cy="26988"/>
            </a:xfrm>
            <a:custGeom>
              <a:avLst/>
              <a:gdLst>
                <a:gd name="T0" fmla="*/ 0 w 26"/>
                <a:gd name="T1" fmla="*/ 9 h 17"/>
                <a:gd name="T2" fmla="*/ 4 w 26"/>
                <a:gd name="T3" fmla="*/ 17 h 17"/>
                <a:gd name="T4" fmla="*/ 5 w 26"/>
                <a:gd name="T5" fmla="*/ 16 h 17"/>
                <a:gd name="T6" fmla="*/ 4 w 26"/>
                <a:gd name="T7" fmla="*/ 14 h 17"/>
                <a:gd name="T8" fmla="*/ 23 w 26"/>
                <a:gd name="T9" fmla="*/ 6 h 17"/>
                <a:gd name="T10" fmla="*/ 24 w 26"/>
                <a:gd name="T11" fmla="*/ 7 h 17"/>
                <a:gd name="T12" fmla="*/ 26 w 26"/>
                <a:gd name="T13" fmla="*/ 6 h 17"/>
                <a:gd name="T14" fmla="*/ 22 w 26"/>
                <a:gd name="T15" fmla="*/ 0 h 17"/>
                <a:gd name="T16" fmla="*/ 21 w 26"/>
                <a:gd name="T17" fmla="*/ 0 h 17"/>
                <a:gd name="T18" fmla="*/ 21 w 26"/>
                <a:gd name="T19" fmla="*/ 2 h 17"/>
                <a:gd name="T20" fmla="*/ 3 w 26"/>
                <a:gd name="T21" fmla="*/ 10 h 17"/>
                <a:gd name="T22" fmla="*/ 1 w 26"/>
                <a:gd name="T23" fmla="*/ 9 h 17"/>
                <a:gd name="T24" fmla="*/ 0 w 26"/>
                <a:gd name="T2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7">
                  <a:moveTo>
                    <a:pt x="0" y="9"/>
                  </a:moveTo>
                  <a:lnTo>
                    <a:pt x="4" y="17"/>
                  </a:lnTo>
                  <a:lnTo>
                    <a:pt x="5" y="16"/>
                  </a:lnTo>
                  <a:lnTo>
                    <a:pt x="4" y="14"/>
                  </a:lnTo>
                  <a:lnTo>
                    <a:pt x="23" y="6"/>
                  </a:lnTo>
                  <a:lnTo>
                    <a:pt x="24" y="7"/>
                  </a:lnTo>
                  <a:lnTo>
                    <a:pt x="26" y="6"/>
                  </a:lnTo>
                  <a:lnTo>
                    <a:pt x="22" y="0"/>
                  </a:lnTo>
                  <a:lnTo>
                    <a:pt x="21" y="0"/>
                  </a:lnTo>
                  <a:lnTo>
                    <a:pt x="21" y="2"/>
                  </a:lnTo>
                  <a:lnTo>
                    <a:pt x="3" y="10"/>
                  </a:lnTo>
                  <a:lnTo>
                    <a:pt x="1" y="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37" name="Freeform 36"/>
            <p:cNvSpPr>
              <a:spLocks/>
            </p:cNvSpPr>
            <p:nvPr/>
          </p:nvSpPr>
          <p:spPr bwMode="auto">
            <a:xfrm>
              <a:off x="7612063" y="4787900"/>
              <a:ext cx="42863" cy="41275"/>
            </a:xfrm>
            <a:custGeom>
              <a:avLst/>
              <a:gdLst>
                <a:gd name="T0" fmla="*/ 31 w 67"/>
                <a:gd name="T1" fmla="*/ 60 h 65"/>
                <a:gd name="T2" fmla="*/ 31 w 67"/>
                <a:gd name="T3" fmla="*/ 62 h 65"/>
                <a:gd name="T4" fmla="*/ 17 w 67"/>
                <a:gd name="T5" fmla="*/ 65 h 65"/>
                <a:gd name="T6" fmla="*/ 5 w 67"/>
                <a:gd name="T7" fmla="*/ 45 h 65"/>
                <a:gd name="T8" fmla="*/ 26 w 67"/>
                <a:gd name="T9" fmla="*/ 7 h 65"/>
                <a:gd name="T10" fmla="*/ 65 w 67"/>
                <a:gd name="T11" fmla="*/ 32 h 65"/>
                <a:gd name="T12" fmla="*/ 67 w 67"/>
                <a:gd name="T13" fmla="*/ 47 h 65"/>
                <a:gd name="T14" fmla="*/ 55 w 67"/>
                <a:gd name="T15" fmla="*/ 50 h 65"/>
                <a:gd name="T16" fmla="*/ 54 w 67"/>
                <a:gd name="T17" fmla="*/ 48 h 65"/>
                <a:gd name="T18" fmla="*/ 58 w 67"/>
                <a:gd name="T19" fmla="*/ 31 h 65"/>
                <a:gd name="T20" fmla="*/ 36 w 67"/>
                <a:gd name="T21" fmla="*/ 19 h 65"/>
                <a:gd name="T22" fmla="*/ 43 w 67"/>
                <a:gd name="T23" fmla="*/ 48 h 65"/>
                <a:gd name="T24" fmla="*/ 48 w 67"/>
                <a:gd name="T25" fmla="*/ 50 h 65"/>
                <a:gd name="T26" fmla="*/ 48 w 67"/>
                <a:gd name="T27" fmla="*/ 52 h 65"/>
                <a:gd name="T28" fmla="*/ 35 w 67"/>
                <a:gd name="T29" fmla="*/ 56 h 65"/>
                <a:gd name="T30" fmla="*/ 34 w 67"/>
                <a:gd name="T31" fmla="*/ 53 h 65"/>
                <a:gd name="T32" fmla="*/ 36 w 67"/>
                <a:gd name="T33" fmla="*/ 50 h 65"/>
                <a:gd name="T34" fmla="*/ 28 w 67"/>
                <a:gd name="T35" fmla="*/ 22 h 65"/>
                <a:gd name="T36" fmla="*/ 11 w 67"/>
                <a:gd name="T37" fmla="*/ 44 h 65"/>
                <a:gd name="T38" fmla="*/ 31 w 67"/>
                <a:gd name="T39"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1" y="60"/>
                  </a:moveTo>
                  <a:cubicBezTo>
                    <a:pt x="31" y="62"/>
                    <a:pt x="31" y="62"/>
                    <a:pt x="31" y="62"/>
                  </a:cubicBezTo>
                  <a:cubicBezTo>
                    <a:pt x="17" y="65"/>
                    <a:pt x="17" y="65"/>
                    <a:pt x="17" y="65"/>
                  </a:cubicBezTo>
                  <a:cubicBezTo>
                    <a:pt x="10" y="60"/>
                    <a:pt x="6" y="54"/>
                    <a:pt x="5" y="45"/>
                  </a:cubicBezTo>
                  <a:cubicBezTo>
                    <a:pt x="0" y="29"/>
                    <a:pt x="5" y="13"/>
                    <a:pt x="26" y="7"/>
                  </a:cubicBezTo>
                  <a:cubicBezTo>
                    <a:pt x="51" y="0"/>
                    <a:pt x="60" y="14"/>
                    <a:pt x="65" y="32"/>
                  </a:cubicBezTo>
                  <a:cubicBezTo>
                    <a:pt x="66" y="37"/>
                    <a:pt x="66" y="41"/>
                    <a:pt x="67" y="47"/>
                  </a:cubicBezTo>
                  <a:cubicBezTo>
                    <a:pt x="55" y="50"/>
                    <a:pt x="55" y="50"/>
                    <a:pt x="55" y="50"/>
                  </a:cubicBezTo>
                  <a:cubicBezTo>
                    <a:pt x="54" y="48"/>
                    <a:pt x="54" y="48"/>
                    <a:pt x="54" y="48"/>
                  </a:cubicBezTo>
                  <a:cubicBezTo>
                    <a:pt x="58" y="44"/>
                    <a:pt x="60" y="37"/>
                    <a:pt x="58" y="31"/>
                  </a:cubicBezTo>
                  <a:cubicBezTo>
                    <a:pt x="56" y="21"/>
                    <a:pt x="45" y="16"/>
                    <a:pt x="36" y="19"/>
                  </a:cubicBezTo>
                  <a:cubicBezTo>
                    <a:pt x="43" y="48"/>
                    <a:pt x="43" y="48"/>
                    <a:pt x="43" y="48"/>
                  </a:cubicBezTo>
                  <a:cubicBezTo>
                    <a:pt x="48" y="50"/>
                    <a:pt x="48" y="50"/>
                    <a:pt x="48" y="50"/>
                  </a:cubicBezTo>
                  <a:cubicBezTo>
                    <a:pt x="48" y="52"/>
                    <a:pt x="48" y="52"/>
                    <a:pt x="48" y="52"/>
                  </a:cubicBezTo>
                  <a:cubicBezTo>
                    <a:pt x="35" y="56"/>
                    <a:pt x="35" y="56"/>
                    <a:pt x="35" y="56"/>
                  </a:cubicBezTo>
                  <a:cubicBezTo>
                    <a:pt x="34" y="53"/>
                    <a:pt x="34" y="53"/>
                    <a:pt x="34" y="53"/>
                  </a:cubicBezTo>
                  <a:cubicBezTo>
                    <a:pt x="36" y="50"/>
                    <a:pt x="36" y="50"/>
                    <a:pt x="36" y="50"/>
                  </a:cubicBezTo>
                  <a:cubicBezTo>
                    <a:pt x="28" y="22"/>
                    <a:pt x="28" y="22"/>
                    <a:pt x="28" y="22"/>
                  </a:cubicBezTo>
                  <a:cubicBezTo>
                    <a:pt x="17" y="22"/>
                    <a:pt x="9" y="33"/>
                    <a:pt x="11" y="44"/>
                  </a:cubicBezTo>
                  <a:cubicBezTo>
                    <a:pt x="13" y="51"/>
                    <a:pt x="21" y="59"/>
                    <a:pt x="31" y="6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38" name="Freeform 37"/>
            <p:cNvSpPr>
              <a:spLocks/>
            </p:cNvSpPr>
            <p:nvPr/>
          </p:nvSpPr>
          <p:spPr bwMode="auto">
            <a:xfrm>
              <a:off x="7624763" y="4732338"/>
              <a:ext cx="9525" cy="9525"/>
            </a:xfrm>
            <a:custGeom>
              <a:avLst/>
              <a:gdLst>
                <a:gd name="T0" fmla="*/ 1 w 17"/>
                <a:gd name="T1" fmla="*/ 11 h 16"/>
                <a:gd name="T2" fmla="*/ 5 w 17"/>
                <a:gd name="T3" fmla="*/ 1 h 16"/>
                <a:gd name="T4" fmla="*/ 15 w 17"/>
                <a:gd name="T5" fmla="*/ 4 h 16"/>
                <a:gd name="T6" fmla="*/ 11 w 17"/>
                <a:gd name="T7" fmla="*/ 14 h 16"/>
                <a:gd name="T8" fmla="*/ 1 w 17"/>
                <a:gd name="T9" fmla="*/ 11 h 16"/>
              </a:gdLst>
              <a:ahLst/>
              <a:cxnLst>
                <a:cxn ang="0">
                  <a:pos x="T0" y="T1"/>
                </a:cxn>
                <a:cxn ang="0">
                  <a:pos x="T2" y="T3"/>
                </a:cxn>
                <a:cxn ang="0">
                  <a:pos x="T4" y="T5"/>
                </a:cxn>
                <a:cxn ang="0">
                  <a:pos x="T6" y="T7"/>
                </a:cxn>
                <a:cxn ang="0">
                  <a:pos x="T8" y="T9"/>
                </a:cxn>
              </a:cxnLst>
              <a:rect l="0" t="0" r="r" b="b"/>
              <a:pathLst>
                <a:path w="17" h="16">
                  <a:moveTo>
                    <a:pt x="1" y="11"/>
                  </a:moveTo>
                  <a:cubicBezTo>
                    <a:pt x="0" y="7"/>
                    <a:pt x="1" y="3"/>
                    <a:pt x="5" y="1"/>
                  </a:cubicBezTo>
                  <a:cubicBezTo>
                    <a:pt x="9" y="0"/>
                    <a:pt x="13" y="1"/>
                    <a:pt x="15" y="4"/>
                  </a:cubicBezTo>
                  <a:cubicBezTo>
                    <a:pt x="17" y="7"/>
                    <a:pt x="15" y="12"/>
                    <a:pt x="11" y="14"/>
                  </a:cubicBezTo>
                  <a:cubicBezTo>
                    <a:pt x="7" y="16"/>
                    <a:pt x="3" y="14"/>
                    <a:pt x="1"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39" name="Freeform 38"/>
            <p:cNvSpPr>
              <a:spLocks/>
            </p:cNvSpPr>
            <p:nvPr/>
          </p:nvSpPr>
          <p:spPr bwMode="auto">
            <a:xfrm>
              <a:off x="7650163" y="4846638"/>
              <a:ext cx="9525" cy="9525"/>
            </a:xfrm>
            <a:custGeom>
              <a:avLst/>
              <a:gdLst>
                <a:gd name="T0" fmla="*/ 1 w 15"/>
                <a:gd name="T1" fmla="*/ 11 h 16"/>
                <a:gd name="T2" fmla="*/ 3 w 15"/>
                <a:gd name="T3" fmla="*/ 2 h 16"/>
                <a:gd name="T4" fmla="*/ 14 w 15"/>
                <a:gd name="T5" fmla="*/ 6 h 16"/>
                <a:gd name="T6" fmla="*/ 10 w 15"/>
                <a:gd name="T7" fmla="*/ 15 h 16"/>
                <a:gd name="T8" fmla="*/ 1 w 15"/>
                <a:gd name="T9" fmla="*/ 11 h 16"/>
              </a:gdLst>
              <a:ahLst/>
              <a:cxnLst>
                <a:cxn ang="0">
                  <a:pos x="T0" y="T1"/>
                </a:cxn>
                <a:cxn ang="0">
                  <a:pos x="T2" y="T3"/>
                </a:cxn>
                <a:cxn ang="0">
                  <a:pos x="T4" y="T5"/>
                </a:cxn>
                <a:cxn ang="0">
                  <a:pos x="T6" y="T7"/>
                </a:cxn>
                <a:cxn ang="0">
                  <a:pos x="T8" y="T9"/>
                </a:cxn>
              </a:cxnLst>
              <a:rect l="0" t="0" r="r" b="b"/>
              <a:pathLst>
                <a:path w="15" h="16">
                  <a:moveTo>
                    <a:pt x="1" y="11"/>
                  </a:moveTo>
                  <a:cubicBezTo>
                    <a:pt x="0" y="8"/>
                    <a:pt x="1" y="3"/>
                    <a:pt x="3" y="2"/>
                  </a:cubicBezTo>
                  <a:cubicBezTo>
                    <a:pt x="6" y="0"/>
                    <a:pt x="11" y="2"/>
                    <a:pt x="14" y="6"/>
                  </a:cubicBezTo>
                  <a:cubicBezTo>
                    <a:pt x="15" y="9"/>
                    <a:pt x="14" y="13"/>
                    <a:pt x="10" y="15"/>
                  </a:cubicBezTo>
                  <a:cubicBezTo>
                    <a:pt x="7" y="16"/>
                    <a:pt x="3" y="15"/>
                    <a:pt x="1"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40" name="Freeform 39"/>
            <p:cNvSpPr>
              <a:spLocks/>
            </p:cNvSpPr>
            <p:nvPr/>
          </p:nvSpPr>
          <p:spPr bwMode="auto">
            <a:xfrm>
              <a:off x="7870826" y="4930775"/>
              <a:ext cx="11113" cy="11113"/>
            </a:xfrm>
            <a:custGeom>
              <a:avLst/>
              <a:gdLst>
                <a:gd name="T0" fmla="*/ 2 w 16"/>
                <a:gd name="T1" fmla="*/ 11 h 16"/>
                <a:gd name="T2" fmla="*/ 6 w 16"/>
                <a:gd name="T3" fmla="*/ 1 h 16"/>
                <a:gd name="T4" fmla="*/ 15 w 16"/>
                <a:gd name="T5" fmla="*/ 5 h 16"/>
                <a:gd name="T6" fmla="*/ 11 w 16"/>
                <a:gd name="T7" fmla="*/ 14 h 16"/>
                <a:gd name="T8" fmla="*/ 2 w 16"/>
                <a:gd name="T9" fmla="*/ 11 h 16"/>
              </a:gdLst>
              <a:ahLst/>
              <a:cxnLst>
                <a:cxn ang="0">
                  <a:pos x="T0" y="T1"/>
                </a:cxn>
                <a:cxn ang="0">
                  <a:pos x="T2" y="T3"/>
                </a:cxn>
                <a:cxn ang="0">
                  <a:pos x="T4" y="T5"/>
                </a:cxn>
                <a:cxn ang="0">
                  <a:pos x="T6" y="T7"/>
                </a:cxn>
                <a:cxn ang="0">
                  <a:pos x="T8" y="T9"/>
                </a:cxn>
              </a:cxnLst>
              <a:rect l="0" t="0" r="r" b="b"/>
              <a:pathLst>
                <a:path w="16" h="16">
                  <a:moveTo>
                    <a:pt x="2" y="11"/>
                  </a:moveTo>
                  <a:cubicBezTo>
                    <a:pt x="0" y="7"/>
                    <a:pt x="2" y="3"/>
                    <a:pt x="6" y="1"/>
                  </a:cubicBezTo>
                  <a:cubicBezTo>
                    <a:pt x="9" y="0"/>
                    <a:pt x="13" y="1"/>
                    <a:pt x="15" y="5"/>
                  </a:cubicBezTo>
                  <a:cubicBezTo>
                    <a:pt x="16" y="8"/>
                    <a:pt x="15" y="12"/>
                    <a:pt x="11" y="14"/>
                  </a:cubicBezTo>
                  <a:cubicBezTo>
                    <a:pt x="8" y="16"/>
                    <a:pt x="4" y="14"/>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41" name="Freeform 40"/>
            <p:cNvSpPr>
              <a:spLocks/>
            </p:cNvSpPr>
            <p:nvPr/>
          </p:nvSpPr>
          <p:spPr bwMode="auto">
            <a:xfrm>
              <a:off x="7627938" y="4665663"/>
              <a:ext cx="39688" cy="28575"/>
            </a:xfrm>
            <a:custGeom>
              <a:avLst/>
              <a:gdLst>
                <a:gd name="T0" fmla="*/ 4 w 25"/>
                <a:gd name="T1" fmla="*/ 0 h 18"/>
                <a:gd name="T2" fmla="*/ 0 w 25"/>
                <a:gd name="T3" fmla="*/ 8 h 18"/>
                <a:gd name="T4" fmla="*/ 1 w 25"/>
                <a:gd name="T5" fmla="*/ 9 h 18"/>
                <a:gd name="T6" fmla="*/ 3 w 25"/>
                <a:gd name="T7" fmla="*/ 7 h 18"/>
                <a:gd name="T8" fmla="*/ 20 w 25"/>
                <a:gd name="T9" fmla="*/ 16 h 18"/>
                <a:gd name="T10" fmla="*/ 20 w 25"/>
                <a:gd name="T11" fmla="*/ 18 h 18"/>
                <a:gd name="T12" fmla="*/ 22 w 25"/>
                <a:gd name="T13" fmla="*/ 18 h 18"/>
                <a:gd name="T14" fmla="*/ 25 w 25"/>
                <a:gd name="T15" fmla="*/ 12 h 18"/>
                <a:gd name="T16" fmla="*/ 24 w 25"/>
                <a:gd name="T17" fmla="*/ 11 h 18"/>
                <a:gd name="T18" fmla="*/ 22 w 25"/>
                <a:gd name="T19" fmla="*/ 12 h 18"/>
                <a:gd name="T20" fmla="*/ 5 w 25"/>
                <a:gd name="T21" fmla="*/ 3 h 18"/>
                <a:gd name="T22" fmla="*/ 5 w 25"/>
                <a:gd name="T23" fmla="*/ 1 h 18"/>
                <a:gd name="T24" fmla="*/ 4 w 25"/>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4" y="0"/>
                  </a:moveTo>
                  <a:lnTo>
                    <a:pt x="0" y="8"/>
                  </a:lnTo>
                  <a:lnTo>
                    <a:pt x="1" y="9"/>
                  </a:lnTo>
                  <a:lnTo>
                    <a:pt x="3" y="7"/>
                  </a:lnTo>
                  <a:lnTo>
                    <a:pt x="20" y="16"/>
                  </a:lnTo>
                  <a:lnTo>
                    <a:pt x="20" y="18"/>
                  </a:lnTo>
                  <a:lnTo>
                    <a:pt x="22" y="18"/>
                  </a:lnTo>
                  <a:lnTo>
                    <a:pt x="25" y="12"/>
                  </a:lnTo>
                  <a:lnTo>
                    <a:pt x="24" y="11"/>
                  </a:lnTo>
                  <a:lnTo>
                    <a:pt x="22" y="12"/>
                  </a:lnTo>
                  <a:lnTo>
                    <a:pt x="5" y="3"/>
                  </a:lnTo>
                  <a:lnTo>
                    <a:pt x="5"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42" name="Freeform 41"/>
            <p:cNvSpPr>
              <a:spLocks/>
            </p:cNvSpPr>
            <p:nvPr/>
          </p:nvSpPr>
          <p:spPr bwMode="auto">
            <a:xfrm>
              <a:off x="7613651" y="4684713"/>
              <a:ext cx="46038" cy="44450"/>
            </a:xfrm>
            <a:custGeom>
              <a:avLst/>
              <a:gdLst>
                <a:gd name="T0" fmla="*/ 24 w 29"/>
                <a:gd name="T1" fmla="*/ 23 h 28"/>
                <a:gd name="T2" fmla="*/ 23 w 29"/>
                <a:gd name="T3" fmla="*/ 22 h 28"/>
                <a:gd name="T4" fmla="*/ 22 w 29"/>
                <a:gd name="T5" fmla="*/ 23 h 28"/>
                <a:gd name="T6" fmla="*/ 9 w 29"/>
                <a:gd name="T7" fmla="*/ 20 h 28"/>
                <a:gd name="T8" fmla="*/ 27 w 29"/>
                <a:gd name="T9" fmla="*/ 13 h 28"/>
                <a:gd name="T10" fmla="*/ 29 w 29"/>
                <a:gd name="T11" fmla="*/ 9 h 28"/>
                <a:gd name="T12" fmla="*/ 28 w 29"/>
                <a:gd name="T13" fmla="*/ 8 h 28"/>
                <a:gd name="T14" fmla="*/ 27 w 29"/>
                <a:gd name="T15" fmla="*/ 9 h 28"/>
                <a:gd name="T16" fmla="*/ 9 w 29"/>
                <a:gd name="T17" fmla="*/ 2 h 28"/>
                <a:gd name="T18" fmla="*/ 9 w 29"/>
                <a:gd name="T19" fmla="*/ 0 h 28"/>
                <a:gd name="T20" fmla="*/ 7 w 29"/>
                <a:gd name="T21" fmla="*/ 0 h 28"/>
                <a:gd name="T22" fmla="*/ 5 w 29"/>
                <a:gd name="T23" fmla="*/ 6 h 28"/>
                <a:gd name="T24" fmla="*/ 7 w 29"/>
                <a:gd name="T25" fmla="*/ 6 h 28"/>
                <a:gd name="T26" fmla="*/ 8 w 29"/>
                <a:gd name="T27" fmla="*/ 6 h 28"/>
                <a:gd name="T28" fmla="*/ 21 w 29"/>
                <a:gd name="T29" fmla="*/ 11 h 28"/>
                <a:gd name="T30" fmla="*/ 1 w 29"/>
                <a:gd name="T31" fmla="*/ 18 h 28"/>
                <a:gd name="T32" fmla="*/ 0 w 29"/>
                <a:gd name="T33" fmla="*/ 22 h 28"/>
                <a:gd name="T34" fmla="*/ 21 w 29"/>
                <a:gd name="T35" fmla="*/ 26 h 28"/>
                <a:gd name="T36" fmla="*/ 22 w 29"/>
                <a:gd name="T37" fmla="*/ 27 h 28"/>
                <a:gd name="T38" fmla="*/ 23 w 29"/>
                <a:gd name="T39" fmla="*/ 28 h 28"/>
                <a:gd name="T40" fmla="*/ 24 w 29"/>
                <a:gd name="T41"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8">
                  <a:moveTo>
                    <a:pt x="24" y="23"/>
                  </a:moveTo>
                  <a:lnTo>
                    <a:pt x="23" y="22"/>
                  </a:lnTo>
                  <a:lnTo>
                    <a:pt x="22" y="23"/>
                  </a:lnTo>
                  <a:lnTo>
                    <a:pt x="9" y="20"/>
                  </a:lnTo>
                  <a:lnTo>
                    <a:pt x="27" y="13"/>
                  </a:lnTo>
                  <a:lnTo>
                    <a:pt x="29" y="9"/>
                  </a:lnTo>
                  <a:lnTo>
                    <a:pt x="28" y="8"/>
                  </a:lnTo>
                  <a:lnTo>
                    <a:pt x="27" y="9"/>
                  </a:lnTo>
                  <a:lnTo>
                    <a:pt x="9" y="2"/>
                  </a:lnTo>
                  <a:lnTo>
                    <a:pt x="9" y="0"/>
                  </a:lnTo>
                  <a:lnTo>
                    <a:pt x="7" y="0"/>
                  </a:lnTo>
                  <a:lnTo>
                    <a:pt x="5" y="6"/>
                  </a:lnTo>
                  <a:lnTo>
                    <a:pt x="7" y="6"/>
                  </a:lnTo>
                  <a:lnTo>
                    <a:pt x="8" y="6"/>
                  </a:lnTo>
                  <a:lnTo>
                    <a:pt x="21" y="11"/>
                  </a:lnTo>
                  <a:lnTo>
                    <a:pt x="1" y="18"/>
                  </a:lnTo>
                  <a:lnTo>
                    <a:pt x="0" y="22"/>
                  </a:lnTo>
                  <a:lnTo>
                    <a:pt x="21" y="26"/>
                  </a:lnTo>
                  <a:lnTo>
                    <a:pt x="22" y="27"/>
                  </a:lnTo>
                  <a:lnTo>
                    <a:pt x="23" y="28"/>
                  </a:lnTo>
                  <a:lnTo>
                    <a:pt x="2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43" name="Freeform 42"/>
            <p:cNvSpPr>
              <a:spLocks noEditPoints="1"/>
            </p:cNvSpPr>
            <p:nvPr/>
          </p:nvSpPr>
          <p:spPr bwMode="auto">
            <a:xfrm>
              <a:off x="7677151" y="4889500"/>
              <a:ext cx="39688" cy="39688"/>
            </a:xfrm>
            <a:custGeom>
              <a:avLst/>
              <a:gdLst>
                <a:gd name="T0" fmla="*/ 63 w 63"/>
                <a:gd name="T1" fmla="*/ 30 h 63"/>
                <a:gd name="T2" fmla="*/ 63 w 63"/>
                <a:gd name="T3" fmla="*/ 30 h 63"/>
                <a:gd name="T4" fmla="*/ 56 w 63"/>
                <a:gd name="T5" fmla="*/ 9 h 63"/>
                <a:gd name="T6" fmla="*/ 55 w 63"/>
                <a:gd name="T7" fmla="*/ 8 h 63"/>
                <a:gd name="T8" fmla="*/ 55 w 63"/>
                <a:gd name="T9" fmla="*/ 7 h 63"/>
                <a:gd name="T10" fmla="*/ 55 w 63"/>
                <a:gd name="T11" fmla="*/ 7 h 63"/>
                <a:gd name="T12" fmla="*/ 54 w 63"/>
                <a:gd name="T13" fmla="*/ 7 h 63"/>
                <a:gd name="T14" fmla="*/ 54 w 63"/>
                <a:gd name="T15" fmla="*/ 6 h 63"/>
                <a:gd name="T16" fmla="*/ 32 w 63"/>
                <a:gd name="T17" fmla="*/ 0 h 63"/>
                <a:gd name="T18" fmla="*/ 9 w 63"/>
                <a:gd name="T19" fmla="*/ 14 h 63"/>
                <a:gd name="T20" fmla="*/ 11 w 63"/>
                <a:gd name="T21" fmla="*/ 53 h 63"/>
                <a:gd name="T22" fmla="*/ 11 w 63"/>
                <a:gd name="T23" fmla="*/ 53 h 63"/>
                <a:gd name="T24" fmla="*/ 11 w 63"/>
                <a:gd name="T25" fmla="*/ 53 h 63"/>
                <a:gd name="T26" fmla="*/ 11 w 63"/>
                <a:gd name="T27" fmla="*/ 53 h 63"/>
                <a:gd name="T28" fmla="*/ 11 w 63"/>
                <a:gd name="T29" fmla="*/ 53 h 63"/>
                <a:gd name="T30" fmla="*/ 51 w 63"/>
                <a:gd name="T31" fmla="*/ 53 h 63"/>
                <a:gd name="T32" fmla="*/ 63 w 63"/>
                <a:gd name="T33" fmla="*/ 30 h 63"/>
                <a:gd name="T34" fmla="*/ 43 w 63"/>
                <a:gd name="T35" fmla="*/ 41 h 63"/>
                <a:gd name="T36" fmla="*/ 26 w 63"/>
                <a:gd name="T37" fmla="*/ 50 h 63"/>
                <a:gd name="T38" fmla="*/ 17 w 63"/>
                <a:gd name="T39" fmla="*/ 47 h 63"/>
                <a:gd name="T40" fmla="*/ 16 w 63"/>
                <a:gd name="T41" fmla="*/ 46 h 63"/>
                <a:gd name="T42" fmla="*/ 13 w 63"/>
                <a:gd name="T43" fmla="*/ 38 h 63"/>
                <a:gd name="T44" fmla="*/ 22 w 63"/>
                <a:gd name="T45" fmla="*/ 19 h 63"/>
                <a:gd name="T46" fmla="*/ 48 w 63"/>
                <a:gd name="T47" fmla="*/ 12 h 63"/>
                <a:gd name="T48" fmla="*/ 50 w 63"/>
                <a:gd name="T49" fmla="*/ 12 h 63"/>
                <a:gd name="T50" fmla="*/ 43 w 63"/>
                <a:gd name="T51"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63">
                  <a:moveTo>
                    <a:pt x="63" y="30"/>
                  </a:moveTo>
                  <a:cubicBezTo>
                    <a:pt x="63" y="30"/>
                    <a:pt x="63" y="30"/>
                    <a:pt x="63" y="30"/>
                  </a:cubicBezTo>
                  <a:cubicBezTo>
                    <a:pt x="63" y="21"/>
                    <a:pt x="62" y="14"/>
                    <a:pt x="56" y="9"/>
                  </a:cubicBezTo>
                  <a:cubicBezTo>
                    <a:pt x="55" y="8"/>
                    <a:pt x="55" y="8"/>
                    <a:pt x="55" y="8"/>
                  </a:cubicBezTo>
                  <a:cubicBezTo>
                    <a:pt x="55" y="7"/>
                    <a:pt x="55" y="7"/>
                    <a:pt x="55" y="7"/>
                  </a:cubicBezTo>
                  <a:cubicBezTo>
                    <a:pt x="55" y="7"/>
                    <a:pt x="55" y="7"/>
                    <a:pt x="55" y="7"/>
                  </a:cubicBezTo>
                  <a:cubicBezTo>
                    <a:pt x="54" y="7"/>
                    <a:pt x="54" y="7"/>
                    <a:pt x="54" y="7"/>
                  </a:cubicBezTo>
                  <a:cubicBezTo>
                    <a:pt x="54" y="6"/>
                    <a:pt x="54" y="6"/>
                    <a:pt x="54" y="6"/>
                  </a:cubicBezTo>
                  <a:cubicBezTo>
                    <a:pt x="48" y="1"/>
                    <a:pt x="40" y="0"/>
                    <a:pt x="32" y="0"/>
                  </a:cubicBezTo>
                  <a:cubicBezTo>
                    <a:pt x="23" y="1"/>
                    <a:pt x="15" y="6"/>
                    <a:pt x="9" y="14"/>
                  </a:cubicBezTo>
                  <a:cubicBezTo>
                    <a:pt x="0" y="26"/>
                    <a:pt x="0" y="41"/>
                    <a:pt x="11" y="53"/>
                  </a:cubicBezTo>
                  <a:cubicBezTo>
                    <a:pt x="11" y="53"/>
                    <a:pt x="11" y="53"/>
                    <a:pt x="11" y="53"/>
                  </a:cubicBezTo>
                  <a:cubicBezTo>
                    <a:pt x="11" y="53"/>
                    <a:pt x="11" y="53"/>
                    <a:pt x="11" y="53"/>
                  </a:cubicBezTo>
                  <a:cubicBezTo>
                    <a:pt x="11" y="53"/>
                    <a:pt x="11" y="53"/>
                    <a:pt x="11" y="53"/>
                  </a:cubicBezTo>
                  <a:cubicBezTo>
                    <a:pt x="11" y="53"/>
                    <a:pt x="11" y="53"/>
                    <a:pt x="11" y="53"/>
                  </a:cubicBezTo>
                  <a:cubicBezTo>
                    <a:pt x="24" y="63"/>
                    <a:pt x="39" y="62"/>
                    <a:pt x="51" y="53"/>
                  </a:cubicBezTo>
                  <a:cubicBezTo>
                    <a:pt x="58" y="47"/>
                    <a:pt x="62" y="38"/>
                    <a:pt x="63" y="30"/>
                  </a:cubicBezTo>
                  <a:moveTo>
                    <a:pt x="43" y="41"/>
                  </a:moveTo>
                  <a:cubicBezTo>
                    <a:pt x="42" y="43"/>
                    <a:pt x="34" y="50"/>
                    <a:pt x="26" y="50"/>
                  </a:cubicBezTo>
                  <a:cubicBezTo>
                    <a:pt x="23" y="50"/>
                    <a:pt x="20" y="49"/>
                    <a:pt x="17" y="47"/>
                  </a:cubicBezTo>
                  <a:cubicBezTo>
                    <a:pt x="16" y="46"/>
                    <a:pt x="16" y="46"/>
                    <a:pt x="16" y="46"/>
                  </a:cubicBezTo>
                  <a:cubicBezTo>
                    <a:pt x="14" y="44"/>
                    <a:pt x="13" y="41"/>
                    <a:pt x="13" y="38"/>
                  </a:cubicBezTo>
                  <a:cubicBezTo>
                    <a:pt x="12" y="32"/>
                    <a:pt x="18" y="23"/>
                    <a:pt x="22" y="19"/>
                  </a:cubicBezTo>
                  <a:cubicBezTo>
                    <a:pt x="26" y="16"/>
                    <a:pt x="38" y="3"/>
                    <a:pt x="48" y="12"/>
                  </a:cubicBezTo>
                  <a:cubicBezTo>
                    <a:pt x="50" y="12"/>
                    <a:pt x="50" y="12"/>
                    <a:pt x="50" y="12"/>
                  </a:cubicBezTo>
                  <a:cubicBezTo>
                    <a:pt x="59" y="22"/>
                    <a:pt x="46" y="38"/>
                    <a:pt x="43"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44" name="Freeform 43"/>
            <p:cNvSpPr>
              <a:spLocks/>
            </p:cNvSpPr>
            <p:nvPr/>
          </p:nvSpPr>
          <p:spPr bwMode="auto">
            <a:xfrm>
              <a:off x="7762876" y="4924425"/>
              <a:ext cx="20638" cy="38100"/>
            </a:xfrm>
            <a:custGeom>
              <a:avLst/>
              <a:gdLst>
                <a:gd name="T0" fmla="*/ 0 w 13"/>
                <a:gd name="T1" fmla="*/ 23 h 24"/>
                <a:gd name="T2" fmla="*/ 8 w 13"/>
                <a:gd name="T3" fmla="*/ 24 h 24"/>
                <a:gd name="T4" fmla="*/ 8 w 13"/>
                <a:gd name="T5" fmla="*/ 24 h 24"/>
                <a:gd name="T6" fmla="*/ 7 w 13"/>
                <a:gd name="T7" fmla="*/ 22 h 24"/>
                <a:gd name="T8" fmla="*/ 11 w 13"/>
                <a:gd name="T9" fmla="*/ 3 h 24"/>
                <a:gd name="T10" fmla="*/ 12 w 13"/>
                <a:gd name="T11" fmla="*/ 3 h 24"/>
                <a:gd name="T12" fmla="*/ 13 w 13"/>
                <a:gd name="T13" fmla="*/ 1 h 24"/>
                <a:gd name="T14" fmla="*/ 5 w 13"/>
                <a:gd name="T15" fmla="*/ 0 h 24"/>
                <a:gd name="T16" fmla="*/ 5 w 13"/>
                <a:gd name="T17" fmla="*/ 1 h 24"/>
                <a:gd name="T18" fmla="*/ 6 w 13"/>
                <a:gd name="T19" fmla="*/ 2 h 24"/>
                <a:gd name="T20" fmla="*/ 3 w 13"/>
                <a:gd name="T21" fmla="*/ 21 h 24"/>
                <a:gd name="T22" fmla="*/ 1 w 13"/>
                <a:gd name="T23" fmla="*/ 22 h 24"/>
                <a:gd name="T24" fmla="*/ 0 w 13"/>
                <a:gd name="T2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4">
                  <a:moveTo>
                    <a:pt x="0" y="23"/>
                  </a:moveTo>
                  <a:lnTo>
                    <a:pt x="8" y="24"/>
                  </a:lnTo>
                  <a:lnTo>
                    <a:pt x="8" y="24"/>
                  </a:lnTo>
                  <a:lnTo>
                    <a:pt x="7" y="22"/>
                  </a:lnTo>
                  <a:lnTo>
                    <a:pt x="11" y="3"/>
                  </a:lnTo>
                  <a:lnTo>
                    <a:pt x="12" y="3"/>
                  </a:lnTo>
                  <a:lnTo>
                    <a:pt x="13" y="1"/>
                  </a:lnTo>
                  <a:lnTo>
                    <a:pt x="5" y="0"/>
                  </a:lnTo>
                  <a:lnTo>
                    <a:pt x="5" y="1"/>
                  </a:lnTo>
                  <a:lnTo>
                    <a:pt x="6" y="2"/>
                  </a:lnTo>
                  <a:lnTo>
                    <a:pt x="3" y="21"/>
                  </a:lnTo>
                  <a:lnTo>
                    <a:pt x="1" y="22"/>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45" name="Freeform 44"/>
            <p:cNvSpPr>
              <a:spLocks/>
            </p:cNvSpPr>
            <p:nvPr/>
          </p:nvSpPr>
          <p:spPr bwMode="auto">
            <a:xfrm>
              <a:off x="7824788" y="4922838"/>
              <a:ext cx="42863" cy="42863"/>
            </a:xfrm>
            <a:custGeom>
              <a:avLst/>
              <a:gdLst>
                <a:gd name="T0" fmla="*/ 59 w 66"/>
                <a:gd name="T1" fmla="*/ 37 h 66"/>
                <a:gd name="T2" fmla="*/ 62 w 66"/>
                <a:gd name="T3" fmla="*/ 37 h 66"/>
                <a:gd name="T4" fmla="*/ 66 w 66"/>
                <a:gd name="T5" fmla="*/ 50 h 66"/>
                <a:gd name="T6" fmla="*/ 46 w 66"/>
                <a:gd name="T7" fmla="*/ 62 h 66"/>
                <a:gd name="T8" fmla="*/ 8 w 66"/>
                <a:gd name="T9" fmla="*/ 40 h 66"/>
                <a:gd name="T10" fmla="*/ 33 w 66"/>
                <a:gd name="T11" fmla="*/ 2 h 66"/>
                <a:gd name="T12" fmla="*/ 48 w 66"/>
                <a:gd name="T13" fmla="*/ 0 h 66"/>
                <a:gd name="T14" fmla="*/ 52 w 66"/>
                <a:gd name="T15" fmla="*/ 12 h 66"/>
                <a:gd name="T16" fmla="*/ 49 w 66"/>
                <a:gd name="T17" fmla="*/ 14 h 66"/>
                <a:gd name="T18" fmla="*/ 32 w 66"/>
                <a:gd name="T19" fmla="*/ 9 h 66"/>
                <a:gd name="T20" fmla="*/ 19 w 66"/>
                <a:gd name="T21" fmla="*/ 32 h 66"/>
                <a:gd name="T22" fmla="*/ 48 w 66"/>
                <a:gd name="T23" fmla="*/ 25 h 66"/>
                <a:gd name="T24" fmla="*/ 50 w 66"/>
                <a:gd name="T25" fmla="*/ 20 h 66"/>
                <a:gd name="T26" fmla="*/ 53 w 66"/>
                <a:gd name="T27" fmla="*/ 19 h 66"/>
                <a:gd name="T28" fmla="*/ 57 w 66"/>
                <a:gd name="T29" fmla="*/ 32 h 66"/>
                <a:gd name="T30" fmla="*/ 54 w 66"/>
                <a:gd name="T31" fmla="*/ 33 h 66"/>
                <a:gd name="T32" fmla="*/ 51 w 66"/>
                <a:gd name="T33" fmla="*/ 31 h 66"/>
                <a:gd name="T34" fmla="*/ 22 w 66"/>
                <a:gd name="T35" fmla="*/ 38 h 66"/>
                <a:gd name="T36" fmla="*/ 45 w 66"/>
                <a:gd name="T37" fmla="*/ 55 h 66"/>
                <a:gd name="T38" fmla="*/ 59 w 66"/>
                <a:gd name="T39"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59" y="37"/>
                  </a:moveTo>
                  <a:cubicBezTo>
                    <a:pt x="62" y="37"/>
                    <a:pt x="62" y="37"/>
                    <a:pt x="62" y="37"/>
                  </a:cubicBezTo>
                  <a:cubicBezTo>
                    <a:pt x="66" y="50"/>
                    <a:pt x="66" y="50"/>
                    <a:pt x="66" y="50"/>
                  </a:cubicBezTo>
                  <a:cubicBezTo>
                    <a:pt x="60" y="57"/>
                    <a:pt x="55" y="60"/>
                    <a:pt x="46" y="62"/>
                  </a:cubicBezTo>
                  <a:cubicBezTo>
                    <a:pt x="29" y="66"/>
                    <a:pt x="13" y="62"/>
                    <a:pt x="8" y="40"/>
                  </a:cubicBezTo>
                  <a:cubicBezTo>
                    <a:pt x="0" y="16"/>
                    <a:pt x="16" y="7"/>
                    <a:pt x="33" y="2"/>
                  </a:cubicBezTo>
                  <a:cubicBezTo>
                    <a:pt x="39" y="0"/>
                    <a:pt x="43" y="0"/>
                    <a:pt x="48" y="0"/>
                  </a:cubicBezTo>
                  <a:cubicBezTo>
                    <a:pt x="52" y="12"/>
                    <a:pt x="52" y="12"/>
                    <a:pt x="52" y="12"/>
                  </a:cubicBezTo>
                  <a:cubicBezTo>
                    <a:pt x="49" y="14"/>
                    <a:pt x="49" y="14"/>
                    <a:pt x="49" y="14"/>
                  </a:cubicBezTo>
                  <a:cubicBezTo>
                    <a:pt x="45" y="9"/>
                    <a:pt x="38" y="7"/>
                    <a:pt x="32" y="9"/>
                  </a:cubicBezTo>
                  <a:cubicBezTo>
                    <a:pt x="22" y="11"/>
                    <a:pt x="16" y="22"/>
                    <a:pt x="19" y="32"/>
                  </a:cubicBezTo>
                  <a:cubicBezTo>
                    <a:pt x="48" y="25"/>
                    <a:pt x="48" y="25"/>
                    <a:pt x="48" y="25"/>
                  </a:cubicBezTo>
                  <a:cubicBezTo>
                    <a:pt x="50" y="20"/>
                    <a:pt x="50" y="20"/>
                    <a:pt x="50" y="20"/>
                  </a:cubicBezTo>
                  <a:cubicBezTo>
                    <a:pt x="53" y="19"/>
                    <a:pt x="53" y="19"/>
                    <a:pt x="53" y="19"/>
                  </a:cubicBezTo>
                  <a:cubicBezTo>
                    <a:pt x="57" y="32"/>
                    <a:pt x="57" y="32"/>
                    <a:pt x="57" y="32"/>
                  </a:cubicBezTo>
                  <a:cubicBezTo>
                    <a:pt x="54" y="33"/>
                    <a:pt x="54" y="33"/>
                    <a:pt x="54" y="33"/>
                  </a:cubicBezTo>
                  <a:cubicBezTo>
                    <a:pt x="51" y="31"/>
                    <a:pt x="51" y="31"/>
                    <a:pt x="51" y="31"/>
                  </a:cubicBezTo>
                  <a:cubicBezTo>
                    <a:pt x="22" y="38"/>
                    <a:pt x="22" y="38"/>
                    <a:pt x="22" y="38"/>
                  </a:cubicBezTo>
                  <a:cubicBezTo>
                    <a:pt x="23" y="49"/>
                    <a:pt x="34" y="57"/>
                    <a:pt x="45" y="55"/>
                  </a:cubicBezTo>
                  <a:cubicBezTo>
                    <a:pt x="52" y="53"/>
                    <a:pt x="60" y="46"/>
                    <a:pt x="59"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46" name="Freeform 45"/>
            <p:cNvSpPr>
              <a:spLocks/>
            </p:cNvSpPr>
            <p:nvPr/>
          </p:nvSpPr>
          <p:spPr bwMode="auto">
            <a:xfrm>
              <a:off x="7642226" y="4854575"/>
              <a:ext cx="50800" cy="49213"/>
            </a:xfrm>
            <a:custGeom>
              <a:avLst/>
              <a:gdLst>
                <a:gd name="T0" fmla="*/ 29 w 32"/>
                <a:gd name="T1" fmla="*/ 11 h 31"/>
                <a:gd name="T2" fmla="*/ 28 w 32"/>
                <a:gd name="T3" fmla="*/ 12 h 31"/>
                <a:gd name="T4" fmla="*/ 28 w 32"/>
                <a:gd name="T5" fmla="*/ 13 h 31"/>
                <a:gd name="T6" fmla="*/ 18 w 32"/>
                <a:gd name="T7" fmla="*/ 23 h 31"/>
                <a:gd name="T8" fmla="*/ 22 w 32"/>
                <a:gd name="T9" fmla="*/ 3 h 31"/>
                <a:gd name="T10" fmla="*/ 19 w 32"/>
                <a:gd name="T11" fmla="*/ 0 h 31"/>
                <a:gd name="T12" fmla="*/ 19 w 32"/>
                <a:gd name="T13" fmla="*/ 1 h 31"/>
                <a:gd name="T14" fmla="*/ 18 w 32"/>
                <a:gd name="T15" fmla="*/ 2 h 31"/>
                <a:gd name="T16" fmla="*/ 3 w 32"/>
                <a:gd name="T17" fmla="*/ 13 h 31"/>
                <a:gd name="T18" fmla="*/ 1 w 32"/>
                <a:gd name="T19" fmla="*/ 12 h 31"/>
                <a:gd name="T20" fmla="*/ 0 w 32"/>
                <a:gd name="T21" fmla="*/ 13 h 31"/>
                <a:gd name="T22" fmla="*/ 4 w 32"/>
                <a:gd name="T23" fmla="*/ 18 h 31"/>
                <a:gd name="T24" fmla="*/ 5 w 32"/>
                <a:gd name="T25" fmla="*/ 17 h 31"/>
                <a:gd name="T26" fmla="*/ 5 w 32"/>
                <a:gd name="T27" fmla="*/ 15 h 31"/>
                <a:gd name="T28" fmla="*/ 17 w 32"/>
                <a:gd name="T29" fmla="*/ 8 h 31"/>
                <a:gd name="T30" fmla="*/ 12 w 32"/>
                <a:gd name="T31" fmla="*/ 28 h 31"/>
                <a:gd name="T32" fmla="*/ 14 w 32"/>
                <a:gd name="T33" fmla="*/ 31 h 31"/>
                <a:gd name="T34" fmla="*/ 30 w 32"/>
                <a:gd name="T35" fmla="*/ 16 h 31"/>
                <a:gd name="T36" fmla="*/ 31 w 32"/>
                <a:gd name="T37" fmla="*/ 15 h 31"/>
                <a:gd name="T38" fmla="*/ 32 w 32"/>
                <a:gd name="T39" fmla="*/ 15 h 31"/>
                <a:gd name="T40" fmla="*/ 29 w 32"/>
                <a:gd name="T41"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29" y="11"/>
                  </a:moveTo>
                  <a:lnTo>
                    <a:pt x="28" y="12"/>
                  </a:lnTo>
                  <a:lnTo>
                    <a:pt x="28" y="13"/>
                  </a:lnTo>
                  <a:lnTo>
                    <a:pt x="18" y="23"/>
                  </a:lnTo>
                  <a:lnTo>
                    <a:pt x="22" y="3"/>
                  </a:lnTo>
                  <a:lnTo>
                    <a:pt x="19" y="0"/>
                  </a:lnTo>
                  <a:lnTo>
                    <a:pt x="19" y="1"/>
                  </a:lnTo>
                  <a:lnTo>
                    <a:pt x="18" y="2"/>
                  </a:lnTo>
                  <a:lnTo>
                    <a:pt x="3" y="13"/>
                  </a:lnTo>
                  <a:lnTo>
                    <a:pt x="1" y="12"/>
                  </a:lnTo>
                  <a:lnTo>
                    <a:pt x="0" y="13"/>
                  </a:lnTo>
                  <a:lnTo>
                    <a:pt x="4" y="18"/>
                  </a:lnTo>
                  <a:lnTo>
                    <a:pt x="5" y="17"/>
                  </a:lnTo>
                  <a:lnTo>
                    <a:pt x="5" y="15"/>
                  </a:lnTo>
                  <a:lnTo>
                    <a:pt x="17" y="8"/>
                  </a:lnTo>
                  <a:lnTo>
                    <a:pt x="12" y="28"/>
                  </a:lnTo>
                  <a:lnTo>
                    <a:pt x="14" y="31"/>
                  </a:lnTo>
                  <a:lnTo>
                    <a:pt x="30" y="16"/>
                  </a:lnTo>
                  <a:lnTo>
                    <a:pt x="31" y="15"/>
                  </a:lnTo>
                  <a:lnTo>
                    <a:pt x="32" y="15"/>
                  </a:lnTo>
                  <a:lnTo>
                    <a:pt x="29"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47" name="Freeform 46"/>
            <p:cNvSpPr>
              <a:spLocks/>
            </p:cNvSpPr>
            <p:nvPr/>
          </p:nvSpPr>
          <p:spPr bwMode="auto">
            <a:xfrm>
              <a:off x="7786688" y="4927600"/>
              <a:ext cx="36513" cy="38100"/>
            </a:xfrm>
            <a:custGeom>
              <a:avLst/>
              <a:gdLst>
                <a:gd name="T0" fmla="*/ 17 w 23"/>
                <a:gd name="T1" fmla="*/ 1 h 24"/>
                <a:gd name="T2" fmla="*/ 17 w 23"/>
                <a:gd name="T3" fmla="*/ 2 h 24"/>
                <a:gd name="T4" fmla="*/ 18 w 23"/>
                <a:gd name="T5" fmla="*/ 3 h 24"/>
                <a:gd name="T6" fmla="*/ 19 w 23"/>
                <a:gd name="T7" fmla="*/ 17 h 24"/>
                <a:gd name="T8" fmla="*/ 6 w 23"/>
                <a:gd name="T9" fmla="*/ 0 h 24"/>
                <a:gd name="T10" fmla="*/ 2 w 23"/>
                <a:gd name="T11" fmla="*/ 0 h 24"/>
                <a:gd name="T12" fmla="*/ 2 w 23"/>
                <a:gd name="T13" fmla="*/ 1 h 24"/>
                <a:gd name="T14" fmla="*/ 3 w 23"/>
                <a:gd name="T15" fmla="*/ 2 h 24"/>
                <a:gd name="T16" fmla="*/ 1 w 23"/>
                <a:gd name="T17" fmla="*/ 22 h 24"/>
                <a:gd name="T18" fmla="*/ 0 w 23"/>
                <a:gd name="T19" fmla="*/ 22 h 24"/>
                <a:gd name="T20" fmla="*/ 0 w 23"/>
                <a:gd name="T21" fmla="*/ 24 h 24"/>
                <a:gd name="T22" fmla="*/ 6 w 23"/>
                <a:gd name="T23" fmla="*/ 24 h 24"/>
                <a:gd name="T24" fmla="*/ 6 w 23"/>
                <a:gd name="T25" fmla="*/ 22 h 24"/>
                <a:gd name="T26" fmla="*/ 5 w 23"/>
                <a:gd name="T27" fmla="*/ 21 h 24"/>
                <a:gd name="T28" fmla="*/ 6 w 23"/>
                <a:gd name="T29" fmla="*/ 8 h 24"/>
                <a:gd name="T30" fmla="*/ 20 w 23"/>
                <a:gd name="T31" fmla="*/ 24 h 24"/>
                <a:gd name="T32" fmla="*/ 23 w 23"/>
                <a:gd name="T33" fmla="*/ 24 h 24"/>
                <a:gd name="T34" fmla="*/ 21 w 23"/>
                <a:gd name="T35" fmla="*/ 3 h 24"/>
                <a:gd name="T36" fmla="*/ 22 w 23"/>
                <a:gd name="T37" fmla="*/ 2 h 24"/>
                <a:gd name="T38" fmla="*/ 22 w 23"/>
                <a:gd name="T39" fmla="*/ 1 h 24"/>
                <a:gd name="T40" fmla="*/ 17 w 23"/>
                <a:gd name="T41"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4">
                  <a:moveTo>
                    <a:pt x="17" y="1"/>
                  </a:moveTo>
                  <a:lnTo>
                    <a:pt x="17" y="2"/>
                  </a:lnTo>
                  <a:lnTo>
                    <a:pt x="18" y="3"/>
                  </a:lnTo>
                  <a:lnTo>
                    <a:pt x="19" y="17"/>
                  </a:lnTo>
                  <a:lnTo>
                    <a:pt x="6" y="0"/>
                  </a:lnTo>
                  <a:lnTo>
                    <a:pt x="2" y="0"/>
                  </a:lnTo>
                  <a:lnTo>
                    <a:pt x="2" y="1"/>
                  </a:lnTo>
                  <a:lnTo>
                    <a:pt x="3" y="2"/>
                  </a:lnTo>
                  <a:lnTo>
                    <a:pt x="1" y="22"/>
                  </a:lnTo>
                  <a:lnTo>
                    <a:pt x="0" y="22"/>
                  </a:lnTo>
                  <a:lnTo>
                    <a:pt x="0" y="24"/>
                  </a:lnTo>
                  <a:lnTo>
                    <a:pt x="6" y="24"/>
                  </a:lnTo>
                  <a:lnTo>
                    <a:pt x="6" y="22"/>
                  </a:lnTo>
                  <a:lnTo>
                    <a:pt x="5" y="21"/>
                  </a:lnTo>
                  <a:lnTo>
                    <a:pt x="6" y="8"/>
                  </a:lnTo>
                  <a:lnTo>
                    <a:pt x="20" y="24"/>
                  </a:lnTo>
                  <a:lnTo>
                    <a:pt x="23" y="24"/>
                  </a:lnTo>
                  <a:lnTo>
                    <a:pt x="21" y="3"/>
                  </a:lnTo>
                  <a:lnTo>
                    <a:pt x="22" y="2"/>
                  </a:lnTo>
                  <a:lnTo>
                    <a:pt x="22" y="1"/>
                  </a:lnTo>
                  <a:lnTo>
                    <a:pt x="1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48" name="Freeform 47"/>
            <p:cNvSpPr>
              <a:spLocks/>
            </p:cNvSpPr>
            <p:nvPr/>
          </p:nvSpPr>
          <p:spPr bwMode="auto">
            <a:xfrm>
              <a:off x="7705726" y="4906963"/>
              <a:ext cx="52388" cy="50800"/>
            </a:xfrm>
            <a:custGeom>
              <a:avLst/>
              <a:gdLst>
                <a:gd name="T0" fmla="*/ 0 w 33"/>
                <a:gd name="T1" fmla="*/ 19 h 32"/>
                <a:gd name="T2" fmla="*/ 1 w 33"/>
                <a:gd name="T3" fmla="*/ 17 h 32"/>
                <a:gd name="T4" fmla="*/ 3 w 33"/>
                <a:gd name="T5" fmla="*/ 17 h 32"/>
                <a:gd name="T6" fmla="*/ 15 w 33"/>
                <a:gd name="T7" fmla="*/ 3 h 32"/>
                <a:gd name="T8" fmla="*/ 15 w 33"/>
                <a:gd name="T9" fmla="*/ 1 h 32"/>
                <a:gd name="T10" fmla="*/ 16 w 33"/>
                <a:gd name="T11" fmla="*/ 0 h 32"/>
                <a:gd name="T12" fmla="*/ 20 w 33"/>
                <a:gd name="T13" fmla="*/ 2 h 32"/>
                <a:gd name="T14" fmla="*/ 19 w 33"/>
                <a:gd name="T15" fmla="*/ 17 h 32"/>
                <a:gd name="T16" fmla="*/ 27 w 33"/>
                <a:gd name="T17" fmla="*/ 7 h 32"/>
                <a:gd name="T18" fmla="*/ 27 w 33"/>
                <a:gd name="T19" fmla="*/ 6 h 32"/>
                <a:gd name="T20" fmla="*/ 28 w 33"/>
                <a:gd name="T21" fmla="*/ 6 h 32"/>
                <a:gd name="T22" fmla="*/ 33 w 33"/>
                <a:gd name="T23" fmla="*/ 8 h 32"/>
                <a:gd name="T24" fmla="*/ 33 w 33"/>
                <a:gd name="T25" fmla="*/ 9 h 32"/>
                <a:gd name="T26" fmla="*/ 32 w 33"/>
                <a:gd name="T27" fmla="*/ 10 h 32"/>
                <a:gd name="T28" fmla="*/ 30 w 33"/>
                <a:gd name="T29" fmla="*/ 30 h 32"/>
                <a:gd name="T30" fmla="*/ 31 w 33"/>
                <a:gd name="T31" fmla="*/ 31 h 32"/>
                <a:gd name="T32" fmla="*/ 31 w 33"/>
                <a:gd name="T33" fmla="*/ 32 h 32"/>
                <a:gd name="T34" fmla="*/ 24 w 33"/>
                <a:gd name="T35" fmla="*/ 29 h 32"/>
                <a:gd name="T36" fmla="*/ 24 w 33"/>
                <a:gd name="T37" fmla="*/ 28 h 32"/>
                <a:gd name="T38" fmla="*/ 25 w 33"/>
                <a:gd name="T39" fmla="*/ 28 h 32"/>
                <a:gd name="T40" fmla="*/ 27 w 33"/>
                <a:gd name="T41" fmla="*/ 12 h 32"/>
                <a:gd name="T42" fmla="*/ 15 w 33"/>
                <a:gd name="T43" fmla="*/ 27 h 32"/>
                <a:gd name="T44" fmla="*/ 13 w 33"/>
                <a:gd name="T45" fmla="*/ 26 h 32"/>
                <a:gd name="T46" fmla="*/ 15 w 33"/>
                <a:gd name="T47" fmla="*/ 8 h 32"/>
                <a:gd name="T48" fmla="*/ 5 w 33"/>
                <a:gd name="T49" fmla="*/ 19 h 32"/>
                <a:gd name="T50" fmla="*/ 6 w 33"/>
                <a:gd name="T51" fmla="*/ 21 h 32"/>
                <a:gd name="T52" fmla="*/ 5 w 33"/>
                <a:gd name="T53" fmla="*/ 22 h 32"/>
                <a:gd name="T54" fmla="*/ 0 w 33"/>
                <a:gd name="T5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32">
                  <a:moveTo>
                    <a:pt x="0" y="19"/>
                  </a:moveTo>
                  <a:lnTo>
                    <a:pt x="1" y="17"/>
                  </a:lnTo>
                  <a:lnTo>
                    <a:pt x="3" y="17"/>
                  </a:lnTo>
                  <a:lnTo>
                    <a:pt x="15" y="3"/>
                  </a:lnTo>
                  <a:lnTo>
                    <a:pt x="15" y="1"/>
                  </a:lnTo>
                  <a:lnTo>
                    <a:pt x="16" y="0"/>
                  </a:lnTo>
                  <a:lnTo>
                    <a:pt x="20" y="2"/>
                  </a:lnTo>
                  <a:lnTo>
                    <a:pt x="19" y="17"/>
                  </a:lnTo>
                  <a:lnTo>
                    <a:pt x="27" y="7"/>
                  </a:lnTo>
                  <a:lnTo>
                    <a:pt x="27" y="6"/>
                  </a:lnTo>
                  <a:lnTo>
                    <a:pt x="28" y="6"/>
                  </a:lnTo>
                  <a:lnTo>
                    <a:pt x="33" y="8"/>
                  </a:lnTo>
                  <a:lnTo>
                    <a:pt x="33" y="9"/>
                  </a:lnTo>
                  <a:lnTo>
                    <a:pt x="32" y="10"/>
                  </a:lnTo>
                  <a:lnTo>
                    <a:pt x="30" y="30"/>
                  </a:lnTo>
                  <a:lnTo>
                    <a:pt x="31" y="31"/>
                  </a:lnTo>
                  <a:lnTo>
                    <a:pt x="31" y="32"/>
                  </a:lnTo>
                  <a:lnTo>
                    <a:pt x="24" y="29"/>
                  </a:lnTo>
                  <a:lnTo>
                    <a:pt x="24" y="28"/>
                  </a:lnTo>
                  <a:lnTo>
                    <a:pt x="25" y="28"/>
                  </a:lnTo>
                  <a:lnTo>
                    <a:pt x="27" y="12"/>
                  </a:lnTo>
                  <a:lnTo>
                    <a:pt x="15" y="27"/>
                  </a:lnTo>
                  <a:lnTo>
                    <a:pt x="13" y="26"/>
                  </a:lnTo>
                  <a:lnTo>
                    <a:pt x="15" y="8"/>
                  </a:lnTo>
                  <a:lnTo>
                    <a:pt x="5" y="19"/>
                  </a:lnTo>
                  <a:lnTo>
                    <a:pt x="6" y="21"/>
                  </a:lnTo>
                  <a:lnTo>
                    <a:pt x="5" y="22"/>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49" name="Freeform 48"/>
            <p:cNvSpPr>
              <a:spLocks/>
            </p:cNvSpPr>
            <p:nvPr/>
          </p:nvSpPr>
          <p:spPr bwMode="auto">
            <a:xfrm>
              <a:off x="7908926" y="4879975"/>
              <a:ext cx="46038" cy="46038"/>
            </a:xfrm>
            <a:custGeom>
              <a:avLst/>
              <a:gdLst>
                <a:gd name="T0" fmla="*/ 62 w 73"/>
                <a:gd name="T1" fmla="*/ 26 h 72"/>
                <a:gd name="T2" fmla="*/ 64 w 73"/>
                <a:gd name="T3" fmla="*/ 25 h 72"/>
                <a:gd name="T4" fmla="*/ 73 w 73"/>
                <a:gd name="T5" fmla="*/ 35 h 72"/>
                <a:gd name="T6" fmla="*/ 62 w 73"/>
                <a:gd name="T7" fmla="*/ 55 h 72"/>
                <a:gd name="T8" fmla="*/ 17 w 73"/>
                <a:gd name="T9" fmla="*/ 55 h 72"/>
                <a:gd name="T10" fmla="*/ 22 w 73"/>
                <a:gd name="T11" fmla="*/ 9 h 72"/>
                <a:gd name="T12" fmla="*/ 34 w 73"/>
                <a:gd name="T13" fmla="*/ 0 h 72"/>
                <a:gd name="T14" fmla="*/ 43 w 73"/>
                <a:gd name="T15" fmla="*/ 9 h 72"/>
                <a:gd name="T16" fmla="*/ 42 w 73"/>
                <a:gd name="T17" fmla="*/ 12 h 72"/>
                <a:gd name="T18" fmla="*/ 24 w 73"/>
                <a:gd name="T19" fmla="*/ 16 h 72"/>
                <a:gd name="T20" fmla="*/ 24 w 73"/>
                <a:gd name="T21" fmla="*/ 41 h 72"/>
                <a:gd name="T22" fmla="*/ 47 w 73"/>
                <a:gd name="T23" fmla="*/ 22 h 72"/>
                <a:gd name="T24" fmla="*/ 46 w 73"/>
                <a:gd name="T25" fmla="*/ 17 h 72"/>
                <a:gd name="T26" fmla="*/ 48 w 73"/>
                <a:gd name="T27" fmla="*/ 14 h 72"/>
                <a:gd name="T28" fmla="*/ 57 w 73"/>
                <a:gd name="T29" fmla="*/ 24 h 72"/>
                <a:gd name="T30" fmla="*/ 55 w 73"/>
                <a:gd name="T31" fmla="*/ 26 h 72"/>
                <a:gd name="T32" fmla="*/ 52 w 73"/>
                <a:gd name="T33" fmla="*/ 26 h 72"/>
                <a:gd name="T34" fmla="*/ 29 w 73"/>
                <a:gd name="T35" fmla="*/ 46 h 72"/>
                <a:gd name="T36" fmla="*/ 57 w 73"/>
                <a:gd name="T37" fmla="*/ 50 h 72"/>
                <a:gd name="T38" fmla="*/ 62 w 73"/>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72">
                  <a:moveTo>
                    <a:pt x="62" y="26"/>
                  </a:moveTo>
                  <a:cubicBezTo>
                    <a:pt x="64" y="25"/>
                    <a:pt x="64" y="25"/>
                    <a:pt x="64" y="25"/>
                  </a:cubicBezTo>
                  <a:cubicBezTo>
                    <a:pt x="73" y="35"/>
                    <a:pt x="73" y="35"/>
                    <a:pt x="73" y="35"/>
                  </a:cubicBezTo>
                  <a:cubicBezTo>
                    <a:pt x="72" y="44"/>
                    <a:pt x="69" y="49"/>
                    <a:pt x="62" y="55"/>
                  </a:cubicBezTo>
                  <a:cubicBezTo>
                    <a:pt x="48" y="68"/>
                    <a:pt x="32" y="72"/>
                    <a:pt x="17" y="55"/>
                  </a:cubicBezTo>
                  <a:cubicBezTo>
                    <a:pt x="0" y="37"/>
                    <a:pt x="8" y="22"/>
                    <a:pt x="22" y="9"/>
                  </a:cubicBezTo>
                  <a:cubicBezTo>
                    <a:pt x="26" y="5"/>
                    <a:pt x="29" y="3"/>
                    <a:pt x="34" y="0"/>
                  </a:cubicBezTo>
                  <a:cubicBezTo>
                    <a:pt x="43" y="9"/>
                    <a:pt x="43" y="9"/>
                    <a:pt x="43" y="9"/>
                  </a:cubicBezTo>
                  <a:cubicBezTo>
                    <a:pt x="42" y="12"/>
                    <a:pt x="42" y="12"/>
                    <a:pt x="42" y="12"/>
                  </a:cubicBezTo>
                  <a:cubicBezTo>
                    <a:pt x="35" y="10"/>
                    <a:pt x="29" y="11"/>
                    <a:pt x="24" y="16"/>
                  </a:cubicBezTo>
                  <a:cubicBezTo>
                    <a:pt x="16" y="22"/>
                    <a:pt x="17" y="35"/>
                    <a:pt x="24" y="41"/>
                  </a:cubicBezTo>
                  <a:cubicBezTo>
                    <a:pt x="47" y="22"/>
                    <a:pt x="47" y="22"/>
                    <a:pt x="47" y="22"/>
                  </a:cubicBezTo>
                  <a:cubicBezTo>
                    <a:pt x="46" y="17"/>
                    <a:pt x="46" y="17"/>
                    <a:pt x="46" y="17"/>
                  </a:cubicBezTo>
                  <a:cubicBezTo>
                    <a:pt x="48" y="14"/>
                    <a:pt x="48" y="14"/>
                    <a:pt x="48" y="14"/>
                  </a:cubicBezTo>
                  <a:cubicBezTo>
                    <a:pt x="57" y="24"/>
                    <a:pt x="57" y="24"/>
                    <a:pt x="57" y="24"/>
                  </a:cubicBezTo>
                  <a:cubicBezTo>
                    <a:pt x="55" y="26"/>
                    <a:pt x="55" y="26"/>
                    <a:pt x="55" y="26"/>
                  </a:cubicBezTo>
                  <a:cubicBezTo>
                    <a:pt x="52" y="26"/>
                    <a:pt x="52" y="26"/>
                    <a:pt x="52" y="26"/>
                  </a:cubicBezTo>
                  <a:cubicBezTo>
                    <a:pt x="29" y="46"/>
                    <a:pt x="29" y="46"/>
                    <a:pt x="29" y="46"/>
                  </a:cubicBezTo>
                  <a:cubicBezTo>
                    <a:pt x="35" y="56"/>
                    <a:pt x="49" y="58"/>
                    <a:pt x="57" y="50"/>
                  </a:cubicBezTo>
                  <a:cubicBezTo>
                    <a:pt x="63" y="45"/>
                    <a:pt x="66" y="34"/>
                    <a:pt x="62"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50" name="Freeform 49"/>
            <p:cNvSpPr>
              <a:spLocks/>
            </p:cNvSpPr>
            <p:nvPr/>
          </p:nvSpPr>
          <p:spPr bwMode="auto">
            <a:xfrm>
              <a:off x="7970838" y="4703763"/>
              <a:ext cx="41275" cy="41275"/>
            </a:xfrm>
            <a:custGeom>
              <a:avLst/>
              <a:gdLst>
                <a:gd name="T0" fmla="*/ 37 w 67"/>
                <a:gd name="T1" fmla="*/ 5 h 65"/>
                <a:gd name="T2" fmla="*/ 37 w 67"/>
                <a:gd name="T3" fmla="*/ 3 h 65"/>
                <a:gd name="T4" fmla="*/ 50 w 67"/>
                <a:gd name="T5" fmla="*/ 0 h 65"/>
                <a:gd name="T6" fmla="*/ 63 w 67"/>
                <a:gd name="T7" fmla="*/ 19 h 65"/>
                <a:gd name="T8" fmla="*/ 41 w 67"/>
                <a:gd name="T9" fmla="*/ 58 h 65"/>
                <a:gd name="T10" fmla="*/ 2 w 67"/>
                <a:gd name="T11" fmla="*/ 32 h 65"/>
                <a:gd name="T12" fmla="*/ 0 w 67"/>
                <a:gd name="T13" fmla="*/ 18 h 65"/>
                <a:gd name="T14" fmla="*/ 12 w 67"/>
                <a:gd name="T15" fmla="*/ 15 h 65"/>
                <a:gd name="T16" fmla="*/ 14 w 67"/>
                <a:gd name="T17" fmla="*/ 17 h 65"/>
                <a:gd name="T18" fmla="*/ 9 w 67"/>
                <a:gd name="T19" fmla="*/ 34 h 65"/>
                <a:gd name="T20" fmla="*/ 31 w 67"/>
                <a:gd name="T21" fmla="*/ 46 h 65"/>
                <a:gd name="T22" fmla="*/ 25 w 67"/>
                <a:gd name="T23" fmla="*/ 17 h 65"/>
                <a:gd name="T24" fmla="*/ 20 w 67"/>
                <a:gd name="T25" fmla="*/ 15 h 65"/>
                <a:gd name="T26" fmla="*/ 19 w 67"/>
                <a:gd name="T27" fmla="*/ 12 h 65"/>
                <a:gd name="T28" fmla="*/ 33 w 67"/>
                <a:gd name="T29" fmla="*/ 9 h 65"/>
                <a:gd name="T30" fmla="*/ 33 w 67"/>
                <a:gd name="T31" fmla="*/ 11 h 65"/>
                <a:gd name="T32" fmla="*/ 31 w 67"/>
                <a:gd name="T33" fmla="*/ 15 h 65"/>
                <a:gd name="T34" fmla="*/ 39 w 67"/>
                <a:gd name="T35" fmla="*/ 43 h 65"/>
                <a:gd name="T36" fmla="*/ 56 w 67"/>
                <a:gd name="T37" fmla="*/ 21 h 65"/>
                <a:gd name="T38" fmla="*/ 37 w 67"/>
                <a:gd name="T39"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7" y="5"/>
                  </a:moveTo>
                  <a:cubicBezTo>
                    <a:pt x="37" y="3"/>
                    <a:pt x="37" y="3"/>
                    <a:pt x="37" y="3"/>
                  </a:cubicBezTo>
                  <a:cubicBezTo>
                    <a:pt x="50" y="0"/>
                    <a:pt x="50" y="0"/>
                    <a:pt x="50" y="0"/>
                  </a:cubicBezTo>
                  <a:cubicBezTo>
                    <a:pt x="57" y="6"/>
                    <a:pt x="61" y="11"/>
                    <a:pt x="63" y="19"/>
                  </a:cubicBezTo>
                  <a:cubicBezTo>
                    <a:pt x="67" y="37"/>
                    <a:pt x="63" y="52"/>
                    <a:pt x="41" y="58"/>
                  </a:cubicBezTo>
                  <a:cubicBezTo>
                    <a:pt x="17" y="65"/>
                    <a:pt x="7" y="50"/>
                    <a:pt x="2" y="32"/>
                  </a:cubicBezTo>
                  <a:cubicBezTo>
                    <a:pt x="0" y="27"/>
                    <a:pt x="0" y="23"/>
                    <a:pt x="0" y="18"/>
                  </a:cubicBezTo>
                  <a:cubicBezTo>
                    <a:pt x="12" y="15"/>
                    <a:pt x="12" y="15"/>
                    <a:pt x="12" y="15"/>
                  </a:cubicBezTo>
                  <a:cubicBezTo>
                    <a:pt x="14" y="17"/>
                    <a:pt x="14" y="17"/>
                    <a:pt x="14" y="17"/>
                  </a:cubicBezTo>
                  <a:cubicBezTo>
                    <a:pt x="9" y="21"/>
                    <a:pt x="7" y="28"/>
                    <a:pt x="9" y="34"/>
                  </a:cubicBezTo>
                  <a:cubicBezTo>
                    <a:pt x="11" y="44"/>
                    <a:pt x="22" y="50"/>
                    <a:pt x="31" y="46"/>
                  </a:cubicBezTo>
                  <a:cubicBezTo>
                    <a:pt x="25" y="17"/>
                    <a:pt x="25" y="17"/>
                    <a:pt x="25" y="17"/>
                  </a:cubicBezTo>
                  <a:cubicBezTo>
                    <a:pt x="20" y="15"/>
                    <a:pt x="20" y="15"/>
                    <a:pt x="20" y="15"/>
                  </a:cubicBezTo>
                  <a:cubicBezTo>
                    <a:pt x="19" y="12"/>
                    <a:pt x="19" y="12"/>
                    <a:pt x="19" y="12"/>
                  </a:cubicBezTo>
                  <a:cubicBezTo>
                    <a:pt x="33" y="9"/>
                    <a:pt x="33" y="9"/>
                    <a:pt x="33" y="9"/>
                  </a:cubicBezTo>
                  <a:cubicBezTo>
                    <a:pt x="33" y="11"/>
                    <a:pt x="33" y="11"/>
                    <a:pt x="33" y="11"/>
                  </a:cubicBezTo>
                  <a:cubicBezTo>
                    <a:pt x="31" y="15"/>
                    <a:pt x="31" y="15"/>
                    <a:pt x="31" y="15"/>
                  </a:cubicBezTo>
                  <a:cubicBezTo>
                    <a:pt x="39" y="43"/>
                    <a:pt x="39" y="43"/>
                    <a:pt x="39" y="43"/>
                  </a:cubicBezTo>
                  <a:cubicBezTo>
                    <a:pt x="50" y="43"/>
                    <a:pt x="58" y="32"/>
                    <a:pt x="56" y="21"/>
                  </a:cubicBezTo>
                  <a:cubicBezTo>
                    <a:pt x="54" y="13"/>
                    <a:pt x="46" y="6"/>
                    <a:pt x="3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51" name="Freeform 50"/>
            <p:cNvSpPr>
              <a:spLocks noEditPoints="1"/>
            </p:cNvSpPr>
            <p:nvPr/>
          </p:nvSpPr>
          <p:spPr bwMode="auto">
            <a:xfrm>
              <a:off x="7954963" y="4657725"/>
              <a:ext cx="47625" cy="50800"/>
            </a:xfrm>
            <a:custGeom>
              <a:avLst/>
              <a:gdLst>
                <a:gd name="T0" fmla="*/ 67 w 73"/>
                <a:gd name="T1" fmla="*/ 40 h 80"/>
                <a:gd name="T2" fmla="*/ 52 w 73"/>
                <a:gd name="T3" fmla="*/ 48 h 80"/>
                <a:gd name="T4" fmla="*/ 54 w 73"/>
                <a:gd name="T5" fmla="*/ 17 h 80"/>
                <a:gd name="T6" fmla="*/ 41 w 73"/>
                <a:gd name="T7" fmla="*/ 0 h 80"/>
                <a:gd name="T8" fmla="*/ 39 w 73"/>
                <a:gd name="T9" fmla="*/ 1 h 80"/>
                <a:gd name="T10" fmla="*/ 43 w 73"/>
                <a:gd name="T11" fmla="*/ 11 h 80"/>
                <a:gd name="T12" fmla="*/ 43 w 73"/>
                <a:gd name="T13" fmla="*/ 31 h 80"/>
                <a:gd name="T14" fmla="*/ 19 w 73"/>
                <a:gd name="T15" fmla="*/ 23 h 80"/>
                <a:gd name="T16" fmla="*/ 5 w 73"/>
                <a:gd name="T17" fmla="*/ 51 h 80"/>
                <a:gd name="T18" fmla="*/ 18 w 73"/>
                <a:gd name="T19" fmla="*/ 80 h 80"/>
                <a:gd name="T20" fmla="*/ 22 w 73"/>
                <a:gd name="T21" fmla="*/ 78 h 80"/>
                <a:gd name="T22" fmla="*/ 23 w 73"/>
                <a:gd name="T23" fmla="*/ 75 h 80"/>
                <a:gd name="T24" fmla="*/ 68 w 73"/>
                <a:gd name="T25" fmla="*/ 52 h 80"/>
                <a:gd name="T26" fmla="*/ 71 w 73"/>
                <a:gd name="T27" fmla="*/ 54 h 80"/>
                <a:gd name="T28" fmla="*/ 73 w 73"/>
                <a:gd name="T29" fmla="*/ 54 h 80"/>
                <a:gd name="T30" fmla="*/ 67 w 73"/>
                <a:gd name="T31" fmla="*/ 40 h 80"/>
                <a:gd name="T32" fmla="*/ 17 w 73"/>
                <a:gd name="T33" fmla="*/ 66 h 80"/>
                <a:gd name="T34" fmla="*/ 23 w 73"/>
                <a:gd name="T35" fmla="*/ 33 h 80"/>
                <a:gd name="T36" fmla="*/ 45 w 73"/>
                <a:gd name="T37" fmla="*/ 51 h 80"/>
                <a:gd name="T38" fmla="*/ 17 w 73"/>
                <a:gd name="T39"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80">
                  <a:moveTo>
                    <a:pt x="67" y="40"/>
                  </a:moveTo>
                  <a:cubicBezTo>
                    <a:pt x="52" y="48"/>
                    <a:pt x="52" y="48"/>
                    <a:pt x="52" y="48"/>
                  </a:cubicBezTo>
                  <a:cubicBezTo>
                    <a:pt x="52" y="36"/>
                    <a:pt x="55" y="24"/>
                    <a:pt x="54" y="17"/>
                  </a:cubicBezTo>
                  <a:cubicBezTo>
                    <a:pt x="51" y="8"/>
                    <a:pt x="49" y="6"/>
                    <a:pt x="41" y="0"/>
                  </a:cubicBezTo>
                  <a:cubicBezTo>
                    <a:pt x="39" y="1"/>
                    <a:pt x="39" y="1"/>
                    <a:pt x="39" y="1"/>
                  </a:cubicBezTo>
                  <a:cubicBezTo>
                    <a:pt x="41" y="5"/>
                    <a:pt x="42" y="5"/>
                    <a:pt x="43" y="11"/>
                  </a:cubicBezTo>
                  <a:cubicBezTo>
                    <a:pt x="46" y="18"/>
                    <a:pt x="45" y="23"/>
                    <a:pt x="43" y="31"/>
                  </a:cubicBezTo>
                  <a:cubicBezTo>
                    <a:pt x="39" y="23"/>
                    <a:pt x="29" y="20"/>
                    <a:pt x="19" y="23"/>
                  </a:cubicBezTo>
                  <a:cubicBezTo>
                    <a:pt x="7" y="26"/>
                    <a:pt x="0" y="39"/>
                    <a:pt x="5" y="51"/>
                  </a:cubicBezTo>
                  <a:cubicBezTo>
                    <a:pt x="18" y="80"/>
                    <a:pt x="18" y="80"/>
                    <a:pt x="18" y="80"/>
                  </a:cubicBezTo>
                  <a:cubicBezTo>
                    <a:pt x="22" y="78"/>
                    <a:pt x="22" y="78"/>
                    <a:pt x="22" y="78"/>
                  </a:cubicBezTo>
                  <a:cubicBezTo>
                    <a:pt x="23" y="75"/>
                    <a:pt x="23" y="75"/>
                    <a:pt x="23" y="75"/>
                  </a:cubicBezTo>
                  <a:cubicBezTo>
                    <a:pt x="68" y="52"/>
                    <a:pt x="68" y="52"/>
                    <a:pt x="68" y="52"/>
                  </a:cubicBezTo>
                  <a:cubicBezTo>
                    <a:pt x="71" y="54"/>
                    <a:pt x="71" y="54"/>
                    <a:pt x="71" y="54"/>
                  </a:cubicBezTo>
                  <a:cubicBezTo>
                    <a:pt x="73" y="54"/>
                    <a:pt x="73" y="54"/>
                    <a:pt x="73" y="54"/>
                  </a:cubicBezTo>
                  <a:lnTo>
                    <a:pt x="67" y="40"/>
                  </a:lnTo>
                  <a:close/>
                  <a:moveTo>
                    <a:pt x="17" y="66"/>
                  </a:moveTo>
                  <a:cubicBezTo>
                    <a:pt x="11" y="54"/>
                    <a:pt x="8" y="37"/>
                    <a:pt x="23" y="33"/>
                  </a:cubicBezTo>
                  <a:cubicBezTo>
                    <a:pt x="36" y="30"/>
                    <a:pt x="44" y="42"/>
                    <a:pt x="45" y="51"/>
                  </a:cubicBezTo>
                  <a:lnTo>
                    <a:pt x="17"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52" name="Freeform 51"/>
            <p:cNvSpPr>
              <a:spLocks/>
            </p:cNvSpPr>
            <p:nvPr/>
          </p:nvSpPr>
          <p:spPr bwMode="auto">
            <a:xfrm>
              <a:off x="7975601" y="4741863"/>
              <a:ext cx="39688" cy="44450"/>
            </a:xfrm>
            <a:custGeom>
              <a:avLst/>
              <a:gdLst>
                <a:gd name="T0" fmla="*/ 3 w 64"/>
                <a:gd name="T1" fmla="*/ 59 h 68"/>
                <a:gd name="T2" fmla="*/ 4 w 64"/>
                <a:gd name="T3" fmla="*/ 13 h 68"/>
                <a:gd name="T4" fmla="*/ 0 w 64"/>
                <a:gd name="T5" fmla="*/ 0 h 68"/>
                <a:gd name="T6" fmla="*/ 16 w 64"/>
                <a:gd name="T7" fmla="*/ 10 h 68"/>
                <a:gd name="T8" fmla="*/ 12 w 64"/>
                <a:gd name="T9" fmla="*/ 12 h 68"/>
                <a:gd name="T10" fmla="*/ 10 w 64"/>
                <a:gd name="T11" fmla="*/ 31 h 68"/>
                <a:gd name="T12" fmla="*/ 61 w 64"/>
                <a:gd name="T13" fmla="*/ 30 h 68"/>
                <a:gd name="T14" fmla="*/ 62 w 64"/>
                <a:gd name="T15" fmla="*/ 28 h 68"/>
                <a:gd name="T16" fmla="*/ 64 w 64"/>
                <a:gd name="T17" fmla="*/ 28 h 68"/>
                <a:gd name="T18" fmla="*/ 64 w 64"/>
                <a:gd name="T19" fmla="*/ 46 h 68"/>
                <a:gd name="T20" fmla="*/ 63 w 64"/>
                <a:gd name="T21" fmla="*/ 46 h 68"/>
                <a:gd name="T22" fmla="*/ 61 w 64"/>
                <a:gd name="T23" fmla="*/ 42 h 68"/>
                <a:gd name="T24" fmla="*/ 10 w 64"/>
                <a:gd name="T25" fmla="*/ 43 h 68"/>
                <a:gd name="T26" fmla="*/ 11 w 64"/>
                <a:gd name="T27" fmla="*/ 57 h 68"/>
                <a:gd name="T28" fmla="*/ 14 w 64"/>
                <a:gd name="T29" fmla="*/ 59 h 68"/>
                <a:gd name="T30" fmla="*/ 1 w 64"/>
                <a:gd name="T31" fmla="*/ 68 h 68"/>
                <a:gd name="T32" fmla="*/ 3 w 64"/>
                <a:gd name="T33"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8">
                  <a:moveTo>
                    <a:pt x="3" y="59"/>
                  </a:moveTo>
                  <a:cubicBezTo>
                    <a:pt x="4" y="13"/>
                    <a:pt x="4" y="13"/>
                    <a:pt x="4" y="13"/>
                  </a:cubicBezTo>
                  <a:cubicBezTo>
                    <a:pt x="0" y="0"/>
                    <a:pt x="0" y="0"/>
                    <a:pt x="0" y="0"/>
                  </a:cubicBezTo>
                  <a:cubicBezTo>
                    <a:pt x="16" y="10"/>
                    <a:pt x="16" y="10"/>
                    <a:pt x="16" y="10"/>
                  </a:cubicBezTo>
                  <a:cubicBezTo>
                    <a:pt x="14" y="11"/>
                    <a:pt x="13" y="11"/>
                    <a:pt x="12" y="12"/>
                  </a:cubicBezTo>
                  <a:cubicBezTo>
                    <a:pt x="10" y="14"/>
                    <a:pt x="10" y="20"/>
                    <a:pt x="10" y="31"/>
                  </a:cubicBezTo>
                  <a:cubicBezTo>
                    <a:pt x="61" y="30"/>
                    <a:pt x="61" y="30"/>
                    <a:pt x="61" y="30"/>
                  </a:cubicBezTo>
                  <a:cubicBezTo>
                    <a:pt x="62" y="28"/>
                    <a:pt x="62" y="28"/>
                    <a:pt x="62" y="28"/>
                  </a:cubicBezTo>
                  <a:cubicBezTo>
                    <a:pt x="64" y="28"/>
                    <a:pt x="64" y="28"/>
                    <a:pt x="64" y="28"/>
                  </a:cubicBezTo>
                  <a:cubicBezTo>
                    <a:pt x="64" y="46"/>
                    <a:pt x="64" y="46"/>
                    <a:pt x="64" y="46"/>
                  </a:cubicBezTo>
                  <a:cubicBezTo>
                    <a:pt x="63" y="46"/>
                    <a:pt x="63" y="46"/>
                    <a:pt x="63" y="46"/>
                  </a:cubicBezTo>
                  <a:cubicBezTo>
                    <a:pt x="61" y="42"/>
                    <a:pt x="61" y="42"/>
                    <a:pt x="61" y="42"/>
                  </a:cubicBezTo>
                  <a:cubicBezTo>
                    <a:pt x="10" y="43"/>
                    <a:pt x="10" y="43"/>
                    <a:pt x="10" y="43"/>
                  </a:cubicBezTo>
                  <a:cubicBezTo>
                    <a:pt x="10" y="48"/>
                    <a:pt x="10" y="56"/>
                    <a:pt x="11" y="57"/>
                  </a:cubicBezTo>
                  <a:cubicBezTo>
                    <a:pt x="12" y="58"/>
                    <a:pt x="13" y="59"/>
                    <a:pt x="14" y="59"/>
                  </a:cubicBezTo>
                  <a:cubicBezTo>
                    <a:pt x="1" y="68"/>
                    <a:pt x="1" y="68"/>
                    <a:pt x="1" y="68"/>
                  </a:cubicBezTo>
                  <a:lnTo>
                    <a:pt x="3"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53" name="Freeform 52"/>
            <p:cNvSpPr>
              <a:spLocks/>
            </p:cNvSpPr>
            <p:nvPr/>
          </p:nvSpPr>
          <p:spPr bwMode="auto">
            <a:xfrm>
              <a:off x="7974013" y="4789488"/>
              <a:ext cx="39688" cy="17463"/>
            </a:xfrm>
            <a:custGeom>
              <a:avLst/>
              <a:gdLst>
                <a:gd name="T0" fmla="*/ 24 w 25"/>
                <a:gd name="T1" fmla="*/ 11 h 11"/>
                <a:gd name="T2" fmla="*/ 25 w 25"/>
                <a:gd name="T3" fmla="*/ 3 h 11"/>
                <a:gd name="T4" fmla="*/ 24 w 25"/>
                <a:gd name="T5" fmla="*/ 3 h 11"/>
                <a:gd name="T6" fmla="*/ 23 w 25"/>
                <a:gd name="T7" fmla="*/ 4 h 11"/>
                <a:gd name="T8" fmla="*/ 3 w 25"/>
                <a:gd name="T9" fmla="*/ 1 h 11"/>
                <a:gd name="T10" fmla="*/ 3 w 25"/>
                <a:gd name="T11" fmla="*/ 0 h 11"/>
                <a:gd name="T12" fmla="*/ 1 w 25"/>
                <a:gd name="T13" fmla="*/ 0 h 11"/>
                <a:gd name="T14" fmla="*/ 0 w 25"/>
                <a:gd name="T15" fmla="*/ 7 h 11"/>
                <a:gd name="T16" fmla="*/ 1 w 25"/>
                <a:gd name="T17" fmla="*/ 7 h 11"/>
                <a:gd name="T18" fmla="*/ 3 w 25"/>
                <a:gd name="T19" fmla="*/ 6 h 11"/>
                <a:gd name="T20" fmla="*/ 22 w 25"/>
                <a:gd name="T21" fmla="*/ 9 h 11"/>
                <a:gd name="T22" fmla="*/ 23 w 25"/>
                <a:gd name="T23" fmla="*/ 11 h 11"/>
                <a:gd name="T24" fmla="*/ 24 w 25"/>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
                  <a:moveTo>
                    <a:pt x="24" y="11"/>
                  </a:moveTo>
                  <a:lnTo>
                    <a:pt x="25" y="3"/>
                  </a:lnTo>
                  <a:lnTo>
                    <a:pt x="24" y="3"/>
                  </a:lnTo>
                  <a:lnTo>
                    <a:pt x="23" y="4"/>
                  </a:lnTo>
                  <a:lnTo>
                    <a:pt x="3" y="1"/>
                  </a:lnTo>
                  <a:lnTo>
                    <a:pt x="3" y="0"/>
                  </a:lnTo>
                  <a:lnTo>
                    <a:pt x="1" y="0"/>
                  </a:lnTo>
                  <a:lnTo>
                    <a:pt x="0" y="7"/>
                  </a:lnTo>
                  <a:lnTo>
                    <a:pt x="1" y="7"/>
                  </a:lnTo>
                  <a:lnTo>
                    <a:pt x="3" y="6"/>
                  </a:lnTo>
                  <a:lnTo>
                    <a:pt x="22" y="9"/>
                  </a:lnTo>
                  <a:lnTo>
                    <a:pt x="23" y="11"/>
                  </a:lnTo>
                  <a:lnTo>
                    <a:pt x="2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54" name="Freeform 53"/>
            <p:cNvSpPr>
              <a:spLocks/>
            </p:cNvSpPr>
            <p:nvPr/>
          </p:nvSpPr>
          <p:spPr bwMode="auto">
            <a:xfrm>
              <a:off x="7962901" y="4805363"/>
              <a:ext cx="44450" cy="42863"/>
            </a:xfrm>
            <a:custGeom>
              <a:avLst/>
              <a:gdLst>
                <a:gd name="T0" fmla="*/ 54 w 70"/>
                <a:gd name="T1" fmla="*/ 13 h 67"/>
                <a:gd name="T2" fmla="*/ 56 w 70"/>
                <a:gd name="T3" fmla="*/ 11 h 67"/>
                <a:gd name="T4" fmla="*/ 68 w 70"/>
                <a:gd name="T5" fmla="*/ 16 h 67"/>
                <a:gd name="T6" fmla="*/ 66 w 70"/>
                <a:gd name="T7" fmla="*/ 41 h 67"/>
                <a:gd name="T8" fmla="*/ 22 w 70"/>
                <a:gd name="T9" fmla="*/ 58 h 67"/>
                <a:gd name="T10" fmla="*/ 10 w 70"/>
                <a:gd name="T11" fmla="*/ 13 h 67"/>
                <a:gd name="T12" fmla="*/ 17 w 70"/>
                <a:gd name="T13" fmla="*/ 0 h 67"/>
                <a:gd name="T14" fmla="*/ 30 w 70"/>
                <a:gd name="T15" fmla="*/ 5 h 67"/>
                <a:gd name="T16" fmla="*/ 29 w 70"/>
                <a:gd name="T17" fmla="*/ 8 h 67"/>
                <a:gd name="T18" fmla="*/ 15 w 70"/>
                <a:gd name="T19" fmla="*/ 17 h 67"/>
                <a:gd name="T20" fmla="*/ 26 w 70"/>
                <a:gd name="T21" fmla="*/ 42 h 67"/>
                <a:gd name="T22" fmla="*/ 59 w 70"/>
                <a:gd name="T23" fmla="*/ 36 h 67"/>
                <a:gd name="T24" fmla="*/ 54 w 70"/>
                <a:gd name="T25"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67">
                  <a:moveTo>
                    <a:pt x="54" y="13"/>
                  </a:moveTo>
                  <a:cubicBezTo>
                    <a:pt x="56" y="11"/>
                    <a:pt x="56" y="11"/>
                    <a:pt x="56" y="11"/>
                  </a:cubicBezTo>
                  <a:cubicBezTo>
                    <a:pt x="68" y="16"/>
                    <a:pt x="68" y="16"/>
                    <a:pt x="68" y="16"/>
                  </a:cubicBezTo>
                  <a:cubicBezTo>
                    <a:pt x="70" y="25"/>
                    <a:pt x="70" y="32"/>
                    <a:pt x="66" y="41"/>
                  </a:cubicBezTo>
                  <a:cubicBezTo>
                    <a:pt x="57" y="57"/>
                    <a:pt x="45" y="67"/>
                    <a:pt x="22" y="58"/>
                  </a:cubicBezTo>
                  <a:cubicBezTo>
                    <a:pt x="0" y="48"/>
                    <a:pt x="3" y="30"/>
                    <a:pt x="10" y="13"/>
                  </a:cubicBezTo>
                  <a:cubicBezTo>
                    <a:pt x="12" y="8"/>
                    <a:pt x="14" y="5"/>
                    <a:pt x="17" y="0"/>
                  </a:cubicBezTo>
                  <a:cubicBezTo>
                    <a:pt x="30" y="5"/>
                    <a:pt x="30" y="5"/>
                    <a:pt x="30" y="5"/>
                  </a:cubicBezTo>
                  <a:cubicBezTo>
                    <a:pt x="29" y="8"/>
                    <a:pt x="29" y="8"/>
                    <a:pt x="29" y="8"/>
                  </a:cubicBezTo>
                  <a:cubicBezTo>
                    <a:pt x="23" y="8"/>
                    <a:pt x="18" y="12"/>
                    <a:pt x="15" y="17"/>
                  </a:cubicBezTo>
                  <a:cubicBezTo>
                    <a:pt x="10" y="27"/>
                    <a:pt x="17" y="35"/>
                    <a:pt x="26" y="42"/>
                  </a:cubicBezTo>
                  <a:cubicBezTo>
                    <a:pt x="35" y="49"/>
                    <a:pt x="54" y="46"/>
                    <a:pt x="59" y="36"/>
                  </a:cubicBezTo>
                  <a:cubicBezTo>
                    <a:pt x="62" y="29"/>
                    <a:pt x="60" y="20"/>
                    <a:pt x="54"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55" name="Freeform 54"/>
            <p:cNvSpPr>
              <a:spLocks/>
            </p:cNvSpPr>
            <p:nvPr/>
          </p:nvSpPr>
          <p:spPr bwMode="auto">
            <a:xfrm>
              <a:off x="7953376" y="4840288"/>
              <a:ext cx="39688" cy="28575"/>
            </a:xfrm>
            <a:custGeom>
              <a:avLst/>
              <a:gdLst>
                <a:gd name="T0" fmla="*/ 21 w 25"/>
                <a:gd name="T1" fmla="*/ 18 h 18"/>
                <a:gd name="T2" fmla="*/ 25 w 25"/>
                <a:gd name="T3" fmla="*/ 11 h 18"/>
                <a:gd name="T4" fmla="*/ 25 w 25"/>
                <a:gd name="T5" fmla="*/ 11 h 18"/>
                <a:gd name="T6" fmla="*/ 23 w 25"/>
                <a:gd name="T7" fmla="*/ 12 h 18"/>
                <a:gd name="T8" fmla="*/ 4 w 25"/>
                <a:gd name="T9" fmla="*/ 2 h 18"/>
                <a:gd name="T10" fmla="*/ 5 w 25"/>
                <a:gd name="T11" fmla="*/ 1 h 18"/>
                <a:gd name="T12" fmla="*/ 3 w 25"/>
                <a:gd name="T13" fmla="*/ 0 h 18"/>
                <a:gd name="T14" fmla="*/ 0 w 25"/>
                <a:gd name="T15" fmla="*/ 7 h 18"/>
                <a:gd name="T16" fmla="*/ 1 w 25"/>
                <a:gd name="T17" fmla="*/ 8 h 18"/>
                <a:gd name="T18" fmla="*/ 3 w 25"/>
                <a:gd name="T19" fmla="*/ 6 h 18"/>
                <a:gd name="T20" fmla="*/ 20 w 25"/>
                <a:gd name="T21" fmla="*/ 16 h 18"/>
                <a:gd name="T22" fmla="*/ 20 w 25"/>
                <a:gd name="T23" fmla="*/ 18 h 18"/>
                <a:gd name="T24" fmla="*/ 21 w 2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21" y="18"/>
                  </a:moveTo>
                  <a:lnTo>
                    <a:pt x="25" y="11"/>
                  </a:lnTo>
                  <a:lnTo>
                    <a:pt x="25" y="11"/>
                  </a:lnTo>
                  <a:lnTo>
                    <a:pt x="23" y="12"/>
                  </a:lnTo>
                  <a:lnTo>
                    <a:pt x="4" y="2"/>
                  </a:lnTo>
                  <a:lnTo>
                    <a:pt x="5" y="1"/>
                  </a:lnTo>
                  <a:lnTo>
                    <a:pt x="3" y="0"/>
                  </a:lnTo>
                  <a:lnTo>
                    <a:pt x="0" y="7"/>
                  </a:lnTo>
                  <a:lnTo>
                    <a:pt x="1" y="8"/>
                  </a:lnTo>
                  <a:lnTo>
                    <a:pt x="3" y="6"/>
                  </a:lnTo>
                  <a:lnTo>
                    <a:pt x="20" y="16"/>
                  </a:lnTo>
                  <a:lnTo>
                    <a:pt x="20" y="18"/>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56" name="Freeform 55"/>
            <p:cNvSpPr>
              <a:spLocks/>
            </p:cNvSpPr>
            <p:nvPr/>
          </p:nvSpPr>
          <p:spPr bwMode="auto">
            <a:xfrm>
              <a:off x="7935913" y="4864100"/>
              <a:ext cx="47625" cy="34925"/>
            </a:xfrm>
            <a:custGeom>
              <a:avLst/>
              <a:gdLst>
                <a:gd name="T0" fmla="*/ 46 w 76"/>
                <a:gd name="T1" fmla="*/ 55 h 55"/>
                <a:gd name="T2" fmla="*/ 76 w 76"/>
                <a:gd name="T3" fmla="*/ 21 h 55"/>
                <a:gd name="T4" fmla="*/ 69 w 76"/>
                <a:gd name="T5" fmla="*/ 5 h 55"/>
                <a:gd name="T6" fmla="*/ 65 w 76"/>
                <a:gd name="T7" fmla="*/ 10 h 55"/>
                <a:gd name="T8" fmla="*/ 66 w 76"/>
                <a:gd name="T9" fmla="*/ 20 h 55"/>
                <a:gd name="T10" fmla="*/ 53 w 76"/>
                <a:gd name="T11" fmla="*/ 38 h 55"/>
                <a:gd name="T12" fmla="*/ 15 w 76"/>
                <a:gd name="T13" fmla="*/ 7 h 55"/>
                <a:gd name="T14" fmla="*/ 17 w 76"/>
                <a:gd name="T15" fmla="*/ 3 h 55"/>
                <a:gd name="T16" fmla="*/ 13 w 76"/>
                <a:gd name="T17" fmla="*/ 0 h 55"/>
                <a:gd name="T18" fmla="*/ 0 w 76"/>
                <a:gd name="T19" fmla="*/ 17 h 55"/>
                <a:gd name="T20" fmla="*/ 4 w 76"/>
                <a:gd name="T21" fmla="*/ 19 h 55"/>
                <a:gd name="T22" fmla="*/ 8 w 76"/>
                <a:gd name="T23" fmla="*/ 17 h 55"/>
                <a:gd name="T24" fmla="*/ 45 w 76"/>
                <a:gd name="T25" fmla="*/ 48 h 55"/>
                <a:gd name="T26" fmla="*/ 45 w 76"/>
                <a:gd name="T27" fmla="*/ 53 h 55"/>
                <a:gd name="T28" fmla="*/ 46 w 76"/>
                <a:gd name="T2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55">
                  <a:moveTo>
                    <a:pt x="46" y="55"/>
                  </a:moveTo>
                  <a:cubicBezTo>
                    <a:pt x="76" y="21"/>
                    <a:pt x="76" y="21"/>
                    <a:pt x="76" y="21"/>
                  </a:cubicBezTo>
                  <a:cubicBezTo>
                    <a:pt x="69" y="5"/>
                    <a:pt x="69" y="5"/>
                    <a:pt x="69" y="5"/>
                  </a:cubicBezTo>
                  <a:cubicBezTo>
                    <a:pt x="65" y="10"/>
                    <a:pt x="65" y="10"/>
                    <a:pt x="65" y="10"/>
                  </a:cubicBezTo>
                  <a:cubicBezTo>
                    <a:pt x="65" y="10"/>
                    <a:pt x="67" y="16"/>
                    <a:pt x="66" y="20"/>
                  </a:cubicBezTo>
                  <a:cubicBezTo>
                    <a:pt x="65" y="28"/>
                    <a:pt x="53" y="38"/>
                    <a:pt x="53" y="38"/>
                  </a:cubicBezTo>
                  <a:cubicBezTo>
                    <a:pt x="15" y="7"/>
                    <a:pt x="15" y="7"/>
                    <a:pt x="15" y="7"/>
                  </a:cubicBezTo>
                  <a:cubicBezTo>
                    <a:pt x="17" y="3"/>
                    <a:pt x="17" y="3"/>
                    <a:pt x="17" y="3"/>
                  </a:cubicBezTo>
                  <a:cubicBezTo>
                    <a:pt x="13" y="0"/>
                    <a:pt x="13" y="0"/>
                    <a:pt x="13" y="0"/>
                  </a:cubicBezTo>
                  <a:cubicBezTo>
                    <a:pt x="0" y="17"/>
                    <a:pt x="0" y="17"/>
                    <a:pt x="0" y="17"/>
                  </a:cubicBezTo>
                  <a:cubicBezTo>
                    <a:pt x="4" y="19"/>
                    <a:pt x="4" y="19"/>
                    <a:pt x="4" y="19"/>
                  </a:cubicBezTo>
                  <a:cubicBezTo>
                    <a:pt x="8" y="17"/>
                    <a:pt x="8" y="17"/>
                    <a:pt x="8" y="17"/>
                  </a:cubicBezTo>
                  <a:cubicBezTo>
                    <a:pt x="45" y="48"/>
                    <a:pt x="45" y="48"/>
                    <a:pt x="45" y="48"/>
                  </a:cubicBezTo>
                  <a:cubicBezTo>
                    <a:pt x="45" y="53"/>
                    <a:pt x="45" y="53"/>
                    <a:pt x="45" y="53"/>
                  </a:cubicBezTo>
                  <a:lnTo>
                    <a:pt x="46"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57" name="Freeform 56"/>
            <p:cNvSpPr>
              <a:spLocks/>
            </p:cNvSpPr>
            <p:nvPr/>
          </p:nvSpPr>
          <p:spPr bwMode="auto">
            <a:xfrm>
              <a:off x="7880351" y="4895850"/>
              <a:ext cx="33338" cy="52388"/>
            </a:xfrm>
            <a:custGeom>
              <a:avLst/>
              <a:gdLst>
                <a:gd name="T0" fmla="*/ 29 w 52"/>
                <a:gd name="T1" fmla="*/ 81 h 81"/>
                <a:gd name="T2" fmla="*/ 46 w 52"/>
                <a:gd name="T3" fmla="*/ 73 h 81"/>
                <a:gd name="T4" fmla="*/ 44 w 52"/>
                <a:gd name="T5" fmla="*/ 71 h 81"/>
                <a:gd name="T6" fmla="*/ 40 w 52"/>
                <a:gd name="T7" fmla="*/ 70 h 81"/>
                <a:gd name="T8" fmla="*/ 28 w 52"/>
                <a:gd name="T9" fmla="*/ 47 h 81"/>
                <a:gd name="T10" fmla="*/ 44 w 52"/>
                <a:gd name="T11" fmla="*/ 39 h 81"/>
                <a:gd name="T12" fmla="*/ 52 w 52"/>
                <a:gd name="T13" fmla="*/ 38 h 81"/>
                <a:gd name="T14" fmla="*/ 46 w 52"/>
                <a:gd name="T15" fmla="*/ 27 h 81"/>
                <a:gd name="T16" fmla="*/ 41 w 52"/>
                <a:gd name="T17" fmla="*/ 32 h 81"/>
                <a:gd name="T18" fmla="*/ 25 w 52"/>
                <a:gd name="T19" fmla="*/ 41 h 81"/>
                <a:gd name="T20" fmla="*/ 17 w 52"/>
                <a:gd name="T21" fmla="*/ 24 h 81"/>
                <a:gd name="T22" fmla="*/ 35 w 52"/>
                <a:gd name="T23" fmla="*/ 14 h 81"/>
                <a:gd name="T24" fmla="*/ 42 w 52"/>
                <a:gd name="T25" fmla="*/ 12 h 81"/>
                <a:gd name="T26" fmla="*/ 43 w 52"/>
                <a:gd name="T27" fmla="*/ 7 h 81"/>
                <a:gd name="T28" fmla="*/ 47 w 52"/>
                <a:gd name="T29" fmla="*/ 0 h 81"/>
                <a:gd name="T30" fmla="*/ 0 w 52"/>
                <a:gd name="T31" fmla="*/ 27 h 81"/>
                <a:gd name="T32" fmla="*/ 1 w 52"/>
                <a:gd name="T33" fmla="*/ 31 h 81"/>
                <a:gd name="T34" fmla="*/ 6 w 52"/>
                <a:gd name="T35" fmla="*/ 30 h 81"/>
                <a:gd name="T36" fmla="*/ 28 w 52"/>
                <a:gd name="T37" fmla="*/ 75 h 81"/>
                <a:gd name="T38" fmla="*/ 27 w 52"/>
                <a:gd name="T39" fmla="*/ 79 h 81"/>
                <a:gd name="T40" fmla="*/ 29 w 52"/>
                <a:gd name="T4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81">
                  <a:moveTo>
                    <a:pt x="29" y="81"/>
                  </a:moveTo>
                  <a:cubicBezTo>
                    <a:pt x="46" y="73"/>
                    <a:pt x="46" y="73"/>
                    <a:pt x="46" y="73"/>
                  </a:cubicBezTo>
                  <a:cubicBezTo>
                    <a:pt x="44" y="71"/>
                    <a:pt x="44" y="71"/>
                    <a:pt x="44" y="71"/>
                  </a:cubicBezTo>
                  <a:cubicBezTo>
                    <a:pt x="40" y="70"/>
                    <a:pt x="40" y="70"/>
                    <a:pt x="40" y="70"/>
                  </a:cubicBezTo>
                  <a:cubicBezTo>
                    <a:pt x="28" y="47"/>
                    <a:pt x="28" y="47"/>
                    <a:pt x="28" y="47"/>
                  </a:cubicBezTo>
                  <a:cubicBezTo>
                    <a:pt x="28" y="47"/>
                    <a:pt x="38" y="41"/>
                    <a:pt x="44" y="39"/>
                  </a:cubicBezTo>
                  <a:cubicBezTo>
                    <a:pt x="47" y="38"/>
                    <a:pt x="52" y="38"/>
                    <a:pt x="52" y="38"/>
                  </a:cubicBezTo>
                  <a:cubicBezTo>
                    <a:pt x="46" y="27"/>
                    <a:pt x="46" y="27"/>
                    <a:pt x="46" y="27"/>
                  </a:cubicBezTo>
                  <a:cubicBezTo>
                    <a:pt x="46" y="27"/>
                    <a:pt x="43" y="31"/>
                    <a:pt x="41" y="32"/>
                  </a:cubicBezTo>
                  <a:cubicBezTo>
                    <a:pt x="36" y="37"/>
                    <a:pt x="25" y="41"/>
                    <a:pt x="25" y="41"/>
                  </a:cubicBezTo>
                  <a:cubicBezTo>
                    <a:pt x="17" y="24"/>
                    <a:pt x="17" y="24"/>
                    <a:pt x="17" y="24"/>
                  </a:cubicBezTo>
                  <a:cubicBezTo>
                    <a:pt x="17" y="24"/>
                    <a:pt x="28" y="16"/>
                    <a:pt x="35" y="14"/>
                  </a:cubicBezTo>
                  <a:cubicBezTo>
                    <a:pt x="38" y="13"/>
                    <a:pt x="42" y="12"/>
                    <a:pt x="42" y="12"/>
                  </a:cubicBezTo>
                  <a:cubicBezTo>
                    <a:pt x="42" y="12"/>
                    <a:pt x="43" y="9"/>
                    <a:pt x="43" y="7"/>
                  </a:cubicBezTo>
                  <a:cubicBezTo>
                    <a:pt x="44" y="4"/>
                    <a:pt x="47" y="0"/>
                    <a:pt x="47" y="0"/>
                  </a:cubicBezTo>
                  <a:cubicBezTo>
                    <a:pt x="0" y="27"/>
                    <a:pt x="0" y="27"/>
                    <a:pt x="0" y="27"/>
                  </a:cubicBezTo>
                  <a:cubicBezTo>
                    <a:pt x="1" y="31"/>
                    <a:pt x="1" y="31"/>
                    <a:pt x="1" y="31"/>
                  </a:cubicBezTo>
                  <a:cubicBezTo>
                    <a:pt x="6" y="30"/>
                    <a:pt x="6" y="30"/>
                    <a:pt x="6" y="30"/>
                  </a:cubicBezTo>
                  <a:cubicBezTo>
                    <a:pt x="28" y="75"/>
                    <a:pt x="28" y="75"/>
                    <a:pt x="28" y="75"/>
                  </a:cubicBezTo>
                  <a:cubicBezTo>
                    <a:pt x="27" y="79"/>
                    <a:pt x="27" y="79"/>
                    <a:pt x="27" y="79"/>
                  </a:cubicBezTo>
                  <a:lnTo>
                    <a:pt x="29"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sp>
          <p:nvSpPr>
            <p:cNvPr id="58" name="Freeform 57"/>
            <p:cNvSpPr>
              <a:spLocks noEditPoints="1"/>
            </p:cNvSpPr>
            <p:nvPr/>
          </p:nvSpPr>
          <p:spPr bwMode="auto">
            <a:xfrm>
              <a:off x="7685088" y="4448175"/>
              <a:ext cx="254000" cy="468313"/>
            </a:xfrm>
            <a:custGeom>
              <a:avLst/>
              <a:gdLst>
                <a:gd name="T0" fmla="*/ 334 w 401"/>
                <a:gd name="T1" fmla="*/ 149 h 738"/>
                <a:gd name="T2" fmla="*/ 224 w 401"/>
                <a:gd name="T3" fmla="*/ 31 h 738"/>
                <a:gd name="T4" fmla="*/ 177 w 401"/>
                <a:gd name="T5" fmla="*/ 31 h 738"/>
                <a:gd name="T6" fmla="*/ 67 w 401"/>
                <a:gd name="T7" fmla="*/ 149 h 738"/>
                <a:gd name="T8" fmla="*/ 0 w 401"/>
                <a:gd name="T9" fmla="*/ 273 h 738"/>
                <a:gd name="T10" fmla="*/ 200 w 401"/>
                <a:gd name="T11" fmla="*/ 738 h 738"/>
                <a:gd name="T12" fmla="*/ 401 w 401"/>
                <a:gd name="T13" fmla="*/ 273 h 738"/>
                <a:gd name="T14" fmla="*/ 263 w 401"/>
                <a:gd name="T15" fmla="*/ 199 h 738"/>
                <a:gd name="T16" fmla="*/ 312 w 401"/>
                <a:gd name="T17" fmla="*/ 149 h 738"/>
                <a:gd name="T18" fmla="*/ 224 w 401"/>
                <a:gd name="T19" fmla="*/ 89 h 738"/>
                <a:gd name="T20" fmla="*/ 200 w 401"/>
                <a:gd name="T21" fmla="*/ 199 h 738"/>
                <a:gd name="T22" fmla="*/ 241 w 401"/>
                <a:gd name="T23" fmla="*/ 147 h 738"/>
                <a:gd name="T24" fmla="*/ 200 w 401"/>
                <a:gd name="T25" fmla="*/ 17 h 738"/>
                <a:gd name="T26" fmla="*/ 238 w 401"/>
                <a:gd name="T27" fmla="*/ 61 h 738"/>
                <a:gd name="T28" fmla="*/ 194 w 401"/>
                <a:gd name="T29" fmla="*/ 92 h 738"/>
                <a:gd name="T30" fmla="*/ 177 w 401"/>
                <a:gd name="T31" fmla="*/ 89 h 738"/>
                <a:gd name="T32" fmla="*/ 177 w 401"/>
                <a:gd name="T33" fmla="*/ 89 h 738"/>
                <a:gd name="T34" fmla="*/ 138 w 401"/>
                <a:gd name="T35" fmla="*/ 147 h 738"/>
                <a:gd name="T36" fmla="*/ 200 w 401"/>
                <a:gd name="T37" fmla="*/ 221 h 738"/>
                <a:gd name="T38" fmla="*/ 294 w 401"/>
                <a:gd name="T39" fmla="*/ 231 h 738"/>
                <a:gd name="T40" fmla="*/ 225 w 401"/>
                <a:gd name="T41" fmla="*/ 274 h 738"/>
                <a:gd name="T42" fmla="*/ 177 w 401"/>
                <a:gd name="T43" fmla="*/ 241 h 738"/>
                <a:gd name="T44" fmla="*/ 174 w 401"/>
                <a:gd name="T45" fmla="*/ 272 h 738"/>
                <a:gd name="T46" fmla="*/ 106 w 401"/>
                <a:gd name="T47" fmla="*/ 231 h 738"/>
                <a:gd name="T48" fmla="*/ 41 w 401"/>
                <a:gd name="T49" fmla="*/ 391 h 738"/>
                <a:gd name="T50" fmla="*/ 168 w 401"/>
                <a:gd name="T51" fmla="*/ 357 h 738"/>
                <a:gd name="T52" fmla="*/ 47 w 401"/>
                <a:gd name="T53" fmla="*/ 413 h 738"/>
                <a:gd name="T54" fmla="*/ 47 w 401"/>
                <a:gd name="T55" fmla="*/ 413 h 738"/>
                <a:gd name="T56" fmla="*/ 152 w 401"/>
                <a:gd name="T57" fmla="*/ 650 h 738"/>
                <a:gd name="T58" fmla="*/ 249 w 401"/>
                <a:gd name="T59" fmla="*/ 650 h 738"/>
                <a:gd name="T60" fmla="*/ 227 w 401"/>
                <a:gd name="T61" fmla="*/ 534 h 738"/>
                <a:gd name="T62" fmla="*/ 194 w 401"/>
                <a:gd name="T63" fmla="*/ 711 h 738"/>
                <a:gd name="T64" fmla="*/ 93 w 401"/>
                <a:gd name="T65" fmla="*/ 534 h 738"/>
                <a:gd name="T66" fmla="*/ 173 w 401"/>
                <a:gd name="T67" fmla="*/ 413 h 738"/>
                <a:gd name="T68" fmla="*/ 330 w 401"/>
                <a:gd name="T69" fmla="*/ 484 h 738"/>
                <a:gd name="T70" fmla="*/ 189 w 401"/>
                <a:gd name="T71" fmla="*/ 391 h 738"/>
                <a:gd name="T72" fmla="*/ 230 w 401"/>
                <a:gd name="T73" fmla="*/ 391 h 738"/>
                <a:gd name="T74" fmla="*/ 249 w 401"/>
                <a:gd name="T75" fmla="*/ 413 h 738"/>
                <a:gd name="T76" fmla="*/ 307 w 401"/>
                <a:gd name="T77" fmla="*/ 391 h 738"/>
                <a:gd name="T78" fmla="*/ 361 w 401"/>
                <a:gd name="T79" fmla="*/ 391 h 738"/>
                <a:gd name="T80" fmla="*/ 374 w 401"/>
                <a:gd name="T81" fmla="*/ 336 h 738"/>
                <a:gd name="T82" fmla="*/ 200 w 401"/>
                <a:gd name="T83" fmla="*/ 364 h 738"/>
                <a:gd name="T84" fmla="*/ 29 w 401"/>
                <a:gd name="T85" fmla="*/ 336 h 738"/>
                <a:gd name="T86" fmla="*/ 132 w 401"/>
                <a:gd name="T87" fmla="*/ 256 h 738"/>
                <a:gd name="T88" fmla="*/ 145 w 401"/>
                <a:gd name="T89" fmla="*/ 300 h 738"/>
                <a:gd name="T90" fmla="*/ 194 w 401"/>
                <a:gd name="T91" fmla="*/ 273 h 738"/>
                <a:gd name="T92" fmla="*/ 198 w 401"/>
                <a:gd name="T93" fmla="*/ 252 h 738"/>
                <a:gd name="T94" fmla="*/ 205 w 401"/>
                <a:gd name="T95" fmla="*/ 278 h 738"/>
                <a:gd name="T96" fmla="*/ 281 w 401"/>
                <a:gd name="T97" fmla="*/ 280 h 738"/>
                <a:gd name="T98" fmla="*/ 294 w 401"/>
                <a:gd name="T99" fmla="*/ 25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1" h="738">
                  <a:moveTo>
                    <a:pt x="392" y="207"/>
                  </a:moveTo>
                  <a:cubicBezTo>
                    <a:pt x="389" y="199"/>
                    <a:pt x="389" y="199"/>
                    <a:pt x="389" y="199"/>
                  </a:cubicBezTo>
                  <a:cubicBezTo>
                    <a:pt x="334" y="199"/>
                    <a:pt x="334" y="199"/>
                    <a:pt x="334" y="199"/>
                  </a:cubicBezTo>
                  <a:cubicBezTo>
                    <a:pt x="334" y="149"/>
                    <a:pt x="334" y="149"/>
                    <a:pt x="334" y="149"/>
                  </a:cubicBezTo>
                  <a:cubicBezTo>
                    <a:pt x="334" y="135"/>
                    <a:pt x="327" y="121"/>
                    <a:pt x="308" y="115"/>
                  </a:cubicBezTo>
                  <a:cubicBezTo>
                    <a:pt x="295" y="99"/>
                    <a:pt x="276" y="85"/>
                    <a:pt x="255" y="76"/>
                  </a:cubicBezTo>
                  <a:cubicBezTo>
                    <a:pt x="255" y="31"/>
                    <a:pt x="255" y="31"/>
                    <a:pt x="255" y="31"/>
                  </a:cubicBezTo>
                  <a:cubicBezTo>
                    <a:pt x="224" y="31"/>
                    <a:pt x="224" y="31"/>
                    <a:pt x="224" y="31"/>
                  </a:cubicBezTo>
                  <a:cubicBezTo>
                    <a:pt x="224" y="0"/>
                    <a:pt x="224" y="0"/>
                    <a:pt x="224" y="0"/>
                  </a:cubicBezTo>
                  <a:cubicBezTo>
                    <a:pt x="200" y="0"/>
                    <a:pt x="200" y="0"/>
                    <a:pt x="200" y="0"/>
                  </a:cubicBezTo>
                  <a:cubicBezTo>
                    <a:pt x="177" y="0"/>
                    <a:pt x="177" y="0"/>
                    <a:pt x="177" y="0"/>
                  </a:cubicBezTo>
                  <a:cubicBezTo>
                    <a:pt x="177" y="31"/>
                    <a:pt x="177" y="31"/>
                    <a:pt x="177" y="31"/>
                  </a:cubicBezTo>
                  <a:cubicBezTo>
                    <a:pt x="146" y="31"/>
                    <a:pt x="146" y="31"/>
                    <a:pt x="146" y="31"/>
                  </a:cubicBezTo>
                  <a:cubicBezTo>
                    <a:pt x="146" y="76"/>
                    <a:pt x="146" y="76"/>
                    <a:pt x="146" y="76"/>
                  </a:cubicBezTo>
                  <a:cubicBezTo>
                    <a:pt x="125" y="85"/>
                    <a:pt x="106" y="99"/>
                    <a:pt x="93" y="115"/>
                  </a:cubicBezTo>
                  <a:cubicBezTo>
                    <a:pt x="74" y="121"/>
                    <a:pt x="67" y="135"/>
                    <a:pt x="67" y="149"/>
                  </a:cubicBezTo>
                  <a:cubicBezTo>
                    <a:pt x="67" y="199"/>
                    <a:pt x="67" y="199"/>
                    <a:pt x="67" y="199"/>
                  </a:cubicBezTo>
                  <a:cubicBezTo>
                    <a:pt x="13" y="199"/>
                    <a:pt x="13" y="199"/>
                    <a:pt x="13" y="199"/>
                  </a:cubicBezTo>
                  <a:cubicBezTo>
                    <a:pt x="10" y="207"/>
                    <a:pt x="10" y="207"/>
                    <a:pt x="10" y="207"/>
                  </a:cubicBezTo>
                  <a:cubicBezTo>
                    <a:pt x="3" y="227"/>
                    <a:pt x="0" y="249"/>
                    <a:pt x="0" y="273"/>
                  </a:cubicBezTo>
                  <a:cubicBezTo>
                    <a:pt x="0" y="347"/>
                    <a:pt x="28" y="433"/>
                    <a:pt x="55" y="501"/>
                  </a:cubicBezTo>
                  <a:cubicBezTo>
                    <a:pt x="96" y="602"/>
                    <a:pt x="150" y="695"/>
                    <a:pt x="179" y="726"/>
                  </a:cubicBezTo>
                  <a:cubicBezTo>
                    <a:pt x="185" y="732"/>
                    <a:pt x="191" y="738"/>
                    <a:pt x="200" y="738"/>
                  </a:cubicBezTo>
                  <a:cubicBezTo>
                    <a:pt x="200" y="738"/>
                    <a:pt x="200" y="738"/>
                    <a:pt x="200" y="738"/>
                  </a:cubicBezTo>
                  <a:cubicBezTo>
                    <a:pt x="201" y="738"/>
                    <a:pt x="201" y="738"/>
                    <a:pt x="201" y="738"/>
                  </a:cubicBezTo>
                  <a:cubicBezTo>
                    <a:pt x="210" y="738"/>
                    <a:pt x="215" y="732"/>
                    <a:pt x="222" y="726"/>
                  </a:cubicBezTo>
                  <a:cubicBezTo>
                    <a:pt x="251" y="695"/>
                    <a:pt x="306" y="602"/>
                    <a:pt x="347" y="501"/>
                  </a:cubicBezTo>
                  <a:cubicBezTo>
                    <a:pt x="374" y="433"/>
                    <a:pt x="401" y="347"/>
                    <a:pt x="401" y="273"/>
                  </a:cubicBezTo>
                  <a:cubicBezTo>
                    <a:pt x="401" y="249"/>
                    <a:pt x="399" y="227"/>
                    <a:pt x="392" y="207"/>
                  </a:cubicBezTo>
                  <a:moveTo>
                    <a:pt x="312" y="149"/>
                  </a:moveTo>
                  <a:cubicBezTo>
                    <a:pt x="312" y="199"/>
                    <a:pt x="312" y="199"/>
                    <a:pt x="312" y="199"/>
                  </a:cubicBezTo>
                  <a:cubicBezTo>
                    <a:pt x="263" y="199"/>
                    <a:pt x="263" y="199"/>
                    <a:pt x="263" y="199"/>
                  </a:cubicBezTo>
                  <a:cubicBezTo>
                    <a:pt x="263" y="147"/>
                    <a:pt x="263" y="147"/>
                    <a:pt x="263" y="147"/>
                  </a:cubicBezTo>
                  <a:cubicBezTo>
                    <a:pt x="263" y="140"/>
                    <a:pt x="264" y="139"/>
                    <a:pt x="266" y="138"/>
                  </a:cubicBezTo>
                  <a:cubicBezTo>
                    <a:pt x="268" y="136"/>
                    <a:pt x="275" y="134"/>
                    <a:pt x="290" y="134"/>
                  </a:cubicBezTo>
                  <a:cubicBezTo>
                    <a:pt x="310" y="134"/>
                    <a:pt x="312" y="143"/>
                    <a:pt x="312" y="149"/>
                  </a:cubicBezTo>
                  <a:moveTo>
                    <a:pt x="276" y="113"/>
                  </a:moveTo>
                  <a:cubicBezTo>
                    <a:pt x="269" y="114"/>
                    <a:pt x="261" y="116"/>
                    <a:pt x="255" y="119"/>
                  </a:cubicBezTo>
                  <a:cubicBezTo>
                    <a:pt x="248" y="108"/>
                    <a:pt x="238" y="101"/>
                    <a:pt x="224" y="97"/>
                  </a:cubicBezTo>
                  <a:cubicBezTo>
                    <a:pt x="224" y="89"/>
                    <a:pt x="224" y="89"/>
                    <a:pt x="224" y="89"/>
                  </a:cubicBezTo>
                  <a:cubicBezTo>
                    <a:pt x="243" y="93"/>
                    <a:pt x="262" y="101"/>
                    <a:pt x="276" y="113"/>
                  </a:cubicBezTo>
                  <a:moveTo>
                    <a:pt x="241" y="147"/>
                  </a:moveTo>
                  <a:cubicBezTo>
                    <a:pt x="241" y="199"/>
                    <a:pt x="241" y="199"/>
                    <a:pt x="241" y="199"/>
                  </a:cubicBezTo>
                  <a:cubicBezTo>
                    <a:pt x="200" y="199"/>
                    <a:pt x="200" y="199"/>
                    <a:pt x="200" y="199"/>
                  </a:cubicBezTo>
                  <a:cubicBezTo>
                    <a:pt x="160" y="199"/>
                    <a:pt x="160" y="199"/>
                    <a:pt x="160" y="199"/>
                  </a:cubicBezTo>
                  <a:cubicBezTo>
                    <a:pt x="160" y="147"/>
                    <a:pt x="160" y="147"/>
                    <a:pt x="160" y="147"/>
                  </a:cubicBezTo>
                  <a:cubicBezTo>
                    <a:pt x="160" y="132"/>
                    <a:pt x="170" y="114"/>
                    <a:pt x="200" y="114"/>
                  </a:cubicBezTo>
                  <a:cubicBezTo>
                    <a:pt x="231" y="114"/>
                    <a:pt x="241" y="132"/>
                    <a:pt x="241" y="147"/>
                  </a:cubicBezTo>
                  <a:moveTo>
                    <a:pt x="163" y="48"/>
                  </a:moveTo>
                  <a:cubicBezTo>
                    <a:pt x="194" y="48"/>
                    <a:pt x="194" y="48"/>
                    <a:pt x="194" y="48"/>
                  </a:cubicBezTo>
                  <a:cubicBezTo>
                    <a:pt x="194" y="17"/>
                    <a:pt x="194" y="17"/>
                    <a:pt x="194" y="17"/>
                  </a:cubicBezTo>
                  <a:cubicBezTo>
                    <a:pt x="200" y="17"/>
                    <a:pt x="200" y="17"/>
                    <a:pt x="200" y="17"/>
                  </a:cubicBezTo>
                  <a:cubicBezTo>
                    <a:pt x="207" y="17"/>
                    <a:pt x="207" y="17"/>
                    <a:pt x="207" y="17"/>
                  </a:cubicBezTo>
                  <a:cubicBezTo>
                    <a:pt x="207" y="48"/>
                    <a:pt x="207" y="48"/>
                    <a:pt x="207" y="48"/>
                  </a:cubicBezTo>
                  <a:cubicBezTo>
                    <a:pt x="238" y="48"/>
                    <a:pt x="238" y="48"/>
                    <a:pt x="238" y="48"/>
                  </a:cubicBezTo>
                  <a:cubicBezTo>
                    <a:pt x="238" y="61"/>
                    <a:pt x="238" y="61"/>
                    <a:pt x="238" y="61"/>
                  </a:cubicBezTo>
                  <a:cubicBezTo>
                    <a:pt x="207" y="61"/>
                    <a:pt x="207" y="61"/>
                    <a:pt x="207" y="61"/>
                  </a:cubicBezTo>
                  <a:cubicBezTo>
                    <a:pt x="207" y="92"/>
                    <a:pt x="207" y="92"/>
                    <a:pt x="207" y="92"/>
                  </a:cubicBezTo>
                  <a:cubicBezTo>
                    <a:pt x="200" y="92"/>
                    <a:pt x="200" y="92"/>
                    <a:pt x="200" y="92"/>
                  </a:cubicBezTo>
                  <a:cubicBezTo>
                    <a:pt x="194" y="92"/>
                    <a:pt x="194" y="92"/>
                    <a:pt x="194" y="92"/>
                  </a:cubicBezTo>
                  <a:cubicBezTo>
                    <a:pt x="194" y="61"/>
                    <a:pt x="194" y="61"/>
                    <a:pt x="194" y="61"/>
                  </a:cubicBezTo>
                  <a:cubicBezTo>
                    <a:pt x="163" y="61"/>
                    <a:pt x="163" y="61"/>
                    <a:pt x="163" y="61"/>
                  </a:cubicBezTo>
                  <a:lnTo>
                    <a:pt x="163" y="48"/>
                  </a:lnTo>
                  <a:close/>
                  <a:moveTo>
                    <a:pt x="177" y="89"/>
                  </a:moveTo>
                  <a:cubicBezTo>
                    <a:pt x="177" y="97"/>
                    <a:pt x="177" y="97"/>
                    <a:pt x="177" y="97"/>
                  </a:cubicBezTo>
                  <a:cubicBezTo>
                    <a:pt x="164" y="101"/>
                    <a:pt x="153" y="108"/>
                    <a:pt x="146" y="119"/>
                  </a:cubicBezTo>
                  <a:cubicBezTo>
                    <a:pt x="140" y="116"/>
                    <a:pt x="133" y="114"/>
                    <a:pt x="125" y="113"/>
                  </a:cubicBezTo>
                  <a:cubicBezTo>
                    <a:pt x="140" y="101"/>
                    <a:pt x="158" y="93"/>
                    <a:pt x="177" y="89"/>
                  </a:cubicBezTo>
                  <a:moveTo>
                    <a:pt x="89" y="149"/>
                  </a:moveTo>
                  <a:cubicBezTo>
                    <a:pt x="89" y="143"/>
                    <a:pt x="91" y="134"/>
                    <a:pt x="111" y="134"/>
                  </a:cubicBezTo>
                  <a:cubicBezTo>
                    <a:pt x="126" y="134"/>
                    <a:pt x="133" y="136"/>
                    <a:pt x="136" y="138"/>
                  </a:cubicBezTo>
                  <a:cubicBezTo>
                    <a:pt x="137" y="139"/>
                    <a:pt x="138" y="140"/>
                    <a:pt x="138" y="147"/>
                  </a:cubicBezTo>
                  <a:cubicBezTo>
                    <a:pt x="138" y="199"/>
                    <a:pt x="138" y="199"/>
                    <a:pt x="138" y="199"/>
                  </a:cubicBezTo>
                  <a:cubicBezTo>
                    <a:pt x="89" y="199"/>
                    <a:pt x="89" y="199"/>
                    <a:pt x="89" y="199"/>
                  </a:cubicBezTo>
                  <a:lnTo>
                    <a:pt x="89" y="149"/>
                  </a:lnTo>
                  <a:close/>
                  <a:moveTo>
                    <a:pt x="200" y="221"/>
                  </a:moveTo>
                  <a:cubicBezTo>
                    <a:pt x="200" y="221"/>
                    <a:pt x="200" y="221"/>
                    <a:pt x="200" y="221"/>
                  </a:cubicBezTo>
                  <a:cubicBezTo>
                    <a:pt x="374" y="221"/>
                    <a:pt x="374" y="221"/>
                    <a:pt x="374" y="221"/>
                  </a:cubicBezTo>
                  <a:cubicBezTo>
                    <a:pt x="374" y="224"/>
                    <a:pt x="375" y="228"/>
                    <a:pt x="376" y="231"/>
                  </a:cubicBezTo>
                  <a:cubicBezTo>
                    <a:pt x="294" y="231"/>
                    <a:pt x="294" y="231"/>
                    <a:pt x="294" y="231"/>
                  </a:cubicBezTo>
                  <a:cubicBezTo>
                    <a:pt x="260" y="231"/>
                    <a:pt x="245" y="240"/>
                    <a:pt x="245" y="259"/>
                  </a:cubicBezTo>
                  <a:cubicBezTo>
                    <a:pt x="245" y="266"/>
                    <a:pt x="248" y="272"/>
                    <a:pt x="254" y="277"/>
                  </a:cubicBezTo>
                  <a:cubicBezTo>
                    <a:pt x="250" y="279"/>
                    <a:pt x="233" y="284"/>
                    <a:pt x="231" y="285"/>
                  </a:cubicBezTo>
                  <a:cubicBezTo>
                    <a:pt x="229" y="283"/>
                    <a:pt x="225" y="280"/>
                    <a:pt x="225" y="274"/>
                  </a:cubicBezTo>
                  <a:cubicBezTo>
                    <a:pt x="226" y="272"/>
                    <a:pt x="230" y="266"/>
                    <a:pt x="230" y="258"/>
                  </a:cubicBezTo>
                  <a:cubicBezTo>
                    <a:pt x="230" y="246"/>
                    <a:pt x="222" y="234"/>
                    <a:pt x="200" y="233"/>
                  </a:cubicBezTo>
                  <a:cubicBezTo>
                    <a:pt x="190" y="233"/>
                    <a:pt x="184" y="236"/>
                    <a:pt x="178" y="240"/>
                  </a:cubicBezTo>
                  <a:cubicBezTo>
                    <a:pt x="178" y="241"/>
                    <a:pt x="178" y="241"/>
                    <a:pt x="177" y="241"/>
                  </a:cubicBezTo>
                  <a:cubicBezTo>
                    <a:pt x="168" y="244"/>
                    <a:pt x="163" y="250"/>
                    <a:pt x="163" y="258"/>
                  </a:cubicBezTo>
                  <a:cubicBezTo>
                    <a:pt x="163" y="267"/>
                    <a:pt x="163" y="267"/>
                    <a:pt x="163" y="267"/>
                  </a:cubicBezTo>
                  <a:cubicBezTo>
                    <a:pt x="163" y="267"/>
                    <a:pt x="167" y="267"/>
                    <a:pt x="169" y="268"/>
                  </a:cubicBezTo>
                  <a:cubicBezTo>
                    <a:pt x="172" y="269"/>
                    <a:pt x="173" y="270"/>
                    <a:pt x="174" y="272"/>
                  </a:cubicBezTo>
                  <a:cubicBezTo>
                    <a:pt x="176" y="275"/>
                    <a:pt x="174" y="283"/>
                    <a:pt x="169" y="285"/>
                  </a:cubicBezTo>
                  <a:cubicBezTo>
                    <a:pt x="167" y="284"/>
                    <a:pt x="150" y="279"/>
                    <a:pt x="146" y="277"/>
                  </a:cubicBezTo>
                  <a:cubicBezTo>
                    <a:pt x="152" y="272"/>
                    <a:pt x="156" y="266"/>
                    <a:pt x="156" y="259"/>
                  </a:cubicBezTo>
                  <a:cubicBezTo>
                    <a:pt x="156" y="240"/>
                    <a:pt x="141" y="231"/>
                    <a:pt x="106" y="231"/>
                  </a:cubicBezTo>
                  <a:cubicBezTo>
                    <a:pt x="26" y="231"/>
                    <a:pt x="26" y="231"/>
                    <a:pt x="26" y="231"/>
                  </a:cubicBezTo>
                  <a:cubicBezTo>
                    <a:pt x="27" y="228"/>
                    <a:pt x="28" y="224"/>
                    <a:pt x="29" y="221"/>
                  </a:cubicBezTo>
                  <a:lnTo>
                    <a:pt x="200" y="221"/>
                  </a:lnTo>
                  <a:close/>
                  <a:moveTo>
                    <a:pt x="41" y="391"/>
                  </a:moveTo>
                  <a:cubicBezTo>
                    <a:pt x="38" y="379"/>
                    <a:pt x="35" y="369"/>
                    <a:pt x="33" y="357"/>
                  </a:cubicBezTo>
                  <a:cubicBezTo>
                    <a:pt x="57" y="354"/>
                    <a:pt x="116" y="344"/>
                    <a:pt x="158" y="338"/>
                  </a:cubicBezTo>
                  <a:lnTo>
                    <a:pt x="41" y="391"/>
                  </a:lnTo>
                  <a:close/>
                  <a:moveTo>
                    <a:pt x="168" y="357"/>
                  </a:moveTo>
                  <a:cubicBezTo>
                    <a:pt x="145" y="391"/>
                    <a:pt x="145" y="391"/>
                    <a:pt x="145" y="391"/>
                  </a:cubicBezTo>
                  <a:cubicBezTo>
                    <a:pt x="95" y="391"/>
                    <a:pt x="95" y="391"/>
                    <a:pt x="95" y="391"/>
                  </a:cubicBezTo>
                  <a:lnTo>
                    <a:pt x="168" y="357"/>
                  </a:lnTo>
                  <a:close/>
                  <a:moveTo>
                    <a:pt x="47" y="413"/>
                  </a:moveTo>
                  <a:cubicBezTo>
                    <a:pt x="152" y="413"/>
                    <a:pt x="152" y="413"/>
                    <a:pt x="152" y="413"/>
                  </a:cubicBezTo>
                  <a:cubicBezTo>
                    <a:pt x="152" y="463"/>
                    <a:pt x="152" y="463"/>
                    <a:pt x="152" y="463"/>
                  </a:cubicBezTo>
                  <a:cubicBezTo>
                    <a:pt x="64" y="463"/>
                    <a:pt x="64" y="463"/>
                    <a:pt x="64" y="463"/>
                  </a:cubicBezTo>
                  <a:cubicBezTo>
                    <a:pt x="58" y="446"/>
                    <a:pt x="52" y="429"/>
                    <a:pt x="47" y="413"/>
                  </a:cubicBezTo>
                  <a:moveTo>
                    <a:pt x="152" y="650"/>
                  </a:moveTo>
                  <a:cubicBezTo>
                    <a:pt x="137" y="623"/>
                    <a:pt x="119" y="591"/>
                    <a:pt x="103" y="556"/>
                  </a:cubicBezTo>
                  <a:cubicBezTo>
                    <a:pt x="152" y="556"/>
                    <a:pt x="152" y="556"/>
                    <a:pt x="152" y="556"/>
                  </a:cubicBezTo>
                  <a:lnTo>
                    <a:pt x="152" y="650"/>
                  </a:lnTo>
                  <a:close/>
                  <a:moveTo>
                    <a:pt x="249" y="650"/>
                  </a:moveTo>
                  <a:cubicBezTo>
                    <a:pt x="249" y="556"/>
                    <a:pt x="249" y="556"/>
                    <a:pt x="249" y="556"/>
                  </a:cubicBezTo>
                  <a:cubicBezTo>
                    <a:pt x="299" y="556"/>
                    <a:pt x="299" y="556"/>
                    <a:pt x="299" y="556"/>
                  </a:cubicBezTo>
                  <a:cubicBezTo>
                    <a:pt x="282" y="591"/>
                    <a:pt x="265" y="623"/>
                    <a:pt x="249" y="650"/>
                  </a:cubicBezTo>
                  <a:moveTo>
                    <a:pt x="327" y="492"/>
                  </a:moveTo>
                  <a:cubicBezTo>
                    <a:pt x="321" y="507"/>
                    <a:pt x="314" y="520"/>
                    <a:pt x="308" y="534"/>
                  </a:cubicBezTo>
                  <a:cubicBezTo>
                    <a:pt x="238" y="534"/>
                    <a:pt x="238" y="534"/>
                    <a:pt x="238" y="534"/>
                  </a:cubicBezTo>
                  <a:cubicBezTo>
                    <a:pt x="227" y="534"/>
                    <a:pt x="227" y="534"/>
                    <a:pt x="227" y="534"/>
                  </a:cubicBezTo>
                  <a:cubicBezTo>
                    <a:pt x="227" y="684"/>
                    <a:pt x="227" y="684"/>
                    <a:pt x="227" y="684"/>
                  </a:cubicBezTo>
                  <a:cubicBezTo>
                    <a:pt x="219" y="695"/>
                    <a:pt x="212" y="704"/>
                    <a:pt x="206" y="711"/>
                  </a:cubicBezTo>
                  <a:cubicBezTo>
                    <a:pt x="204" y="712"/>
                    <a:pt x="202" y="715"/>
                    <a:pt x="200" y="716"/>
                  </a:cubicBezTo>
                  <a:cubicBezTo>
                    <a:pt x="199" y="715"/>
                    <a:pt x="196" y="712"/>
                    <a:pt x="194" y="711"/>
                  </a:cubicBezTo>
                  <a:cubicBezTo>
                    <a:pt x="188" y="704"/>
                    <a:pt x="182" y="695"/>
                    <a:pt x="173" y="684"/>
                  </a:cubicBezTo>
                  <a:cubicBezTo>
                    <a:pt x="173" y="534"/>
                    <a:pt x="173" y="534"/>
                    <a:pt x="173" y="534"/>
                  </a:cubicBezTo>
                  <a:cubicBezTo>
                    <a:pt x="163" y="534"/>
                    <a:pt x="163" y="534"/>
                    <a:pt x="163" y="534"/>
                  </a:cubicBezTo>
                  <a:cubicBezTo>
                    <a:pt x="93" y="534"/>
                    <a:pt x="93" y="534"/>
                    <a:pt x="93" y="534"/>
                  </a:cubicBezTo>
                  <a:cubicBezTo>
                    <a:pt x="87" y="520"/>
                    <a:pt x="81" y="507"/>
                    <a:pt x="75" y="492"/>
                  </a:cubicBezTo>
                  <a:cubicBezTo>
                    <a:pt x="74" y="490"/>
                    <a:pt x="73" y="487"/>
                    <a:pt x="72" y="484"/>
                  </a:cubicBezTo>
                  <a:cubicBezTo>
                    <a:pt x="173" y="484"/>
                    <a:pt x="173" y="484"/>
                    <a:pt x="173" y="484"/>
                  </a:cubicBezTo>
                  <a:cubicBezTo>
                    <a:pt x="173" y="413"/>
                    <a:pt x="173" y="413"/>
                    <a:pt x="173" y="413"/>
                  </a:cubicBezTo>
                  <a:cubicBezTo>
                    <a:pt x="200" y="413"/>
                    <a:pt x="200" y="413"/>
                    <a:pt x="200" y="413"/>
                  </a:cubicBezTo>
                  <a:cubicBezTo>
                    <a:pt x="227" y="413"/>
                    <a:pt x="227" y="413"/>
                    <a:pt x="227" y="413"/>
                  </a:cubicBezTo>
                  <a:cubicBezTo>
                    <a:pt x="227" y="484"/>
                    <a:pt x="227" y="484"/>
                    <a:pt x="227" y="484"/>
                  </a:cubicBezTo>
                  <a:cubicBezTo>
                    <a:pt x="330" y="484"/>
                    <a:pt x="330" y="484"/>
                    <a:pt x="330" y="484"/>
                  </a:cubicBezTo>
                  <a:cubicBezTo>
                    <a:pt x="329" y="487"/>
                    <a:pt x="328" y="490"/>
                    <a:pt x="327" y="492"/>
                  </a:cubicBezTo>
                  <a:moveTo>
                    <a:pt x="171" y="391"/>
                  </a:moveTo>
                  <a:cubicBezTo>
                    <a:pt x="189" y="364"/>
                    <a:pt x="189" y="364"/>
                    <a:pt x="189" y="364"/>
                  </a:cubicBezTo>
                  <a:cubicBezTo>
                    <a:pt x="189" y="391"/>
                    <a:pt x="189" y="391"/>
                    <a:pt x="189" y="391"/>
                  </a:cubicBezTo>
                  <a:lnTo>
                    <a:pt x="171" y="391"/>
                  </a:lnTo>
                  <a:close/>
                  <a:moveTo>
                    <a:pt x="211" y="391"/>
                  </a:moveTo>
                  <a:cubicBezTo>
                    <a:pt x="211" y="364"/>
                    <a:pt x="211" y="364"/>
                    <a:pt x="211" y="364"/>
                  </a:cubicBezTo>
                  <a:cubicBezTo>
                    <a:pt x="230" y="391"/>
                    <a:pt x="230" y="391"/>
                    <a:pt x="230" y="391"/>
                  </a:cubicBezTo>
                  <a:lnTo>
                    <a:pt x="211" y="391"/>
                  </a:lnTo>
                  <a:close/>
                  <a:moveTo>
                    <a:pt x="338" y="463"/>
                  </a:moveTo>
                  <a:cubicBezTo>
                    <a:pt x="249" y="463"/>
                    <a:pt x="249" y="463"/>
                    <a:pt x="249" y="463"/>
                  </a:cubicBezTo>
                  <a:cubicBezTo>
                    <a:pt x="249" y="413"/>
                    <a:pt x="249" y="413"/>
                    <a:pt x="249" y="413"/>
                  </a:cubicBezTo>
                  <a:cubicBezTo>
                    <a:pt x="355" y="413"/>
                    <a:pt x="355" y="413"/>
                    <a:pt x="355" y="413"/>
                  </a:cubicBezTo>
                  <a:cubicBezTo>
                    <a:pt x="350" y="429"/>
                    <a:pt x="344" y="446"/>
                    <a:pt x="338" y="463"/>
                  </a:cubicBezTo>
                  <a:moveTo>
                    <a:pt x="232" y="357"/>
                  </a:moveTo>
                  <a:cubicBezTo>
                    <a:pt x="307" y="391"/>
                    <a:pt x="307" y="391"/>
                    <a:pt x="307" y="391"/>
                  </a:cubicBezTo>
                  <a:cubicBezTo>
                    <a:pt x="256" y="391"/>
                    <a:pt x="256" y="391"/>
                    <a:pt x="256" y="391"/>
                  </a:cubicBezTo>
                  <a:lnTo>
                    <a:pt x="232" y="357"/>
                  </a:lnTo>
                  <a:close/>
                  <a:moveTo>
                    <a:pt x="361" y="391"/>
                  </a:moveTo>
                  <a:cubicBezTo>
                    <a:pt x="361" y="391"/>
                    <a:pt x="361" y="391"/>
                    <a:pt x="361" y="391"/>
                  </a:cubicBezTo>
                  <a:cubicBezTo>
                    <a:pt x="244" y="338"/>
                    <a:pt x="244" y="338"/>
                    <a:pt x="244" y="338"/>
                  </a:cubicBezTo>
                  <a:cubicBezTo>
                    <a:pt x="285" y="344"/>
                    <a:pt x="345" y="354"/>
                    <a:pt x="369" y="357"/>
                  </a:cubicBezTo>
                  <a:cubicBezTo>
                    <a:pt x="367" y="369"/>
                    <a:pt x="364" y="379"/>
                    <a:pt x="361" y="391"/>
                  </a:cubicBezTo>
                  <a:moveTo>
                    <a:pt x="374" y="336"/>
                  </a:moveTo>
                  <a:cubicBezTo>
                    <a:pt x="235" y="315"/>
                    <a:pt x="235" y="315"/>
                    <a:pt x="235" y="315"/>
                  </a:cubicBezTo>
                  <a:cubicBezTo>
                    <a:pt x="236" y="319"/>
                    <a:pt x="238" y="324"/>
                    <a:pt x="238" y="329"/>
                  </a:cubicBezTo>
                  <a:cubicBezTo>
                    <a:pt x="238" y="348"/>
                    <a:pt x="222" y="364"/>
                    <a:pt x="201" y="364"/>
                  </a:cubicBezTo>
                  <a:cubicBezTo>
                    <a:pt x="200" y="364"/>
                    <a:pt x="200" y="364"/>
                    <a:pt x="200" y="364"/>
                  </a:cubicBezTo>
                  <a:cubicBezTo>
                    <a:pt x="199" y="364"/>
                    <a:pt x="199" y="364"/>
                    <a:pt x="199" y="364"/>
                  </a:cubicBezTo>
                  <a:cubicBezTo>
                    <a:pt x="179" y="364"/>
                    <a:pt x="164" y="348"/>
                    <a:pt x="164" y="329"/>
                  </a:cubicBezTo>
                  <a:cubicBezTo>
                    <a:pt x="164" y="324"/>
                    <a:pt x="165" y="319"/>
                    <a:pt x="167" y="315"/>
                  </a:cubicBezTo>
                  <a:cubicBezTo>
                    <a:pt x="29" y="336"/>
                    <a:pt x="29" y="336"/>
                    <a:pt x="29" y="336"/>
                  </a:cubicBezTo>
                  <a:cubicBezTo>
                    <a:pt x="24" y="313"/>
                    <a:pt x="22" y="292"/>
                    <a:pt x="22" y="272"/>
                  </a:cubicBezTo>
                  <a:cubicBezTo>
                    <a:pt x="22" y="265"/>
                    <a:pt x="23" y="259"/>
                    <a:pt x="23" y="252"/>
                  </a:cubicBezTo>
                  <a:cubicBezTo>
                    <a:pt x="106" y="252"/>
                    <a:pt x="106" y="252"/>
                    <a:pt x="106" y="252"/>
                  </a:cubicBezTo>
                  <a:cubicBezTo>
                    <a:pt x="129" y="252"/>
                    <a:pt x="131" y="255"/>
                    <a:pt x="132" y="256"/>
                  </a:cubicBezTo>
                  <a:cubicBezTo>
                    <a:pt x="133" y="257"/>
                    <a:pt x="134" y="261"/>
                    <a:pt x="132" y="262"/>
                  </a:cubicBezTo>
                  <a:cubicBezTo>
                    <a:pt x="126" y="265"/>
                    <a:pt x="119" y="269"/>
                    <a:pt x="119" y="280"/>
                  </a:cubicBezTo>
                  <a:cubicBezTo>
                    <a:pt x="119" y="280"/>
                    <a:pt x="119" y="280"/>
                    <a:pt x="119" y="280"/>
                  </a:cubicBezTo>
                  <a:cubicBezTo>
                    <a:pt x="119" y="289"/>
                    <a:pt x="127" y="293"/>
                    <a:pt x="145" y="300"/>
                  </a:cubicBezTo>
                  <a:cubicBezTo>
                    <a:pt x="151" y="302"/>
                    <a:pt x="170" y="309"/>
                    <a:pt x="170" y="309"/>
                  </a:cubicBezTo>
                  <a:cubicBezTo>
                    <a:pt x="174" y="307"/>
                    <a:pt x="174" y="307"/>
                    <a:pt x="174" y="307"/>
                  </a:cubicBezTo>
                  <a:cubicBezTo>
                    <a:pt x="180" y="304"/>
                    <a:pt x="194" y="295"/>
                    <a:pt x="194" y="278"/>
                  </a:cubicBezTo>
                  <a:cubicBezTo>
                    <a:pt x="194" y="276"/>
                    <a:pt x="194" y="275"/>
                    <a:pt x="194" y="273"/>
                  </a:cubicBezTo>
                  <a:cubicBezTo>
                    <a:pt x="194" y="271"/>
                    <a:pt x="193" y="269"/>
                    <a:pt x="192" y="268"/>
                  </a:cubicBezTo>
                  <a:cubicBezTo>
                    <a:pt x="192" y="268"/>
                    <a:pt x="192" y="268"/>
                    <a:pt x="192" y="268"/>
                  </a:cubicBezTo>
                  <a:cubicBezTo>
                    <a:pt x="189" y="262"/>
                    <a:pt x="185" y="260"/>
                    <a:pt x="185" y="260"/>
                  </a:cubicBezTo>
                  <a:cubicBezTo>
                    <a:pt x="185" y="260"/>
                    <a:pt x="187" y="253"/>
                    <a:pt x="198" y="252"/>
                  </a:cubicBezTo>
                  <a:cubicBezTo>
                    <a:pt x="198" y="252"/>
                    <a:pt x="199" y="252"/>
                    <a:pt x="200" y="252"/>
                  </a:cubicBezTo>
                  <a:cubicBezTo>
                    <a:pt x="200" y="252"/>
                    <a:pt x="200" y="252"/>
                    <a:pt x="200" y="252"/>
                  </a:cubicBezTo>
                  <a:cubicBezTo>
                    <a:pt x="206" y="252"/>
                    <a:pt x="210" y="256"/>
                    <a:pt x="210" y="262"/>
                  </a:cubicBezTo>
                  <a:cubicBezTo>
                    <a:pt x="210" y="268"/>
                    <a:pt x="205" y="270"/>
                    <a:pt x="205" y="278"/>
                  </a:cubicBezTo>
                  <a:cubicBezTo>
                    <a:pt x="205" y="295"/>
                    <a:pt x="219" y="304"/>
                    <a:pt x="226" y="307"/>
                  </a:cubicBezTo>
                  <a:cubicBezTo>
                    <a:pt x="230" y="309"/>
                    <a:pt x="230" y="309"/>
                    <a:pt x="230" y="309"/>
                  </a:cubicBezTo>
                  <a:cubicBezTo>
                    <a:pt x="230" y="309"/>
                    <a:pt x="249" y="302"/>
                    <a:pt x="255" y="300"/>
                  </a:cubicBezTo>
                  <a:cubicBezTo>
                    <a:pt x="274" y="293"/>
                    <a:pt x="281" y="289"/>
                    <a:pt x="281" y="280"/>
                  </a:cubicBezTo>
                  <a:cubicBezTo>
                    <a:pt x="281" y="280"/>
                    <a:pt x="281" y="280"/>
                    <a:pt x="281" y="280"/>
                  </a:cubicBezTo>
                  <a:cubicBezTo>
                    <a:pt x="281" y="269"/>
                    <a:pt x="274" y="265"/>
                    <a:pt x="269" y="262"/>
                  </a:cubicBezTo>
                  <a:cubicBezTo>
                    <a:pt x="266" y="261"/>
                    <a:pt x="267" y="257"/>
                    <a:pt x="269" y="256"/>
                  </a:cubicBezTo>
                  <a:cubicBezTo>
                    <a:pt x="270" y="255"/>
                    <a:pt x="272" y="252"/>
                    <a:pt x="294" y="252"/>
                  </a:cubicBezTo>
                  <a:cubicBezTo>
                    <a:pt x="379" y="252"/>
                    <a:pt x="379" y="252"/>
                    <a:pt x="379" y="252"/>
                  </a:cubicBezTo>
                  <a:cubicBezTo>
                    <a:pt x="379" y="259"/>
                    <a:pt x="380" y="265"/>
                    <a:pt x="380" y="272"/>
                  </a:cubicBezTo>
                  <a:cubicBezTo>
                    <a:pt x="380" y="292"/>
                    <a:pt x="378" y="313"/>
                    <a:pt x="374" y="3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2400"/>
            </a:p>
          </p:txBody>
        </p:sp>
      </p:grpSp>
    </p:spTree>
    <p:extLst>
      <p:ext uri="{BB962C8B-B14F-4D97-AF65-F5344CB8AC3E}">
        <p14:creationId xmlns:p14="http://schemas.microsoft.com/office/powerpoint/2010/main" val="236336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a:t>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a:t>‹#›</a:t>
            </a:fld>
            <a:endParaRPr lang="en-US"/>
          </a:p>
        </p:txBody>
      </p:sp>
    </p:spTree>
    <p:extLst>
      <p:ext uri="{BB962C8B-B14F-4D97-AF65-F5344CB8AC3E}">
        <p14:creationId xmlns:p14="http://schemas.microsoft.com/office/powerpoint/2010/main" val="11773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0298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dia 2">
    <p:spTree>
      <p:nvGrpSpPr>
        <p:cNvPr id="1" name=""/>
        <p:cNvGrpSpPr/>
        <p:nvPr/>
      </p:nvGrpSpPr>
      <p:grpSpPr>
        <a:xfrm>
          <a:off x="0" y="0"/>
          <a:ext cx="0" cy="0"/>
          <a:chOff x="0" y="0"/>
          <a:chExt cx="0" cy="0"/>
        </a:xfrm>
      </p:grpSpPr>
      <p:sp>
        <p:nvSpPr>
          <p:cNvPr id="7" name="Rechthoek 6"/>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2" name="Titel 1"/>
          <p:cNvSpPr>
            <a:spLocks noGrp="1"/>
          </p:cNvSpPr>
          <p:nvPr>
            <p:ph type="ctrTitle"/>
          </p:nvPr>
        </p:nvSpPr>
        <p:spPr>
          <a:xfrm>
            <a:off x="1128000" y="1256035"/>
            <a:ext cx="9936000" cy="711200"/>
          </a:xfrm>
        </p:spPr>
        <p:txBody>
          <a:bodyPr/>
          <a:lstStyle>
            <a:lvl1pPr>
              <a:defRPr>
                <a:solidFill>
                  <a:schemeClr val="tx2"/>
                </a:solidFill>
              </a:defRPr>
            </a:lvl1pPr>
          </a:lstStyle>
          <a:p>
            <a:r>
              <a:rPr lang="nl-NL"/>
              <a:t>Klik om stijl te bewerken</a:t>
            </a:r>
          </a:p>
        </p:txBody>
      </p:sp>
      <p:sp>
        <p:nvSpPr>
          <p:cNvPr id="3" name="Ondertitel 2"/>
          <p:cNvSpPr>
            <a:spLocks noGrp="1"/>
          </p:cNvSpPr>
          <p:nvPr>
            <p:ph type="subTitle" idx="1"/>
          </p:nvPr>
        </p:nvSpPr>
        <p:spPr>
          <a:xfrm>
            <a:off x="1127387" y="1902781"/>
            <a:ext cx="9936000" cy="711200"/>
          </a:xfrm>
        </p:spPr>
        <p:txBody>
          <a:bodyPr>
            <a:noAutofit/>
          </a:bodyPr>
          <a:lstStyle>
            <a:lvl1pPr marL="0" indent="0" algn="l">
              <a:lnSpc>
                <a:spcPts val="5600"/>
              </a:lnSpc>
              <a:buNone/>
              <a:defRPr sz="5333">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a:t>Klikken om de ondertitelstijl van het model te bewerken</a:t>
            </a:r>
          </a:p>
        </p:txBody>
      </p:sp>
      <p:sp>
        <p:nvSpPr>
          <p:cNvPr id="11" name="Rechthoek 10"/>
          <p:cNvSpPr/>
          <p:nvPr/>
        </p:nvSpPr>
        <p:spPr>
          <a:xfrm>
            <a:off x="695333" y="4944000"/>
            <a:ext cx="10800000" cy="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14" name="Tijdelijke aanduiding voor tekst 13"/>
          <p:cNvSpPr>
            <a:spLocks noGrp="1"/>
          </p:cNvSpPr>
          <p:nvPr>
            <p:ph type="body" sz="quarter" idx="10"/>
          </p:nvPr>
        </p:nvSpPr>
        <p:spPr>
          <a:xfrm>
            <a:off x="1128001" y="3543437"/>
            <a:ext cx="7128209" cy="846667"/>
          </a:xfrm>
        </p:spPr>
        <p:txBody>
          <a:bodyPr>
            <a:noAutofit/>
          </a:bodyPr>
          <a:lstStyle>
            <a:lvl1pPr marL="0" indent="0" algn="l">
              <a:buNone/>
              <a:defRPr>
                <a:solidFill>
                  <a:schemeClr val="tx2"/>
                </a:solidFill>
              </a:defRPr>
            </a:lvl1pPr>
          </a:lstStyle>
          <a:p>
            <a:pPr lvl="0"/>
            <a:r>
              <a:rPr lang="nl-NL"/>
              <a:t>Klikken om de tekststijl van het model te bewerken</a:t>
            </a:r>
          </a:p>
        </p:txBody>
      </p:sp>
      <p:pic>
        <p:nvPicPr>
          <p:cNvPr id="17" name="Afbeelding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24000" y="5844595"/>
            <a:ext cx="3253800" cy="405451"/>
          </a:xfrm>
          <a:prstGeom prst="rect">
            <a:avLst/>
          </a:prstGeom>
        </p:spPr>
      </p:pic>
      <p:sp>
        <p:nvSpPr>
          <p:cNvPr id="9" name="Rechthoek 8"/>
          <p:cNvSpPr/>
          <p:nvPr/>
        </p:nvSpPr>
        <p:spPr>
          <a:xfrm>
            <a:off x="696000" y="624000"/>
            <a:ext cx="10800000" cy="6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Tree>
    <p:extLst>
      <p:ext uri="{BB962C8B-B14F-4D97-AF65-F5344CB8AC3E}">
        <p14:creationId xmlns:p14="http://schemas.microsoft.com/office/powerpoint/2010/main" val="415626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96000" y="1049532"/>
            <a:ext cx="10800000" cy="711200"/>
          </a:xfrm>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atum 3"/>
          <p:cNvSpPr>
            <a:spLocks noGrp="1"/>
          </p:cNvSpPr>
          <p:nvPr>
            <p:ph type="dt" sz="half" idx="2"/>
          </p:nvPr>
        </p:nvSpPr>
        <p:spPr>
          <a:xfrm>
            <a:off x="1992000" y="6414409"/>
            <a:ext cx="1440000" cy="203200"/>
          </a:xfrm>
          <a:prstGeom prst="rect">
            <a:avLst/>
          </a:prstGeom>
        </p:spPr>
        <p:txBody>
          <a:bodyPr vert="horz" lIns="0" tIns="0" rIns="0" bIns="0" rtlCol="0" anchor="ctr"/>
          <a:lstStyle>
            <a:lvl1pPr algn="l">
              <a:lnSpc>
                <a:spcPts val="1600"/>
              </a:lnSpc>
              <a:defRPr sz="1333">
                <a:solidFill>
                  <a:schemeClr val="accent1"/>
                </a:solidFill>
              </a:defRPr>
            </a:lvl1pPr>
          </a:lstStyle>
          <a:p>
            <a:fld id="{C764DE79-268F-4C1A-8933-263129D2AF90}" type="datetimeFigureOut">
              <a:rPr lang="en-US" smtClean="0"/>
              <a:t>4/20/26</a:t>
            </a:fld>
            <a:endParaRPr lang="en-US"/>
          </a:p>
        </p:txBody>
      </p:sp>
      <p:sp>
        <p:nvSpPr>
          <p:cNvPr id="10" name="Tijdelijke aanduiding voor voettekst 4"/>
          <p:cNvSpPr>
            <a:spLocks noGrp="1"/>
          </p:cNvSpPr>
          <p:nvPr>
            <p:ph type="ftr" sz="quarter" idx="3"/>
          </p:nvPr>
        </p:nvSpPr>
        <p:spPr>
          <a:xfrm>
            <a:off x="3720000" y="6414409"/>
            <a:ext cx="5280000" cy="203200"/>
          </a:xfrm>
          <a:prstGeom prst="rect">
            <a:avLst/>
          </a:prstGeom>
        </p:spPr>
        <p:txBody>
          <a:bodyPr vert="horz" lIns="0" tIns="0" rIns="0" bIns="0" rtlCol="0" anchor="ctr"/>
          <a:lstStyle>
            <a:lvl1pPr algn="l">
              <a:lnSpc>
                <a:spcPts val="1600"/>
              </a:lnSpc>
              <a:defRPr sz="1333">
                <a:solidFill>
                  <a:schemeClr val="accent1"/>
                </a:solidFill>
              </a:defRPr>
            </a:lvl1pPr>
          </a:lstStyle>
          <a:p>
            <a:endParaRPr lang="en-US"/>
          </a:p>
        </p:txBody>
      </p:sp>
      <p:sp>
        <p:nvSpPr>
          <p:cNvPr id="11" name="Tijdelijke aanduiding voor dianummer 5"/>
          <p:cNvSpPr>
            <a:spLocks noGrp="1"/>
          </p:cNvSpPr>
          <p:nvPr>
            <p:ph type="sldNum" sz="quarter" idx="4"/>
          </p:nvPr>
        </p:nvSpPr>
        <p:spPr>
          <a:xfrm>
            <a:off x="696000" y="6414409"/>
            <a:ext cx="1080000" cy="203200"/>
          </a:xfrm>
          <a:prstGeom prst="rect">
            <a:avLst/>
          </a:prstGeom>
        </p:spPr>
        <p:txBody>
          <a:bodyPr vert="horz" lIns="0" tIns="0" rIns="0" bIns="0" rtlCol="0" anchor="ctr"/>
          <a:lstStyle>
            <a:lvl1pPr algn="l">
              <a:lnSpc>
                <a:spcPts val="1600"/>
              </a:lnSpc>
              <a:defRPr sz="1333">
                <a:solidFill>
                  <a:schemeClr val="accent1"/>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703728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fld id="{C764DE79-268F-4C1A-8933-263129D2AF90}" type="datetimeFigureOut">
              <a:rPr lang="en-US" smtClean="0"/>
              <a:t>4/20/26</a:t>
            </a:fld>
            <a:endParaRPr lang="en-US"/>
          </a:p>
        </p:txBody>
      </p:sp>
      <p:sp>
        <p:nvSpPr>
          <p:cNvPr id="4" name="Tijdelijke aanduiding voor voettekst 3"/>
          <p:cNvSpPr>
            <a:spLocks noGrp="1"/>
          </p:cNvSpPr>
          <p:nvPr>
            <p:ph type="ftr" sz="quarter" idx="11"/>
          </p:nvPr>
        </p:nvSpPr>
        <p:spPr/>
        <p:txBody>
          <a:bodyPr/>
          <a:lstStyle/>
          <a:p>
            <a:endParaRPr lang="en-US"/>
          </a:p>
        </p:txBody>
      </p:sp>
      <p:sp>
        <p:nvSpPr>
          <p:cNvPr id="5" name="Tijdelijke aanduiding voor dianummer 4"/>
          <p:cNvSpPr>
            <a:spLocks noGrp="1"/>
          </p:cNvSpPr>
          <p:nvPr>
            <p:ph type="sldNum" sz="quarter" idx="12"/>
          </p:nvPr>
        </p:nvSpPr>
        <p:spPr/>
        <p:txBody>
          <a:bodyPr/>
          <a:lstStyle/>
          <a:p>
            <a:fld id="{48F63A3B-78C7-47BE-AE5E-E10140E04643}" type="slidenum">
              <a:rPr lang="en-US" smtClean="0"/>
              <a:t>‹#›</a:t>
            </a:fld>
            <a:endParaRPr lang="en-US"/>
          </a:p>
        </p:txBody>
      </p:sp>
      <p:sp>
        <p:nvSpPr>
          <p:cNvPr id="6" name="Ondertitel 2"/>
          <p:cNvSpPr>
            <a:spLocks noGrp="1"/>
          </p:cNvSpPr>
          <p:nvPr>
            <p:ph type="subTitle" idx="1"/>
          </p:nvPr>
        </p:nvSpPr>
        <p:spPr>
          <a:xfrm>
            <a:off x="696000" y="2034668"/>
            <a:ext cx="10800000" cy="711200"/>
          </a:xfrm>
        </p:spPr>
        <p:txBody>
          <a:bodyPr>
            <a:noAutofit/>
          </a:bodyPr>
          <a:lstStyle>
            <a:lvl1pPr marL="0" indent="0" algn="l">
              <a:lnSpc>
                <a:spcPts val="5600"/>
              </a:lnSpc>
              <a:buNone/>
              <a:defRPr sz="5333">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nl-NL"/>
              <a:t>Klikken om de ondertitelstijl van het model te bewerken</a:t>
            </a:r>
          </a:p>
        </p:txBody>
      </p:sp>
    </p:spTree>
    <p:extLst>
      <p:ext uri="{BB962C8B-B14F-4D97-AF65-F5344CB8AC3E}">
        <p14:creationId xmlns:p14="http://schemas.microsoft.com/office/powerpoint/2010/main" val="2149201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696000" y="1046400"/>
            <a:ext cx="10800000" cy="710400"/>
          </a:xfrm>
        </p:spPr>
        <p:txBody>
          <a:bodyPr/>
          <a:lstStyle/>
          <a:p>
            <a:r>
              <a:rPr lang="nl-NL"/>
              <a:t>Klik om stijl te bewerken</a:t>
            </a:r>
          </a:p>
        </p:txBody>
      </p:sp>
      <p:sp>
        <p:nvSpPr>
          <p:cNvPr id="9" name="Tijdelijke aanduiding voor grafiek 8"/>
          <p:cNvSpPr>
            <a:spLocks noGrp="1"/>
          </p:cNvSpPr>
          <p:nvPr>
            <p:ph type="chart" sz="quarter" idx="13"/>
          </p:nvPr>
        </p:nvSpPr>
        <p:spPr>
          <a:xfrm>
            <a:off x="6196800" y="2035200"/>
            <a:ext cx="5299867" cy="3768000"/>
          </a:xfrm>
        </p:spPr>
        <p:txBody>
          <a:bodyPr/>
          <a:lstStyle>
            <a:lvl1pPr marL="0" indent="0">
              <a:buNone/>
              <a:defRPr/>
            </a:lvl1pPr>
          </a:lstStyle>
          <a:p>
            <a:r>
              <a:rPr lang="nl-NL"/>
              <a:t>Klik op het pictogram als u een grafiek wilt toevoegen</a:t>
            </a:r>
          </a:p>
        </p:txBody>
      </p:sp>
      <p:sp>
        <p:nvSpPr>
          <p:cNvPr id="11" name="Tijdelijke aanduiding voor tekst 10"/>
          <p:cNvSpPr>
            <a:spLocks noGrp="1"/>
          </p:cNvSpPr>
          <p:nvPr>
            <p:ph type="body" sz="quarter" idx="14"/>
          </p:nvPr>
        </p:nvSpPr>
        <p:spPr>
          <a:xfrm>
            <a:off x="696384" y="2036243"/>
            <a:ext cx="5385600" cy="376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3"/>
          <p:cNvSpPr>
            <a:spLocks noGrp="1"/>
          </p:cNvSpPr>
          <p:nvPr>
            <p:ph type="dt" sz="half" idx="2"/>
          </p:nvPr>
        </p:nvSpPr>
        <p:spPr>
          <a:xfrm>
            <a:off x="1992000" y="6414409"/>
            <a:ext cx="1440000" cy="203200"/>
          </a:xfrm>
          <a:prstGeom prst="rect">
            <a:avLst/>
          </a:prstGeom>
        </p:spPr>
        <p:txBody>
          <a:bodyPr vert="horz" lIns="0" tIns="0" rIns="0" bIns="0" rtlCol="0" anchor="ctr"/>
          <a:lstStyle>
            <a:lvl1pPr algn="l">
              <a:lnSpc>
                <a:spcPts val="1600"/>
              </a:lnSpc>
              <a:defRPr sz="1333">
                <a:solidFill>
                  <a:schemeClr val="accent1"/>
                </a:solidFill>
              </a:defRPr>
            </a:lvl1pPr>
          </a:lstStyle>
          <a:p>
            <a:fld id="{C764DE79-268F-4C1A-8933-263129D2AF90}" type="datetimeFigureOut">
              <a:rPr lang="en-US" smtClean="0"/>
              <a:t>4/20/26</a:t>
            </a:fld>
            <a:endParaRPr lang="en-US"/>
          </a:p>
        </p:txBody>
      </p:sp>
      <p:sp>
        <p:nvSpPr>
          <p:cNvPr id="12" name="Tijdelijke aanduiding voor voettekst 4"/>
          <p:cNvSpPr>
            <a:spLocks noGrp="1"/>
          </p:cNvSpPr>
          <p:nvPr>
            <p:ph type="ftr" sz="quarter" idx="3"/>
          </p:nvPr>
        </p:nvSpPr>
        <p:spPr>
          <a:xfrm>
            <a:off x="3720000" y="6414409"/>
            <a:ext cx="5280000" cy="203200"/>
          </a:xfrm>
          <a:prstGeom prst="rect">
            <a:avLst/>
          </a:prstGeom>
        </p:spPr>
        <p:txBody>
          <a:bodyPr vert="horz" lIns="0" tIns="0" rIns="0" bIns="0" rtlCol="0" anchor="ctr"/>
          <a:lstStyle>
            <a:lvl1pPr algn="l">
              <a:lnSpc>
                <a:spcPts val="1600"/>
              </a:lnSpc>
              <a:defRPr sz="1333">
                <a:solidFill>
                  <a:schemeClr val="accent1"/>
                </a:solidFill>
              </a:defRPr>
            </a:lvl1pPr>
          </a:lstStyle>
          <a:p>
            <a:endParaRPr lang="en-US"/>
          </a:p>
        </p:txBody>
      </p:sp>
      <p:sp>
        <p:nvSpPr>
          <p:cNvPr id="13" name="Tijdelijke aanduiding voor dianummer 5"/>
          <p:cNvSpPr>
            <a:spLocks noGrp="1"/>
          </p:cNvSpPr>
          <p:nvPr>
            <p:ph type="sldNum" sz="quarter" idx="4"/>
          </p:nvPr>
        </p:nvSpPr>
        <p:spPr>
          <a:xfrm>
            <a:off x="696000" y="6414409"/>
            <a:ext cx="1080000" cy="203200"/>
          </a:xfrm>
          <a:prstGeom prst="rect">
            <a:avLst/>
          </a:prstGeom>
        </p:spPr>
        <p:txBody>
          <a:bodyPr vert="horz" lIns="0" tIns="0" rIns="0" bIns="0" rtlCol="0" anchor="ctr"/>
          <a:lstStyle>
            <a:lvl1pPr algn="l">
              <a:lnSpc>
                <a:spcPts val="1600"/>
              </a:lnSpc>
              <a:defRPr sz="1333">
                <a:solidFill>
                  <a:schemeClr val="accent1"/>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73580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dia met beeld">
    <p:spTree>
      <p:nvGrpSpPr>
        <p:cNvPr id="1" name=""/>
        <p:cNvGrpSpPr/>
        <p:nvPr/>
      </p:nvGrpSpPr>
      <p:grpSpPr>
        <a:xfrm>
          <a:off x="0" y="0"/>
          <a:ext cx="0" cy="0"/>
          <a:chOff x="0" y="0"/>
          <a:chExt cx="0" cy="0"/>
        </a:xfrm>
      </p:grpSpPr>
      <p:sp>
        <p:nvSpPr>
          <p:cNvPr id="11" name="Tijdelijke aanduiding voor tekst 10"/>
          <p:cNvSpPr>
            <a:spLocks noGrp="1"/>
          </p:cNvSpPr>
          <p:nvPr>
            <p:ph type="body" sz="quarter" idx="14"/>
          </p:nvPr>
        </p:nvSpPr>
        <p:spPr>
          <a:xfrm>
            <a:off x="696384" y="2035200"/>
            <a:ext cx="5385600" cy="376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afbeelding 3"/>
          <p:cNvSpPr>
            <a:spLocks noGrp="1"/>
          </p:cNvSpPr>
          <p:nvPr>
            <p:ph type="pic" sz="quarter" idx="15"/>
          </p:nvPr>
        </p:nvSpPr>
        <p:spPr>
          <a:xfrm>
            <a:off x="6196800" y="2035200"/>
            <a:ext cx="5299867" cy="3768000"/>
          </a:xfrm>
        </p:spPr>
        <p:txBody>
          <a:bodyPr/>
          <a:lstStyle>
            <a:lvl1pPr marL="0" indent="0">
              <a:buNone/>
              <a:defRPr/>
            </a:lvl1pPr>
          </a:lstStyle>
          <a:p>
            <a:r>
              <a:rPr lang="nl-NL"/>
              <a:t>Klik op het pictogram als u een afbeelding wilt toevoegen</a:t>
            </a:r>
          </a:p>
        </p:txBody>
      </p:sp>
      <p:sp>
        <p:nvSpPr>
          <p:cNvPr id="8" name="Tijdelijke aanduiding voor datum 3"/>
          <p:cNvSpPr>
            <a:spLocks noGrp="1"/>
          </p:cNvSpPr>
          <p:nvPr>
            <p:ph type="dt" sz="half" idx="2"/>
          </p:nvPr>
        </p:nvSpPr>
        <p:spPr>
          <a:xfrm>
            <a:off x="1992000" y="6414409"/>
            <a:ext cx="1440000" cy="203200"/>
          </a:xfrm>
          <a:prstGeom prst="rect">
            <a:avLst/>
          </a:prstGeom>
        </p:spPr>
        <p:txBody>
          <a:bodyPr vert="horz" lIns="0" tIns="0" rIns="0" bIns="0" rtlCol="0" anchor="ctr"/>
          <a:lstStyle>
            <a:lvl1pPr algn="l">
              <a:lnSpc>
                <a:spcPts val="1600"/>
              </a:lnSpc>
              <a:defRPr sz="1333">
                <a:solidFill>
                  <a:schemeClr val="accent1"/>
                </a:solidFill>
              </a:defRPr>
            </a:lvl1pPr>
          </a:lstStyle>
          <a:p>
            <a:fld id="{C764DE79-268F-4C1A-8933-263129D2AF90}" type="datetimeFigureOut">
              <a:rPr lang="en-US" smtClean="0"/>
              <a:t>4/20/26</a:t>
            </a:fld>
            <a:endParaRPr lang="en-US"/>
          </a:p>
        </p:txBody>
      </p:sp>
      <p:sp>
        <p:nvSpPr>
          <p:cNvPr id="9" name="Tijdelijke aanduiding voor voettekst 4"/>
          <p:cNvSpPr>
            <a:spLocks noGrp="1"/>
          </p:cNvSpPr>
          <p:nvPr>
            <p:ph type="ftr" sz="quarter" idx="3"/>
          </p:nvPr>
        </p:nvSpPr>
        <p:spPr>
          <a:xfrm>
            <a:off x="3720000" y="6414409"/>
            <a:ext cx="5280000" cy="203200"/>
          </a:xfrm>
          <a:prstGeom prst="rect">
            <a:avLst/>
          </a:prstGeom>
        </p:spPr>
        <p:txBody>
          <a:bodyPr vert="horz" lIns="0" tIns="0" rIns="0" bIns="0" rtlCol="0" anchor="ctr"/>
          <a:lstStyle>
            <a:lvl1pPr algn="l">
              <a:lnSpc>
                <a:spcPts val="1600"/>
              </a:lnSpc>
              <a:defRPr sz="1333">
                <a:solidFill>
                  <a:schemeClr val="accent1"/>
                </a:solidFill>
              </a:defRPr>
            </a:lvl1pPr>
          </a:lstStyle>
          <a:p>
            <a:endParaRPr lang="en-US"/>
          </a:p>
        </p:txBody>
      </p:sp>
      <p:sp>
        <p:nvSpPr>
          <p:cNvPr id="12" name="Tijdelijke aanduiding voor dianummer 5"/>
          <p:cNvSpPr>
            <a:spLocks noGrp="1"/>
          </p:cNvSpPr>
          <p:nvPr>
            <p:ph type="sldNum" sz="quarter" idx="4"/>
          </p:nvPr>
        </p:nvSpPr>
        <p:spPr>
          <a:xfrm>
            <a:off x="696000" y="6414409"/>
            <a:ext cx="1080000" cy="203200"/>
          </a:xfrm>
          <a:prstGeom prst="rect">
            <a:avLst/>
          </a:prstGeom>
        </p:spPr>
        <p:txBody>
          <a:bodyPr vert="horz" lIns="0" tIns="0" rIns="0" bIns="0" rtlCol="0" anchor="ctr"/>
          <a:lstStyle>
            <a:lvl1pPr algn="l">
              <a:lnSpc>
                <a:spcPts val="1600"/>
              </a:lnSpc>
              <a:defRPr sz="1333">
                <a:solidFill>
                  <a:schemeClr val="accent1"/>
                </a:solidFill>
              </a:defRPr>
            </a:lvl1pPr>
          </a:lstStyle>
          <a:p>
            <a:fld id="{48F63A3B-78C7-47BE-AE5E-E10140E04643}" type="slidenum">
              <a:rPr lang="en-US" smtClean="0"/>
              <a:t>‹#›</a:t>
            </a:fld>
            <a:endParaRPr lang="en-US"/>
          </a:p>
        </p:txBody>
      </p:sp>
      <p:sp>
        <p:nvSpPr>
          <p:cNvPr id="10" name="Titel 1"/>
          <p:cNvSpPr>
            <a:spLocks noGrp="1"/>
          </p:cNvSpPr>
          <p:nvPr>
            <p:ph type="title"/>
          </p:nvPr>
        </p:nvSpPr>
        <p:spPr>
          <a:xfrm>
            <a:off x="696000" y="1046400"/>
            <a:ext cx="10800000" cy="710400"/>
          </a:xfrm>
        </p:spPr>
        <p:txBody>
          <a:bodyPr/>
          <a:lstStyle/>
          <a:p>
            <a:r>
              <a:rPr lang="nl-NL"/>
              <a:t>Klik om stijl te bewerken</a:t>
            </a:r>
          </a:p>
        </p:txBody>
      </p:sp>
    </p:spTree>
    <p:extLst>
      <p:ext uri="{BB962C8B-B14F-4D97-AF65-F5344CB8AC3E}">
        <p14:creationId xmlns:p14="http://schemas.microsoft.com/office/powerpoint/2010/main" val="260175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eelddia met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695334" y="2035200"/>
            <a:ext cx="10801333" cy="3768000"/>
          </a:xfrm>
        </p:spPr>
        <p:txBody>
          <a:bodyPr/>
          <a:lstStyle>
            <a:lvl1pPr marL="0" indent="0">
              <a:buNone/>
              <a:defRPr/>
            </a:lvl1pPr>
          </a:lstStyle>
          <a:p>
            <a:r>
              <a:rPr lang="nl-NL"/>
              <a:t>Klik op het pictogram als u een afbeelding wilt toevoegen</a:t>
            </a:r>
          </a:p>
        </p:txBody>
      </p:sp>
      <p:sp>
        <p:nvSpPr>
          <p:cNvPr id="7" name="Tijdelijke aanduiding voor datum 3"/>
          <p:cNvSpPr>
            <a:spLocks noGrp="1"/>
          </p:cNvSpPr>
          <p:nvPr>
            <p:ph type="dt" sz="half" idx="2"/>
          </p:nvPr>
        </p:nvSpPr>
        <p:spPr>
          <a:xfrm>
            <a:off x="1992000" y="6414409"/>
            <a:ext cx="1440000" cy="203200"/>
          </a:xfrm>
          <a:prstGeom prst="rect">
            <a:avLst/>
          </a:prstGeom>
        </p:spPr>
        <p:txBody>
          <a:bodyPr vert="horz" lIns="0" tIns="0" rIns="0" bIns="0" rtlCol="0" anchor="ctr"/>
          <a:lstStyle>
            <a:lvl1pPr algn="l">
              <a:lnSpc>
                <a:spcPts val="1600"/>
              </a:lnSpc>
              <a:defRPr sz="1333">
                <a:solidFill>
                  <a:schemeClr val="accent1"/>
                </a:solidFill>
              </a:defRPr>
            </a:lvl1pPr>
          </a:lstStyle>
          <a:p>
            <a:fld id="{C764DE79-268F-4C1A-8933-263129D2AF90}" type="datetimeFigureOut">
              <a:rPr lang="en-US" smtClean="0"/>
              <a:t>4/20/26</a:t>
            </a:fld>
            <a:endParaRPr lang="en-US"/>
          </a:p>
        </p:txBody>
      </p:sp>
      <p:sp>
        <p:nvSpPr>
          <p:cNvPr id="9" name="Tijdelijke aanduiding voor voettekst 4"/>
          <p:cNvSpPr>
            <a:spLocks noGrp="1"/>
          </p:cNvSpPr>
          <p:nvPr>
            <p:ph type="ftr" sz="quarter" idx="3"/>
          </p:nvPr>
        </p:nvSpPr>
        <p:spPr>
          <a:xfrm>
            <a:off x="3720000" y="6414409"/>
            <a:ext cx="5280000" cy="203200"/>
          </a:xfrm>
          <a:prstGeom prst="rect">
            <a:avLst/>
          </a:prstGeom>
        </p:spPr>
        <p:txBody>
          <a:bodyPr vert="horz" lIns="0" tIns="0" rIns="0" bIns="0" rtlCol="0" anchor="ctr"/>
          <a:lstStyle>
            <a:lvl1pPr algn="l">
              <a:lnSpc>
                <a:spcPts val="1600"/>
              </a:lnSpc>
              <a:defRPr sz="1333">
                <a:solidFill>
                  <a:schemeClr val="accent1"/>
                </a:solidFill>
              </a:defRPr>
            </a:lvl1pPr>
          </a:lstStyle>
          <a:p>
            <a:endParaRPr lang="en-US"/>
          </a:p>
        </p:txBody>
      </p:sp>
      <p:sp>
        <p:nvSpPr>
          <p:cNvPr id="10" name="Tijdelijke aanduiding voor dianummer 5"/>
          <p:cNvSpPr>
            <a:spLocks noGrp="1"/>
          </p:cNvSpPr>
          <p:nvPr>
            <p:ph type="sldNum" sz="quarter" idx="4"/>
          </p:nvPr>
        </p:nvSpPr>
        <p:spPr>
          <a:xfrm>
            <a:off x="696000" y="6414409"/>
            <a:ext cx="1080000" cy="203200"/>
          </a:xfrm>
          <a:prstGeom prst="rect">
            <a:avLst/>
          </a:prstGeom>
        </p:spPr>
        <p:txBody>
          <a:bodyPr vert="horz" lIns="0" tIns="0" rIns="0" bIns="0" rtlCol="0" anchor="ctr"/>
          <a:lstStyle>
            <a:lvl1pPr algn="l">
              <a:lnSpc>
                <a:spcPts val="1600"/>
              </a:lnSpc>
              <a:defRPr sz="1333">
                <a:solidFill>
                  <a:schemeClr val="accent1"/>
                </a:solidFill>
              </a:defRPr>
            </a:lvl1pPr>
          </a:lstStyle>
          <a:p>
            <a:fld id="{48F63A3B-78C7-47BE-AE5E-E10140E04643}" type="slidenum">
              <a:rPr lang="en-US" smtClean="0"/>
              <a:t>‹#›</a:t>
            </a:fld>
            <a:endParaRPr lang="en-US"/>
          </a:p>
        </p:txBody>
      </p:sp>
      <p:sp>
        <p:nvSpPr>
          <p:cNvPr id="8" name="Titel 1"/>
          <p:cNvSpPr>
            <a:spLocks noGrp="1"/>
          </p:cNvSpPr>
          <p:nvPr>
            <p:ph type="title"/>
          </p:nvPr>
        </p:nvSpPr>
        <p:spPr>
          <a:xfrm>
            <a:off x="696000" y="1046400"/>
            <a:ext cx="10800000" cy="710400"/>
          </a:xfrm>
        </p:spPr>
        <p:txBody>
          <a:bodyPr/>
          <a:lstStyle/>
          <a:p>
            <a:r>
              <a:rPr lang="nl-NL"/>
              <a:t>Klik om stijl te bewerken</a:t>
            </a:r>
          </a:p>
        </p:txBody>
      </p:sp>
    </p:spTree>
    <p:extLst>
      <p:ext uri="{BB962C8B-B14F-4D97-AF65-F5344CB8AC3E}">
        <p14:creationId xmlns:p14="http://schemas.microsoft.com/office/powerpoint/2010/main" val="96951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eelddia zonder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695334" y="592931"/>
            <a:ext cx="10801333" cy="5212800"/>
          </a:xfrm>
          <a:solidFill>
            <a:schemeClr val="bg1"/>
          </a:solidFill>
        </p:spPr>
        <p:txBody>
          <a:bodyPr/>
          <a:lstStyle>
            <a:lvl1pPr marL="0" indent="0">
              <a:buNone/>
              <a:defRPr/>
            </a:lvl1pPr>
          </a:lstStyle>
          <a:p>
            <a:r>
              <a:rPr lang="nl-NL"/>
              <a:t>Klik op het pictogram als u een afbeelding wilt toevoegen</a:t>
            </a:r>
          </a:p>
        </p:txBody>
      </p:sp>
      <p:sp>
        <p:nvSpPr>
          <p:cNvPr id="7" name="Tijdelijke aanduiding voor datum 3"/>
          <p:cNvSpPr>
            <a:spLocks noGrp="1"/>
          </p:cNvSpPr>
          <p:nvPr>
            <p:ph type="dt" sz="half" idx="2"/>
          </p:nvPr>
        </p:nvSpPr>
        <p:spPr>
          <a:xfrm>
            <a:off x="1992000" y="6414409"/>
            <a:ext cx="1440000" cy="203200"/>
          </a:xfrm>
          <a:prstGeom prst="rect">
            <a:avLst/>
          </a:prstGeom>
        </p:spPr>
        <p:txBody>
          <a:bodyPr vert="horz" lIns="0" tIns="0" rIns="0" bIns="0" rtlCol="0" anchor="ctr"/>
          <a:lstStyle>
            <a:lvl1pPr algn="l">
              <a:lnSpc>
                <a:spcPts val="1600"/>
              </a:lnSpc>
              <a:defRPr sz="1333">
                <a:solidFill>
                  <a:schemeClr val="accent1"/>
                </a:solidFill>
              </a:defRPr>
            </a:lvl1pPr>
          </a:lstStyle>
          <a:p>
            <a:fld id="{C764DE79-268F-4C1A-8933-263129D2AF90}" type="datetimeFigureOut">
              <a:rPr lang="en-US" smtClean="0"/>
              <a:t>4/20/26</a:t>
            </a:fld>
            <a:endParaRPr lang="en-US"/>
          </a:p>
        </p:txBody>
      </p:sp>
      <p:sp>
        <p:nvSpPr>
          <p:cNvPr id="9" name="Tijdelijke aanduiding voor voettekst 4"/>
          <p:cNvSpPr>
            <a:spLocks noGrp="1"/>
          </p:cNvSpPr>
          <p:nvPr>
            <p:ph type="ftr" sz="quarter" idx="3"/>
          </p:nvPr>
        </p:nvSpPr>
        <p:spPr>
          <a:xfrm>
            <a:off x="3720000" y="6414409"/>
            <a:ext cx="5280000" cy="203200"/>
          </a:xfrm>
          <a:prstGeom prst="rect">
            <a:avLst/>
          </a:prstGeom>
        </p:spPr>
        <p:txBody>
          <a:bodyPr vert="horz" lIns="0" tIns="0" rIns="0" bIns="0" rtlCol="0" anchor="ctr"/>
          <a:lstStyle>
            <a:lvl1pPr algn="l">
              <a:lnSpc>
                <a:spcPts val="1600"/>
              </a:lnSpc>
              <a:defRPr sz="1333">
                <a:solidFill>
                  <a:schemeClr val="accent1"/>
                </a:solidFill>
              </a:defRPr>
            </a:lvl1pPr>
          </a:lstStyle>
          <a:p>
            <a:endParaRPr lang="en-US"/>
          </a:p>
        </p:txBody>
      </p:sp>
      <p:sp>
        <p:nvSpPr>
          <p:cNvPr id="10" name="Tijdelijke aanduiding voor dianummer 5"/>
          <p:cNvSpPr>
            <a:spLocks noGrp="1"/>
          </p:cNvSpPr>
          <p:nvPr>
            <p:ph type="sldNum" sz="quarter" idx="4"/>
          </p:nvPr>
        </p:nvSpPr>
        <p:spPr>
          <a:xfrm>
            <a:off x="696000" y="6414409"/>
            <a:ext cx="1080000" cy="203200"/>
          </a:xfrm>
          <a:prstGeom prst="rect">
            <a:avLst/>
          </a:prstGeom>
        </p:spPr>
        <p:txBody>
          <a:bodyPr vert="horz" lIns="0" tIns="0" rIns="0" bIns="0" rtlCol="0" anchor="ctr"/>
          <a:lstStyle>
            <a:lvl1pPr algn="l">
              <a:lnSpc>
                <a:spcPts val="1600"/>
              </a:lnSpc>
              <a:defRPr sz="1333">
                <a:solidFill>
                  <a:schemeClr val="accent1"/>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897794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eeld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0" y="2"/>
            <a:ext cx="12192000" cy="6857999"/>
          </a:xfrm>
          <a:solidFill>
            <a:schemeClr val="bg1"/>
          </a:solidFill>
        </p:spPr>
        <p:txBody>
          <a:bodyPr/>
          <a:lstStyle>
            <a:lvl1pPr marL="0" indent="0">
              <a:buNone/>
              <a:defRPr/>
            </a:lvl1pPr>
          </a:lstStyle>
          <a:p>
            <a:r>
              <a:rPr lang="nl-NL"/>
              <a:t>Klik op het pictogram als u een afbeelding wilt toevoegen</a:t>
            </a:r>
          </a:p>
        </p:txBody>
      </p:sp>
      <p:grpSp>
        <p:nvGrpSpPr>
          <p:cNvPr id="25" name="Groep 24"/>
          <p:cNvGrpSpPr/>
          <p:nvPr/>
        </p:nvGrpSpPr>
        <p:grpSpPr>
          <a:xfrm>
            <a:off x="7823200" y="6264275"/>
            <a:ext cx="3236384" cy="301627"/>
            <a:chOff x="5867400" y="6264275"/>
            <a:chExt cx="2427288" cy="301626"/>
          </a:xfrm>
        </p:grpSpPr>
        <p:sp>
          <p:nvSpPr>
            <p:cNvPr id="15" name="Freeform 10"/>
            <p:cNvSpPr>
              <a:spLocks noEditPoints="1"/>
            </p:cNvSpPr>
            <p:nvPr/>
          </p:nvSpPr>
          <p:spPr bwMode="auto">
            <a:xfrm>
              <a:off x="5867400" y="6264275"/>
              <a:ext cx="258763" cy="295275"/>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2400"/>
            </a:p>
          </p:txBody>
        </p:sp>
        <p:sp>
          <p:nvSpPr>
            <p:cNvPr id="16" name="Freeform 11"/>
            <p:cNvSpPr>
              <a:spLocks noEditPoints="1"/>
            </p:cNvSpPr>
            <p:nvPr/>
          </p:nvSpPr>
          <p:spPr bwMode="auto">
            <a:xfrm>
              <a:off x="6350000" y="6264275"/>
              <a:ext cx="220663" cy="301625"/>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2400"/>
            </a:p>
          </p:txBody>
        </p:sp>
        <p:sp>
          <p:nvSpPr>
            <p:cNvPr id="17" name="Freeform 12"/>
            <p:cNvSpPr>
              <a:spLocks/>
            </p:cNvSpPr>
            <p:nvPr/>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2400"/>
            </a:p>
          </p:txBody>
        </p:sp>
        <p:sp>
          <p:nvSpPr>
            <p:cNvPr id="18" name="Freeform 13"/>
            <p:cNvSpPr>
              <a:spLocks noEditPoints="1"/>
            </p:cNvSpPr>
            <p:nvPr/>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2400"/>
            </a:p>
          </p:txBody>
        </p:sp>
        <p:sp>
          <p:nvSpPr>
            <p:cNvPr id="19" name="Freeform 14"/>
            <p:cNvSpPr>
              <a:spLocks noEditPoints="1"/>
            </p:cNvSpPr>
            <p:nvPr/>
          </p:nvSpPr>
          <p:spPr bwMode="auto">
            <a:xfrm>
              <a:off x="6565900" y="6264275"/>
              <a:ext cx="222250" cy="301625"/>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2400"/>
            </a:p>
          </p:txBody>
        </p:sp>
        <p:sp>
          <p:nvSpPr>
            <p:cNvPr id="20" name="Freeform 15"/>
            <p:cNvSpPr>
              <a:spLocks noEditPoints="1"/>
            </p:cNvSpPr>
            <p:nvPr/>
          </p:nvSpPr>
          <p:spPr bwMode="auto">
            <a:xfrm>
              <a:off x="7283450" y="6264275"/>
              <a:ext cx="222250" cy="301625"/>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2400"/>
            </a:p>
          </p:txBody>
        </p:sp>
        <p:sp>
          <p:nvSpPr>
            <p:cNvPr id="21" name="Freeform 16"/>
            <p:cNvSpPr>
              <a:spLocks noEditPoints="1"/>
            </p:cNvSpPr>
            <p:nvPr/>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2400"/>
            </a:p>
          </p:txBody>
        </p:sp>
        <p:sp>
          <p:nvSpPr>
            <p:cNvPr id="22" name="Freeform 17"/>
            <p:cNvSpPr>
              <a:spLocks/>
            </p:cNvSpPr>
            <p:nvPr/>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2400"/>
            </a:p>
          </p:txBody>
        </p:sp>
        <p:sp>
          <p:nvSpPr>
            <p:cNvPr id="23" name="Freeform 18"/>
            <p:cNvSpPr>
              <a:spLocks/>
            </p:cNvSpPr>
            <p:nvPr/>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2400"/>
            </a:p>
          </p:txBody>
        </p:sp>
        <p:sp>
          <p:nvSpPr>
            <p:cNvPr id="24" name="Freeform 19"/>
            <p:cNvSpPr>
              <a:spLocks/>
            </p:cNvSpPr>
            <p:nvPr/>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2400"/>
            </a:p>
          </p:txBody>
        </p:sp>
      </p:grpSp>
    </p:spTree>
    <p:extLst>
      <p:ext uri="{BB962C8B-B14F-4D97-AF65-F5344CB8AC3E}">
        <p14:creationId xmlns:p14="http://schemas.microsoft.com/office/powerpoint/2010/main" val="1719647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96000" y="1043928"/>
            <a:ext cx="10800000" cy="711200"/>
          </a:xfrm>
          <a:prstGeom prst="rect">
            <a:avLst/>
          </a:prstGeom>
        </p:spPr>
        <p:txBody>
          <a:bodyPr vert="horz" lIns="0" tIns="0" rIns="0" bIns="0" rtlCol="0" anchor="ctr">
            <a:noAutofit/>
          </a:bodyPr>
          <a:lstStyle/>
          <a:p>
            <a:r>
              <a:rPr lang="nl-NL"/>
              <a:t>Klik om de stijl te bewerken</a:t>
            </a:r>
          </a:p>
        </p:txBody>
      </p:sp>
      <p:sp>
        <p:nvSpPr>
          <p:cNvPr id="3" name="Tijdelijke aanduiding voor tekst 2"/>
          <p:cNvSpPr>
            <a:spLocks noGrp="1"/>
          </p:cNvSpPr>
          <p:nvPr>
            <p:ph type="body" idx="1"/>
          </p:nvPr>
        </p:nvSpPr>
        <p:spPr>
          <a:xfrm>
            <a:off x="696000" y="2033837"/>
            <a:ext cx="10800000" cy="4203509"/>
          </a:xfrm>
          <a:prstGeom prst="rect">
            <a:avLst/>
          </a:prstGeom>
        </p:spPr>
        <p:txBody>
          <a:bodyPr vert="horz" lIns="0" tIns="0" rIns="0" bIns="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1992000" y="6414409"/>
            <a:ext cx="1440000" cy="203200"/>
          </a:xfrm>
          <a:prstGeom prst="rect">
            <a:avLst/>
          </a:prstGeom>
        </p:spPr>
        <p:txBody>
          <a:bodyPr vert="horz" lIns="0" tIns="0" rIns="0" bIns="0" rtlCol="0" anchor="ctr"/>
          <a:lstStyle>
            <a:lvl1pPr algn="l">
              <a:lnSpc>
                <a:spcPts val="1600"/>
              </a:lnSpc>
              <a:defRPr sz="1333">
                <a:solidFill>
                  <a:schemeClr val="accent1"/>
                </a:solidFill>
              </a:defRPr>
            </a:lvl1pPr>
          </a:lstStyle>
          <a:p>
            <a:fld id="{C764DE79-268F-4C1A-8933-263129D2AF90}" type="datetimeFigureOut">
              <a:rPr lang="en-US" smtClean="0"/>
              <a:t>4/20/26</a:t>
            </a:fld>
            <a:endParaRPr lang="en-US"/>
          </a:p>
        </p:txBody>
      </p:sp>
      <p:sp>
        <p:nvSpPr>
          <p:cNvPr id="5" name="Tijdelijke aanduiding voor voettekst 4"/>
          <p:cNvSpPr>
            <a:spLocks noGrp="1"/>
          </p:cNvSpPr>
          <p:nvPr>
            <p:ph type="ftr" sz="quarter" idx="3"/>
          </p:nvPr>
        </p:nvSpPr>
        <p:spPr>
          <a:xfrm>
            <a:off x="3720000" y="6414409"/>
            <a:ext cx="5280000" cy="203200"/>
          </a:xfrm>
          <a:prstGeom prst="rect">
            <a:avLst/>
          </a:prstGeom>
        </p:spPr>
        <p:txBody>
          <a:bodyPr vert="horz" lIns="0" tIns="0" rIns="0" bIns="0" rtlCol="0" anchor="ctr"/>
          <a:lstStyle>
            <a:lvl1pPr algn="l">
              <a:lnSpc>
                <a:spcPts val="1600"/>
              </a:lnSpc>
              <a:defRPr sz="1333">
                <a:solidFill>
                  <a:schemeClr val="accent1"/>
                </a:solidFill>
              </a:defRPr>
            </a:lvl1pPr>
          </a:lstStyle>
          <a:p>
            <a:endParaRPr lang="en-US"/>
          </a:p>
        </p:txBody>
      </p:sp>
      <p:sp>
        <p:nvSpPr>
          <p:cNvPr id="6" name="Tijdelijke aanduiding voor dianummer 5"/>
          <p:cNvSpPr>
            <a:spLocks noGrp="1"/>
          </p:cNvSpPr>
          <p:nvPr>
            <p:ph type="sldNum" sz="quarter" idx="4"/>
          </p:nvPr>
        </p:nvSpPr>
        <p:spPr>
          <a:xfrm>
            <a:off x="696000" y="6414409"/>
            <a:ext cx="1080000" cy="203200"/>
          </a:xfrm>
          <a:prstGeom prst="rect">
            <a:avLst/>
          </a:prstGeom>
        </p:spPr>
        <p:txBody>
          <a:bodyPr vert="horz" lIns="0" tIns="0" rIns="0" bIns="0" rtlCol="0" anchor="ctr"/>
          <a:lstStyle>
            <a:lvl1pPr algn="l">
              <a:lnSpc>
                <a:spcPts val="1600"/>
              </a:lnSpc>
              <a:defRPr sz="1333">
                <a:solidFill>
                  <a:schemeClr val="accent1"/>
                </a:solidFill>
              </a:defRPr>
            </a:lvl1pPr>
          </a:lstStyle>
          <a:p>
            <a:fld id="{48F63A3B-78C7-47BE-AE5E-E10140E04643}" type="slidenum">
              <a:rPr lang="en-US" smtClean="0"/>
              <a:t>‹#›</a:t>
            </a:fld>
            <a:endParaRPr lang="en-US"/>
          </a:p>
        </p:txBody>
      </p:sp>
      <p:sp>
        <p:nvSpPr>
          <p:cNvPr id="7" name="Rechthoek 6"/>
          <p:cNvSpPr/>
          <p:nvPr/>
        </p:nvSpPr>
        <p:spPr>
          <a:xfrm>
            <a:off x="696000" y="624000"/>
            <a:ext cx="10800000" cy="6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sp>
        <p:nvSpPr>
          <p:cNvPr id="18" name="Rechthoek 17"/>
          <p:cNvSpPr/>
          <p:nvPr/>
        </p:nvSpPr>
        <p:spPr>
          <a:xfrm>
            <a:off x="696000" y="6240000"/>
            <a:ext cx="108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400"/>
          </a:p>
        </p:txBody>
      </p:sp>
      <p:pic>
        <p:nvPicPr>
          <p:cNvPr id="19" name="Afbeelding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52000" y="6415200"/>
            <a:ext cx="1531200" cy="189600"/>
          </a:xfrm>
          <a:prstGeom prst="rect">
            <a:avLst/>
          </a:prstGeom>
        </p:spPr>
      </p:pic>
    </p:spTree>
    <p:extLst>
      <p:ext uri="{BB962C8B-B14F-4D97-AF65-F5344CB8AC3E}">
        <p14:creationId xmlns:p14="http://schemas.microsoft.com/office/powerpoint/2010/main" val="33908240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1219170" rtl="0" eaLnBrk="1" latinLnBrk="0" hangingPunct="1">
        <a:lnSpc>
          <a:spcPts val="5600"/>
        </a:lnSpc>
        <a:spcBef>
          <a:spcPct val="0"/>
        </a:spcBef>
        <a:buNone/>
        <a:defRPr sz="5333" b="1" kern="1200">
          <a:solidFill>
            <a:schemeClr val="tx2"/>
          </a:solidFill>
          <a:latin typeface="+mj-lt"/>
          <a:ea typeface="+mj-ea"/>
          <a:cs typeface="+mj-cs"/>
        </a:defRPr>
      </a:lvl1pPr>
    </p:titleStyle>
    <p:bodyStyle>
      <a:lvl1pPr marL="429673" indent="-429673" algn="l" defTabSz="1219170" rtl="0" eaLnBrk="1" latinLnBrk="0" hangingPunct="1">
        <a:lnSpc>
          <a:spcPts val="3333"/>
        </a:lnSpc>
        <a:spcBef>
          <a:spcPts val="0"/>
        </a:spcBef>
        <a:buClr>
          <a:schemeClr val="tx2"/>
        </a:buClr>
        <a:buFont typeface="Arial" pitchFamily="34" charset="0"/>
        <a:buChar char="•"/>
        <a:defRPr sz="2667" kern="1200">
          <a:solidFill>
            <a:schemeClr val="tx1"/>
          </a:solidFill>
          <a:latin typeface="+mn-lt"/>
          <a:ea typeface="+mn-ea"/>
          <a:cs typeface="+mn-cs"/>
        </a:defRPr>
      </a:lvl1pPr>
      <a:lvl2pPr marL="863578" indent="-433906" algn="l" defTabSz="1219170" rtl="0" eaLnBrk="1" latinLnBrk="0" hangingPunct="1">
        <a:lnSpc>
          <a:spcPts val="3333"/>
        </a:lnSpc>
        <a:spcBef>
          <a:spcPts val="0"/>
        </a:spcBef>
        <a:buFont typeface="Arial" pitchFamily="34" charset="0"/>
        <a:buChar char="•"/>
        <a:defRPr sz="2667" kern="1200">
          <a:solidFill>
            <a:schemeClr val="tx1"/>
          </a:solidFill>
          <a:latin typeface="+mn-lt"/>
          <a:ea typeface="+mn-ea"/>
          <a:cs typeface="+mn-cs"/>
        </a:defRPr>
      </a:lvl2pPr>
      <a:lvl3pPr marL="1293252" indent="-431789" algn="l" defTabSz="1219170" rtl="0" eaLnBrk="1" latinLnBrk="0" hangingPunct="1">
        <a:lnSpc>
          <a:spcPts val="3333"/>
        </a:lnSpc>
        <a:spcBef>
          <a:spcPts val="0"/>
        </a:spcBef>
        <a:buClr>
          <a:schemeClr val="tx2"/>
        </a:buClr>
        <a:buFont typeface="Arial" pitchFamily="34" charset="0"/>
        <a:buChar char="•"/>
        <a:defRPr sz="2667" kern="1200">
          <a:solidFill>
            <a:schemeClr val="tx1"/>
          </a:solidFill>
          <a:latin typeface="+mn-lt"/>
          <a:ea typeface="+mn-ea"/>
          <a:cs typeface="+mn-cs"/>
        </a:defRPr>
      </a:lvl3pPr>
      <a:lvl4pPr marL="1725041" indent="-429673" algn="l" defTabSz="1219170" rtl="0" eaLnBrk="1" latinLnBrk="0" hangingPunct="1">
        <a:lnSpc>
          <a:spcPts val="3333"/>
        </a:lnSpc>
        <a:spcBef>
          <a:spcPts val="0"/>
        </a:spcBef>
        <a:buFont typeface="Arial" pitchFamily="34" charset="0"/>
        <a:buChar char="•"/>
        <a:defRPr sz="2667" kern="1200">
          <a:solidFill>
            <a:schemeClr val="tx1"/>
          </a:solidFill>
          <a:latin typeface="+mn-lt"/>
          <a:ea typeface="+mn-ea"/>
          <a:cs typeface="+mn-cs"/>
        </a:defRPr>
      </a:lvl4pPr>
      <a:lvl5pPr marL="2158946" indent="-431789" algn="l" defTabSz="1219170" rtl="0" eaLnBrk="1" latinLnBrk="0" hangingPunct="1">
        <a:lnSpc>
          <a:spcPts val="3333"/>
        </a:lnSpc>
        <a:spcBef>
          <a:spcPts val="0"/>
        </a:spcBef>
        <a:buClr>
          <a:schemeClr val="tx2"/>
        </a:buClr>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nl-NL"/>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doi.org/10.1097/MAO.0000000000002043"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2.svg"/><Relationship Id="rId5" Type="http://schemas.openxmlformats.org/officeDocument/2006/relationships/image" Target="../media/image11.sv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doi.org/10.1159/000308302"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2.svg"/></Relationships>
</file>

<file path=ppt/slides/_rels/slide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doi.org/10.1097/mao.0b013e318161ab24"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hyperlink" Target="https://doi.org/10.3174/ajnr.A4922"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doi.org/10.1177/23312165231168741" TargetMode="External"/><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doi.org/10.7874/jao.2024.00696"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8000" y="1256035"/>
            <a:ext cx="9936000" cy="1376806"/>
          </a:xfrm>
        </p:spPr>
        <p:txBody>
          <a:bodyPr>
            <a:noAutofit/>
          </a:bodyPr>
          <a:lstStyle/>
          <a:p>
            <a:pPr>
              <a:lnSpc>
                <a:spcPct val="100000"/>
              </a:lnSpc>
            </a:pPr>
            <a:br>
              <a:rPr lang="en-GB" altLang="nl-NL" sz="4400" dirty="0">
                <a:solidFill>
                  <a:schemeClr val="bg1"/>
                </a:solidFill>
                <a:latin typeface="+mn-lt"/>
              </a:rPr>
            </a:br>
            <a:r>
              <a:rPr lang="en-US" sz="4400" dirty="0"/>
              <a:t>BC and Safe Ear Surgery: When to Operate—and When Not To</a:t>
            </a:r>
            <a:br>
              <a:rPr lang="en-US" sz="4400" dirty="0"/>
            </a:br>
            <a:endParaRPr lang="en-US" sz="4400" dirty="0">
              <a:solidFill>
                <a:schemeClr val="bg1"/>
              </a:solidFill>
            </a:endParaRPr>
          </a:p>
        </p:txBody>
      </p:sp>
      <p:sp>
        <p:nvSpPr>
          <p:cNvPr id="3" name="Subtitle 2"/>
          <p:cNvSpPr>
            <a:spLocks noGrp="1"/>
          </p:cNvSpPr>
          <p:nvPr>
            <p:ph type="subTitle" idx="1"/>
          </p:nvPr>
        </p:nvSpPr>
        <p:spPr>
          <a:xfrm>
            <a:off x="1128000" y="3295997"/>
            <a:ext cx="9936000" cy="711200"/>
          </a:xfrm>
        </p:spPr>
        <p:txBody>
          <a:bodyPr vert="horz" lIns="91440" tIns="45720" rIns="91440" bIns="45720" rtlCol="0" anchor="t">
            <a:noAutofit/>
          </a:bodyPr>
          <a:lstStyle/>
          <a:p>
            <a:pPr>
              <a:lnSpc>
                <a:spcPct val="100000"/>
              </a:lnSpc>
            </a:pPr>
            <a:r>
              <a:rPr lang="en-US" sz="2400" dirty="0">
                <a:cs typeface="Calibri"/>
              </a:rPr>
              <a:t>Cris Lanting, PhD</a:t>
            </a:r>
          </a:p>
          <a:p>
            <a:pPr>
              <a:lnSpc>
                <a:spcPct val="100000"/>
              </a:lnSpc>
            </a:pPr>
            <a:r>
              <a:rPr lang="en-US" sz="2400" dirty="0">
                <a:cs typeface="Calibri"/>
              </a:rPr>
              <a:t>Medical Physicist-Audiologist at Radboudumc Nijmegen</a:t>
            </a:r>
          </a:p>
          <a:p>
            <a:pPr>
              <a:lnSpc>
                <a:spcPct val="100000"/>
              </a:lnSpc>
            </a:pPr>
            <a:r>
              <a:rPr lang="en-US" sz="2400" dirty="0" err="1">
                <a:cs typeface="Calibri"/>
              </a:rPr>
              <a:t>Cris.Lanting@Radboudumc.nl</a:t>
            </a:r>
            <a:endParaRPr lang="en-US" sz="2400" dirty="0">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696000" y="749299"/>
            <a:ext cx="10800000" cy="711200"/>
          </a:xfrm>
        </p:spPr>
        <p:txBody>
          <a:bodyPr/>
          <a:lstStyle/>
          <a:p>
            <a:pPr eaLnBrk="1" hangingPunct="1"/>
            <a:r>
              <a:rPr lang="en-US" sz="3200" dirty="0"/>
              <a:t>The masking dilemma</a:t>
            </a:r>
          </a:p>
        </p:txBody>
      </p:sp>
      <p:pic>
        <p:nvPicPr>
          <p:cNvPr id="47107" name="Picture 3"/>
          <p:cNvPicPr>
            <a:picLocks noChangeAspect="1" noChangeArrowheads="1"/>
          </p:cNvPicPr>
          <p:nvPr/>
        </p:nvPicPr>
        <p:blipFill>
          <a:blip r:embed="rId3" cstate="print"/>
          <a:srcRect l="10217" t="24144" r="6989" b="13345"/>
          <a:stretch>
            <a:fillRect/>
          </a:stretch>
        </p:blipFill>
        <p:spPr bwMode="auto">
          <a:xfrm>
            <a:off x="472138" y="1514476"/>
            <a:ext cx="8159750" cy="4594225"/>
          </a:xfrm>
          <a:prstGeom prst="rect">
            <a:avLst/>
          </a:prstGeom>
          <a:noFill/>
          <a:ln w="28575">
            <a:noFill/>
            <a:miter lim="800000"/>
            <a:headEnd/>
            <a:tailEnd/>
          </a:ln>
        </p:spPr>
      </p:pic>
      <p:sp>
        <p:nvSpPr>
          <p:cNvPr id="2" name="TextBox 1">
            <a:extLst>
              <a:ext uri="{FF2B5EF4-FFF2-40B4-BE49-F238E27FC236}">
                <a16:creationId xmlns:a16="http://schemas.microsoft.com/office/drawing/2014/main" id="{3138428E-BD8B-1BD4-F52A-2443D1145F04}"/>
              </a:ext>
            </a:extLst>
          </p:cNvPr>
          <p:cNvSpPr txBox="1"/>
          <p:nvPr/>
        </p:nvSpPr>
        <p:spPr>
          <a:xfrm>
            <a:off x="8979108" y="1633928"/>
            <a:ext cx="2803161" cy="4247317"/>
          </a:xfrm>
          <a:prstGeom prst="rect">
            <a:avLst/>
          </a:prstGeom>
          <a:noFill/>
        </p:spPr>
        <p:txBody>
          <a:bodyPr wrap="square" rtlCol="0">
            <a:spAutoFit/>
          </a:bodyPr>
          <a:lstStyle/>
          <a:p>
            <a:r>
              <a:rPr lang="en-US" dirty="0"/>
              <a:t>The dilemma arises when the masking of the non-test ear is loud enough to barely mask it but loud enough to affect the test ear. 		</a:t>
            </a:r>
          </a:p>
          <a:p>
            <a:r>
              <a:rPr lang="en-US" dirty="0"/>
              <a:t>Rule of thumb:</a:t>
            </a:r>
          </a:p>
          <a:p>
            <a:endParaRPr lang="en-US" dirty="0"/>
          </a:p>
          <a:p>
            <a:r>
              <a:rPr lang="en-US" dirty="0"/>
              <a:t>If </a:t>
            </a:r>
          </a:p>
          <a:p>
            <a:r>
              <a:rPr lang="en-US" sz="1800" dirty="0">
                <a:effectLst/>
                <a:latin typeface="TimesNewRomanPSMT"/>
              </a:rPr>
              <a:t>∑ ABG (NTE+TE) </a:t>
            </a:r>
            <a:endParaRPr lang="en-US" dirty="0"/>
          </a:p>
          <a:p>
            <a:r>
              <a:rPr lang="en-US" sz="1800" dirty="0">
                <a:effectLst/>
                <a:latin typeface="TimesNewRomanPSMT"/>
              </a:rPr>
              <a:t>≥ 2 × IA – 15dB, </a:t>
            </a:r>
          </a:p>
          <a:p>
            <a:r>
              <a:rPr lang="en-US" sz="1800" dirty="0">
                <a:effectLst/>
                <a:latin typeface="TimesNewRomanPSMT"/>
              </a:rPr>
              <a:t>then </a:t>
            </a:r>
            <a:r>
              <a:rPr lang="en-US" dirty="0">
                <a:latin typeface="TimesNewRomanPSMT"/>
              </a:rPr>
              <a:t>(AC) </a:t>
            </a:r>
            <a:r>
              <a:rPr lang="en-US" sz="1800" dirty="0">
                <a:effectLst/>
                <a:latin typeface="TimesNewRomanPSMT"/>
              </a:rPr>
              <a:t>masking is not possible!</a:t>
            </a:r>
          </a:p>
          <a:p>
            <a:endParaRPr lang="en-US" dirty="0"/>
          </a:p>
          <a:p>
            <a:endParaRPr lang="en-US" dirty="0"/>
          </a:p>
        </p:txBody>
      </p:sp>
      <p:sp>
        <p:nvSpPr>
          <p:cNvPr id="4" name="TextBox 3">
            <a:extLst>
              <a:ext uri="{FF2B5EF4-FFF2-40B4-BE49-F238E27FC236}">
                <a16:creationId xmlns:a16="http://schemas.microsoft.com/office/drawing/2014/main" id="{3103F50C-B033-E1DF-972C-3800CD49B5A1}"/>
              </a:ext>
            </a:extLst>
          </p:cNvPr>
          <p:cNvSpPr txBox="1"/>
          <p:nvPr/>
        </p:nvSpPr>
        <p:spPr>
          <a:xfrm>
            <a:off x="696000" y="6211669"/>
            <a:ext cx="6334387" cy="523220"/>
          </a:xfrm>
          <a:prstGeom prst="rect">
            <a:avLst/>
          </a:prstGeom>
          <a:noFill/>
        </p:spPr>
        <p:txBody>
          <a:bodyPr wrap="square">
            <a:spAutoFit/>
          </a:bodyPr>
          <a:lstStyle/>
          <a:p>
            <a:r>
              <a:rPr lang="en-US" sz="1400" dirty="0">
                <a:latin typeface="TimesNewRomanPSMT"/>
              </a:rPr>
              <a:t>see e.g., </a:t>
            </a:r>
            <a:r>
              <a:rPr lang="en-US" sz="1400" dirty="0">
                <a:effectLst/>
              </a:rPr>
              <a:t>Seneviratne, S. et al., (2019). </a:t>
            </a:r>
            <a:r>
              <a:rPr lang="en-US" sz="1400" i="1" dirty="0">
                <a:effectLst/>
              </a:rPr>
              <a:t>Otology &amp; Neurotology</a:t>
            </a:r>
            <a:r>
              <a:rPr lang="en-US" sz="1400" dirty="0">
                <a:effectLst/>
              </a:rPr>
              <a:t>, </a:t>
            </a:r>
            <a:r>
              <a:rPr lang="en-US" sz="1400" i="1" dirty="0">
                <a:effectLst/>
              </a:rPr>
              <a:t>40</a:t>
            </a:r>
            <a:r>
              <a:rPr lang="en-US" sz="1400" dirty="0">
                <a:effectLst/>
              </a:rPr>
              <a:t>(1), e1. </a:t>
            </a:r>
            <a:r>
              <a:rPr lang="en-US" sz="1400" dirty="0">
                <a:effectLst/>
                <a:hlinkClick r:id="rId4"/>
              </a:rPr>
              <a:t>https://doi.org/10.1097/MAO.0000000000002043</a:t>
            </a:r>
            <a:endParaRPr lang="en-US" sz="1400" dirty="0">
              <a:effectLst/>
            </a:endParaRPr>
          </a:p>
        </p:txBody>
      </p:sp>
    </p:spTree>
    <p:extLst>
      <p:ext uri="{BB962C8B-B14F-4D97-AF65-F5344CB8AC3E}">
        <p14:creationId xmlns:p14="http://schemas.microsoft.com/office/powerpoint/2010/main" val="197194700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D46B00-238A-8344-E3E1-18191E773D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EA090F-4007-FD18-27A7-13BED6B73DC6}"/>
              </a:ext>
            </a:extLst>
          </p:cNvPr>
          <p:cNvSpPr>
            <a:spLocks noGrp="1"/>
          </p:cNvSpPr>
          <p:nvPr>
            <p:ph type="title"/>
          </p:nvPr>
        </p:nvSpPr>
        <p:spPr>
          <a:xfrm>
            <a:off x="696000" y="1049531"/>
            <a:ext cx="10800000" cy="1788262"/>
          </a:xfrm>
        </p:spPr>
        <p:txBody>
          <a:bodyPr/>
          <a:lstStyle/>
          <a:p>
            <a:r>
              <a:rPr lang="en-US" dirty="0"/>
              <a:t>Rule #2 If the test is unreliable, the surgery plan is unreliable.</a:t>
            </a:r>
            <a:br>
              <a:rPr lang="en-US" dirty="0"/>
            </a:br>
            <a:endParaRPr lang="en-US" dirty="0"/>
          </a:p>
        </p:txBody>
      </p:sp>
      <p:sp>
        <p:nvSpPr>
          <p:cNvPr id="3" name="Content Placeholder 2">
            <a:extLst>
              <a:ext uri="{FF2B5EF4-FFF2-40B4-BE49-F238E27FC236}">
                <a16:creationId xmlns:a16="http://schemas.microsoft.com/office/drawing/2014/main" id="{C27BBE3C-A8C3-BC1F-E092-A71DFD91C2A5}"/>
              </a:ext>
            </a:extLst>
          </p:cNvPr>
          <p:cNvSpPr>
            <a:spLocks noGrp="1"/>
          </p:cNvSpPr>
          <p:nvPr>
            <p:ph idx="1"/>
          </p:nvPr>
        </p:nvSpPr>
        <p:spPr>
          <a:xfrm>
            <a:off x="696000" y="2837793"/>
            <a:ext cx="10800000" cy="3399553"/>
          </a:xfrm>
        </p:spPr>
        <p:txBody>
          <a:bodyPr/>
          <a:lstStyle/>
          <a:p>
            <a:pPr marL="0" indent="0">
              <a:buNone/>
            </a:pPr>
            <a:r>
              <a:rPr lang="en-US" dirty="0"/>
              <a:t>Important take-home messages:</a:t>
            </a:r>
          </a:p>
          <a:p>
            <a:r>
              <a:rPr lang="en-US" dirty="0"/>
              <a:t>no masking</a:t>
            </a:r>
          </a:p>
          <a:p>
            <a:r>
              <a:rPr lang="en-US" dirty="0"/>
              <a:t>inconsistent responses</a:t>
            </a:r>
          </a:p>
          <a:p>
            <a:r>
              <a:rPr lang="en-US" dirty="0"/>
              <a:t>asymmetry unexplained</a:t>
            </a:r>
          </a:p>
          <a:p>
            <a:r>
              <a:rPr lang="en-US" dirty="0"/>
              <a:t>repeat first</a:t>
            </a:r>
          </a:p>
          <a:p>
            <a:endParaRPr lang="en-US" dirty="0"/>
          </a:p>
          <a:p>
            <a:pPr marL="0" indent="0">
              <a:buNone/>
            </a:pPr>
            <a:r>
              <a:rPr lang="en-US" dirty="0"/>
              <a:t>Repeat when in doubt. Ask you audiologist. Make sure personnel is properly trained.</a:t>
            </a:r>
          </a:p>
          <a:p>
            <a:pPr marL="0" indent="0">
              <a:buNone/>
            </a:pPr>
            <a:endParaRPr lang="en-US" dirty="0"/>
          </a:p>
        </p:txBody>
      </p:sp>
    </p:spTree>
    <p:extLst>
      <p:ext uri="{BB962C8B-B14F-4D97-AF65-F5344CB8AC3E}">
        <p14:creationId xmlns:p14="http://schemas.microsoft.com/office/powerpoint/2010/main" val="3369637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9EC67-318F-9D5C-E642-93D200119492}"/>
              </a:ext>
            </a:extLst>
          </p:cNvPr>
          <p:cNvSpPr>
            <a:spLocks noGrp="1"/>
          </p:cNvSpPr>
          <p:nvPr>
            <p:ph type="ctrTitle"/>
          </p:nvPr>
        </p:nvSpPr>
        <p:spPr/>
        <p:txBody>
          <a:bodyPr/>
          <a:lstStyle/>
          <a:p>
            <a:r>
              <a:rPr lang="en-US" dirty="0"/>
              <a:t>Bone conduction pathways</a:t>
            </a:r>
          </a:p>
        </p:txBody>
      </p:sp>
      <p:sp>
        <p:nvSpPr>
          <p:cNvPr id="3" name="Subtitle 2">
            <a:extLst>
              <a:ext uri="{FF2B5EF4-FFF2-40B4-BE49-F238E27FC236}">
                <a16:creationId xmlns:a16="http://schemas.microsoft.com/office/drawing/2014/main" id="{DBF5C1C7-A7E1-18A2-842D-ED8C0D50FBF9}"/>
              </a:ext>
            </a:extLst>
          </p:cNvPr>
          <p:cNvSpPr>
            <a:spLocks noGrp="1"/>
          </p:cNvSpPr>
          <p:nvPr>
            <p:ph type="subTitle" idx="1"/>
          </p:nvPr>
        </p:nvSpPr>
        <p:spPr/>
        <p:txBody>
          <a:bodyPr/>
          <a:lstStyle/>
          <a:p>
            <a:r>
              <a:rPr lang="en-US" dirty="0"/>
              <a:t>A deep dive in the possible pathways</a:t>
            </a:r>
          </a:p>
        </p:txBody>
      </p:sp>
    </p:spTree>
    <p:extLst>
      <p:ext uri="{BB962C8B-B14F-4D97-AF65-F5344CB8AC3E}">
        <p14:creationId xmlns:p14="http://schemas.microsoft.com/office/powerpoint/2010/main" val="625872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  Description automatically generated">
            <a:extLst>
              <a:ext uri="{FF2B5EF4-FFF2-40B4-BE49-F238E27FC236}">
                <a16:creationId xmlns:a16="http://schemas.microsoft.com/office/drawing/2014/main" id="{D3A725CD-F6F3-4701-9A5F-7A0E389B0F82}"/>
              </a:ext>
            </a:extLst>
          </p:cNvPr>
          <p:cNvPicPr>
            <a:picLocks noGrp="1" noChangeAspect="1"/>
          </p:cNvPicPr>
          <p:nvPr>
            <p:ph idx="1"/>
          </p:nvPr>
        </p:nvPicPr>
        <p:blipFill rotWithShape="1">
          <a:blip r:embed="rId2"/>
          <a:srcRect b="40732"/>
          <a:stretch/>
        </p:blipFill>
        <p:spPr>
          <a:xfrm>
            <a:off x="313755" y="1453469"/>
            <a:ext cx="7674359" cy="3951061"/>
          </a:xfrm>
        </p:spPr>
      </p:pic>
      <p:sp>
        <p:nvSpPr>
          <p:cNvPr id="8" name="TextBox 7">
            <a:extLst>
              <a:ext uri="{FF2B5EF4-FFF2-40B4-BE49-F238E27FC236}">
                <a16:creationId xmlns:a16="http://schemas.microsoft.com/office/drawing/2014/main" id="{9A58BBB5-AB5A-4EF3-888B-070828C032F9}"/>
              </a:ext>
            </a:extLst>
          </p:cNvPr>
          <p:cNvSpPr txBox="1"/>
          <p:nvPr/>
        </p:nvSpPr>
        <p:spPr>
          <a:xfrm>
            <a:off x="7996619" y="1589252"/>
            <a:ext cx="3827189"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ea typeface="+mn-lt"/>
                <a:cs typeface="+mn-lt"/>
              </a:rPr>
              <a:t>Five contributors:</a:t>
            </a:r>
          </a:p>
          <a:p>
            <a:pPr marL="342900" indent="-342900">
              <a:buAutoNum type="arabicParenBoth"/>
            </a:pPr>
            <a:r>
              <a:rPr lang="en-US" sz="2000" dirty="0">
                <a:ea typeface="+mn-lt"/>
                <a:cs typeface="+mn-lt"/>
              </a:rPr>
              <a:t>Generation of sound pressure in the ear canal, </a:t>
            </a:r>
          </a:p>
          <a:p>
            <a:pPr marL="342900" indent="-342900">
              <a:buAutoNum type="arabicParenBoth"/>
            </a:pPr>
            <a:r>
              <a:rPr lang="en-US" sz="2000" dirty="0">
                <a:ea typeface="+mn-lt"/>
                <a:cs typeface="+mn-lt"/>
              </a:rPr>
              <a:t>Relative motion of the middle ear ossicles caused by inertial effects from the mass of the ossicles,</a:t>
            </a:r>
          </a:p>
          <a:p>
            <a:pPr marL="342900" indent="-342900">
              <a:buAutoNum type="arabicParenBoth"/>
            </a:pPr>
            <a:r>
              <a:rPr lang="en-US" sz="2000" dirty="0">
                <a:ea typeface="+mn-lt"/>
                <a:cs typeface="+mn-lt"/>
              </a:rPr>
              <a:t>Inertial forces acting on the inner ear fluid, </a:t>
            </a:r>
          </a:p>
          <a:p>
            <a:pPr marL="342900" indent="-342900">
              <a:buAutoNum type="arabicParenBoth"/>
            </a:pPr>
            <a:r>
              <a:rPr lang="en-US" sz="2000" dirty="0">
                <a:ea typeface="+mn-lt"/>
                <a:cs typeface="+mn-lt"/>
              </a:rPr>
              <a:t>Compression and expansion of the cochlear space, and </a:t>
            </a:r>
          </a:p>
          <a:p>
            <a:pPr marL="342900" indent="-342900">
              <a:buAutoNum type="arabicParenBoth"/>
            </a:pPr>
            <a:r>
              <a:rPr lang="en-US" sz="2000" dirty="0">
                <a:ea typeface="+mn-lt"/>
                <a:cs typeface="+mn-lt"/>
              </a:rPr>
              <a:t>Transmission of sound pressure from the skull interior.		</a:t>
            </a:r>
            <a:r>
              <a:rPr lang="en-US" sz="1200" dirty="0">
                <a:ea typeface="+mn-lt"/>
                <a:cs typeface="+mn-lt"/>
              </a:rPr>
              <a:t>	</a:t>
            </a:r>
          </a:p>
          <a:p>
            <a:endParaRPr lang="en-US" sz="1200" dirty="0">
              <a:ea typeface="+mn-lt"/>
              <a:cs typeface="+mn-lt"/>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pic>
        <p:nvPicPr>
          <p:cNvPr id="16" name="Graphic 16" descr="Badge 1 with solid fill">
            <a:extLst>
              <a:ext uri="{FF2B5EF4-FFF2-40B4-BE49-F238E27FC236}">
                <a16:creationId xmlns:a16="http://schemas.microsoft.com/office/drawing/2014/main" id="{B09C1106-8FE5-4D79-B94B-84FFF46156A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256695" y="3538568"/>
            <a:ext cx="402022" cy="388884"/>
          </a:xfrm>
          <a:prstGeom prst="rect">
            <a:avLst/>
          </a:prstGeom>
        </p:spPr>
      </p:pic>
      <p:pic>
        <p:nvPicPr>
          <p:cNvPr id="17" name="Graphic 17" descr="Badge with solid fill">
            <a:extLst>
              <a:ext uri="{FF2B5EF4-FFF2-40B4-BE49-F238E27FC236}">
                <a16:creationId xmlns:a16="http://schemas.microsoft.com/office/drawing/2014/main" id="{C8F99041-7A8F-4630-B2D8-39996D7BED0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964626" y="3472878"/>
            <a:ext cx="441435" cy="441435"/>
          </a:xfrm>
          <a:prstGeom prst="rect">
            <a:avLst/>
          </a:prstGeom>
        </p:spPr>
      </p:pic>
      <p:pic>
        <p:nvPicPr>
          <p:cNvPr id="18" name="Graphic 18" descr="Badge 3 with solid fill">
            <a:extLst>
              <a:ext uri="{FF2B5EF4-FFF2-40B4-BE49-F238E27FC236}">
                <a16:creationId xmlns:a16="http://schemas.microsoft.com/office/drawing/2014/main" id="{C238D8F8-4F26-424D-915F-A3F86F3D318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818592" y="3472879"/>
            <a:ext cx="454573" cy="454573"/>
          </a:xfrm>
          <a:prstGeom prst="rect">
            <a:avLst/>
          </a:prstGeom>
        </p:spPr>
      </p:pic>
      <p:pic>
        <p:nvPicPr>
          <p:cNvPr id="19" name="Graphic 19" descr="Badge 4 with solid fill">
            <a:extLst>
              <a:ext uri="{FF2B5EF4-FFF2-40B4-BE49-F238E27FC236}">
                <a16:creationId xmlns:a16="http://schemas.microsoft.com/office/drawing/2014/main" id="{D13D8860-9BAC-42DB-801D-D740EF90103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396661" y="3840741"/>
            <a:ext cx="493987" cy="493987"/>
          </a:xfrm>
          <a:prstGeom prst="rect">
            <a:avLst/>
          </a:prstGeom>
        </p:spPr>
      </p:pic>
      <p:pic>
        <p:nvPicPr>
          <p:cNvPr id="20" name="Graphic 20" descr="Badge 5 with solid fill">
            <a:extLst>
              <a:ext uri="{FF2B5EF4-FFF2-40B4-BE49-F238E27FC236}">
                <a16:creationId xmlns:a16="http://schemas.microsoft.com/office/drawing/2014/main" id="{C966A3BC-7211-430F-A5BC-A734CEFC60E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6539661" y="3978688"/>
            <a:ext cx="461142" cy="454574"/>
          </a:xfrm>
          <a:prstGeom prst="rect">
            <a:avLst/>
          </a:prstGeom>
        </p:spPr>
      </p:pic>
      <p:sp>
        <p:nvSpPr>
          <p:cNvPr id="3" name="TextBox 2">
            <a:extLst>
              <a:ext uri="{FF2B5EF4-FFF2-40B4-BE49-F238E27FC236}">
                <a16:creationId xmlns:a16="http://schemas.microsoft.com/office/drawing/2014/main" id="{1BE8196B-A803-490E-F933-0AED741BFAB9}"/>
              </a:ext>
            </a:extLst>
          </p:cNvPr>
          <p:cNvSpPr txBox="1"/>
          <p:nvPr/>
        </p:nvSpPr>
        <p:spPr>
          <a:xfrm>
            <a:off x="443660" y="989088"/>
            <a:ext cx="10918884" cy="1200329"/>
          </a:xfrm>
          <a:prstGeom prst="rect">
            <a:avLst/>
          </a:prstGeom>
          <a:noFill/>
        </p:spPr>
        <p:txBody>
          <a:bodyPr wrap="square">
            <a:spAutoFit/>
          </a:bodyPr>
          <a:lstStyle/>
          <a:p>
            <a:r>
              <a:rPr lang="en-US" sz="2400" b="1" dirty="0">
                <a:solidFill>
                  <a:schemeClr val="tx2"/>
                </a:solidFill>
                <a:ea typeface="+mn-lt"/>
                <a:cs typeface="+mn-lt"/>
              </a:rPr>
              <a:t>Bone-conduction pathways: A deep dive in the possible pathways</a:t>
            </a:r>
          </a:p>
          <a:p>
            <a:endParaRPr lang="en-US" sz="2400" b="1" dirty="0">
              <a:solidFill>
                <a:schemeClr val="tx2"/>
              </a:solidFill>
              <a:ea typeface="+mn-lt"/>
              <a:cs typeface="+mn-lt"/>
            </a:endParaRPr>
          </a:p>
          <a:p>
            <a:endParaRPr lang="en-US" sz="2400" b="1" dirty="0">
              <a:solidFill>
                <a:schemeClr val="tx2"/>
              </a:solidFill>
              <a:ea typeface="+mn-lt"/>
              <a:cs typeface="+mn-lt"/>
            </a:endParaRPr>
          </a:p>
        </p:txBody>
      </p:sp>
      <p:sp>
        <p:nvSpPr>
          <p:cNvPr id="5" name="Tekstvak 4">
            <a:extLst>
              <a:ext uri="{FF2B5EF4-FFF2-40B4-BE49-F238E27FC236}">
                <a16:creationId xmlns:a16="http://schemas.microsoft.com/office/drawing/2014/main" id="{FC1B14A6-BD7A-8002-53CA-611052A15E9F}"/>
              </a:ext>
            </a:extLst>
          </p:cNvPr>
          <p:cNvSpPr txBox="1"/>
          <p:nvPr/>
        </p:nvSpPr>
        <p:spPr>
          <a:xfrm>
            <a:off x="672174" y="6301585"/>
            <a:ext cx="6098058" cy="369332"/>
          </a:xfrm>
          <a:prstGeom prst="rect">
            <a:avLst/>
          </a:prstGeom>
          <a:noFill/>
        </p:spPr>
        <p:txBody>
          <a:bodyPr wrap="square">
            <a:spAutoFit/>
          </a:bodyPr>
          <a:lstStyle/>
          <a:p>
            <a:r>
              <a:rPr lang="en-US" sz="1800" dirty="0" err="1">
                <a:ea typeface="+mn-lt"/>
                <a:cs typeface="+mn-lt"/>
              </a:rPr>
              <a:t>Stenfelt</a:t>
            </a:r>
            <a:r>
              <a:rPr lang="en-US" sz="1800" dirty="0">
                <a:ea typeface="+mn-lt"/>
                <a:cs typeface="+mn-lt"/>
              </a:rPr>
              <a:t> 2011, 2015</a:t>
            </a:r>
          </a:p>
        </p:txBody>
      </p:sp>
    </p:spTree>
    <p:extLst>
      <p:ext uri="{BB962C8B-B14F-4D97-AF65-F5344CB8AC3E}">
        <p14:creationId xmlns:p14="http://schemas.microsoft.com/office/powerpoint/2010/main" val="395696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  Description automatically generated">
            <a:extLst>
              <a:ext uri="{FF2B5EF4-FFF2-40B4-BE49-F238E27FC236}">
                <a16:creationId xmlns:a16="http://schemas.microsoft.com/office/drawing/2014/main" id="{D3A725CD-F6F3-4701-9A5F-7A0E389B0F82}"/>
              </a:ext>
            </a:extLst>
          </p:cNvPr>
          <p:cNvPicPr>
            <a:picLocks noGrp="1" noChangeAspect="1"/>
          </p:cNvPicPr>
          <p:nvPr>
            <p:ph idx="1"/>
          </p:nvPr>
        </p:nvPicPr>
        <p:blipFill rotWithShape="1">
          <a:blip r:embed="rId3"/>
          <a:srcRect b="40732"/>
          <a:stretch/>
        </p:blipFill>
        <p:spPr>
          <a:xfrm>
            <a:off x="313755" y="1453469"/>
            <a:ext cx="7674359" cy="3951061"/>
          </a:xfrm>
        </p:spPr>
      </p:pic>
      <p:sp>
        <p:nvSpPr>
          <p:cNvPr id="8" name="TextBox 7">
            <a:extLst>
              <a:ext uri="{FF2B5EF4-FFF2-40B4-BE49-F238E27FC236}">
                <a16:creationId xmlns:a16="http://schemas.microsoft.com/office/drawing/2014/main" id="{9A58BBB5-AB5A-4EF3-888B-070828C032F9}"/>
              </a:ext>
            </a:extLst>
          </p:cNvPr>
          <p:cNvSpPr txBox="1"/>
          <p:nvPr/>
        </p:nvSpPr>
        <p:spPr>
          <a:xfrm>
            <a:off x="8051056" y="1609351"/>
            <a:ext cx="3827189"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cs typeface="Calibri"/>
              </a:rPr>
              <a:t>Skull vibration-produced AC sound </a:t>
            </a:r>
            <a:r>
              <a:rPr lang="en-GB" altLang="nl-NL" dirty="0">
                <a:latin typeface="Calibri" panose="020F0502020204030204" pitchFamily="34" charset="0"/>
                <a:sym typeface="Symbol" panose="05050102010706020507" pitchFamily="18" charset="2"/>
              </a:rPr>
              <a:t></a:t>
            </a:r>
            <a:endParaRPr lang="en-US" dirty="0">
              <a:cs typeface="Calibri"/>
            </a:endParaRPr>
          </a:p>
          <a:p>
            <a:r>
              <a:rPr lang="en-US" dirty="0">
                <a:cs typeface="Calibri"/>
              </a:rPr>
              <a:t>Sound pathway like AC </a:t>
            </a:r>
          </a:p>
          <a:p>
            <a:pPr marL="285750" indent="-285750">
              <a:buFont typeface="Arial" panose="020B0604020202020204" pitchFamily="34" charset="0"/>
              <a:buChar char="•"/>
            </a:pPr>
            <a:r>
              <a:rPr lang="en-US" dirty="0">
                <a:cs typeface="Calibri"/>
              </a:rPr>
              <a:t>Irradiation by the soft part of the ear canal</a:t>
            </a:r>
            <a:r>
              <a:rPr lang="en-US" dirty="0">
                <a:solidFill>
                  <a:schemeClr val="tx2"/>
                </a:solidFill>
                <a:cs typeface="Calibri"/>
              </a:rPr>
              <a:t>: LF</a:t>
            </a:r>
          </a:p>
          <a:p>
            <a:pPr marL="285750" indent="-285750">
              <a:buFont typeface="Arial" panose="020B0604020202020204" pitchFamily="34" charset="0"/>
              <a:buChar char="•"/>
            </a:pPr>
            <a:r>
              <a:rPr lang="en-US" dirty="0">
                <a:cs typeface="Calibri"/>
              </a:rPr>
              <a:t>Irradiation by the bony part of the ear canal: </a:t>
            </a:r>
            <a:r>
              <a:rPr lang="en-US" dirty="0">
                <a:solidFill>
                  <a:schemeClr val="tx2"/>
                </a:solidFill>
                <a:cs typeface="Calibri"/>
              </a:rPr>
              <a:t>HF</a:t>
            </a:r>
          </a:p>
          <a:p>
            <a:endParaRPr lang="en-US" dirty="0">
              <a:cs typeface="Calibri"/>
            </a:endParaRPr>
          </a:p>
          <a:p>
            <a:r>
              <a:rPr lang="en-US" dirty="0">
                <a:cs typeface="Calibri"/>
              </a:rPr>
              <a:t>This explains the phenomenon of </a:t>
            </a:r>
          </a:p>
          <a:p>
            <a:r>
              <a:rPr lang="en-US" b="1" dirty="0">
                <a:solidFill>
                  <a:schemeClr val="tx2"/>
                </a:solidFill>
                <a:cs typeface="Calibri"/>
              </a:rPr>
              <a:t>occlusion: </a:t>
            </a:r>
            <a:r>
              <a:rPr lang="en-US" dirty="0">
                <a:cs typeface="Calibri"/>
              </a:rPr>
              <a:t>up to 40 dB increase in sensitivity @LF</a:t>
            </a:r>
          </a:p>
          <a:p>
            <a:endParaRPr lang="en-US" dirty="0">
              <a:cs typeface="Calibri"/>
            </a:endParaRPr>
          </a:p>
        </p:txBody>
      </p:sp>
      <p:pic>
        <p:nvPicPr>
          <p:cNvPr id="16" name="Graphic 16" descr="Badge 1 with solid fill">
            <a:extLst>
              <a:ext uri="{FF2B5EF4-FFF2-40B4-BE49-F238E27FC236}">
                <a16:creationId xmlns:a16="http://schemas.microsoft.com/office/drawing/2014/main" id="{B09C1106-8FE5-4D79-B94B-84FFF46156AE}"/>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256695" y="3538568"/>
            <a:ext cx="402022" cy="388884"/>
          </a:xfrm>
          <a:prstGeom prst="rect">
            <a:avLst/>
          </a:prstGeom>
        </p:spPr>
      </p:pic>
      <p:sp>
        <p:nvSpPr>
          <p:cNvPr id="2" name="Arrow: Right 2">
            <a:extLst>
              <a:ext uri="{FF2B5EF4-FFF2-40B4-BE49-F238E27FC236}">
                <a16:creationId xmlns:a16="http://schemas.microsoft.com/office/drawing/2014/main" id="{F2BF6AFC-B4BF-7FCF-99CE-809181076AC5}"/>
              </a:ext>
            </a:extLst>
          </p:cNvPr>
          <p:cNvSpPr/>
          <p:nvPr/>
        </p:nvSpPr>
        <p:spPr>
          <a:xfrm>
            <a:off x="1063185" y="2914069"/>
            <a:ext cx="975644" cy="484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Down 8">
            <a:extLst>
              <a:ext uri="{FF2B5EF4-FFF2-40B4-BE49-F238E27FC236}">
                <a16:creationId xmlns:a16="http://schemas.microsoft.com/office/drawing/2014/main" id="{9CB5A6F7-626E-D2DA-3CF1-B0830B22B80E}"/>
              </a:ext>
            </a:extLst>
          </p:cNvPr>
          <p:cNvSpPr/>
          <p:nvPr/>
        </p:nvSpPr>
        <p:spPr>
          <a:xfrm rot="1980000">
            <a:off x="2528260" y="3457311"/>
            <a:ext cx="484261" cy="8973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5">
            <a:extLst>
              <a:ext uri="{FF2B5EF4-FFF2-40B4-BE49-F238E27FC236}">
                <a16:creationId xmlns:a16="http://schemas.microsoft.com/office/drawing/2014/main" id="{9CF04FF9-F39A-D519-1B87-6DC612E6CB5D}"/>
              </a:ext>
            </a:extLst>
          </p:cNvPr>
          <p:cNvSpPr/>
          <p:nvPr/>
        </p:nvSpPr>
        <p:spPr>
          <a:xfrm>
            <a:off x="2915633" y="4293552"/>
            <a:ext cx="3774023" cy="484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A8CCFD3-5728-9383-C89E-D7DC83081218}"/>
              </a:ext>
            </a:extLst>
          </p:cNvPr>
          <p:cNvSpPr txBox="1"/>
          <p:nvPr/>
        </p:nvSpPr>
        <p:spPr>
          <a:xfrm>
            <a:off x="410829" y="845193"/>
            <a:ext cx="7262400" cy="461665"/>
          </a:xfrm>
          <a:prstGeom prst="rect">
            <a:avLst/>
          </a:prstGeom>
          <a:noFill/>
        </p:spPr>
        <p:txBody>
          <a:bodyPr wrap="square">
            <a:spAutoFit/>
          </a:bodyPr>
          <a:lstStyle/>
          <a:p>
            <a:r>
              <a:rPr lang="en-US" sz="2400" b="1" dirty="0">
                <a:solidFill>
                  <a:schemeClr val="tx2"/>
                </a:solidFill>
              </a:rPr>
              <a:t>1. BC and sound pressure in the ear canal &amp; occlusion</a:t>
            </a:r>
          </a:p>
        </p:txBody>
      </p:sp>
    </p:spTree>
    <p:extLst>
      <p:ext uri="{BB962C8B-B14F-4D97-AF65-F5344CB8AC3E}">
        <p14:creationId xmlns:p14="http://schemas.microsoft.com/office/powerpoint/2010/main" val="83109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  Description automatically generated">
            <a:extLst>
              <a:ext uri="{FF2B5EF4-FFF2-40B4-BE49-F238E27FC236}">
                <a16:creationId xmlns:a16="http://schemas.microsoft.com/office/drawing/2014/main" id="{D3A725CD-F6F3-4701-9A5F-7A0E389B0F82}"/>
              </a:ext>
            </a:extLst>
          </p:cNvPr>
          <p:cNvPicPr>
            <a:picLocks noGrp="1" noChangeAspect="1"/>
          </p:cNvPicPr>
          <p:nvPr>
            <p:ph idx="1"/>
          </p:nvPr>
        </p:nvPicPr>
        <p:blipFill rotWithShape="1">
          <a:blip r:embed="rId3"/>
          <a:srcRect b="40732"/>
          <a:stretch/>
        </p:blipFill>
        <p:spPr>
          <a:xfrm>
            <a:off x="313755" y="1453469"/>
            <a:ext cx="7674359" cy="3951061"/>
          </a:xfrm>
        </p:spPr>
      </p:pic>
      <p:sp>
        <p:nvSpPr>
          <p:cNvPr id="8" name="TextBox 7">
            <a:extLst>
              <a:ext uri="{FF2B5EF4-FFF2-40B4-BE49-F238E27FC236}">
                <a16:creationId xmlns:a16="http://schemas.microsoft.com/office/drawing/2014/main" id="{9A58BBB5-AB5A-4EF3-888B-070828C032F9}"/>
              </a:ext>
            </a:extLst>
          </p:cNvPr>
          <p:cNvSpPr txBox="1"/>
          <p:nvPr/>
        </p:nvSpPr>
        <p:spPr>
          <a:xfrm>
            <a:off x="7988114" y="1564344"/>
            <a:ext cx="3827189" cy="42473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BC Vibration causes resonance of the movement of the ossicles at 1.5 kHz​ </a:t>
            </a:r>
            <a:endParaRPr lang="en-US" dirty="0">
              <a:cs typeface="Calibri"/>
            </a:endParaRPr>
          </a:p>
          <a:p>
            <a:endParaRPr lang="en-US" dirty="0"/>
          </a:p>
          <a:p>
            <a:r>
              <a:rPr lang="en-US" dirty="0"/>
              <a:t>Example 1: Immobilization of ossicular chain causes LF loss in BC thresholds.​</a:t>
            </a:r>
            <a:endParaRPr lang="en-US" dirty="0">
              <a:cs typeface="Calibri" panose="020F0502020204030204"/>
            </a:endParaRPr>
          </a:p>
          <a:p>
            <a:endParaRPr lang="en-US" dirty="0"/>
          </a:p>
          <a:p>
            <a:r>
              <a:rPr lang="en-US" dirty="0"/>
              <a:t>Example 2: Otosclerosis of stapes causes worsening of 2 kHz BC and increased BC sensitivity below 2 kHz due to artificial mass loading through a shift in resonance</a:t>
            </a:r>
          </a:p>
          <a:p>
            <a:endParaRPr lang="en-US" dirty="0">
              <a:solidFill>
                <a:srgbClr val="FF0000"/>
              </a:solidFill>
            </a:endParaRPr>
          </a:p>
          <a:p>
            <a:r>
              <a:rPr lang="en-GB" altLang="nl-NL" dirty="0">
                <a:solidFill>
                  <a:srgbClr val="FF0000"/>
                </a:solidFill>
                <a:latin typeface="Calibri" panose="020F0502020204030204" pitchFamily="34" charset="0"/>
                <a:sym typeface="Symbol" panose="05050102010706020507" pitchFamily="18" charset="2"/>
              </a:rPr>
              <a:t></a:t>
            </a:r>
            <a:r>
              <a:rPr lang="en-US" dirty="0">
                <a:solidFill>
                  <a:srgbClr val="FF0000"/>
                </a:solidFill>
              </a:rPr>
              <a:t>  Carhart's Notch</a:t>
            </a:r>
          </a:p>
          <a:p>
            <a:endParaRPr lang="en-US" dirty="0"/>
          </a:p>
          <a:p>
            <a:r>
              <a:rPr lang="en-US" dirty="0"/>
              <a:t>​</a:t>
            </a:r>
            <a:endParaRPr lang="en-US" dirty="0">
              <a:cs typeface="Calibri"/>
            </a:endParaRPr>
          </a:p>
        </p:txBody>
      </p:sp>
      <p:sp>
        <p:nvSpPr>
          <p:cNvPr id="10" name="TextBox 9">
            <a:extLst>
              <a:ext uri="{FF2B5EF4-FFF2-40B4-BE49-F238E27FC236}">
                <a16:creationId xmlns:a16="http://schemas.microsoft.com/office/drawing/2014/main" id="{4A8CCFD3-5728-9383-C89E-D7DC83081218}"/>
              </a:ext>
            </a:extLst>
          </p:cNvPr>
          <p:cNvSpPr txBox="1"/>
          <p:nvPr/>
        </p:nvSpPr>
        <p:spPr>
          <a:xfrm>
            <a:off x="410829" y="845193"/>
            <a:ext cx="7262400" cy="461665"/>
          </a:xfrm>
          <a:prstGeom prst="rect">
            <a:avLst/>
          </a:prstGeom>
          <a:noFill/>
        </p:spPr>
        <p:txBody>
          <a:bodyPr wrap="square">
            <a:spAutoFit/>
          </a:bodyPr>
          <a:lstStyle/>
          <a:p>
            <a:r>
              <a:rPr lang="en-US" sz="2400" b="1">
                <a:solidFill>
                  <a:schemeClr val="tx2"/>
                </a:solidFill>
              </a:rPr>
              <a:t>2. Inertia of the middle ear ossicles​</a:t>
            </a:r>
          </a:p>
        </p:txBody>
      </p:sp>
      <p:sp>
        <p:nvSpPr>
          <p:cNvPr id="6" name="Arrow: Right 25">
            <a:extLst>
              <a:ext uri="{FF2B5EF4-FFF2-40B4-BE49-F238E27FC236}">
                <a16:creationId xmlns:a16="http://schemas.microsoft.com/office/drawing/2014/main" id="{6769A9CD-50C9-D114-EFD3-A4A506500C49}"/>
              </a:ext>
            </a:extLst>
          </p:cNvPr>
          <p:cNvSpPr/>
          <p:nvPr/>
        </p:nvSpPr>
        <p:spPr>
          <a:xfrm>
            <a:off x="1084080" y="2896802"/>
            <a:ext cx="2552195" cy="484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27">
            <a:extLst>
              <a:ext uri="{FF2B5EF4-FFF2-40B4-BE49-F238E27FC236}">
                <a16:creationId xmlns:a16="http://schemas.microsoft.com/office/drawing/2014/main" id="{DF39DF15-2EE2-1E55-A75D-BF154C617433}"/>
              </a:ext>
            </a:extLst>
          </p:cNvPr>
          <p:cNvSpPr/>
          <p:nvPr/>
        </p:nvSpPr>
        <p:spPr>
          <a:xfrm>
            <a:off x="3521362" y="3380923"/>
            <a:ext cx="484261" cy="8973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29">
            <a:extLst>
              <a:ext uri="{FF2B5EF4-FFF2-40B4-BE49-F238E27FC236}">
                <a16:creationId xmlns:a16="http://schemas.microsoft.com/office/drawing/2014/main" id="{F24D8B68-A85B-FE79-78FF-9AA8D5C5D568}"/>
              </a:ext>
            </a:extLst>
          </p:cNvPr>
          <p:cNvSpPr/>
          <p:nvPr/>
        </p:nvSpPr>
        <p:spPr>
          <a:xfrm>
            <a:off x="2581804" y="4250009"/>
            <a:ext cx="3774023" cy="484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7" descr="Badge with solid fill">
            <a:extLst>
              <a:ext uri="{FF2B5EF4-FFF2-40B4-BE49-F238E27FC236}">
                <a16:creationId xmlns:a16="http://schemas.microsoft.com/office/drawing/2014/main" id="{67D8EC42-944B-F8C6-7FFC-1FE3A031A13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005623" y="3428999"/>
            <a:ext cx="441435" cy="441435"/>
          </a:xfrm>
          <a:prstGeom prst="rect">
            <a:avLst/>
          </a:prstGeom>
        </p:spPr>
      </p:pic>
    </p:spTree>
    <p:extLst>
      <p:ext uri="{BB962C8B-B14F-4D97-AF65-F5344CB8AC3E}">
        <p14:creationId xmlns:p14="http://schemas.microsoft.com/office/powerpoint/2010/main" val="4261567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68037B08-02AE-454D-BEEE-6BF3B411A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2057" y="1449654"/>
            <a:ext cx="4919662" cy="4781663"/>
          </a:xfrm>
          <a:prstGeom prst="rect">
            <a:avLst/>
          </a:prstGeom>
        </p:spPr>
      </p:pic>
      <p:sp>
        <p:nvSpPr>
          <p:cNvPr id="28674" name="Rectangle 3">
            <a:extLst>
              <a:ext uri="{FF2B5EF4-FFF2-40B4-BE49-F238E27FC236}">
                <a16:creationId xmlns:a16="http://schemas.microsoft.com/office/drawing/2014/main" id="{D09E0D08-F6A3-4F83-B997-BD90CA3CA9C5}"/>
              </a:ext>
            </a:extLst>
          </p:cNvPr>
          <p:cNvSpPr>
            <a:spLocks noGrp="1" noChangeArrowheads="1"/>
          </p:cNvSpPr>
          <p:nvPr>
            <p:ph type="body" sz="quarter" idx="14"/>
          </p:nvPr>
        </p:nvSpPr>
        <p:spPr/>
        <p:txBody>
          <a:bodyPr/>
          <a:lstStyle/>
          <a:p>
            <a:pPr eaLnBrk="1" hangingPunct="1">
              <a:lnSpc>
                <a:spcPct val="100000"/>
              </a:lnSpc>
              <a:buFontTx/>
              <a:buNone/>
            </a:pPr>
            <a:r>
              <a:rPr lang="en-GB" altLang="nl-NL" sz="2400" dirty="0">
                <a:latin typeface="Arial" panose="020B0604020202020204" pitchFamily="34" charset="0"/>
                <a:cs typeface="Arial" panose="020B0604020202020204" pitchFamily="34" charset="0"/>
              </a:rPr>
              <a:t>Classical example: </a:t>
            </a:r>
            <a:r>
              <a:rPr lang="en-GB" altLang="nl-NL" sz="2400" dirty="0">
                <a:solidFill>
                  <a:srgbClr val="00B0F0"/>
                </a:solidFill>
                <a:latin typeface="Arial" panose="020B0604020202020204" pitchFamily="34" charset="0"/>
                <a:cs typeface="Arial" panose="020B0604020202020204" pitchFamily="34" charset="0"/>
              </a:rPr>
              <a:t>otosclerosis</a:t>
            </a:r>
            <a:endParaRPr lang="en-GB" altLang="nl-NL" sz="2400" dirty="0">
              <a:latin typeface="Arial" panose="020B0604020202020204" pitchFamily="34" charset="0"/>
              <a:cs typeface="Arial" panose="020B0604020202020204" pitchFamily="34" charset="0"/>
            </a:endParaRPr>
          </a:p>
          <a:p>
            <a:pPr marL="0" lvl="1" indent="0">
              <a:lnSpc>
                <a:spcPct val="100000"/>
              </a:lnSpc>
              <a:buNone/>
            </a:pPr>
            <a:r>
              <a:rPr lang="en-US" b="1" dirty="0"/>
              <a:t>Carhart notch = mechanical artifact, not cochlear loss</a:t>
            </a:r>
          </a:p>
          <a:p>
            <a:r>
              <a:rPr lang="en-US" dirty="0"/>
              <a:t>Typically around </a:t>
            </a:r>
            <a:r>
              <a:rPr lang="en-US" b="1" dirty="0"/>
              <a:t>2 kHz</a:t>
            </a:r>
            <a:endParaRPr lang="en-US" dirty="0"/>
          </a:p>
          <a:p>
            <a:r>
              <a:rPr lang="en-US" dirty="0"/>
              <a:t>Due to stapes fixation altering BC mechanics</a:t>
            </a:r>
          </a:p>
          <a:p>
            <a:r>
              <a:rPr lang="en-US" dirty="0"/>
              <a:t>After successful stapes surgery BC may improve</a:t>
            </a:r>
          </a:p>
          <a:p>
            <a:r>
              <a:rPr lang="en-US" b="1" dirty="0"/>
              <a:t>Implication:</a:t>
            </a:r>
            <a:r>
              <a:rPr lang="en-US" dirty="0"/>
              <a:t> do not overestimate SNHL pre-op.</a:t>
            </a:r>
          </a:p>
          <a:p>
            <a:pPr marL="0" lvl="1" indent="0">
              <a:lnSpc>
                <a:spcPct val="100000"/>
              </a:lnSpc>
              <a:buNone/>
            </a:pPr>
            <a:endParaRPr lang="en-US" b="1" dirty="0"/>
          </a:p>
          <a:p>
            <a:pPr marL="0" lvl="1" indent="0">
              <a:lnSpc>
                <a:spcPct val="100000"/>
              </a:lnSpc>
              <a:buNone/>
            </a:pPr>
            <a:endParaRPr lang="en-GB" altLang="nl-NL" dirty="0">
              <a:solidFill>
                <a:srgbClr val="00B0F0"/>
              </a:solidFill>
              <a:latin typeface="Arial" panose="020B0604020202020204" pitchFamily="34" charset="0"/>
              <a:cs typeface="Arial" panose="020B0604020202020204" pitchFamily="34" charset="0"/>
            </a:endParaRPr>
          </a:p>
        </p:txBody>
      </p:sp>
      <p:sp>
        <p:nvSpPr>
          <p:cNvPr id="28673" name="Rectangle 2">
            <a:extLst>
              <a:ext uri="{FF2B5EF4-FFF2-40B4-BE49-F238E27FC236}">
                <a16:creationId xmlns:a16="http://schemas.microsoft.com/office/drawing/2014/main" id="{5B0A05DA-353A-4A8F-AFF9-FD0F194480AB}"/>
              </a:ext>
            </a:extLst>
          </p:cNvPr>
          <p:cNvSpPr>
            <a:spLocks noGrp="1" noChangeArrowheads="1"/>
          </p:cNvSpPr>
          <p:nvPr>
            <p:ph type="title"/>
          </p:nvPr>
        </p:nvSpPr>
        <p:spPr>
          <a:xfrm>
            <a:off x="696000" y="739254"/>
            <a:ext cx="10800000" cy="710400"/>
          </a:xfrm>
        </p:spPr>
        <p:txBody>
          <a:bodyPr/>
          <a:lstStyle/>
          <a:p>
            <a:pPr eaLnBrk="1" hangingPunct="1"/>
            <a:r>
              <a:rPr lang="en-GB" altLang="nl-NL" sz="2800">
                <a:latin typeface="Arial" panose="020B0604020202020204" pitchFamily="34" charset="0"/>
                <a:cs typeface="Arial" panose="020B0604020202020204" pitchFamily="34" charset="0"/>
              </a:rPr>
              <a:t>Case: Fixated ossicles – ‘Carhart notch’</a:t>
            </a:r>
          </a:p>
        </p:txBody>
      </p:sp>
      <p:sp>
        <p:nvSpPr>
          <p:cNvPr id="5" name="Rechthoek 4">
            <a:extLst>
              <a:ext uri="{FF2B5EF4-FFF2-40B4-BE49-F238E27FC236}">
                <a16:creationId xmlns:a16="http://schemas.microsoft.com/office/drawing/2014/main" id="{9C59C70C-3172-4E44-9BDA-1DB488D9555C}"/>
              </a:ext>
            </a:extLst>
          </p:cNvPr>
          <p:cNvSpPr/>
          <p:nvPr/>
        </p:nvSpPr>
        <p:spPr>
          <a:xfrm>
            <a:off x="9048750" y="2492376"/>
            <a:ext cx="287338" cy="36036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a:extLst>
              <a:ext uri="{FF2B5EF4-FFF2-40B4-BE49-F238E27FC236}">
                <a16:creationId xmlns:a16="http://schemas.microsoft.com/office/drawing/2014/main" id="{10724706-5B17-45AC-B4DA-9AC1D81057B2}"/>
              </a:ext>
            </a:extLst>
          </p:cNvPr>
          <p:cNvSpPr>
            <a:spLocks noChangeArrowheads="1"/>
          </p:cNvSpPr>
          <p:nvPr/>
        </p:nvSpPr>
        <p:spPr bwMode="auto">
          <a:xfrm>
            <a:off x="7896226" y="2420938"/>
            <a:ext cx="360363" cy="360362"/>
          </a:xfrm>
          <a:prstGeom prst="rect">
            <a:avLst/>
          </a:prstGeom>
          <a:noFill/>
          <a:ln>
            <a:noFill/>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3" name="Rectangle 2">
            <a:extLst>
              <a:ext uri="{FF2B5EF4-FFF2-40B4-BE49-F238E27FC236}">
                <a16:creationId xmlns:a16="http://schemas.microsoft.com/office/drawing/2014/main" id="{0A2B17B9-3730-4348-B3FF-84CD612C44FB}"/>
              </a:ext>
            </a:extLst>
          </p:cNvPr>
          <p:cNvSpPr>
            <a:spLocks noChangeArrowheads="1"/>
          </p:cNvSpPr>
          <p:nvPr/>
        </p:nvSpPr>
        <p:spPr bwMode="auto">
          <a:xfrm>
            <a:off x="7824789" y="2349501"/>
            <a:ext cx="503237" cy="358775"/>
          </a:xfrm>
          <a:prstGeom prst="rect">
            <a:avLst/>
          </a:prstGeom>
          <a:noFill/>
          <a:ln>
            <a:noFill/>
          </a:ln>
          <a:effectLst>
            <a:outerShdw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6" name="TextBox 5">
            <a:extLst>
              <a:ext uri="{FF2B5EF4-FFF2-40B4-BE49-F238E27FC236}">
                <a16:creationId xmlns:a16="http://schemas.microsoft.com/office/drawing/2014/main" id="{EC8DA348-B406-6B65-9D0F-151557E641AF}"/>
              </a:ext>
            </a:extLst>
          </p:cNvPr>
          <p:cNvSpPr txBox="1"/>
          <p:nvPr/>
        </p:nvSpPr>
        <p:spPr>
          <a:xfrm>
            <a:off x="696000" y="4731869"/>
            <a:ext cx="6096000" cy="369332"/>
          </a:xfrm>
          <a:prstGeom prst="rect">
            <a:avLst/>
          </a:prstGeom>
          <a:noFill/>
        </p:spPr>
        <p:txBody>
          <a:bodyPr wrap="square">
            <a:spAutoFit/>
          </a:bodyPr>
          <a:lstStyle/>
          <a:p>
            <a:endParaRPr/>
          </a:p>
        </p:txBody>
      </p:sp>
      <p:cxnSp>
        <p:nvCxnSpPr>
          <p:cNvPr id="8" name="Straight Arrow Connector 7">
            <a:extLst>
              <a:ext uri="{FF2B5EF4-FFF2-40B4-BE49-F238E27FC236}">
                <a16:creationId xmlns:a16="http://schemas.microsoft.com/office/drawing/2014/main" id="{CE6DF5B1-6B53-9689-48DB-22EDCC3C0FB0}"/>
              </a:ext>
            </a:extLst>
          </p:cNvPr>
          <p:cNvCxnSpPr/>
          <p:nvPr/>
        </p:nvCxnSpPr>
        <p:spPr>
          <a:xfrm>
            <a:off x="10058400" y="2035200"/>
            <a:ext cx="0" cy="457176"/>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ADC4A-D422-1F88-60F2-BFFCF2FF65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C3A118-AED4-C9C7-B724-BEF2E3184EF7}"/>
              </a:ext>
            </a:extLst>
          </p:cNvPr>
          <p:cNvSpPr>
            <a:spLocks noGrp="1"/>
          </p:cNvSpPr>
          <p:nvPr>
            <p:ph type="title"/>
          </p:nvPr>
        </p:nvSpPr>
        <p:spPr>
          <a:xfrm>
            <a:off x="696000" y="1049531"/>
            <a:ext cx="10800000" cy="1788262"/>
          </a:xfrm>
        </p:spPr>
        <p:txBody>
          <a:bodyPr/>
          <a:lstStyle/>
          <a:p>
            <a:r>
              <a:rPr lang="en-US" dirty="0"/>
              <a:t>Rule #3 A depressed BC threshold may still be surgically reversible.</a:t>
            </a:r>
            <a:br>
              <a:rPr lang="en-US" dirty="0"/>
            </a:br>
            <a:endParaRPr lang="en-US" dirty="0"/>
          </a:p>
        </p:txBody>
      </p:sp>
      <p:sp>
        <p:nvSpPr>
          <p:cNvPr id="3" name="Content Placeholder 2">
            <a:extLst>
              <a:ext uri="{FF2B5EF4-FFF2-40B4-BE49-F238E27FC236}">
                <a16:creationId xmlns:a16="http://schemas.microsoft.com/office/drawing/2014/main" id="{1B369167-272C-23B7-DF41-934AF76477E5}"/>
              </a:ext>
            </a:extLst>
          </p:cNvPr>
          <p:cNvSpPr>
            <a:spLocks noGrp="1"/>
          </p:cNvSpPr>
          <p:nvPr>
            <p:ph idx="1"/>
          </p:nvPr>
        </p:nvSpPr>
        <p:spPr>
          <a:xfrm>
            <a:off x="696000" y="2837793"/>
            <a:ext cx="10800000" cy="3399553"/>
          </a:xfrm>
        </p:spPr>
        <p:txBody>
          <a:bodyPr/>
          <a:lstStyle/>
          <a:p>
            <a:pPr marL="0" indent="0">
              <a:buNone/>
            </a:pPr>
            <a:r>
              <a:rPr lang="en-US" dirty="0"/>
              <a:t>Important take-home messages:</a:t>
            </a:r>
          </a:p>
          <a:p>
            <a:r>
              <a:rPr lang="en-US" dirty="0"/>
              <a:t>BC is not always cochlear damage!</a:t>
            </a:r>
          </a:p>
          <a:p>
            <a:r>
              <a:rPr lang="en-US" dirty="0"/>
              <a:t>Stapes fixation can worsen BC around 2 kHz</a:t>
            </a:r>
          </a:p>
          <a:p>
            <a:r>
              <a:rPr lang="en-US" dirty="0"/>
              <a:t>BC may improve after surgery</a:t>
            </a:r>
          </a:p>
          <a:p>
            <a:endParaRPr lang="en-US" dirty="0"/>
          </a:p>
          <a:p>
            <a:pPr marL="0" indent="0">
              <a:buNone/>
            </a:pPr>
            <a:endParaRPr lang="en-US" dirty="0"/>
          </a:p>
        </p:txBody>
      </p:sp>
    </p:spTree>
    <p:extLst>
      <p:ext uri="{BB962C8B-B14F-4D97-AF65-F5344CB8AC3E}">
        <p14:creationId xmlns:p14="http://schemas.microsoft.com/office/powerpoint/2010/main" val="26903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  Description automatically generated">
            <a:extLst>
              <a:ext uri="{FF2B5EF4-FFF2-40B4-BE49-F238E27FC236}">
                <a16:creationId xmlns:a16="http://schemas.microsoft.com/office/drawing/2014/main" id="{D3A725CD-F6F3-4701-9A5F-7A0E389B0F82}"/>
              </a:ext>
            </a:extLst>
          </p:cNvPr>
          <p:cNvPicPr>
            <a:picLocks noGrp="1" noChangeAspect="1"/>
          </p:cNvPicPr>
          <p:nvPr>
            <p:ph idx="1"/>
          </p:nvPr>
        </p:nvPicPr>
        <p:blipFill rotWithShape="1">
          <a:blip r:embed="rId3"/>
          <a:srcRect b="40732"/>
          <a:stretch/>
        </p:blipFill>
        <p:spPr>
          <a:xfrm>
            <a:off x="313755" y="1453469"/>
            <a:ext cx="7674359" cy="3951061"/>
          </a:xfrm>
        </p:spPr>
      </p:pic>
      <p:sp>
        <p:nvSpPr>
          <p:cNvPr id="8" name="TextBox 7">
            <a:extLst>
              <a:ext uri="{FF2B5EF4-FFF2-40B4-BE49-F238E27FC236}">
                <a16:creationId xmlns:a16="http://schemas.microsoft.com/office/drawing/2014/main" id="{9A58BBB5-AB5A-4EF3-888B-070828C032F9}"/>
              </a:ext>
            </a:extLst>
          </p:cNvPr>
          <p:cNvSpPr txBox="1"/>
          <p:nvPr/>
        </p:nvSpPr>
        <p:spPr>
          <a:xfrm>
            <a:off x="7988114" y="1571421"/>
            <a:ext cx="382718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Mechanism:</a:t>
            </a:r>
          </a:p>
          <a:p>
            <a:endParaRPr lang="en-US">
              <a:cs typeface="Calibri"/>
            </a:endParaRPr>
          </a:p>
          <a:p>
            <a:r>
              <a:rPr lang="en-US">
                <a:cs typeface="Calibri"/>
              </a:rPr>
              <a:t>BC causes pressure gradient along the BM between oval and round window </a:t>
            </a:r>
          </a:p>
          <a:p>
            <a:r>
              <a:rPr lang="en-US">
                <a:cs typeface="Calibri"/>
              </a:rPr>
              <a:t>-&gt; fluid flow </a:t>
            </a:r>
          </a:p>
          <a:p>
            <a:r>
              <a:rPr lang="en-US">
                <a:cs typeface="Calibri"/>
              </a:rPr>
              <a:t>-&gt; traveling wave on the BM</a:t>
            </a:r>
          </a:p>
          <a:p>
            <a:endParaRPr lang="en-US">
              <a:cs typeface="Calibri"/>
            </a:endParaRPr>
          </a:p>
          <a:p>
            <a:r>
              <a:rPr lang="en-US">
                <a:cs typeface="Calibri"/>
              </a:rPr>
              <a:t>Main cause: inertia of fluid </a:t>
            </a:r>
          </a:p>
        </p:txBody>
      </p:sp>
      <p:sp>
        <p:nvSpPr>
          <p:cNvPr id="10" name="TextBox 9">
            <a:extLst>
              <a:ext uri="{FF2B5EF4-FFF2-40B4-BE49-F238E27FC236}">
                <a16:creationId xmlns:a16="http://schemas.microsoft.com/office/drawing/2014/main" id="{4A8CCFD3-5728-9383-C89E-D7DC83081218}"/>
              </a:ext>
            </a:extLst>
          </p:cNvPr>
          <p:cNvSpPr txBox="1"/>
          <p:nvPr/>
        </p:nvSpPr>
        <p:spPr>
          <a:xfrm>
            <a:off x="410829" y="845193"/>
            <a:ext cx="7262400" cy="461665"/>
          </a:xfrm>
          <a:prstGeom prst="rect">
            <a:avLst/>
          </a:prstGeom>
          <a:noFill/>
        </p:spPr>
        <p:txBody>
          <a:bodyPr wrap="square">
            <a:spAutoFit/>
          </a:bodyPr>
          <a:lstStyle/>
          <a:p>
            <a:r>
              <a:rPr lang="en-US" sz="2400" dirty="0">
                <a:solidFill>
                  <a:schemeClr val="tx2"/>
                </a:solidFill>
                <a:ea typeface="+mn-lt"/>
                <a:cs typeface="+mn-lt"/>
              </a:rPr>
              <a:t>3. </a:t>
            </a:r>
            <a:r>
              <a:rPr lang="en-US" sz="2400" dirty="0">
                <a:solidFill>
                  <a:schemeClr val="tx2"/>
                </a:solidFill>
                <a:ea typeface="+mn-ea"/>
                <a:cs typeface="Arial" charset="0"/>
              </a:rPr>
              <a:t>inertia of the cochlea fluid</a:t>
            </a:r>
            <a:endParaRPr lang="en-US" sz="2400" dirty="0">
              <a:solidFill>
                <a:schemeClr val="tx2"/>
              </a:solidFill>
            </a:endParaRPr>
          </a:p>
        </p:txBody>
      </p:sp>
      <p:sp>
        <p:nvSpPr>
          <p:cNvPr id="6" name="Arrow: Right 25">
            <a:extLst>
              <a:ext uri="{FF2B5EF4-FFF2-40B4-BE49-F238E27FC236}">
                <a16:creationId xmlns:a16="http://schemas.microsoft.com/office/drawing/2014/main" id="{6769A9CD-50C9-D114-EFD3-A4A506500C49}"/>
              </a:ext>
            </a:extLst>
          </p:cNvPr>
          <p:cNvSpPr/>
          <p:nvPr/>
        </p:nvSpPr>
        <p:spPr>
          <a:xfrm>
            <a:off x="1084080" y="2896802"/>
            <a:ext cx="2552195" cy="484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29">
            <a:extLst>
              <a:ext uri="{FF2B5EF4-FFF2-40B4-BE49-F238E27FC236}">
                <a16:creationId xmlns:a16="http://schemas.microsoft.com/office/drawing/2014/main" id="{F24D8B68-A85B-FE79-78FF-9AA8D5C5D568}"/>
              </a:ext>
            </a:extLst>
          </p:cNvPr>
          <p:cNvSpPr/>
          <p:nvPr/>
        </p:nvSpPr>
        <p:spPr>
          <a:xfrm>
            <a:off x="4659086" y="4250009"/>
            <a:ext cx="1696741" cy="484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Down 27">
            <a:extLst>
              <a:ext uri="{FF2B5EF4-FFF2-40B4-BE49-F238E27FC236}">
                <a16:creationId xmlns:a16="http://schemas.microsoft.com/office/drawing/2014/main" id="{645C2303-2F03-F064-B973-AFF8B3923DE8}"/>
              </a:ext>
            </a:extLst>
          </p:cNvPr>
          <p:cNvSpPr/>
          <p:nvPr/>
        </p:nvSpPr>
        <p:spPr>
          <a:xfrm rot="-2220000">
            <a:off x="4602136" y="3389726"/>
            <a:ext cx="484261" cy="8118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3" descr="Badge 3 with solid fill">
            <a:extLst>
              <a:ext uri="{FF2B5EF4-FFF2-40B4-BE49-F238E27FC236}">
                <a16:creationId xmlns:a16="http://schemas.microsoft.com/office/drawing/2014/main" id="{E01324EA-3439-EEDA-CA21-2462A2AFFE04}"/>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782866" y="3134020"/>
            <a:ext cx="501354" cy="501354"/>
          </a:xfrm>
          <a:prstGeom prst="rect">
            <a:avLst/>
          </a:prstGeom>
        </p:spPr>
      </p:pic>
    </p:spTree>
    <p:extLst>
      <p:ext uri="{BB962C8B-B14F-4D97-AF65-F5344CB8AC3E}">
        <p14:creationId xmlns:p14="http://schemas.microsoft.com/office/powerpoint/2010/main" val="4058654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a:extLst>
              <a:ext uri="{FF2B5EF4-FFF2-40B4-BE49-F238E27FC236}">
                <a16:creationId xmlns:a16="http://schemas.microsoft.com/office/drawing/2014/main" id="{458D225F-A701-4786-80C7-4F6C0822D64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77" t="2237" r="2002" b="6737"/>
          <a:stretch/>
        </p:blipFill>
        <p:spPr bwMode="auto">
          <a:xfrm>
            <a:off x="2879501" y="1522676"/>
            <a:ext cx="6432998" cy="462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0" name="Picture 4">
            <a:extLst>
              <a:ext uri="{FF2B5EF4-FFF2-40B4-BE49-F238E27FC236}">
                <a16:creationId xmlns:a16="http://schemas.microsoft.com/office/drawing/2014/main" id="{D98E998E-EB40-4C1D-8ECB-5B89314C26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5339" y="3373439"/>
            <a:ext cx="441325"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5">
            <a:extLst>
              <a:ext uri="{FF2B5EF4-FFF2-40B4-BE49-F238E27FC236}">
                <a16:creationId xmlns:a16="http://schemas.microsoft.com/office/drawing/2014/main" id="{CB045580-0990-426F-B47B-4E1DDA973D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5339" y="3373439"/>
            <a:ext cx="441325"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Picture 6">
            <a:extLst>
              <a:ext uri="{FF2B5EF4-FFF2-40B4-BE49-F238E27FC236}">
                <a16:creationId xmlns:a16="http://schemas.microsoft.com/office/drawing/2014/main" id="{11E6235C-14D7-4BB5-9458-D863D4DD9B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5339" y="3373439"/>
            <a:ext cx="441325" cy="10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0" name="Tekstvak 13">
            <a:extLst>
              <a:ext uri="{FF2B5EF4-FFF2-40B4-BE49-F238E27FC236}">
                <a16:creationId xmlns:a16="http://schemas.microsoft.com/office/drawing/2014/main" id="{D2731B46-6F03-436D-A018-3CE9BADA2EAB}"/>
              </a:ext>
            </a:extLst>
          </p:cNvPr>
          <p:cNvSpPr txBox="1">
            <a:spLocks noChangeArrowheads="1"/>
          </p:cNvSpPr>
          <p:nvPr/>
        </p:nvSpPr>
        <p:spPr bwMode="auto">
          <a:xfrm>
            <a:off x="9603560" y="4152679"/>
            <a:ext cx="213145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GB" sz="1200">
                <a:effectLst/>
              </a:rPr>
              <a:t>Arnold, A., </a:t>
            </a:r>
            <a:r>
              <a:rPr lang="en-GB" sz="1200" err="1">
                <a:effectLst/>
              </a:rPr>
              <a:t>Fawzy</a:t>
            </a:r>
            <a:r>
              <a:rPr lang="en-GB" sz="1200">
                <a:effectLst/>
              </a:rPr>
              <a:t>, T., Steinhoff, H.-J., Kiefer, J., &amp; Arnold, W. (2011). Influence of a totally open oval window on bone conduction in otosclerosis. </a:t>
            </a:r>
            <a:r>
              <a:rPr lang="en-GB" sz="1200" i="1">
                <a:effectLst/>
              </a:rPr>
              <a:t>Audiology &amp; Neuro-Otology</a:t>
            </a:r>
            <a:r>
              <a:rPr lang="en-GB" sz="1200">
                <a:effectLst/>
              </a:rPr>
              <a:t>, </a:t>
            </a:r>
            <a:r>
              <a:rPr lang="en-GB" sz="1200" i="1">
                <a:effectLst/>
              </a:rPr>
              <a:t>16</a:t>
            </a:r>
            <a:r>
              <a:rPr lang="en-GB" sz="1200">
                <a:effectLst/>
              </a:rPr>
              <a:t>(1), 23–28. </a:t>
            </a:r>
            <a:r>
              <a:rPr lang="en-GB" sz="1200">
                <a:effectLst/>
                <a:hlinkClick r:id="rId5"/>
              </a:rPr>
              <a:t>https://doi.org/10.1159/000308302</a:t>
            </a:r>
            <a:endParaRPr lang="en-GB" sz="1200">
              <a:effectLst/>
            </a:endParaRPr>
          </a:p>
        </p:txBody>
      </p:sp>
      <p:sp>
        <p:nvSpPr>
          <p:cNvPr id="2" name="Titel 1">
            <a:extLst>
              <a:ext uri="{FF2B5EF4-FFF2-40B4-BE49-F238E27FC236}">
                <a16:creationId xmlns:a16="http://schemas.microsoft.com/office/drawing/2014/main" id="{E8105827-3520-43CF-8594-A5168875CF77}"/>
              </a:ext>
            </a:extLst>
          </p:cNvPr>
          <p:cNvSpPr>
            <a:spLocks noGrp="1"/>
          </p:cNvSpPr>
          <p:nvPr>
            <p:ph type="title"/>
          </p:nvPr>
        </p:nvSpPr>
        <p:spPr>
          <a:xfrm>
            <a:off x="696000" y="659753"/>
            <a:ext cx="10800000" cy="711200"/>
          </a:xfrm>
        </p:spPr>
        <p:txBody>
          <a:bodyPr/>
          <a:lstStyle/>
          <a:p>
            <a:r>
              <a:rPr lang="nl-NL"/>
              <a:t>Case: </a:t>
            </a:r>
            <a:r>
              <a:rPr lang="nl-NL" err="1"/>
              <a:t>advanced</a:t>
            </a:r>
            <a:r>
              <a:rPr lang="nl-NL"/>
              <a:t> otosclerosis</a:t>
            </a:r>
          </a:p>
        </p:txBody>
      </p:sp>
      <p:cxnSp>
        <p:nvCxnSpPr>
          <p:cNvPr id="4" name="Rechte verbindingslijn met pijl 3">
            <a:extLst>
              <a:ext uri="{FF2B5EF4-FFF2-40B4-BE49-F238E27FC236}">
                <a16:creationId xmlns:a16="http://schemas.microsoft.com/office/drawing/2014/main" id="{A01A84BD-23F1-4B13-B698-6422291F404C}"/>
              </a:ext>
            </a:extLst>
          </p:cNvPr>
          <p:cNvCxnSpPr/>
          <p:nvPr/>
        </p:nvCxnSpPr>
        <p:spPr>
          <a:xfrm flipV="1">
            <a:off x="5364480" y="4480560"/>
            <a:ext cx="0" cy="403860"/>
          </a:xfrm>
          <a:prstGeom prst="straightConnector1">
            <a:avLst/>
          </a:prstGeom>
          <a:ln>
            <a:solidFill>
              <a:srgbClr val="FF0000"/>
            </a:solidFill>
            <a:headEnd type="none" w="med" len="med"/>
            <a:tailEnd type="arrow" w="med" len="med"/>
          </a:ln>
        </p:spPr>
        <p:style>
          <a:lnRef idx="2">
            <a:schemeClr val="dk1"/>
          </a:lnRef>
          <a:fillRef idx="0">
            <a:schemeClr val="dk1"/>
          </a:fillRef>
          <a:effectRef idx="1">
            <a:schemeClr val="dk1"/>
          </a:effectRef>
          <a:fontRef idx="minor">
            <a:schemeClr val="tx1"/>
          </a:fontRef>
        </p:style>
      </p:cxnSp>
      <p:cxnSp>
        <p:nvCxnSpPr>
          <p:cNvPr id="10" name="Rechte verbindingslijn met pijl 9">
            <a:extLst>
              <a:ext uri="{FF2B5EF4-FFF2-40B4-BE49-F238E27FC236}">
                <a16:creationId xmlns:a16="http://schemas.microsoft.com/office/drawing/2014/main" id="{EC1DBA50-C154-44FA-A60F-9E10968E1C40}"/>
              </a:ext>
            </a:extLst>
          </p:cNvPr>
          <p:cNvCxnSpPr>
            <a:cxnSpLocks/>
          </p:cNvCxnSpPr>
          <p:nvPr/>
        </p:nvCxnSpPr>
        <p:spPr>
          <a:xfrm flipV="1">
            <a:off x="6461760" y="5122175"/>
            <a:ext cx="0" cy="525780"/>
          </a:xfrm>
          <a:prstGeom prst="straightConnector1">
            <a:avLst/>
          </a:prstGeom>
          <a:ln>
            <a:solidFill>
              <a:srgbClr val="FF0000"/>
            </a:solidFill>
            <a:headEnd type="none" w="med" len="med"/>
            <a:tailEnd type="arrow" w="med" len="med"/>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9ABB8-BCEE-7760-FEC0-9F46EEEF2536}"/>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id="{155C025B-8634-65D1-597D-AF713AE4449E}"/>
              </a:ext>
            </a:extLst>
          </p:cNvPr>
          <p:cNvSpPr>
            <a:spLocks noGrp="1"/>
          </p:cNvSpPr>
          <p:nvPr>
            <p:ph idx="1"/>
          </p:nvPr>
        </p:nvSpPr>
        <p:spPr/>
        <p:txBody>
          <a:bodyPr/>
          <a:lstStyle/>
          <a:p>
            <a:r>
              <a:rPr lang="en-US" dirty="0"/>
              <a:t>Nothing to disclose</a:t>
            </a:r>
          </a:p>
        </p:txBody>
      </p:sp>
    </p:spTree>
    <p:extLst>
      <p:ext uri="{BB962C8B-B14F-4D97-AF65-F5344CB8AC3E}">
        <p14:creationId xmlns:p14="http://schemas.microsoft.com/office/powerpoint/2010/main" val="1790296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F2F63A-15E0-4B55-85CF-7720B209CE64}"/>
              </a:ext>
            </a:extLst>
          </p:cNvPr>
          <p:cNvSpPr txBox="1"/>
          <p:nvPr/>
        </p:nvSpPr>
        <p:spPr>
          <a:xfrm>
            <a:off x="8227229" y="1364699"/>
            <a:ext cx="344472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a:p>
            <a:r>
              <a:rPr lang="en-US">
                <a:cs typeface="Calibri"/>
              </a:rPr>
              <a:t>Impedance of oval window is greater (stiffer) than that of the round window (more compliant)</a:t>
            </a:r>
          </a:p>
          <a:p>
            <a:endParaRPr lang="en-US">
              <a:cs typeface="Calibri"/>
            </a:endParaRPr>
          </a:p>
          <a:p>
            <a:r>
              <a:rPr lang="en-US">
                <a:cs typeface="Calibri"/>
              </a:rPr>
              <a:t>Compression and expansion leads to fluid motion from </a:t>
            </a:r>
            <a:r>
              <a:rPr lang="en-US" err="1">
                <a:cs typeface="Calibri"/>
              </a:rPr>
              <a:t>scala</a:t>
            </a:r>
            <a:r>
              <a:rPr lang="en-US">
                <a:cs typeface="Calibri"/>
              </a:rPr>
              <a:t> vestibuli -&gt; </a:t>
            </a:r>
            <a:r>
              <a:rPr lang="en-US" err="1">
                <a:cs typeface="Calibri"/>
              </a:rPr>
              <a:t>scala</a:t>
            </a:r>
            <a:r>
              <a:rPr lang="en-US">
                <a:cs typeface="Calibri"/>
              </a:rPr>
              <a:t> tympani or vice versa</a:t>
            </a:r>
          </a:p>
          <a:p>
            <a:endParaRPr lang="en-US">
              <a:cs typeface="Calibri"/>
            </a:endParaRPr>
          </a:p>
          <a:p>
            <a:r>
              <a:rPr lang="en-US">
                <a:cs typeface="Calibri"/>
              </a:rPr>
              <a:t>Mechanism sort of similar to inertia: fluid motion in cochlea -&gt; perception</a:t>
            </a:r>
          </a:p>
          <a:p>
            <a:endParaRPr lang="en-US">
              <a:cs typeface="Calibri"/>
            </a:endParaRPr>
          </a:p>
          <a:p>
            <a:endParaRPr lang="en-US">
              <a:cs typeface="Calibri"/>
            </a:endParaRPr>
          </a:p>
        </p:txBody>
      </p:sp>
      <p:pic>
        <p:nvPicPr>
          <p:cNvPr id="10" name="Picture 4" descr="Diagram  Description automatically generated">
            <a:extLst>
              <a:ext uri="{FF2B5EF4-FFF2-40B4-BE49-F238E27FC236}">
                <a16:creationId xmlns:a16="http://schemas.microsoft.com/office/drawing/2014/main" id="{2880FCFD-8B28-4BFB-B015-5BB60D1016F4}"/>
              </a:ext>
            </a:extLst>
          </p:cNvPr>
          <p:cNvPicPr>
            <a:picLocks noGrp="1" noChangeAspect="1"/>
          </p:cNvPicPr>
          <p:nvPr>
            <p:ph idx="1"/>
          </p:nvPr>
        </p:nvPicPr>
        <p:blipFill rotWithShape="1">
          <a:blip r:embed="rId3"/>
          <a:srcRect b="40350"/>
          <a:stretch/>
        </p:blipFill>
        <p:spPr>
          <a:xfrm>
            <a:off x="509522" y="1440741"/>
            <a:ext cx="7674359" cy="3976517"/>
          </a:xfrm>
        </p:spPr>
      </p:pic>
      <p:sp>
        <p:nvSpPr>
          <p:cNvPr id="12" name="Arrow: Right 11">
            <a:extLst>
              <a:ext uri="{FF2B5EF4-FFF2-40B4-BE49-F238E27FC236}">
                <a16:creationId xmlns:a16="http://schemas.microsoft.com/office/drawing/2014/main" id="{5636D16B-BD25-44B5-BEBC-5FE95B042F95}"/>
              </a:ext>
            </a:extLst>
          </p:cNvPr>
          <p:cNvSpPr/>
          <p:nvPr/>
        </p:nvSpPr>
        <p:spPr>
          <a:xfrm>
            <a:off x="1588166" y="2666552"/>
            <a:ext cx="3307073" cy="484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1CF436C9-7874-47CE-9A2D-745D9551737F}"/>
              </a:ext>
            </a:extLst>
          </p:cNvPr>
          <p:cNvSpPr/>
          <p:nvPr/>
        </p:nvSpPr>
        <p:spPr>
          <a:xfrm>
            <a:off x="5321561" y="3150673"/>
            <a:ext cx="484261" cy="8118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2B14260F-7F8E-47A1-9906-31230BAC9FC6}"/>
              </a:ext>
            </a:extLst>
          </p:cNvPr>
          <p:cNvSpPr/>
          <p:nvPr/>
        </p:nvSpPr>
        <p:spPr>
          <a:xfrm>
            <a:off x="5094151" y="4019759"/>
            <a:ext cx="1765762" cy="484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9" descr="Badge 4 with solid fill">
            <a:extLst>
              <a:ext uri="{FF2B5EF4-FFF2-40B4-BE49-F238E27FC236}">
                <a16:creationId xmlns:a16="http://schemas.microsoft.com/office/drawing/2014/main" id="{BE9BA230-52B3-4AD1-8C0C-5727CF197681}"/>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5096364" y="3194070"/>
            <a:ext cx="437261" cy="444382"/>
          </a:xfrm>
          <a:prstGeom prst="rect">
            <a:avLst/>
          </a:prstGeom>
        </p:spPr>
      </p:pic>
      <p:sp>
        <p:nvSpPr>
          <p:cNvPr id="5" name="TextBox 4">
            <a:extLst>
              <a:ext uri="{FF2B5EF4-FFF2-40B4-BE49-F238E27FC236}">
                <a16:creationId xmlns:a16="http://schemas.microsoft.com/office/drawing/2014/main" id="{DF28BF7E-EA16-4104-3455-50BE7655F340}"/>
              </a:ext>
            </a:extLst>
          </p:cNvPr>
          <p:cNvSpPr txBox="1"/>
          <p:nvPr/>
        </p:nvSpPr>
        <p:spPr>
          <a:xfrm>
            <a:off x="641992" y="828601"/>
            <a:ext cx="6581767" cy="461665"/>
          </a:xfrm>
          <a:prstGeom prst="rect">
            <a:avLst/>
          </a:prstGeom>
          <a:noFill/>
        </p:spPr>
        <p:txBody>
          <a:bodyPr wrap="square">
            <a:spAutoFit/>
          </a:bodyPr>
          <a:lstStyle/>
          <a:p>
            <a:r>
              <a:rPr lang="en-US" sz="2400">
                <a:solidFill>
                  <a:schemeClr val="tx2"/>
                </a:solidFill>
                <a:ea typeface="+mn-lt"/>
                <a:cs typeface="+mn-lt"/>
              </a:rPr>
              <a:t>4. Compression/expansion of the cochlear space</a:t>
            </a:r>
            <a:endParaRPr lang="en-US" sz="2400">
              <a:solidFill>
                <a:schemeClr val="tx2"/>
              </a:solidFill>
            </a:endParaRPr>
          </a:p>
        </p:txBody>
      </p:sp>
    </p:spTree>
    <p:extLst>
      <p:ext uri="{BB962C8B-B14F-4D97-AF65-F5344CB8AC3E}">
        <p14:creationId xmlns:p14="http://schemas.microsoft.com/office/powerpoint/2010/main" val="195666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AF2F63A-15E0-4B55-85CF-7720B209CE64}"/>
              </a:ext>
            </a:extLst>
          </p:cNvPr>
          <p:cNvSpPr txBox="1"/>
          <p:nvPr/>
        </p:nvSpPr>
        <p:spPr>
          <a:xfrm>
            <a:off x="8043092" y="1096771"/>
            <a:ext cx="343262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chemeClr val="tx2"/>
              </a:solidFill>
              <a:cs typeface="Calibri"/>
            </a:endParaRPr>
          </a:p>
          <a:p>
            <a:endParaRPr lang="en-US">
              <a:solidFill>
                <a:schemeClr val="tx2"/>
              </a:solidFill>
              <a:cs typeface="Calibri"/>
            </a:endParaRPr>
          </a:p>
          <a:p>
            <a:r>
              <a:rPr lang="en-US">
                <a:solidFill>
                  <a:schemeClr val="tx2"/>
                </a:solidFill>
                <a:ea typeface="+mn-lt"/>
                <a:cs typeface="+mn-lt"/>
              </a:rPr>
              <a:t>Examples: canal dehiscence and EVAs causes increased sensitivity in BC thresholds at LF -&gt; third window</a:t>
            </a:r>
          </a:p>
        </p:txBody>
      </p:sp>
      <p:pic>
        <p:nvPicPr>
          <p:cNvPr id="10" name="Picture 4" descr="Diagram  Description automatically generated">
            <a:extLst>
              <a:ext uri="{FF2B5EF4-FFF2-40B4-BE49-F238E27FC236}">
                <a16:creationId xmlns:a16="http://schemas.microsoft.com/office/drawing/2014/main" id="{2880FCFD-8B28-4BFB-B015-5BB60D1016F4}"/>
              </a:ext>
            </a:extLst>
          </p:cNvPr>
          <p:cNvPicPr>
            <a:picLocks noGrp="1" noChangeAspect="1"/>
          </p:cNvPicPr>
          <p:nvPr>
            <p:ph idx="1"/>
          </p:nvPr>
        </p:nvPicPr>
        <p:blipFill rotWithShape="1">
          <a:blip r:embed="rId2"/>
          <a:srcRect b="41809"/>
          <a:stretch/>
        </p:blipFill>
        <p:spPr>
          <a:xfrm>
            <a:off x="368733" y="1544366"/>
            <a:ext cx="7674359" cy="3879215"/>
          </a:xfrm>
        </p:spPr>
      </p:pic>
      <p:sp>
        <p:nvSpPr>
          <p:cNvPr id="12" name="Arrow: Right 11">
            <a:extLst>
              <a:ext uri="{FF2B5EF4-FFF2-40B4-BE49-F238E27FC236}">
                <a16:creationId xmlns:a16="http://schemas.microsoft.com/office/drawing/2014/main" id="{5636D16B-BD25-44B5-BEBC-5FE95B042F95}"/>
              </a:ext>
            </a:extLst>
          </p:cNvPr>
          <p:cNvSpPr/>
          <p:nvPr/>
        </p:nvSpPr>
        <p:spPr>
          <a:xfrm>
            <a:off x="1443707" y="2992915"/>
            <a:ext cx="4522331" cy="484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Arrow: Down 13">
            <a:extLst>
              <a:ext uri="{FF2B5EF4-FFF2-40B4-BE49-F238E27FC236}">
                <a16:creationId xmlns:a16="http://schemas.microsoft.com/office/drawing/2014/main" id="{1CF436C9-7874-47CE-9A2D-745D9551737F}"/>
              </a:ext>
            </a:extLst>
          </p:cNvPr>
          <p:cNvSpPr/>
          <p:nvPr/>
        </p:nvSpPr>
        <p:spPr>
          <a:xfrm>
            <a:off x="5965378" y="3477036"/>
            <a:ext cx="484261" cy="8118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6" name="Arrow: Right 15">
            <a:extLst>
              <a:ext uri="{FF2B5EF4-FFF2-40B4-BE49-F238E27FC236}">
                <a16:creationId xmlns:a16="http://schemas.microsoft.com/office/drawing/2014/main" id="{2B14260F-7F8E-47A1-9906-31230BAC9FC6}"/>
              </a:ext>
            </a:extLst>
          </p:cNvPr>
          <p:cNvSpPr/>
          <p:nvPr/>
        </p:nvSpPr>
        <p:spPr>
          <a:xfrm>
            <a:off x="5488347" y="4346122"/>
            <a:ext cx="1227107" cy="48426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2" name="Graphic 2" descr="Badge 5 with solid fill">
            <a:extLst>
              <a:ext uri="{FF2B5EF4-FFF2-40B4-BE49-F238E27FC236}">
                <a16:creationId xmlns:a16="http://schemas.microsoft.com/office/drawing/2014/main" id="{879CBF49-BE72-4640-AF6E-32BDCA537E5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318742" y="3117086"/>
            <a:ext cx="507125" cy="507125"/>
          </a:xfrm>
          <a:prstGeom prst="rect">
            <a:avLst/>
          </a:prstGeom>
        </p:spPr>
      </p:pic>
      <p:sp>
        <p:nvSpPr>
          <p:cNvPr id="4" name="TextBox 3">
            <a:extLst>
              <a:ext uri="{FF2B5EF4-FFF2-40B4-BE49-F238E27FC236}">
                <a16:creationId xmlns:a16="http://schemas.microsoft.com/office/drawing/2014/main" id="{BE437A6F-C928-7B28-A42E-F9168E42D0BB}"/>
              </a:ext>
            </a:extLst>
          </p:cNvPr>
          <p:cNvSpPr txBox="1"/>
          <p:nvPr/>
        </p:nvSpPr>
        <p:spPr>
          <a:xfrm>
            <a:off x="476304" y="899396"/>
            <a:ext cx="6096000" cy="646331"/>
          </a:xfrm>
          <a:prstGeom prst="rect">
            <a:avLst/>
          </a:prstGeom>
          <a:noFill/>
        </p:spPr>
        <p:txBody>
          <a:bodyPr wrap="square">
            <a:spAutoFit/>
          </a:bodyPr>
          <a:lstStyle/>
          <a:p>
            <a:r>
              <a:rPr lang="en-US" b="1">
                <a:solidFill>
                  <a:schemeClr val="tx2"/>
                </a:solidFill>
                <a:ea typeface="+mn-lt"/>
                <a:cs typeface="+mn-lt"/>
              </a:rPr>
              <a:t>5. Pressure transmission from the intracranial spaces through third window</a:t>
            </a:r>
          </a:p>
        </p:txBody>
      </p:sp>
    </p:spTree>
    <p:extLst>
      <p:ext uri="{BB962C8B-B14F-4D97-AF65-F5344CB8AC3E}">
        <p14:creationId xmlns:p14="http://schemas.microsoft.com/office/powerpoint/2010/main" val="2185942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38253-EFD8-469B-019E-AF9850C3A534}"/>
              </a:ext>
            </a:extLst>
          </p:cNvPr>
          <p:cNvSpPr>
            <a:spLocks noGrp="1"/>
          </p:cNvSpPr>
          <p:nvPr>
            <p:ph type="title"/>
          </p:nvPr>
        </p:nvSpPr>
        <p:spPr/>
        <p:txBody>
          <a:bodyPr/>
          <a:lstStyle/>
          <a:p>
            <a:endParaRPr lang="en-NL"/>
          </a:p>
        </p:txBody>
      </p:sp>
      <p:sp>
        <p:nvSpPr>
          <p:cNvPr id="3" name="Content Placeholder 2">
            <a:extLst>
              <a:ext uri="{FF2B5EF4-FFF2-40B4-BE49-F238E27FC236}">
                <a16:creationId xmlns:a16="http://schemas.microsoft.com/office/drawing/2014/main" id="{56532410-56BA-A78B-E85A-249E953BEFA3}"/>
              </a:ext>
            </a:extLst>
          </p:cNvPr>
          <p:cNvSpPr>
            <a:spLocks noGrp="1"/>
          </p:cNvSpPr>
          <p:nvPr>
            <p:ph idx="1"/>
          </p:nvPr>
        </p:nvSpPr>
        <p:spPr/>
        <p:txBody>
          <a:bodyPr/>
          <a:lstStyle/>
          <a:p>
            <a:endParaRPr lang="en-NL"/>
          </a:p>
        </p:txBody>
      </p:sp>
      <p:sp>
        <p:nvSpPr>
          <p:cNvPr id="5" name="TextBox 4">
            <a:extLst>
              <a:ext uri="{FF2B5EF4-FFF2-40B4-BE49-F238E27FC236}">
                <a16:creationId xmlns:a16="http://schemas.microsoft.com/office/drawing/2014/main" id="{3EEF6273-7CE9-71CD-72F2-1A35C6EAB75E}"/>
              </a:ext>
            </a:extLst>
          </p:cNvPr>
          <p:cNvSpPr txBox="1"/>
          <p:nvPr/>
        </p:nvSpPr>
        <p:spPr>
          <a:xfrm>
            <a:off x="8656320" y="1264920"/>
            <a:ext cx="3261360" cy="4247317"/>
          </a:xfrm>
          <a:prstGeom prst="rect">
            <a:avLst/>
          </a:prstGeom>
          <a:noFill/>
        </p:spPr>
        <p:txBody>
          <a:bodyPr wrap="square" rtlCol="0">
            <a:spAutoFit/>
          </a:bodyPr>
          <a:lstStyle/>
          <a:p>
            <a:r>
              <a:rPr lang="en-NL"/>
              <a:t>3rd window</a:t>
            </a:r>
          </a:p>
          <a:p>
            <a:endParaRPr lang="en-NL"/>
          </a:p>
          <a:p>
            <a:r>
              <a:rPr lang="en-NL"/>
              <a:t>AC: acoustic energy shunted away from cochlea. Increased AC thresholds</a:t>
            </a:r>
          </a:p>
          <a:p>
            <a:endParaRPr lang="en-NL"/>
          </a:p>
          <a:p>
            <a:endParaRPr lang="en-NL"/>
          </a:p>
          <a:p>
            <a:endParaRPr lang="en-NL"/>
          </a:p>
          <a:p>
            <a:endParaRPr lang="en-NL"/>
          </a:p>
          <a:p>
            <a:r>
              <a:rPr lang="en-NL"/>
              <a:t>BC</a:t>
            </a:r>
          </a:p>
          <a:p>
            <a:r>
              <a:rPr lang="en-GB" dirty="0"/>
              <a:t>lowering the impedance on the vestibuli side by 3</a:t>
            </a:r>
            <a:r>
              <a:rPr lang="en-GB" baseline="30000" dirty="0"/>
              <a:t>rd</a:t>
            </a:r>
            <a:r>
              <a:rPr lang="en-GB" dirty="0"/>
              <a:t> window, thereby improving the cochlear response to bone conduction</a:t>
            </a:r>
            <a:endParaRPr lang="en-NL"/>
          </a:p>
          <a:p>
            <a:endParaRPr lang="en-NL"/>
          </a:p>
        </p:txBody>
      </p:sp>
      <p:sp>
        <p:nvSpPr>
          <p:cNvPr id="7" name="TextBox 6">
            <a:extLst>
              <a:ext uri="{FF2B5EF4-FFF2-40B4-BE49-F238E27FC236}">
                <a16:creationId xmlns:a16="http://schemas.microsoft.com/office/drawing/2014/main" id="{E3FDD2C4-3D6B-BF09-B905-6BA399BF353F}"/>
              </a:ext>
            </a:extLst>
          </p:cNvPr>
          <p:cNvSpPr txBox="1"/>
          <p:nvPr/>
        </p:nvSpPr>
        <p:spPr>
          <a:xfrm>
            <a:off x="696000" y="6237346"/>
            <a:ext cx="7960320" cy="553998"/>
          </a:xfrm>
          <a:prstGeom prst="rect">
            <a:avLst/>
          </a:prstGeom>
          <a:noFill/>
        </p:spPr>
        <p:txBody>
          <a:bodyPr wrap="square">
            <a:spAutoFit/>
          </a:bodyPr>
          <a:lstStyle/>
          <a:p>
            <a:r>
              <a:rPr lang="en-GB" sz="1000">
                <a:effectLst/>
              </a:rPr>
              <a:t>Merchant, S. N., &amp; </a:t>
            </a:r>
            <a:r>
              <a:rPr lang="en-GB" sz="1000" err="1">
                <a:effectLst/>
              </a:rPr>
              <a:t>Rosowski</a:t>
            </a:r>
            <a:r>
              <a:rPr lang="en-GB" sz="1000">
                <a:effectLst/>
              </a:rPr>
              <a:t>, J. J. (2008). Conductive hearing loss caused by third-window lesions of the inner ear. </a:t>
            </a:r>
            <a:r>
              <a:rPr lang="en-GB" sz="1000" i="1">
                <a:effectLst/>
              </a:rPr>
              <a:t>Otology &amp; Neurotology: Official Publication of the American Otological Society, American Neurotology Society [and] European Academy of Otology and Neurotology</a:t>
            </a:r>
            <a:r>
              <a:rPr lang="en-GB" sz="1000">
                <a:effectLst/>
              </a:rPr>
              <a:t>, </a:t>
            </a:r>
            <a:r>
              <a:rPr lang="en-GB" sz="1000" i="1">
                <a:effectLst/>
              </a:rPr>
              <a:t>29</a:t>
            </a:r>
            <a:r>
              <a:rPr lang="en-GB" sz="1000">
                <a:effectLst/>
              </a:rPr>
              <a:t>(3), 282–289. </a:t>
            </a:r>
            <a:r>
              <a:rPr lang="en-GB" sz="1000">
                <a:effectLst/>
                <a:hlinkClick r:id="rId3"/>
              </a:rPr>
              <a:t>https://doi.org/10.1097/mao.0b013e318161ab24</a:t>
            </a:r>
            <a:endParaRPr lang="en-GB" sz="1000">
              <a:effectLst/>
            </a:endParaRPr>
          </a:p>
        </p:txBody>
      </p:sp>
      <p:pic>
        <p:nvPicPr>
          <p:cNvPr id="8" name="Picture 7">
            <a:extLst>
              <a:ext uri="{FF2B5EF4-FFF2-40B4-BE49-F238E27FC236}">
                <a16:creationId xmlns:a16="http://schemas.microsoft.com/office/drawing/2014/main" id="{52723303-4310-6DB3-59D6-CFCFCB855DAA}"/>
              </a:ext>
            </a:extLst>
          </p:cNvPr>
          <p:cNvPicPr>
            <a:picLocks noChangeAspect="1"/>
          </p:cNvPicPr>
          <p:nvPr/>
        </p:nvPicPr>
        <p:blipFill>
          <a:blip r:embed="rId4"/>
          <a:stretch>
            <a:fillRect/>
          </a:stretch>
        </p:blipFill>
        <p:spPr>
          <a:xfrm>
            <a:off x="462240" y="682174"/>
            <a:ext cx="7772400" cy="5439103"/>
          </a:xfrm>
          <a:prstGeom prst="rect">
            <a:avLst/>
          </a:prstGeom>
        </p:spPr>
      </p:pic>
    </p:spTree>
    <p:extLst>
      <p:ext uri="{BB962C8B-B14F-4D97-AF65-F5344CB8AC3E}">
        <p14:creationId xmlns:p14="http://schemas.microsoft.com/office/powerpoint/2010/main" val="262709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95710BF-4A6B-021B-6BD6-473F9C9E4EBD}"/>
              </a:ext>
            </a:extLst>
          </p:cNvPr>
          <p:cNvPicPr>
            <a:picLocks noGrp="1" noChangeAspect="1"/>
          </p:cNvPicPr>
          <p:nvPr>
            <p:ph type="pic" sz="quarter" idx="15"/>
          </p:nvPr>
        </p:nvPicPr>
        <p:blipFill>
          <a:blip r:embed="rId2"/>
          <a:stretch/>
        </p:blipFill>
        <p:spPr>
          <a:xfrm>
            <a:off x="694667" y="2298403"/>
            <a:ext cx="10801333" cy="2916358"/>
          </a:xfrm>
          <a:prstGeom prst="rect">
            <a:avLst/>
          </a:prstGeom>
          <a:noFill/>
        </p:spPr>
      </p:pic>
      <p:sp>
        <p:nvSpPr>
          <p:cNvPr id="2" name="Title 1">
            <a:extLst>
              <a:ext uri="{FF2B5EF4-FFF2-40B4-BE49-F238E27FC236}">
                <a16:creationId xmlns:a16="http://schemas.microsoft.com/office/drawing/2014/main" id="{09FD9A97-6129-FC92-AC2D-611CCEC0A87E}"/>
              </a:ext>
            </a:extLst>
          </p:cNvPr>
          <p:cNvSpPr>
            <a:spLocks noGrp="1"/>
          </p:cNvSpPr>
          <p:nvPr>
            <p:ph type="title"/>
          </p:nvPr>
        </p:nvSpPr>
        <p:spPr>
          <a:xfrm>
            <a:off x="696000" y="1046400"/>
            <a:ext cx="10800000" cy="710400"/>
          </a:xfrm>
        </p:spPr>
        <p:txBody>
          <a:bodyPr anchor="ctr">
            <a:normAutofit/>
          </a:bodyPr>
          <a:lstStyle/>
          <a:p>
            <a:r>
              <a:rPr lang="en-NL" sz="4100"/>
              <a:t>Superior semicircular canal dehiscence (SSCD)</a:t>
            </a:r>
          </a:p>
        </p:txBody>
      </p:sp>
      <p:sp>
        <p:nvSpPr>
          <p:cNvPr id="6" name="TextBox 5">
            <a:extLst>
              <a:ext uri="{FF2B5EF4-FFF2-40B4-BE49-F238E27FC236}">
                <a16:creationId xmlns:a16="http://schemas.microsoft.com/office/drawing/2014/main" id="{F254707C-42D5-9A0C-BC6E-5A672162C429}"/>
              </a:ext>
            </a:extLst>
          </p:cNvPr>
          <p:cNvSpPr txBox="1"/>
          <p:nvPr/>
        </p:nvSpPr>
        <p:spPr>
          <a:xfrm>
            <a:off x="694667" y="5756365"/>
            <a:ext cx="6101542" cy="553998"/>
          </a:xfrm>
          <a:prstGeom prst="rect">
            <a:avLst/>
          </a:prstGeom>
          <a:noFill/>
        </p:spPr>
        <p:txBody>
          <a:bodyPr wrap="square">
            <a:spAutoFit/>
          </a:bodyPr>
          <a:lstStyle/>
          <a:p>
            <a:r>
              <a:rPr lang="en-GB" sz="1000">
                <a:effectLst/>
              </a:rPr>
              <a:t>Ho, M.-L., </a:t>
            </a:r>
            <a:r>
              <a:rPr lang="en-GB" sz="1000" err="1">
                <a:effectLst/>
              </a:rPr>
              <a:t>Moonis</a:t>
            </a:r>
            <a:r>
              <a:rPr lang="en-GB" sz="1000">
                <a:effectLst/>
              </a:rPr>
              <a:t>, G., Halpin, C. F., &amp; Curtin, H. D. (2017). Spectrum of Third Window Abnormalities: </a:t>
            </a:r>
            <a:r>
              <a:rPr lang="en-GB" sz="1000" err="1">
                <a:effectLst/>
              </a:rPr>
              <a:t>Semicircular</a:t>
            </a:r>
            <a:r>
              <a:rPr lang="en-GB" sz="1000">
                <a:effectLst/>
              </a:rPr>
              <a:t> Canal Dehiscence and Beyond. </a:t>
            </a:r>
            <a:r>
              <a:rPr lang="en-GB" sz="1000" i="1">
                <a:effectLst/>
              </a:rPr>
              <a:t>American Journal of Neuroradiology</a:t>
            </a:r>
            <a:r>
              <a:rPr lang="en-GB" sz="1000">
                <a:effectLst/>
              </a:rPr>
              <a:t>, </a:t>
            </a:r>
            <a:r>
              <a:rPr lang="en-GB" sz="1000" i="1">
                <a:effectLst/>
              </a:rPr>
              <a:t>38</a:t>
            </a:r>
            <a:r>
              <a:rPr lang="en-GB" sz="1000">
                <a:effectLst/>
              </a:rPr>
              <a:t>(1), 2–9. </a:t>
            </a:r>
            <a:r>
              <a:rPr lang="en-GB" sz="1000">
                <a:effectLst/>
                <a:hlinkClick r:id="rId3"/>
              </a:rPr>
              <a:t>https://doi.org/10.3174/ajnr.A4922</a:t>
            </a:r>
            <a:endParaRPr lang="en-GB" sz="1000">
              <a:effectLst/>
            </a:endParaRPr>
          </a:p>
        </p:txBody>
      </p:sp>
    </p:spTree>
    <p:extLst>
      <p:ext uri="{BB962C8B-B14F-4D97-AF65-F5344CB8AC3E}">
        <p14:creationId xmlns:p14="http://schemas.microsoft.com/office/powerpoint/2010/main" val="2403487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5C3C3-537C-2522-2FFB-4D00C571082A}"/>
              </a:ext>
            </a:extLst>
          </p:cNvPr>
          <p:cNvSpPr>
            <a:spLocks noGrp="1"/>
          </p:cNvSpPr>
          <p:nvPr>
            <p:ph type="title"/>
          </p:nvPr>
        </p:nvSpPr>
        <p:spPr/>
        <p:txBody>
          <a:bodyPr/>
          <a:lstStyle/>
          <a:p>
            <a:r>
              <a:rPr lang="en-NL"/>
              <a:t>3rd window present?</a:t>
            </a:r>
          </a:p>
        </p:txBody>
      </p:sp>
      <p:sp>
        <p:nvSpPr>
          <p:cNvPr id="3" name="Content Placeholder 2">
            <a:extLst>
              <a:ext uri="{FF2B5EF4-FFF2-40B4-BE49-F238E27FC236}">
                <a16:creationId xmlns:a16="http://schemas.microsoft.com/office/drawing/2014/main" id="{8666458E-E067-C630-2B34-CDA5574933BF}"/>
              </a:ext>
            </a:extLst>
          </p:cNvPr>
          <p:cNvSpPr>
            <a:spLocks noGrp="1"/>
          </p:cNvSpPr>
          <p:nvPr>
            <p:ph idx="1"/>
          </p:nvPr>
        </p:nvSpPr>
        <p:spPr/>
        <p:txBody>
          <a:bodyPr/>
          <a:lstStyle/>
          <a:p>
            <a:pPr marL="0" indent="0">
              <a:buNone/>
            </a:pPr>
            <a:r>
              <a:rPr lang="en-US" b="1" dirty="0"/>
              <a:t>Low-frequency ABG does not always mean middle-ear disease</a:t>
            </a:r>
          </a:p>
          <a:p>
            <a:pPr marL="0" indent="0">
              <a:buNone/>
            </a:pPr>
            <a:r>
              <a:rPr lang="en-US" dirty="0"/>
              <a:t>Think third window if:</a:t>
            </a:r>
          </a:p>
          <a:p>
            <a:r>
              <a:rPr lang="en-US" dirty="0"/>
              <a:t>Normal middle ear exam</a:t>
            </a:r>
          </a:p>
          <a:p>
            <a:r>
              <a:rPr lang="en-US" dirty="0"/>
              <a:t>Present reflexes</a:t>
            </a:r>
          </a:p>
          <a:p>
            <a:r>
              <a:rPr lang="en-US" dirty="0"/>
              <a:t>Good OAEs</a:t>
            </a:r>
          </a:p>
          <a:p>
            <a:r>
              <a:rPr lang="en-US" dirty="0"/>
              <a:t>Vertigo with sound/pressure</a:t>
            </a:r>
          </a:p>
          <a:p>
            <a:r>
              <a:rPr lang="en-US" dirty="0"/>
              <a:t>BC better than 0 dB</a:t>
            </a:r>
          </a:p>
          <a:p>
            <a:endParaRPr lang="en-US" b="1" dirty="0"/>
          </a:p>
          <a:p>
            <a:pPr marL="0" indent="0">
              <a:buNone/>
            </a:pPr>
            <a:r>
              <a:rPr lang="en-US" b="1" dirty="0"/>
              <a:t>Do CT before surgery.</a:t>
            </a:r>
            <a:endParaRPr lang="en-US" dirty="0"/>
          </a:p>
        </p:txBody>
      </p:sp>
      <p:sp>
        <p:nvSpPr>
          <p:cNvPr id="5" name="TextBox 4">
            <a:extLst>
              <a:ext uri="{FF2B5EF4-FFF2-40B4-BE49-F238E27FC236}">
                <a16:creationId xmlns:a16="http://schemas.microsoft.com/office/drawing/2014/main" id="{883C8F06-3639-D757-4C2A-C236F64B78C2}"/>
              </a:ext>
            </a:extLst>
          </p:cNvPr>
          <p:cNvSpPr txBox="1"/>
          <p:nvPr/>
        </p:nvSpPr>
        <p:spPr>
          <a:xfrm>
            <a:off x="7307317" y="4331140"/>
            <a:ext cx="6101254" cy="1477328"/>
          </a:xfrm>
          <a:prstGeom prst="rect">
            <a:avLst/>
          </a:prstGeom>
          <a:noFill/>
        </p:spPr>
        <p:txBody>
          <a:bodyPr wrap="square">
            <a:spAutoFit/>
          </a:bodyPr>
          <a:lstStyle/>
          <a:p>
            <a:pPr>
              <a:buNone/>
            </a:pPr>
            <a:r>
              <a:rPr lang="en-US" b="1" dirty="0"/>
              <a:t>Examples:</a:t>
            </a:r>
          </a:p>
          <a:p>
            <a:pPr>
              <a:buFont typeface="Arial" panose="020B0604020202020204" pitchFamily="34" charset="0"/>
              <a:buChar char="•"/>
            </a:pPr>
            <a:r>
              <a:rPr lang="en-US" dirty="0"/>
              <a:t>SSCD</a:t>
            </a:r>
          </a:p>
          <a:p>
            <a:pPr>
              <a:buFont typeface="Arial" panose="020B0604020202020204" pitchFamily="34" charset="0"/>
              <a:buChar char="•"/>
            </a:pPr>
            <a:r>
              <a:rPr lang="en-US" dirty="0"/>
              <a:t>EVA</a:t>
            </a:r>
          </a:p>
          <a:p>
            <a:pPr>
              <a:buFont typeface="Arial" panose="020B0604020202020204" pitchFamily="34" charset="0"/>
              <a:buChar char="•"/>
            </a:pPr>
            <a:r>
              <a:rPr lang="en-US" dirty="0"/>
              <a:t>DFNX2 / gusher risk</a:t>
            </a:r>
          </a:p>
          <a:p>
            <a:pPr>
              <a:buFont typeface="Arial" panose="020B0604020202020204" pitchFamily="34" charset="0"/>
              <a:buChar char="•"/>
            </a:pPr>
            <a:r>
              <a:rPr lang="en-US" dirty="0"/>
              <a:t>other third-window states</a:t>
            </a:r>
          </a:p>
        </p:txBody>
      </p:sp>
    </p:spTree>
    <p:extLst>
      <p:ext uri="{BB962C8B-B14F-4D97-AF65-F5344CB8AC3E}">
        <p14:creationId xmlns:p14="http://schemas.microsoft.com/office/powerpoint/2010/main" val="1077580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EE5C3-BB5A-BED8-712F-44056F69733E}"/>
              </a:ext>
            </a:extLst>
          </p:cNvPr>
          <p:cNvSpPr>
            <a:spLocks noGrp="1"/>
          </p:cNvSpPr>
          <p:nvPr>
            <p:ph type="title"/>
          </p:nvPr>
        </p:nvSpPr>
        <p:spPr/>
        <p:txBody>
          <a:bodyPr/>
          <a:lstStyle/>
          <a:p>
            <a:r>
              <a:rPr lang="en-US" dirty="0"/>
              <a:t>Testcase </a:t>
            </a:r>
            <a:r>
              <a:rPr lang="en-US" dirty="0" err="1"/>
              <a:t>AfterShokz</a:t>
            </a:r>
            <a:endParaRPr lang="en-US" dirty="0"/>
          </a:p>
        </p:txBody>
      </p:sp>
      <p:pic>
        <p:nvPicPr>
          <p:cNvPr id="1026" name="Picture 2" descr="Introducing Trekz Air | AfterShokz">
            <a:extLst>
              <a:ext uri="{FF2B5EF4-FFF2-40B4-BE49-F238E27FC236}">
                <a16:creationId xmlns:a16="http://schemas.microsoft.com/office/drawing/2014/main" id="{61BB3108-CDA5-1552-15CF-FA84DFC2A8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00" y="2068642"/>
            <a:ext cx="5908623" cy="35451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4D4A5B1-895D-6FD5-0D69-D2785BCBFBD8}"/>
              </a:ext>
            </a:extLst>
          </p:cNvPr>
          <p:cNvSpPr txBox="1"/>
          <p:nvPr/>
        </p:nvSpPr>
        <p:spPr>
          <a:xfrm>
            <a:off x="7343725" y="2879947"/>
            <a:ext cx="4152275" cy="1477328"/>
          </a:xfrm>
          <a:prstGeom prst="rect">
            <a:avLst/>
          </a:prstGeom>
          <a:noFill/>
        </p:spPr>
        <p:txBody>
          <a:bodyPr wrap="square" rtlCol="0">
            <a:spAutoFit/>
          </a:bodyPr>
          <a:lstStyle/>
          <a:p>
            <a:r>
              <a:rPr lang="en-US" dirty="0"/>
              <a:t>What pathway is causing the positioning of the transducer IN FRONT of the ear canal, rather than posterior to the canal, to be beneficial for the </a:t>
            </a:r>
            <a:r>
              <a:rPr lang="en-US" dirty="0" err="1"/>
              <a:t>AfterShokz</a:t>
            </a:r>
            <a:r>
              <a:rPr lang="en-US" dirty="0"/>
              <a:t>?</a:t>
            </a:r>
          </a:p>
          <a:p>
            <a:endParaRPr lang="en-US" dirty="0"/>
          </a:p>
        </p:txBody>
      </p:sp>
      <p:sp>
        <p:nvSpPr>
          <p:cNvPr id="5" name="TextBox 4">
            <a:extLst>
              <a:ext uri="{FF2B5EF4-FFF2-40B4-BE49-F238E27FC236}">
                <a16:creationId xmlns:a16="http://schemas.microsoft.com/office/drawing/2014/main" id="{9818F032-C8AF-DDC3-8C83-AD58EC7B7CDA}"/>
              </a:ext>
            </a:extLst>
          </p:cNvPr>
          <p:cNvSpPr txBox="1"/>
          <p:nvPr/>
        </p:nvSpPr>
        <p:spPr>
          <a:xfrm>
            <a:off x="696000" y="6317796"/>
            <a:ext cx="6093500" cy="430887"/>
          </a:xfrm>
          <a:prstGeom prst="rect">
            <a:avLst/>
          </a:prstGeom>
          <a:noFill/>
        </p:spPr>
        <p:txBody>
          <a:bodyPr wrap="square">
            <a:spAutoFit/>
          </a:bodyPr>
          <a:lstStyle/>
          <a:p>
            <a:r>
              <a:rPr lang="en-US" sz="1100" dirty="0" err="1">
                <a:effectLst/>
              </a:rPr>
              <a:t>Surendran</a:t>
            </a:r>
            <a:r>
              <a:rPr lang="en-US" sz="1100" dirty="0">
                <a:effectLst/>
              </a:rPr>
              <a:t>, S., </a:t>
            </a:r>
            <a:r>
              <a:rPr lang="en-US" sz="1100" dirty="0" err="1">
                <a:effectLst/>
              </a:rPr>
              <a:t>Prodanovic</a:t>
            </a:r>
            <a:r>
              <a:rPr lang="en-US" sz="1100" dirty="0">
                <a:effectLst/>
              </a:rPr>
              <a:t>, S., &amp; </a:t>
            </a:r>
            <a:r>
              <a:rPr lang="en-US" sz="1100" dirty="0" err="1">
                <a:effectLst/>
              </a:rPr>
              <a:t>Stenfelt</a:t>
            </a:r>
            <a:r>
              <a:rPr lang="en-US" sz="1100" dirty="0">
                <a:effectLst/>
              </a:rPr>
              <a:t>, S. (2023). Hearing Through Bone Conduction Headsets. </a:t>
            </a:r>
            <a:r>
              <a:rPr lang="en-US" sz="1100" i="1" dirty="0">
                <a:effectLst/>
              </a:rPr>
              <a:t>Trends in Hearing</a:t>
            </a:r>
            <a:r>
              <a:rPr lang="en-US" sz="1100" dirty="0">
                <a:effectLst/>
              </a:rPr>
              <a:t>, </a:t>
            </a:r>
            <a:r>
              <a:rPr lang="en-US" sz="1100" i="1" dirty="0">
                <a:effectLst/>
              </a:rPr>
              <a:t>27</a:t>
            </a:r>
            <a:r>
              <a:rPr lang="en-US" sz="1100" dirty="0">
                <a:effectLst/>
              </a:rPr>
              <a:t>, 23312165231168741. </a:t>
            </a:r>
            <a:r>
              <a:rPr lang="en-US" sz="1100" dirty="0">
                <a:effectLst/>
                <a:hlinkClick r:id="rId3"/>
              </a:rPr>
              <a:t>https://doi.org/10.1177/23312165231168741</a:t>
            </a:r>
            <a:endParaRPr lang="en-US" sz="1100" dirty="0">
              <a:effectLst/>
            </a:endParaRPr>
          </a:p>
        </p:txBody>
      </p:sp>
    </p:spTree>
    <p:extLst>
      <p:ext uri="{BB962C8B-B14F-4D97-AF65-F5344CB8AC3E}">
        <p14:creationId xmlns:p14="http://schemas.microsoft.com/office/powerpoint/2010/main" val="1478343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59307-C06F-D764-FE19-24AE7D22AA6D}"/>
              </a:ext>
            </a:extLst>
          </p:cNvPr>
          <p:cNvSpPr>
            <a:spLocks noGrp="1"/>
          </p:cNvSpPr>
          <p:nvPr>
            <p:ph type="title"/>
          </p:nvPr>
        </p:nvSpPr>
        <p:spPr/>
        <p:txBody>
          <a:bodyPr/>
          <a:lstStyle/>
          <a:p>
            <a:r>
              <a:rPr lang="en-US" dirty="0" err="1"/>
              <a:t>AfterShokz</a:t>
            </a:r>
            <a:r>
              <a:rPr lang="en-US" dirty="0"/>
              <a:t> – it is mostly AC after all</a:t>
            </a:r>
          </a:p>
        </p:txBody>
      </p:sp>
      <p:sp>
        <p:nvSpPr>
          <p:cNvPr id="3" name="Content Placeholder 2">
            <a:extLst>
              <a:ext uri="{FF2B5EF4-FFF2-40B4-BE49-F238E27FC236}">
                <a16:creationId xmlns:a16="http://schemas.microsoft.com/office/drawing/2014/main" id="{200BA6E3-685B-66EA-2AA4-C353021C8989}"/>
              </a:ext>
            </a:extLst>
          </p:cNvPr>
          <p:cNvSpPr>
            <a:spLocks noGrp="1"/>
          </p:cNvSpPr>
          <p:nvPr>
            <p:ph idx="1"/>
          </p:nvPr>
        </p:nvSpPr>
        <p:spPr>
          <a:xfrm>
            <a:off x="7150308" y="2033837"/>
            <a:ext cx="4345692" cy="4203509"/>
          </a:xfrm>
        </p:spPr>
        <p:txBody>
          <a:bodyPr>
            <a:normAutofit fontScale="70000" lnSpcReduction="20000"/>
          </a:bodyPr>
          <a:lstStyle/>
          <a:p>
            <a:pPr marL="0" indent="0">
              <a:lnSpc>
                <a:spcPct val="120000"/>
              </a:lnSpc>
              <a:buNone/>
            </a:pPr>
            <a:r>
              <a:rPr lang="en-US" b="0" i="0" u="none" strike="noStrike" dirty="0">
                <a:solidFill>
                  <a:srgbClr val="0D0D0D"/>
                </a:solidFill>
                <a:effectLst/>
                <a:highlight>
                  <a:srgbClr val="FFFFFF"/>
                </a:highlight>
                <a:latin typeface="Söhne"/>
              </a:rPr>
              <a:t>With frontal stimulation close to the ear canal opening, the </a:t>
            </a:r>
            <a:r>
              <a:rPr lang="en-US" b="1" i="0" u="none" strike="noStrike" dirty="0">
                <a:solidFill>
                  <a:srgbClr val="0D0D0D"/>
                </a:solidFill>
                <a:effectLst/>
                <a:highlight>
                  <a:srgbClr val="FFFFFF"/>
                </a:highlight>
                <a:latin typeface="Söhne"/>
              </a:rPr>
              <a:t>ear canal sound pressure (and not irradiation through direct AC) </a:t>
            </a:r>
            <a:r>
              <a:rPr lang="en-US" b="0" i="0" u="none" strike="noStrike" dirty="0">
                <a:solidFill>
                  <a:srgbClr val="0D0D0D"/>
                </a:solidFill>
                <a:effectLst/>
                <a:highlight>
                  <a:srgbClr val="FFFFFF"/>
                </a:highlight>
                <a:latin typeface="Söhne"/>
              </a:rPr>
              <a:t>dominates the perception of bone conduction (BC) sound (25 dB above the other pathways).</a:t>
            </a:r>
          </a:p>
          <a:p>
            <a:pPr marL="0" indent="0">
              <a:lnSpc>
                <a:spcPct val="120000"/>
              </a:lnSpc>
              <a:buNone/>
            </a:pPr>
            <a:r>
              <a:rPr lang="en-US" dirty="0">
                <a:solidFill>
                  <a:srgbClr val="0D0D0D"/>
                </a:solidFill>
                <a:highlight>
                  <a:srgbClr val="FFFFFF"/>
                </a:highlight>
                <a:latin typeface="Söhne"/>
                <a:cs typeface="Calibri"/>
              </a:rPr>
              <a:t>So, s</a:t>
            </a:r>
            <a:r>
              <a:rPr lang="en-US" dirty="0">
                <a:cs typeface="Calibri"/>
              </a:rPr>
              <a:t>kull vibration-produced AC sound </a:t>
            </a:r>
            <a:r>
              <a:rPr lang="en-GB" altLang="nl-NL" dirty="0">
                <a:latin typeface="Calibri" panose="020F0502020204030204" pitchFamily="34" charset="0"/>
                <a:sym typeface="Symbol" panose="05050102010706020507" pitchFamily="18" charset="2"/>
              </a:rPr>
              <a:t></a:t>
            </a:r>
            <a:endParaRPr lang="en-US" dirty="0">
              <a:cs typeface="Calibri"/>
            </a:endParaRPr>
          </a:p>
          <a:p>
            <a:pPr marL="0" indent="0">
              <a:lnSpc>
                <a:spcPct val="120000"/>
              </a:lnSpc>
              <a:buNone/>
            </a:pPr>
            <a:r>
              <a:rPr lang="en-US" dirty="0">
                <a:cs typeface="Calibri"/>
              </a:rPr>
              <a:t>Irradiation by soft part of the ear canal</a:t>
            </a:r>
            <a:r>
              <a:rPr lang="en-US" dirty="0">
                <a:solidFill>
                  <a:schemeClr val="tx2"/>
                </a:solidFill>
                <a:cs typeface="Calibri"/>
              </a:rPr>
              <a:t>: LF</a:t>
            </a:r>
          </a:p>
          <a:p>
            <a:pPr marL="0" indent="0">
              <a:lnSpc>
                <a:spcPct val="120000"/>
              </a:lnSpc>
              <a:buNone/>
            </a:pPr>
            <a:r>
              <a:rPr lang="en-US" dirty="0">
                <a:cs typeface="Calibri"/>
              </a:rPr>
              <a:t>Irradiation by the bony part of the ear canal: </a:t>
            </a:r>
            <a:r>
              <a:rPr lang="en-US" dirty="0">
                <a:solidFill>
                  <a:schemeClr val="tx2"/>
                </a:solidFill>
                <a:cs typeface="Calibri"/>
              </a:rPr>
              <a:t>HF</a:t>
            </a:r>
          </a:p>
          <a:p>
            <a:pPr>
              <a:lnSpc>
                <a:spcPct val="120000"/>
              </a:lnSpc>
            </a:pPr>
            <a:endParaRPr lang="en-US" b="0" i="0" u="none" strike="noStrike" dirty="0">
              <a:solidFill>
                <a:srgbClr val="0D0D0D"/>
              </a:solidFill>
              <a:effectLst/>
              <a:highlight>
                <a:srgbClr val="FFFFFF"/>
              </a:highlight>
              <a:latin typeface="Söhne"/>
            </a:endParaRPr>
          </a:p>
          <a:p>
            <a:pPr marL="0" indent="0">
              <a:lnSpc>
                <a:spcPct val="120000"/>
              </a:lnSpc>
              <a:buNone/>
            </a:pPr>
            <a:r>
              <a:rPr lang="en-US" dirty="0">
                <a:solidFill>
                  <a:srgbClr val="0D0D0D"/>
                </a:solidFill>
                <a:highlight>
                  <a:srgbClr val="FFFFFF"/>
                </a:highlight>
                <a:latin typeface="Söhne"/>
              </a:rPr>
              <a:t>So, this device is probably only useful for subjects with reasonable AC thresholds.</a:t>
            </a:r>
          </a:p>
          <a:p>
            <a:pPr marL="0" indent="0">
              <a:lnSpc>
                <a:spcPct val="120000"/>
              </a:lnSpc>
              <a:buNone/>
            </a:pPr>
            <a:r>
              <a:rPr lang="en-US" dirty="0">
                <a:solidFill>
                  <a:srgbClr val="0D0D0D"/>
                </a:solidFill>
                <a:highlight>
                  <a:srgbClr val="FFFFFF"/>
                </a:highlight>
                <a:latin typeface="Söhne"/>
              </a:rPr>
              <a:t>(normal </a:t>
            </a:r>
            <a:endParaRPr lang="en-US" dirty="0"/>
          </a:p>
          <a:p>
            <a:pPr>
              <a:lnSpc>
                <a:spcPct val="120000"/>
              </a:lnSpc>
            </a:pPr>
            <a:endParaRPr lang="en-US" dirty="0"/>
          </a:p>
        </p:txBody>
      </p:sp>
      <p:pic>
        <p:nvPicPr>
          <p:cNvPr id="7" name="Picture 6" descr="A graph of a graph showing the front and front median&#10;&#10;Description automatically generated with medium confidence">
            <a:extLst>
              <a:ext uri="{FF2B5EF4-FFF2-40B4-BE49-F238E27FC236}">
                <a16:creationId xmlns:a16="http://schemas.microsoft.com/office/drawing/2014/main" id="{81A64074-476E-79C7-E5DB-F4FEA921C0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206" y="1927468"/>
            <a:ext cx="5024794" cy="4097140"/>
          </a:xfrm>
          <a:prstGeom prst="rect">
            <a:avLst/>
          </a:prstGeom>
        </p:spPr>
      </p:pic>
    </p:spTree>
    <p:extLst>
      <p:ext uri="{BB962C8B-B14F-4D97-AF65-F5344CB8AC3E}">
        <p14:creationId xmlns:p14="http://schemas.microsoft.com/office/powerpoint/2010/main" val="1430460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ECDCF6E-DDB2-F39A-2112-E221192C8BD7}"/>
              </a:ext>
            </a:extLst>
          </p:cNvPr>
          <p:cNvSpPr>
            <a:spLocks noGrp="1"/>
          </p:cNvSpPr>
          <p:nvPr>
            <p:ph type="title"/>
          </p:nvPr>
        </p:nvSpPr>
        <p:spPr>
          <a:xfrm>
            <a:off x="696000" y="1049532"/>
            <a:ext cx="10800000" cy="711200"/>
          </a:xfrm>
        </p:spPr>
        <p:txBody>
          <a:bodyPr/>
          <a:lstStyle/>
          <a:p>
            <a:endParaRPr lang="en-US"/>
          </a:p>
        </p:txBody>
      </p:sp>
      <p:pic>
        <p:nvPicPr>
          <p:cNvPr id="8" name="Picture Placeholder 7">
            <a:extLst>
              <a:ext uri="{FF2B5EF4-FFF2-40B4-BE49-F238E27FC236}">
                <a16:creationId xmlns:a16="http://schemas.microsoft.com/office/drawing/2014/main" id="{B0D89612-C436-9465-78F9-2114239442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8531" y="126124"/>
            <a:ext cx="7388461" cy="7444294"/>
          </a:xfrm>
          <a:prstGeom prst="rect">
            <a:avLst/>
          </a:prstGeom>
          <a:noFill/>
        </p:spPr>
      </p:pic>
      <p:sp>
        <p:nvSpPr>
          <p:cNvPr id="10" name="TextBox 9">
            <a:extLst>
              <a:ext uri="{FF2B5EF4-FFF2-40B4-BE49-F238E27FC236}">
                <a16:creationId xmlns:a16="http://schemas.microsoft.com/office/drawing/2014/main" id="{E4BFC72F-36AF-B1B5-4D29-290CC08380F4}"/>
              </a:ext>
            </a:extLst>
          </p:cNvPr>
          <p:cNvSpPr txBox="1"/>
          <p:nvPr/>
        </p:nvSpPr>
        <p:spPr>
          <a:xfrm>
            <a:off x="8329449" y="3848271"/>
            <a:ext cx="3862551" cy="2308324"/>
          </a:xfrm>
          <a:prstGeom prst="rect">
            <a:avLst/>
          </a:prstGeom>
          <a:noFill/>
        </p:spPr>
        <p:txBody>
          <a:bodyPr wrap="square">
            <a:spAutoFit/>
          </a:bodyPr>
          <a:lstStyle/>
          <a:p>
            <a:pPr>
              <a:buNone/>
            </a:pPr>
            <a:r>
              <a:rPr lang="en-US" dirty="0">
                <a:effectLst/>
              </a:rPr>
              <a:t>Lazarou, Ilias, Giorgos Sideris, Nikolaos Papadimitriou, Alexander Delides, and George Korres. 2025. “Third Window Syndrome: An Up-to-Date Systematic Review of Causes, Diagnosis, and Treatment.” </a:t>
            </a:r>
            <a:r>
              <a:rPr lang="en-US" i="1" dirty="0">
                <a:effectLst/>
              </a:rPr>
              <a:t>Journal of Audiology &amp; Otology</a:t>
            </a:r>
            <a:r>
              <a:rPr lang="en-US" dirty="0">
                <a:effectLst/>
              </a:rPr>
              <a:t> 29(2):86–94. doi:</a:t>
            </a:r>
            <a:r>
              <a:rPr lang="en-US" dirty="0">
                <a:effectLst/>
                <a:hlinkClick r:id="rId4"/>
              </a:rPr>
              <a:t>10.7874/jao.2024.00696</a:t>
            </a:r>
            <a:r>
              <a:rPr lang="en-US" dirty="0">
                <a:effectLst/>
              </a:rPr>
              <a:t>.</a:t>
            </a:r>
          </a:p>
        </p:txBody>
      </p:sp>
    </p:spTree>
    <p:extLst>
      <p:ext uri="{BB962C8B-B14F-4D97-AF65-F5344CB8AC3E}">
        <p14:creationId xmlns:p14="http://schemas.microsoft.com/office/powerpoint/2010/main" val="1273686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20" y="45720"/>
            <a:ext cx="8995027" cy="523220"/>
          </a:xfrm>
          <a:prstGeom prst="rect">
            <a:avLst/>
          </a:prstGeom>
          <a:noFill/>
        </p:spPr>
        <p:txBody>
          <a:bodyPr wrap="none">
            <a:spAutoFit/>
          </a:bodyPr>
          <a:lstStyle/>
          <a:p>
            <a:r>
              <a:rPr lang="nl-NL" sz="2800" b="1" dirty="0"/>
              <a:t>Take home: C</a:t>
            </a:r>
            <a:r>
              <a:rPr sz="2800" b="1" dirty="0" err="1"/>
              <a:t>linical</a:t>
            </a:r>
            <a:r>
              <a:rPr sz="2800" b="1" dirty="0"/>
              <a:t> Decisions: Operate / Pause / Reconsider</a:t>
            </a:r>
          </a:p>
        </p:txBody>
      </p:sp>
      <p:sp>
        <p:nvSpPr>
          <p:cNvPr id="3" name="Rectangle 2"/>
          <p:cNvSpPr/>
          <p:nvPr/>
        </p:nvSpPr>
        <p:spPr>
          <a:xfrm>
            <a:off x="228600" y="914400"/>
            <a:ext cx="3657600" cy="5029200"/>
          </a:xfrm>
          <a:prstGeom prst="rect">
            <a:avLst/>
          </a:prstGeom>
          <a:solidFill>
            <a:srgbClr val="DCF5DC"/>
          </a:solidFill>
          <a:ln>
            <a:solidFill>
              <a:srgbClr val="78787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4" name="TextBox 3"/>
          <p:cNvSpPr txBox="1"/>
          <p:nvPr/>
        </p:nvSpPr>
        <p:spPr>
          <a:xfrm>
            <a:off x="320040" y="1005840"/>
            <a:ext cx="3536481" cy="3985706"/>
          </a:xfrm>
          <a:prstGeom prst="rect">
            <a:avLst/>
          </a:prstGeom>
          <a:noFill/>
        </p:spPr>
        <p:txBody>
          <a:bodyPr wrap="none">
            <a:spAutoFit/>
          </a:bodyPr>
          <a:lstStyle/>
          <a:p>
            <a:r>
              <a:rPr sz="2200" b="1" dirty="0"/>
              <a:t>Usually Operate</a:t>
            </a:r>
          </a:p>
          <a:p>
            <a:pPr>
              <a:spcBef>
                <a:spcPts val="600"/>
              </a:spcBef>
            </a:pPr>
            <a:endParaRPr lang="nl-NL" sz="1600" dirty="0"/>
          </a:p>
          <a:p>
            <a:pPr>
              <a:spcBef>
                <a:spcPts val="600"/>
              </a:spcBef>
            </a:pPr>
            <a:endParaRPr lang="en-US" sz="1600" dirty="0"/>
          </a:p>
          <a:p>
            <a:pPr>
              <a:spcBef>
                <a:spcPts val="600"/>
              </a:spcBef>
            </a:pPr>
            <a:r>
              <a:rPr sz="1600" dirty="0"/>
              <a:t>Conductive loss with preserved cochlear</a:t>
            </a:r>
            <a:endParaRPr lang="nl-NL" sz="1600" dirty="0"/>
          </a:p>
          <a:p>
            <a:pPr>
              <a:spcBef>
                <a:spcPts val="600"/>
              </a:spcBef>
            </a:pPr>
            <a:r>
              <a:rPr sz="1600" dirty="0"/>
              <a:t>reserve</a:t>
            </a:r>
          </a:p>
          <a:p>
            <a:pPr>
              <a:spcBef>
                <a:spcPts val="600"/>
              </a:spcBef>
            </a:pPr>
            <a:endParaRPr lang="nl-NL" sz="1600" dirty="0"/>
          </a:p>
          <a:p>
            <a:pPr>
              <a:spcBef>
                <a:spcPts val="600"/>
              </a:spcBef>
            </a:pPr>
            <a:r>
              <a:rPr sz="1600" dirty="0"/>
              <a:t>Classic stapes fixation + Carhart notch</a:t>
            </a:r>
          </a:p>
          <a:p>
            <a:pPr>
              <a:spcBef>
                <a:spcPts val="600"/>
              </a:spcBef>
            </a:pPr>
            <a:endParaRPr lang="nl-NL" sz="1600" dirty="0"/>
          </a:p>
          <a:p>
            <a:pPr>
              <a:spcBef>
                <a:spcPts val="600"/>
              </a:spcBef>
            </a:pPr>
            <a:r>
              <a:rPr sz="1600" dirty="0"/>
              <a:t>Ossicular discontinuity </a:t>
            </a:r>
            <a:r>
              <a:rPr lang="nl-NL" sz="1600" dirty="0"/>
              <a:t>or </a:t>
            </a:r>
          </a:p>
          <a:p>
            <a:pPr>
              <a:spcBef>
                <a:spcPts val="600"/>
              </a:spcBef>
            </a:pPr>
            <a:r>
              <a:rPr sz="1600" dirty="0" err="1"/>
              <a:t>reconstructable</a:t>
            </a:r>
            <a:r>
              <a:rPr sz="1600" dirty="0"/>
              <a:t> chain</a:t>
            </a:r>
            <a:endParaRPr lang="nl-NL" sz="1600" dirty="0"/>
          </a:p>
          <a:p>
            <a:pPr>
              <a:spcBef>
                <a:spcPts val="600"/>
              </a:spcBef>
            </a:pPr>
            <a:endParaRPr sz="1600" dirty="0"/>
          </a:p>
          <a:p>
            <a:pPr>
              <a:spcBef>
                <a:spcPts val="600"/>
              </a:spcBef>
            </a:pPr>
            <a:r>
              <a:rPr sz="1600" dirty="0"/>
              <a:t>Symptoms and imaging fit diagnosis</a:t>
            </a:r>
          </a:p>
        </p:txBody>
      </p:sp>
      <p:sp>
        <p:nvSpPr>
          <p:cNvPr id="5" name="Rectangle 4"/>
          <p:cNvSpPr/>
          <p:nvPr/>
        </p:nvSpPr>
        <p:spPr>
          <a:xfrm>
            <a:off x="4069080" y="914400"/>
            <a:ext cx="3657600" cy="5029200"/>
          </a:xfrm>
          <a:prstGeom prst="rect">
            <a:avLst/>
          </a:prstGeom>
          <a:solidFill>
            <a:srgbClr val="FFF5C8"/>
          </a:solidFill>
          <a:ln>
            <a:solidFill>
              <a:srgbClr val="78787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TextBox 5"/>
          <p:cNvSpPr txBox="1"/>
          <p:nvPr/>
        </p:nvSpPr>
        <p:spPr>
          <a:xfrm>
            <a:off x="4160520" y="1005840"/>
            <a:ext cx="3219984" cy="3985706"/>
          </a:xfrm>
          <a:prstGeom prst="rect">
            <a:avLst/>
          </a:prstGeom>
          <a:noFill/>
        </p:spPr>
        <p:txBody>
          <a:bodyPr wrap="none">
            <a:spAutoFit/>
          </a:bodyPr>
          <a:lstStyle/>
          <a:p>
            <a:r>
              <a:rPr sz="2200" b="1" dirty="0"/>
              <a:t>Pause First</a:t>
            </a:r>
          </a:p>
          <a:p>
            <a:pPr>
              <a:spcBef>
                <a:spcPts val="600"/>
              </a:spcBef>
            </a:pPr>
            <a:endParaRPr lang="nl-NL" sz="1600" dirty="0"/>
          </a:p>
          <a:p>
            <a:pPr>
              <a:spcBef>
                <a:spcPts val="600"/>
              </a:spcBef>
            </a:pPr>
            <a:endParaRPr lang="en-US" sz="1600" dirty="0"/>
          </a:p>
          <a:p>
            <a:pPr>
              <a:spcBef>
                <a:spcPts val="600"/>
              </a:spcBef>
            </a:pPr>
            <a:r>
              <a:rPr sz="1600" dirty="0"/>
              <a:t>Inconsistent audiogram</a:t>
            </a:r>
            <a:endParaRPr lang="nl-NL" sz="1600" dirty="0"/>
          </a:p>
          <a:p>
            <a:pPr>
              <a:spcBef>
                <a:spcPts val="600"/>
              </a:spcBef>
            </a:pPr>
            <a:endParaRPr sz="1600" dirty="0"/>
          </a:p>
          <a:p>
            <a:pPr>
              <a:spcBef>
                <a:spcPts val="600"/>
              </a:spcBef>
            </a:pPr>
            <a:r>
              <a:rPr sz="1600" dirty="0"/>
              <a:t>No or uncertain masking</a:t>
            </a:r>
          </a:p>
          <a:p>
            <a:pPr>
              <a:spcBef>
                <a:spcPts val="600"/>
              </a:spcBef>
            </a:pPr>
            <a:endParaRPr lang="nl-NL" sz="1600" dirty="0"/>
          </a:p>
          <a:p>
            <a:pPr>
              <a:spcBef>
                <a:spcPts val="600"/>
              </a:spcBef>
            </a:pPr>
            <a:r>
              <a:rPr sz="1600" dirty="0"/>
              <a:t>Speech scores worse than expected</a:t>
            </a:r>
            <a:endParaRPr lang="nl-NL" sz="1600" dirty="0"/>
          </a:p>
          <a:p>
            <a:pPr>
              <a:spcBef>
                <a:spcPts val="600"/>
              </a:spcBef>
            </a:pPr>
            <a:endParaRPr lang="en-US" sz="1600" dirty="0"/>
          </a:p>
          <a:p>
            <a:pPr>
              <a:spcBef>
                <a:spcPts val="600"/>
              </a:spcBef>
            </a:pPr>
            <a:r>
              <a:rPr sz="1600" dirty="0"/>
              <a:t>Normal tympanogram but large ABG</a:t>
            </a:r>
          </a:p>
          <a:p>
            <a:pPr>
              <a:spcBef>
                <a:spcPts val="600"/>
              </a:spcBef>
            </a:pPr>
            <a:endParaRPr lang="nl-NL" sz="1600" dirty="0"/>
          </a:p>
          <a:p>
            <a:pPr>
              <a:spcBef>
                <a:spcPts val="600"/>
              </a:spcBef>
            </a:pPr>
            <a:r>
              <a:rPr sz="1600" dirty="0"/>
              <a:t>Repeat tests / imaging first</a:t>
            </a:r>
          </a:p>
        </p:txBody>
      </p:sp>
      <p:sp>
        <p:nvSpPr>
          <p:cNvPr id="7" name="Rectangle 6"/>
          <p:cNvSpPr/>
          <p:nvPr/>
        </p:nvSpPr>
        <p:spPr>
          <a:xfrm>
            <a:off x="7909560" y="914400"/>
            <a:ext cx="3657600" cy="5029200"/>
          </a:xfrm>
          <a:prstGeom prst="rect">
            <a:avLst/>
          </a:prstGeom>
          <a:solidFill>
            <a:srgbClr val="FFDCDC"/>
          </a:solidFill>
          <a:ln>
            <a:solidFill>
              <a:srgbClr val="78787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8" name="TextBox 7"/>
          <p:cNvSpPr txBox="1"/>
          <p:nvPr/>
        </p:nvSpPr>
        <p:spPr>
          <a:xfrm>
            <a:off x="8001000" y="1005840"/>
            <a:ext cx="3204916" cy="3985706"/>
          </a:xfrm>
          <a:prstGeom prst="rect">
            <a:avLst/>
          </a:prstGeom>
          <a:noFill/>
        </p:spPr>
        <p:txBody>
          <a:bodyPr wrap="none">
            <a:spAutoFit/>
          </a:bodyPr>
          <a:lstStyle/>
          <a:p>
            <a:r>
              <a:rPr sz="2200" b="1" dirty="0"/>
              <a:t>Avoid / Reconsider</a:t>
            </a:r>
          </a:p>
          <a:p>
            <a:pPr>
              <a:spcBef>
                <a:spcPts val="600"/>
              </a:spcBef>
            </a:pPr>
            <a:endParaRPr lang="nl-NL" sz="1600" dirty="0"/>
          </a:p>
          <a:p>
            <a:pPr>
              <a:spcBef>
                <a:spcPts val="600"/>
              </a:spcBef>
            </a:pPr>
            <a:endParaRPr lang="en-US" sz="1600" dirty="0"/>
          </a:p>
          <a:p>
            <a:pPr>
              <a:spcBef>
                <a:spcPts val="600"/>
              </a:spcBef>
            </a:pPr>
            <a:r>
              <a:rPr sz="1600" dirty="0"/>
              <a:t>Supranormal BC thresholds</a:t>
            </a:r>
            <a:endParaRPr lang="nl-NL" sz="1600" dirty="0"/>
          </a:p>
          <a:p>
            <a:pPr>
              <a:spcBef>
                <a:spcPts val="600"/>
              </a:spcBef>
            </a:pPr>
            <a:endParaRPr sz="1600" dirty="0"/>
          </a:p>
          <a:p>
            <a:pPr>
              <a:spcBef>
                <a:spcPts val="600"/>
              </a:spcBef>
            </a:pPr>
            <a:r>
              <a:rPr sz="1600" dirty="0"/>
              <a:t>Sound/pressure-induced vertigo</a:t>
            </a:r>
          </a:p>
          <a:p>
            <a:pPr>
              <a:spcBef>
                <a:spcPts val="600"/>
              </a:spcBef>
            </a:pPr>
            <a:endParaRPr lang="nl-NL" sz="1600" dirty="0"/>
          </a:p>
          <a:p>
            <a:pPr>
              <a:spcBef>
                <a:spcPts val="600"/>
              </a:spcBef>
            </a:pPr>
            <a:r>
              <a:rPr sz="1600" dirty="0"/>
              <a:t>Autophony / pulsatile symptoms</a:t>
            </a:r>
          </a:p>
          <a:p>
            <a:pPr>
              <a:spcBef>
                <a:spcPts val="600"/>
              </a:spcBef>
            </a:pPr>
            <a:endParaRPr lang="nl-NL" sz="1600" dirty="0"/>
          </a:p>
          <a:p>
            <a:pPr>
              <a:spcBef>
                <a:spcPts val="600"/>
              </a:spcBef>
            </a:pPr>
            <a:r>
              <a:rPr sz="1600" dirty="0"/>
              <a:t>Third-window CT findings</a:t>
            </a:r>
          </a:p>
          <a:p>
            <a:pPr>
              <a:spcBef>
                <a:spcPts val="600"/>
              </a:spcBef>
            </a:pPr>
            <a:endParaRPr lang="nl-NL" sz="1600" dirty="0"/>
          </a:p>
          <a:p>
            <a:pPr>
              <a:spcBef>
                <a:spcPts val="600"/>
              </a:spcBef>
            </a:pPr>
            <a:r>
              <a:rPr sz="1600" dirty="0"/>
              <a:t>Inner ear malformation / gusher risk</a:t>
            </a:r>
          </a:p>
        </p:txBody>
      </p:sp>
      <p:sp>
        <p:nvSpPr>
          <p:cNvPr id="9" name="TextBox 8"/>
          <p:cNvSpPr txBox="1"/>
          <p:nvPr/>
        </p:nvSpPr>
        <p:spPr>
          <a:xfrm>
            <a:off x="365760" y="6126480"/>
            <a:ext cx="11430000" cy="320040"/>
          </a:xfrm>
          <a:prstGeom prst="rect">
            <a:avLst/>
          </a:prstGeom>
          <a:noFill/>
        </p:spPr>
        <p:txBody>
          <a:bodyPr wrap="none">
            <a:spAutoFit/>
          </a:bodyPr>
          <a:lstStyle/>
          <a:p>
            <a:r>
              <a:rPr sz="1800" i="1"/>
              <a:t>Operate the patient + mechanism + imaging — not the audiogram alone.</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960C-03FC-5E7E-019D-2FFEA11A0CC6}"/>
              </a:ext>
            </a:extLst>
          </p:cNvPr>
          <p:cNvSpPr>
            <a:spLocks noGrp="1"/>
          </p:cNvSpPr>
          <p:nvPr>
            <p:ph type="title"/>
          </p:nvPr>
        </p:nvSpPr>
        <p:spPr>
          <a:xfrm>
            <a:off x="696000" y="1049531"/>
            <a:ext cx="10800000" cy="984305"/>
          </a:xfrm>
        </p:spPr>
        <p:txBody>
          <a:bodyPr/>
          <a:lstStyle/>
          <a:p>
            <a:r>
              <a:rPr lang="en-US" dirty="0"/>
              <a:t>Air-Bone Gap Decision Framework</a:t>
            </a:r>
          </a:p>
        </p:txBody>
      </p:sp>
      <p:sp>
        <p:nvSpPr>
          <p:cNvPr id="3" name="Content Placeholder 2">
            <a:extLst>
              <a:ext uri="{FF2B5EF4-FFF2-40B4-BE49-F238E27FC236}">
                <a16:creationId xmlns:a16="http://schemas.microsoft.com/office/drawing/2014/main" id="{00E053F1-7A97-CC0C-73D7-02765AACC3C3}"/>
              </a:ext>
            </a:extLst>
          </p:cNvPr>
          <p:cNvSpPr>
            <a:spLocks noGrp="1"/>
          </p:cNvSpPr>
          <p:nvPr>
            <p:ph idx="1"/>
          </p:nvPr>
        </p:nvSpPr>
        <p:spPr/>
        <p:txBody>
          <a:bodyPr/>
          <a:lstStyle/>
          <a:p>
            <a:endParaRPr lang="en-US" dirty="0"/>
          </a:p>
          <a:p>
            <a:r>
              <a:rPr lang="en-US" dirty="0"/>
              <a:t>Is audiogram reliable?</a:t>
            </a:r>
          </a:p>
          <a:p>
            <a:r>
              <a:rPr lang="en-US" dirty="0"/>
              <a:t>Proper masking?</a:t>
            </a:r>
          </a:p>
          <a:p>
            <a:r>
              <a:rPr lang="en-US" dirty="0"/>
              <a:t>Tympanogram / reflexes fit diagnosis?</a:t>
            </a:r>
          </a:p>
          <a:p>
            <a:r>
              <a:rPr lang="en-US" dirty="0"/>
              <a:t>Speech scores plausible?</a:t>
            </a:r>
          </a:p>
          <a:p>
            <a:r>
              <a:rPr lang="en-US" dirty="0"/>
              <a:t>Imaging needed?</a:t>
            </a:r>
          </a:p>
          <a:p>
            <a:r>
              <a:rPr lang="en-US" dirty="0"/>
              <a:t>Mechanism surgically correctable?</a:t>
            </a:r>
          </a:p>
          <a:p>
            <a:pPr marL="0" indent="0">
              <a:buNone/>
            </a:pPr>
            <a:endParaRPr lang="en-US" dirty="0"/>
          </a:p>
          <a:p>
            <a:pPr marL="0" indent="0">
              <a:buNone/>
            </a:pPr>
            <a:r>
              <a:rPr lang="en-US" dirty="0"/>
              <a:t>If not all yes → </a:t>
            </a:r>
            <a:r>
              <a:rPr lang="en-US" dirty="0">
                <a:solidFill>
                  <a:srgbClr val="FFC000"/>
                </a:solidFill>
              </a:rPr>
              <a:t>pause.</a:t>
            </a:r>
          </a:p>
          <a:p>
            <a:endParaRPr lang="en-US" dirty="0"/>
          </a:p>
        </p:txBody>
      </p:sp>
    </p:spTree>
    <p:extLst>
      <p:ext uri="{BB962C8B-B14F-4D97-AF65-F5344CB8AC3E}">
        <p14:creationId xmlns:p14="http://schemas.microsoft.com/office/powerpoint/2010/main" val="954951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CCC7DF-326B-D444-3411-D18DBF6CCC06}"/>
              </a:ext>
            </a:extLst>
          </p:cNvPr>
          <p:cNvSpPr>
            <a:spLocks noGrp="1"/>
          </p:cNvSpPr>
          <p:nvPr>
            <p:ph type="title"/>
          </p:nvPr>
        </p:nvSpPr>
        <p:spPr/>
        <p:txBody>
          <a:bodyPr/>
          <a:lstStyle/>
          <a:p>
            <a:r>
              <a:rPr lang="en-US" dirty="0"/>
              <a:t>Some assumptions we make</a:t>
            </a:r>
          </a:p>
        </p:txBody>
      </p:sp>
      <p:sp>
        <p:nvSpPr>
          <p:cNvPr id="3" name="Tijdelijke aanduiding voor inhoud 2">
            <a:extLst>
              <a:ext uri="{FF2B5EF4-FFF2-40B4-BE49-F238E27FC236}">
                <a16:creationId xmlns:a16="http://schemas.microsoft.com/office/drawing/2014/main" id="{7BB78936-6A1F-4483-5DC9-28F06F88A7B0}"/>
              </a:ext>
            </a:extLst>
          </p:cNvPr>
          <p:cNvSpPr>
            <a:spLocks noGrp="1"/>
          </p:cNvSpPr>
          <p:nvPr>
            <p:ph idx="1"/>
          </p:nvPr>
        </p:nvSpPr>
        <p:spPr>
          <a:xfrm>
            <a:off x="696000" y="2233535"/>
            <a:ext cx="10800000" cy="3222885"/>
          </a:xfrm>
        </p:spPr>
        <p:txBody>
          <a:bodyPr/>
          <a:lstStyle/>
          <a:p>
            <a:r>
              <a:rPr lang="nl-NL" dirty="0"/>
              <a:t>We </a:t>
            </a:r>
            <a:r>
              <a:rPr lang="nl-NL" dirty="0" err="1"/>
              <a:t>know</a:t>
            </a:r>
            <a:r>
              <a:rPr lang="nl-NL" dirty="0"/>
              <a:t> </a:t>
            </a:r>
            <a:r>
              <a:rPr lang="nl-NL" dirty="0" err="1"/>
              <a:t>how</a:t>
            </a:r>
            <a:r>
              <a:rPr lang="nl-NL" dirty="0"/>
              <a:t> sound </a:t>
            </a:r>
            <a:r>
              <a:rPr lang="nl-NL" dirty="0" err="1"/>
              <a:t>gets</a:t>
            </a:r>
            <a:r>
              <a:rPr lang="nl-NL" dirty="0"/>
              <a:t> </a:t>
            </a:r>
            <a:r>
              <a:rPr lang="nl-NL" dirty="0" err="1"/>
              <a:t>to</a:t>
            </a:r>
            <a:r>
              <a:rPr lang="nl-NL" dirty="0"/>
              <a:t> </a:t>
            </a:r>
            <a:r>
              <a:rPr lang="nl-NL" dirty="0" err="1"/>
              <a:t>the</a:t>
            </a:r>
            <a:r>
              <a:rPr lang="nl-NL" dirty="0"/>
              <a:t> </a:t>
            </a:r>
            <a:r>
              <a:rPr lang="nl-NL" dirty="0" err="1"/>
              <a:t>inner</a:t>
            </a:r>
            <a:r>
              <a:rPr lang="nl-NL" dirty="0"/>
              <a:t> </a:t>
            </a:r>
            <a:r>
              <a:rPr lang="nl-NL" dirty="0" err="1"/>
              <a:t>ear</a:t>
            </a:r>
            <a:r>
              <a:rPr lang="nl-NL" dirty="0"/>
              <a:t> (</a:t>
            </a:r>
            <a:r>
              <a:rPr lang="nl-NL" dirty="0">
                <a:solidFill>
                  <a:srgbClr val="FF0000"/>
                </a:solidFill>
              </a:rPr>
              <a:t>or do we?</a:t>
            </a:r>
            <a:r>
              <a:rPr lang="nl-NL" dirty="0"/>
              <a:t>)</a:t>
            </a:r>
          </a:p>
          <a:p>
            <a:r>
              <a:rPr lang="nl-NL" dirty="0"/>
              <a:t>We </a:t>
            </a:r>
            <a:r>
              <a:rPr lang="nl-NL" dirty="0" err="1"/>
              <a:t>know</a:t>
            </a:r>
            <a:r>
              <a:rPr lang="nl-NL" dirty="0"/>
              <a:t> </a:t>
            </a:r>
            <a:r>
              <a:rPr lang="nl-NL" dirty="0" err="1"/>
              <a:t>the</a:t>
            </a:r>
            <a:r>
              <a:rPr lang="nl-NL" dirty="0"/>
              <a:t> </a:t>
            </a:r>
            <a:r>
              <a:rPr lang="nl-NL" dirty="0" err="1"/>
              <a:t>difference</a:t>
            </a:r>
            <a:r>
              <a:rPr lang="nl-NL" dirty="0"/>
              <a:t> </a:t>
            </a:r>
            <a:r>
              <a:rPr lang="nl-NL" dirty="0" err="1"/>
              <a:t>between</a:t>
            </a:r>
            <a:r>
              <a:rPr lang="nl-NL" dirty="0"/>
              <a:t> air-</a:t>
            </a:r>
            <a:r>
              <a:rPr lang="nl-NL" dirty="0" err="1"/>
              <a:t>conduction</a:t>
            </a:r>
            <a:r>
              <a:rPr lang="nl-NL" dirty="0"/>
              <a:t> (AC) </a:t>
            </a:r>
            <a:r>
              <a:rPr lang="nl-NL" dirty="0" err="1"/>
              <a:t>and</a:t>
            </a:r>
            <a:r>
              <a:rPr lang="nl-NL" dirty="0"/>
              <a:t> </a:t>
            </a:r>
            <a:r>
              <a:rPr lang="nl-NL" dirty="0" err="1"/>
              <a:t>bone-conduction</a:t>
            </a:r>
            <a:r>
              <a:rPr lang="nl-NL" dirty="0"/>
              <a:t> </a:t>
            </a:r>
            <a:r>
              <a:rPr lang="nl-NL" dirty="0" err="1"/>
              <a:t>thresholds</a:t>
            </a:r>
            <a:r>
              <a:rPr lang="nl-NL" dirty="0"/>
              <a:t> (BC) (</a:t>
            </a:r>
            <a:r>
              <a:rPr lang="nl-NL" dirty="0">
                <a:solidFill>
                  <a:srgbClr val="FF0000"/>
                </a:solidFill>
              </a:rPr>
              <a:t>right?)</a:t>
            </a:r>
          </a:p>
          <a:p>
            <a:pPr lvl="1"/>
            <a:r>
              <a:rPr lang="en-US" dirty="0"/>
              <a:t>Bone conduction always reflects cochlear reserve? 	(y/n)</a:t>
            </a:r>
          </a:p>
          <a:p>
            <a:pPr lvl="1"/>
            <a:r>
              <a:rPr lang="en-US" dirty="0"/>
              <a:t>Every air-bone gap is middle-ear disease? 		(y/n)</a:t>
            </a:r>
          </a:p>
          <a:p>
            <a:pPr lvl="1"/>
            <a:r>
              <a:rPr lang="en-US" dirty="0"/>
              <a:t>Good BC means safe surgery? 			(y/n)</a:t>
            </a:r>
          </a:p>
          <a:p>
            <a:pPr lvl="1"/>
            <a:r>
              <a:rPr lang="en-US" dirty="0"/>
              <a:t>Closing the gap always improves hearing? 		(y/n)</a:t>
            </a:r>
          </a:p>
          <a:p>
            <a:pPr lvl="1"/>
            <a:endParaRPr lang="nl-NL" dirty="0"/>
          </a:p>
          <a:p>
            <a:r>
              <a:rPr lang="en-US" b="1" dirty="0"/>
              <a:t>Sometimes all four are wrong </a:t>
            </a:r>
            <a:r>
              <a:rPr lang="nl-NL" dirty="0">
                <a:solidFill>
                  <a:srgbClr val="FF0000"/>
                </a:solidFill>
              </a:rPr>
              <a:t>… </a:t>
            </a:r>
            <a:r>
              <a:rPr lang="nl-NL" dirty="0" err="1">
                <a:solidFill>
                  <a:srgbClr val="FF0000"/>
                </a:solidFill>
              </a:rPr>
              <a:t>ehh</a:t>
            </a:r>
            <a:r>
              <a:rPr lang="nl-NL" dirty="0">
                <a:solidFill>
                  <a:srgbClr val="FF0000"/>
                </a:solidFill>
              </a:rPr>
              <a:t>, </a:t>
            </a:r>
            <a:r>
              <a:rPr lang="nl-NL" dirty="0" err="1">
                <a:solidFill>
                  <a:srgbClr val="FF0000"/>
                </a:solidFill>
              </a:rPr>
              <a:t>should</a:t>
            </a:r>
            <a:r>
              <a:rPr lang="nl-NL" dirty="0">
                <a:solidFill>
                  <a:srgbClr val="FF0000"/>
                </a:solidFill>
              </a:rPr>
              <a:t> we </a:t>
            </a:r>
            <a:r>
              <a:rPr lang="nl-NL" dirty="0" err="1">
                <a:solidFill>
                  <a:srgbClr val="FF0000"/>
                </a:solidFill>
              </a:rPr>
              <a:t>be</a:t>
            </a:r>
            <a:r>
              <a:rPr lang="nl-NL" dirty="0">
                <a:solidFill>
                  <a:srgbClr val="FF0000"/>
                </a:solidFill>
              </a:rPr>
              <a:t> </a:t>
            </a:r>
            <a:r>
              <a:rPr lang="nl-NL" dirty="0" err="1">
                <a:solidFill>
                  <a:srgbClr val="FF0000"/>
                </a:solidFill>
              </a:rPr>
              <a:t>worried</a:t>
            </a:r>
            <a:r>
              <a:rPr lang="nl-NL" dirty="0">
                <a:solidFill>
                  <a:srgbClr val="FF0000"/>
                </a:solidFill>
              </a:rPr>
              <a:t>?</a:t>
            </a:r>
            <a:endParaRPr lang="nl-NL" dirty="0"/>
          </a:p>
        </p:txBody>
      </p:sp>
    </p:spTree>
    <p:extLst>
      <p:ext uri="{BB962C8B-B14F-4D97-AF65-F5344CB8AC3E}">
        <p14:creationId xmlns:p14="http://schemas.microsoft.com/office/powerpoint/2010/main" val="125446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42935-D49A-155C-6B04-9D152D200532}"/>
              </a:ext>
            </a:extLst>
          </p:cNvPr>
          <p:cNvSpPr>
            <a:spLocks noGrp="1"/>
          </p:cNvSpPr>
          <p:nvPr>
            <p:ph type="title"/>
          </p:nvPr>
        </p:nvSpPr>
        <p:spPr/>
        <p:txBody>
          <a:bodyPr/>
          <a:lstStyle/>
          <a:p>
            <a:r>
              <a:rPr lang="en-US" dirty="0"/>
              <a:t>Summary</a:t>
            </a:r>
          </a:p>
        </p:txBody>
      </p:sp>
      <p:graphicFrame>
        <p:nvGraphicFramePr>
          <p:cNvPr id="6" name="Content Placeholder 5">
            <a:extLst>
              <a:ext uri="{FF2B5EF4-FFF2-40B4-BE49-F238E27FC236}">
                <a16:creationId xmlns:a16="http://schemas.microsoft.com/office/drawing/2014/main" id="{D3DC5A7E-0901-975B-E103-2444CBEFE6E5}"/>
              </a:ext>
            </a:extLst>
          </p:cNvPr>
          <p:cNvGraphicFramePr>
            <a:graphicFrameLocks noGrp="1"/>
          </p:cNvGraphicFramePr>
          <p:nvPr>
            <p:ph idx="1"/>
            <p:extLst>
              <p:ext uri="{D42A27DB-BD31-4B8C-83A1-F6EECF244321}">
                <p14:modId xmlns:p14="http://schemas.microsoft.com/office/powerpoint/2010/main" val="1417698954"/>
              </p:ext>
            </p:extLst>
          </p:nvPr>
        </p:nvGraphicFramePr>
        <p:xfrm>
          <a:off x="696000" y="1765846"/>
          <a:ext cx="10800000" cy="4315765"/>
        </p:xfrm>
        <a:graphic>
          <a:graphicData uri="http://schemas.openxmlformats.org/drawingml/2006/table">
            <a:tbl>
              <a:tblPr firstRow="1" firstCol="1">
                <a:tableStyleId>{6E25E649-3F16-4E02-A733-19D2CDBF48F0}</a:tableStyleId>
              </a:tblPr>
              <a:tblGrid>
                <a:gridCol w="503213">
                  <a:extLst>
                    <a:ext uri="{9D8B030D-6E8A-4147-A177-3AD203B41FA5}">
                      <a16:colId xmlns:a16="http://schemas.microsoft.com/office/drawing/2014/main" val="3634283065"/>
                    </a:ext>
                  </a:extLst>
                </a:gridCol>
                <a:gridCol w="2503357">
                  <a:extLst>
                    <a:ext uri="{9D8B030D-6E8A-4147-A177-3AD203B41FA5}">
                      <a16:colId xmlns:a16="http://schemas.microsoft.com/office/drawing/2014/main" val="4124359934"/>
                    </a:ext>
                  </a:extLst>
                </a:gridCol>
                <a:gridCol w="3267856">
                  <a:extLst>
                    <a:ext uri="{9D8B030D-6E8A-4147-A177-3AD203B41FA5}">
                      <a16:colId xmlns:a16="http://schemas.microsoft.com/office/drawing/2014/main" val="2578580670"/>
                    </a:ext>
                  </a:extLst>
                </a:gridCol>
                <a:gridCol w="4525574">
                  <a:extLst>
                    <a:ext uri="{9D8B030D-6E8A-4147-A177-3AD203B41FA5}">
                      <a16:colId xmlns:a16="http://schemas.microsoft.com/office/drawing/2014/main" val="1280391528"/>
                    </a:ext>
                  </a:extLst>
                </a:gridCol>
              </a:tblGrid>
              <a:tr h="126617">
                <a:tc>
                  <a:txBody>
                    <a:bodyPr/>
                    <a:lstStyle/>
                    <a:p>
                      <a:pPr>
                        <a:buNone/>
                      </a:pPr>
                      <a:r>
                        <a:rPr lang="en-US" sz="1400" b="1"/>
                        <a:t>#</a:t>
                      </a:r>
                      <a:endParaRPr lang="en-US" sz="1400"/>
                    </a:p>
                  </a:txBody>
                  <a:tcPr marL="25323" marR="25323" marT="12662" marB="12662" anchor="ctr"/>
                </a:tc>
                <a:tc>
                  <a:txBody>
                    <a:bodyPr/>
                    <a:lstStyle/>
                    <a:p>
                      <a:pPr>
                        <a:buNone/>
                      </a:pPr>
                      <a:r>
                        <a:rPr lang="en-US" sz="1400" b="1"/>
                        <a:t>Pathway</a:t>
                      </a:r>
                      <a:endParaRPr lang="en-US" sz="1400"/>
                    </a:p>
                  </a:txBody>
                  <a:tcPr marL="25323" marR="25323" marT="12662" marB="12662" anchor="ctr"/>
                </a:tc>
                <a:tc>
                  <a:txBody>
                    <a:bodyPr/>
                    <a:lstStyle/>
                    <a:p>
                      <a:pPr>
                        <a:buNone/>
                      </a:pPr>
                      <a:r>
                        <a:rPr lang="en-US" sz="1400" b="1"/>
                        <a:t>Mechanism</a:t>
                      </a:r>
                      <a:endParaRPr lang="en-US" sz="1400"/>
                    </a:p>
                  </a:txBody>
                  <a:tcPr marL="25323" marR="25323" marT="12662" marB="12662" anchor="ctr"/>
                </a:tc>
                <a:tc>
                  <a:txBody>
                    <a:bodyPr/>
                    <a:lstStyle/>
                    <a:p>
                      <a:pPr>
                        <a:buNone/>
                      </a:pPr>
                      <a:r>
                        <a:rPr lang="en-US" sz="1400" b="1"/>
                        <a:t>Relevance / Notes</a:t>
                      </a:r>
                      <a:endParaRPr lang="en-US" sz="1400"/>
                    </a:p>
                  </a:txBody>
                  <a:tcPr marL="25323" marR="25323" marT="12662" marB="12662" anchor="ctr"/>
                </a:tc>
                <a:extLst>
                  <a:ext uri="{0D108BD9-81ED-4DB2-BD59-A6C34878D82A}">
                    <a16:rowId xmlns:a16="http://schemas.microsoft.com/office/drawing/2014/main" val="3413033644"/>
                  </a:ext>
                </a:extLst>
              </a:tr>
              <a:tr h="835675">
                <a:tc>
                  <a:txBody>
                    <a:bodyPr/>
                    <a:lstStyle/>
                    <a:p>
                      <a:pPr>
                        <a:buNone/>
                      </a:pPr>
                      <a:r>
                        <a:rPr lang="en-US" sz="1400"/>
                        <a:t>1</a:t>
                      </a:r>
                    </a:p>
                  </a:txBody>
                  <a:tcPr marL="25323" marR="25323" marT="12662" marB="12662" anchor="ctr"/>
                </a:tc>
                <a:tc>
                  <a:txBody>
                    <a:bodyPr/>
                    <a:lstStyle/>
                    <a:p>
                      <a:pPr>
                        <a:buNone/>
                      </a:pPr>
                      <a:r>
                        <a:rPr lang="en-US" sz="1400" b="1"/>
                        <a:t>Ear Canal Sound Pressure</a:t>
                      </a:r>
                      <a:endParaRPr lang="en-US" sz="1400"/>
                    </a:p>
                  </a:txBody>
                  <a:tcPr marL="25323" marR="25323" marT="12662" marB="12662" anchor="ctr"/>
                </a:tc>
                <a:tc>
                  <a:txBody>
                    <a:bodyPr/>
                    <a:lstStyle/>
                    <a:p>
                      <a:pPr>
                        <a:buNone/>
                      </a:pPr>
                      <a:r>
                        <a:rPr lang="en-US" sz="1400"/>
                        <a:t>BC vibrations induce sound pressure in the </a:t>
                      </a:r>
                      <a:r>
                        <a:rPr lang="en-US" sz="1400" b="1"/>
                        <a:t>ear canal</a:t>
                      </a:r>
                      <a:r>
                        <a:rPr lang="en-US" sz="1400"/>
                        <a:t>, which reaches the cochlea via the </a:t>
                      </a:r>
                      <a:r>
                        <a:rPr lang="en-US" sz="1400" b="1"/>
                        <a:t>ossicles</a:t>
                      </a:r>
                      <a:r>
                        <a:rPr lang="en-US" sz="1400"/>
                        <a:t> (like air conduction).</a:t>
                      </a:r>
                    </a:p>
                  </a:txBody>
                  <a:tcPr marL="25323" marR="25323" marT="12662" marB="12662" anchor="ctr"/>
                </a:tc>
                <a:tc>
                  <a:txBody>
                    <a:bodyPr/>
                    <a:lstStyle/>
                    <a:p>
                      <a:pPr>
                        <a:buNone/>
                      </a:pPr>
                      <a:r>
                        <a:rPr lang="en-US" sz="1400"/>
                        <a:t>Affected by </a:t>
                      </a:r>
                      <a:r>
                        <a:rPr lang="en-US" sz="1400" b="1"/>
                        <a:t>occlusion effect</a:t>
                      </a:r>
                      <a:r>
                        <a:rPr lang="en-US" sz="1400"/>
                        <a:t>; significant at </a:t>
                      </a:r>
                      <a:r>
                        <a:rPr lang="en-US" sz="1400" b="1"/>
                        <a:t>low frequencies</a:t>
                      </a:r>
                      <a:r>
                        <a:rPr lang="en-US" sz="1400"/>
                        <a:t>; enhanced if ear canal is closed or transducer is near canal.</a:t>
                      </a:r>
                    </a:p>
                  </a:txBody>
                  <a:tcPr marL="25323" marR="25323" marT="12662" marB="12662" anchor="ctr"/>
                </a:tc>
                <a:extLst>
                  <a:ext uri="{0D108BD9-81ED-4DB2-BD59-A6C34878D82A}">
                    <a16:rowId xmlns:a16="http://schemas.microsoft.com/office/drawing/2014/main" val="3125918455"/>
                  </a:ext>
                </a:extLst>
              </a:tr>
              <a:tr h="734381">
                <a:tc>
                  <a:txBody>
                    <a:bodyPr/>
                    <a:lstStyle/>
                    <a:p>
                      <a:pPr>
                        <a:buNone/>
                      </a:pPr>
                      <a:r>
                        <a:rPr lang="en-US" sz="1400"/>
                        <a:t>2</a:t>
                      </a:r>
                    </a:p>
                  </a:txBody>
                  <a:tcPr marL="25323" marR="25323" marT="12662" marB="12662" anchor="ctr"/>
                </a:tc>
                <a:tc>
                  <a:txBody>
                    <a:bodyPr/>
                    <a:lstStyle/>
                    <a:p>
                      <a:pPr>
                        <a:buNone/>
                      </a:pPr>
                      <a:r>
                        <a:rPr lang="en-US" sz="1400" b="1"/>
                        <a:t>Middle Ear Ossicle Inertia</a:t>
                      </a:r>
                      <a:endParaRPr lang="en-US" sz="1400"/>
                    </a:p>
                  </a:txBody>
                  <a:tcPr marL="25323" marR="25323" marT="12662" marB="12662" anchor="ctr"/>
                </a:tc>
                <a:tc>
                  <a:txBody>
                    <a:bodyPr/>
                    <a:lstStyle/>
                    <a:p>
                      <a:pPr>
                        <a:buNone/>
                      </a:pPr>
                      <a:r>
                        <a:rPr lang="en-US" sz="1400"/>
                        <a:t>Skull vibrations cause </a:t>
                      </a:r>
                      <a:r>
                        <a:rPr lang="en-US" sz="1400" b="1"/>
                        <a:t>relative motion</a:t>
                      </a:r>
                      <a:r>
                        <a:rPr lang="en-US" sz="1400"/>
                        <a:t> between the </a:t>
                      </a:r>
                      <a:r>
                        <a:rPr lang="en-US" sz="1400" b="1"/>
                        <a:t>ossicles</a:t>
                      </a:r>
                      <a:r>
                        <a:rPr lang="en-US" sz="1400"/>
                        <a:t> and surrounding bone, especially the </a:t>
                      </a:r>
                      <a:r>
                        <a:rPr lang="en-US" sz="1400" b="1"/>
                        <a:t>stapes footplate</a:t>
                      </a:r>
                      <a:r>
                        <a:rPr lang="en-US" sz="1400"/>
                        <a:t>.</a:t>
                      </a:r>
                    </a:p>
                  </a:txBody>
                  <a:tcPr marL="25323" marR="25323" marT="12662" marB="12662" anchor="ctr"/>
                </a:tc>
                <a:tc>
                  <a:txBody>
                    <a:bodyPr/>
                    <a:lstStyle/>
                    <a:p>
                      <a:pPr>
                        <a:buNone/>
                      </a:pPr>
                      <a:r>
                        <a:rPr lang="en-US" sz="1400"/>
                        <a:t>Important around </a:t>
                      </a:r>
                      <a:r>
                        <a:rPr lang="en-US" sz="1400" b="1"/>
                        <a:t>ossicular resonance (~2 kHz)</a:t>
                      </a:r>
                      <a:r>
                        <a:rPr lang="en-US" sz="1400"/>
                        <a:t>. Dysfunction (e.g., stapes fixation in otosclerosis) leads to </a:t>
                      </a:r>
                      <a:r>
                        <a:rPr lang="en-US" sz="1400" b="1"/>
                        <a:t>Carhart’s notch</a:t>
                      </a:r>
                      <a:r>
                        <a:rPr lang="en-US" sz="1400"/>
                        <a:t>.</a:t>
                      </a:r>
                    </a:p>
                  </a:txBody>
                  <a:tcPr marL="25323" marR="25323" marT="12662" marB="12662" anchor="ctr"/>
                </a:tc>
                <a:extLst>
                  <a:ext uri="{0D108BD9-81ED-4DB2-BD59-A6C34878D82A}">
                    <a16:rowId xmlns:a16="http://schemas.microsoft.com/office/drawing/2014/main" val="2312358189"/>
                  </a:ext>
                </a:extLst>
              </a:tr>
              <a:tr h="936969">
                <a:tc>
                  <a:txBody>
                    <a:bodyPr/>
                    <a:lstStyle/>
                    <a:p>
                      <a:pPr>
                        <a:buNone/>
                      </a:pPr>
                      <a:r>
                        <a:rPr lang="en-US" sz="1400"/>
                        <a:t>3</a:t>
                      </a:r>
                    </a:p>
                  </a:txBody>
                  <a:tcPr marL="25323" marR="25323" marT="12662" marB="12662" anchor="ctr"/>
                </a:tc>
                <a:tc>
                  <a:txBody>
                    <a:bodyPr/>
                    <a:lstStyle/>
                    <a:p>
                      <a:pPr>
                        <a:buNone/>
                      </a:pPr>
                      <a:r>
                        <a:rPr lang="en-US" sz="1400" b="1"/>
                        <a:t>Cranial Cavity Pressure Transmission</a:t>
                      </a:r>
                      <a:endParaRPr lang="en-US" sz="1400"/>
                    </a:p>
                  </a:txBody>
                  <a:tcPr marL="25323" marR="25323" marT="12662" marB="12662" anchor="ctr"/>
                </a:tc>
                <a:tc>
                  <a:txBody>
                    <a:bodyPr/>
                    <a:lstStyle/>
                    <a:p>
                      <a:pPr>
                        <a:buNone/>
                      </a:pPr>
                      <a:r>
                        <a:rPr lang="en-US" sz="1400"/>
                        <a:t>BC creates </a:t>
                      </a:r>
                      <a:r>
                        <a:rPr lang="en-US" sz="1400" b="1"/>
                        <a:t>fluid pressure</a:t>
                      </a:r>
                      <a:r>
                        <a:rPr lang="en-US" sz="1400"/>
                        <a:t> in the cranial cavity (e.g., cerebrospinal fluid), transmitted to the inner ear via </a:t>
                      </a:r>
                      <a:r>
                        <a:rPr lang="en-US" sz="1400" b="1"/>
                        <a:t>compliant pathways</a:t>
                      </a:r>
                      <a:r>
                        <a:rPr lang="en-US" sz="1400"/>
                        <a:t> (e.g., cochlear aqueduct).</a:t>
                      </a:r>
                    </a:p>
                  </a:txBody>
                  <a:tcPr marL="25323" marR="25323" marT="12662" marB="12662" anchor="ctr"/>
                </a:tc>
                <a:tc>
                  <a:txBody>
                    <a:bodyPr/>
                    <a:lstStyle/>
                    <a:p>
                      <a:pPr>
                        <a:buNone/>
                      </a:pPr>
                      <a:r>
                        <a:rPr lang="en-US" sz="1400" dirty="0"/>
                        <a:t>Less dominant; contributes in some pathologies (e.g., large vestibular aqueduct).</a:t>
                      </a:r>
                    </a:p>
                  </a:txBody>
                  <a:tcPr marL="25323" marR="25323" marT="12662" marB="12662" anchor="ctr"/>
                </a:tc>
                <a:extLst>
                  <a:ext uri="{0D108BD9-81ED-4DB2-BD59-A6C34878D82A}">
                    <a16:rowId xmlns:a16="http://schemas.microsoft.com/office/drawing/2014/main" val="1605018747"/>
                  </a:ext>
                </a:extLst>
              </a:tr>
              <a:tr h="835675">
                <a:tc>
                  <a:txBody>
                    <a:bodyPr/>
                    <a:lstStyle/>
                    <a:p>
                      <a:pPr>
                        <a:buNone/>
                      </a:pPr>
                      <a:r>
                        <a:rPr lang="en-US" sz="1400"/>
                        <a:t>4</a:t>
                      </a:r>
                    </a:p>
                  </a:txBody>
                  <a:tcPr marL="25323" marR="25323" marT="12662" marB="12662" anchor="ctr"/>
                </a:tc>
                <a:tc>
                  <a:txBody>
                    <a:bodyPr/>
                    <a:lstStyle/>
                    <a:p>
                      <a:pPr>
                        <a:buNone/>
                      </a:pPr>
                      <a:r>
                        <a:rPr lang="en-US" sz="1400" b="1"/>
                        <a:t>Cochlear Fluid Inertia</a:t>
                      </a:r>
                      <a:endParaRPr lang="en-US" sz="1400"/>
                    </a:p>
                  </a:txBody>
                  <a:tcPr marL="25323" marR="25323" marT="12662" marB="12662" anchor="ctr"/>
                </a:tc>
                <a:tc>
                  <a:txBody>
                    <a:bodyPr/>
                    <a:lstStyle/>
                    <a:p>
                      <a:pPr>
                        <a:buNone/>
                      </a:pPr>
                      <a:r>
                        <a:rPr lang="en-US" sz="1400"/>
                        <a:t>Skull vibration causes </a:t>
                      </a:r>
                      <a:r>
                        <a:rPr lang="en-US" sz="1400" b="1"/>
                        <a:t>inertial motion</a:t>
                      </a:r>
                      <a:r>
                        <a:rPr lang="en-US" sz="1400"/>
                        <a:t> of the incompressible cochlear fluids → pressure differential across the </a:t>
                      </a:r>
                      <a:r>
                        <a:rPr lang="en-US" sz="1400" b="1"/>
                        <a:t>basilar membrane</a:t>
                      </a:r>
                      <a:r>
                        <a:rPr lang="en-US" sz="1400"/>
                        <a:t>.</a:t>
                      </a:r>
                    </a:p>
                  </a:txBody>
                  <a:tcPr marL="25323" marR="25323" marT="12662" marB="12662" anchor="ctr"/>
                </a:tc>
                <a:tc>
                  <a:txBody>
                    <a:bodyPr/>
                    <a:lstStyle/>
                    <a:p>
                      <a:pPr>
                        <a:buNone/>
                      </a:pPr>
                      <a:r>
                        <a:rPr lang="en-US" sz="1400" b="1"/>
                        <a:t>Main contributor</a:t>
                      </a:r>
                      <a:r>
                        <a:rPr lang="en-US" sz="1400"/>
                        <a:t> in normal hearing, especially at </a:t>
                      </a:r>
                      <a:r>
                        <a:rPr lang="en-US" sz="1400" b="1"/>
                        <a:t>low to mid frequencies</a:t>
                      </a:r>
                      <a:r>
                        <a:rPr lang="en-US" sz="1400"/>
                        <a:t>.</a:t>
                      </a:r>
                    </a:p>
                  </a:txBody>
                  <a:tcPr marL="25323" marR="25323" marT="12662" marB="12662" anchor="ctr"/>
                </a:tc>
                <a:extLst>
                  <a:ext uri="{0D108BD9-81ED-4DB2-BD59-A6C34878D82A}">
                    <a16:rowId xmlns:a16="http://schemas.microsoft.com/office/drawing/2014/main" val="248039707"/>
                  </a:ext>
                </a:extLst>
              </a:tr>
              <a:tr h="734381">
                <a:tc>
                  <a:txBody>
                    <a:bodyPr/>
                    <a:lstStyle/>
                    <a:p>
                      <a:pPr>
                        <a:buNone/>
                      </a:pPr>
                      <a:r>
                        <a:rPr lang="en-US" sz="1400"/>
                        <a:t>5</a:t>
                      </a:r>
                    </a:p>
                  </a:txBody>
                  <a:tcPr marL="25323" marR="25323" marT="12662" marB="12662" anchor="ctr"/>
                </a:tc>
                <a:tc>
                  <a:txBody>
                    <a:bodyPr/>
                    <a:lstStyle/>
                    <a:p>
                      <a:pPr>
                        <a:buNone/>
                      </a:pPr>
                      <a:r>
                        <a:rPr lang="en-US" sz="1400" b="1"/>
                        <a:t>Cochlear Compression/Expansion</a:t>
                      </a:r>
                      <a:endParaRPr lang="en-US" sz="1400"/>
                    </a:p>
                  </a:txBody>
                  <a:tcPr marL="25323" marR="25323" marT="12662" marB="12662" anchor="ctr"/>
                </a:tc>
                <a:tc>
                  <a:txBody>
                    <a:bodyPr/>
                    <a:lstStyle/>
                    <a:p>
                      <a:pPr>
                        <a:buNone/>
                      </a:pPr>
                      <a:r>
                        <a:rPr lang="en-US" sz="1400"/>
                        <a:t>Skull vibration deforms the </a:t>
                      </a:r>
                      <a:r>
                        <a:rPr lang="en-US" sz="1400" b="1"/>
                        <a:t>cochlear shell</a:t>
                      </a:r>
                      <a:r>
                        <a:rPr lang="en-US" sz="1400"/>
                        <a:t>, causing volume changes that move cochlear fluids.</a:t>
                      </a:r>
                    </a:p>
                  </a:txBody>
                  <a:tcPr marL="25323" marR="25323" marT="12662" marB="12662" anchor="ctr"/>
                </a:tc>
                <a:tc>
                  <a:txBody>
                    <a:bodyPr/>
                    <a:lstStyle/>
                    <a:p>
                      <a:pPr>
                        <a:buNone/>
                      </a:pPr>
                      <a:r>
                        <a:rPr lang="en-US" sz="1400" dirty="0"/>
                        <a:t>Dominates at </a:t>
                      </a:r>
                      <a:r>
                        <a:rPr lang="en-US" sz="1400" b="1" dirty="0"/>
                        <a:t>higher frequencies (&gt;4 kHz)</a:t>
                      </a:r>
                      <a:r>
                        <a:rPr lang="en-US" sz="1400" dirty="0"/>
                        <a:t> where cochlear size is smaller than vibration wavelength.</a:t>
                      </a:r>
                    </a:p>
                  </a:txBody>
                  <a:tcPr marL="25323" marR="25323" marT="12662" marB="12662" anchor="ctr"/>
                </a:tc>
                <a:extLst>
                  <a:ext uri="{0D108BD9-81ED-4DB2-BD59-A6C34878D82A}">
                    <a16:rowId xmlns:a16="http://schemas.microsoft.com/office/drawing/2014/main" val="4131124677"/>
                  </a:ext>
                </a:extLst>
              </a:tr>
            </a:tbl>
          </a:graphicData>
        </a:graphic>
      </p:graphicFrame>
    </p:spTree>
    <p:extLst>
      <p:ext uri="{BB962C8B-B14F-4D97-AF65-F5344CB8AC3E}">
        <p14:creationId xmlns:p14="http://schemas.microsoft.com/office/powerpoint/2010/main" val="18031640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ABB8-BCEE-7760-FEC0-9F46EEEF2599}"/>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AB5C025B-8634-65D1-597D-AF713AE44499}"/>
              </a:ext>
            </a:extLst>
          </p:cNvPr>
          <p:cNvSpPr>
            <a:spLocks noGrp="1"/>
          </p:cNvSpPr>
          <p:nvPr>
            <p:ph idx="1"/>
          </p:nvPr>
        </p:nvSpPr>
        <p:spPr/>
        <p:txBody>
          <a:bodyPr/>
          <a:lstStyle/>
          <a:p>
            <a:pPr marL="0" indent="0">
              <a:buNone/>
            </a:pPr>
            <a:endParaRPr lang="en-US" sz="2400" dirty="0"/>
          </a:p>
          <a:p>
            <a:pPr marL="0" indent="0">
              <a:buNone/>
            </a:pPr>
            <a:endParaRPr lang="en-US" sz="2400" dirty="0"/>
          </a:p>
          <a:p>
            <a:pPr marL="0" indent="0">
              <a:buNone/>
            </a:pPr>
            <a:r>
              <a:rPr lang="en-US" sz="2400" dirty="0"/>
              <a:t>Cris Lanting, PhD</a:t>
            </a:r>
          </a:p>
          <a:p>
            <a:pPr marL="0" indent="0">
              <a:buNone/>
            </a:pPr>
            <a:r>
              <a:rPr lang="en-US" sz="2400" dirty="0"/>
              <a:t>Medical Physicist-Audiologist, </a:t>
            </a:r>
            <a:r>
              <a:rPr lang="en-US" sz="2400" dirty="0" err="1"/>
              <a:t>Radboudumc</a:t>
            </a:r>
            <a:r>
              <a:rPr lang="en-US" sz="2400" dirty="0"/>
              <a:t> Nijmegen</a:t>
            </a:r>
          </a:p>
          <a:p>
            <a:pPr marL="0" indent="0">
              <a:buNone/>
            </a:pPr>
            <a:endParaRPr lang="en-US" sz="2400" dirty="0"/>
          </a:p>
          <a:p>
            <a:pPr marL="0" indent="0">
              <a:buNone/>
            </a:pPr>
            <a:r>
              <a:rPr lang="en-US" sz="2400" dirty="0" err="1"/>
              <a:t>Cris.Lanting@Radboudumc.nl</a:t>
            </a:r>
            <a:endParaRPr lang="en-US" sz="2400" dirty="0"/>
          </a:p>
        </p:txBody>
      </p:sp>
    </p:spTree>
    <p:extLst>
      <p:ext uri="{BB962C8B-B14F-4D97-AF65-F5344CB8AC3E}">
        <p14:creationId xmlns:p14="http://schemas.microsoft.com/office/powerpoint/2010/main" val="2790296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7FDDB-8714-4FAB-9DE6-B1F9A9D3B951}"/>
              </a:ext>
            </a:extLst>
          </p:cNvPr>
          <p:cNvSpPr>
            <a:spLocks noGrp="1"/>
          </p:cNvSpPr>
          <p:nvPr>
            <p:ph type="title"/>
          </p:nvPr>
        </p:nvSpPr>
        <p:spPr/>
        <p:txBody>
          <a:bodyPr/>
          <a:lstStyle/>
          <a:p>
            <a:r>
              <a:rPr lang="en-US" dirty="0">
                <a:cs typeface="Calibri Light"/>
              </a:rPr>
              <a:t>Learning objectives</a:t>
            </a:r>
            <a:endParaRPr lang="en-US" dirty="0"/>
          </a:p>
        </p:txBody>
      </p:sp>
      <p:sp>
        <p:nvSpPr>
          <p:cNvPr id="3" name="Content Placeholder 2">
            <a:extLst>
              <a:ext uri="{FF2B5EF4-FFF2-40B4-BE49-F238E27FC236}">
                <a16:creationId xmlns:a16="http://schemas.microsoft.com/office/drawing/2014/main" id="{24B70C17-E999-4218-A0CF-76429E21F268}"/>
              </a:ext>
            </a:extLst>
          </p:cNvPr>
          <p:cNvSpPr>
            <a:spLocks noGrp="1"/>
          </p:cNvSpPr>
          <p:nvPr>
            <p:ph idx="1"/>
          </p:nvPr>
        </p:nvSpPr>
        <p:spPr>
          <a:xfrm>
            <a:off x="696000" y="2033837"/>
            <a:ext cx="8966160" cy="4203509"/>
          </a:xfrm>
        </p:spPr>
        <p:txBody>
          <a:bodyPr vert="horz" lIns="91440" tIns="45720" rIns="91440" bIns="45720" rtlCol="0" anchor="t">
            <a:normAutofit fontScale="77500" lnSpcReduction="20000"/>
          </a:bodyPr>
          <a:lstStyle/>
          <a:p>
            <a:pPr marL="0" indent="0">
              <a:lnSpc>
                <a:spcPct val="120000"/>
              </a:lnSpc>
              <a:buNone/>
            </a:pPr>
            <a:r>
              <a:rPr lang="en-US" dirty="0"/>
              <a:t>By the end of this session, you will be able to:</a:t>
            </a:r>
          </a:p>
          <a:p>
            <a:pPr marL="429260" indent="-429260">
              <a:lnSpc>
                <a:spcPct val="120000"/>
              </a:lnSpc>
            </a:pPr>
            <a:r>
              <a:rPr lang="en-US" dirty="0"/>
              <a:t>Describe the main pathways through which bone-conducted sound reaches the cochlea</a:t>
            </a:r>
          </a:p>
          <a:p>
            <a:pPr marL="429260" indent="-429260">
              <a:lnSpc>
                <a:spcPct val="120000"/>
              </a:lnSpc>
            </a:pPr>
            <a:r>
              <a:rPr lang="en-US" dirty="0"/>
              <a:t>Explain how BC thresholds can be artificially raised (Carhart notch) or lowered (third-window lesions)</a:t>
            </a:r>
          </a:p>
          <a:p>
            <a:pPr marL="863165" lvl="1" indent="-429260">
              <a:lnSpc>
                <a:spcPct val="120000"/>
              </a:lnSpc>
            </a:pPr>
            <a:r>
              <a:rPr lang="en-US" dirty="0"/>
              <a:t>Recognize </a:t>
            </a:r>
            <a:r>
              <a:rPr lang="en-US" b="1" dirty="0"/>
              <a:t>true conductive loss</a:t>
            </a:r>
            <a:endParaRPr lang="en-US" dirty="0"/>
          </a:p>
          <a:p>
            <a:pPr marL="863165" lvl="1" indent="-429260">
              <a:lnSpc>
                <a:spcPct val="120000"/>
              </a:lnSpc>
            </a:pPr>
            <a:r>
              <a:rPr lang="en-US" dirty="0"/>
              <a:t>Recognize </a:t>
            </a:r>
            <a:r>
              <a:rPr lang="en-US" b="1" dirty="0"/>
              <a:t>false BC depression</a:t>
            </a:r>
            <a:r>
              <a:rPr lang="en-US" dirty="0"/>
              <a:t> (Carhart)</a:t>
            </a:r>
          </a:p>
          <a:p>
            <a:pPr marL="863165" lvl="1" indent="-429260">
              <a:lnSpc>
                <a:spcPct val="120000"/>
              </a:lnSpc>
            </a:pPr>
            <a:r>
              <a:rPr lang="en-US" dirty="0"/>
              <a:t>Recognize </a:t>
            </a:r>
            <a:r>
              <a:rPr lang="en-US" b="1" dirty="0"/>
              <a:t>false good BC</a:t>
            </a:r>
            <a:r>
              <a:rPr lang="en-US" dirty="0"/>
              <a:t> (third window)</a:t>
            </a:r>
          </a:p>
          <a:p>
            <a:pPr marL="429260" indent="-429260">
              <a:lnSpc>
                <a:spcPct val="120000"/>
              </a:lnSpc>
            </a:pPr>
            <a:r>
              <a:rPr lang="en-US" dirty="0"/>
              <a:t>Use BC / AC audiometry and imaging to guide surgical decision-making</a:t>
            </a:r>
          </a:p>
          <a:p>
            <a:pPr marL="429260" indent="-429260">
              <a:lnSpc>
                <a:spcPct val="120000"/>
              </a:lnSpc>
            </a:pPr>
            <a:r>
              <a:rPr lang="en-US" dirty="0"/>
              <a:t>Recognise common pitfalls: masking dilemma and interpretation of the air-bone gap</a:t>
            </a:r>
          </a:p>
        </p:txBody>
      </p:sp>
    </p:spTree>
    <p:extLst>
      <p:ext uri="{BB962C8B-B14F-4D97-AF65-F5344CB8AC3E}">
        <p14:creationId xmlns:p14="http://schemas.microsoft.com/office/powerpoint/2010/main" val="1058413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5">
            <a:extLst>
              <a:ext uri="{FF2B5EF4-FFF2-40B4-BE49-F238E27FC236}">
                <a16:creationId xmlns:a16="http://schemas.microsoft.com/office/drawing/2014/main" id="{DAC69900-C326-4C64-8F0E-9A5276C8AD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7589519" y="2033836"/>
            <a:ext cx="4546659" cy="3310673"/>
          </a:xfrm>
          <a:prstGeom prst="rect">
            <a:avLst/>
          </a:prstGeom>
          <a:noFill/>
          <a:ln w="9525">
            <a:noFill/>
            <a:miter lim="800000"/>
            <a:headEnd/>
            <a:tailEnd/>
          </a:ln>
        </p:spPr>
      </p:pic>
      <p:sp>
        <p:nvSpPr>
          <p:cNvPr id="2" name="Titel 1">
            <a:extLst>
              <a:ext uri="{FF2B5EF4-FFF2-40B4-BE49-F238E27FC236}">
                <a16:creationId xmlns:a16="http://schemas.microsoft.com/office/drawing/2014/main" id="{9FFE7A11-2EFC-4A68-A05A-8C5A1E8A9E46}"/>
              </a:ext>
            </a:extLst>
          </p:cNvPr>
          <p:cNvSpPr>
            <a:spLocks noGrp="1"/>
          </p:cNvSpPr>
          <p:nvPr>
            <p:ph type="title"/>
          </p:nvPr>
        </p:nvSpPr>
        <p:spPr>
          <a:xfrm>
            <a:off x="696000" y="1049532"/>
            <a:ext cx="10993492" cy="711200"/>
          </a:xfrm>
        </p:spPr>
        <p:txBody>
          <a:bodyPr/>
          <a:lstStyle/>
          <a:p>
            <a:r>
              <a:rPr lang="nl-NL" sz="4400" dirty="0"/>
              <a:t>The </a:t>
            </a:r>
            <a:r>
              <a:rPr lang="nl-NL" sz="4400" dirty="0" err="1"/>
              <a:t>middle</a:t>
            </a:r>
            <a:r>
              <a:rPr lang="nl-NL" sz="4400" dirty="0"/>
              <a:t> </a:t>
            </a:r>
            <a:r>
              <a:rPr lang="nl-NL" sz="4400" dirty="0" err="1"/>
              <a:t>ear</a:t>
            </a:r>
            <a:r>
              <a:rPr lang="nl-NL" sz="4400" dirty="0"/>
              <a:t>: </a:t>
            </a:r>
            <a:r>
              <a:rPr lang="nl-NL" sz="4400" dirty="0" err="1"/>
              <a:t>an</a:t>
            </a:r>
            <a:r>
              <a:rPr lang="nl-NL" sz="4400" dirty="0"/>
              <a:t> </a:t>
            </a:r>
            <a:r>
              <a:rPr lang="nl-NL" sz="4400" dirty="0" err="1"/>
              <a:t>impedance</a:t>
            </a:r>
            <a:r>
              <a:rPr lang="nl-NL" sz="4400" dirty="0"/>
              <a:t> </a:t>
            </a:r>
            <a:r>
              <a:rPr lang="nl-NL" sz="4400" dirty="0" err="1"/>
              <a:t>transformer</a:t>
            </a:r>
            <a:endParaRPr lang="nl-NL" sz="4400" dirty="0"/>
          </a:p>
        </p:txBody>
      </p:sp>
      <p:sp>
        <p:nvSpPr>
          <p:cNvPr id="3" name="Tijdelijke aanduiding voor inhoud 2">
            <a:extLst>
              <a:ext uri="{FF2B5EF4-FFF2-40B4-BE49-F238E27FC236}">
                <a16:creationId xmlns:a16="http://schemas.microsoft.com/office/drawing/2014/main" id="{9930A50D-10C3-4E4F-AD8F-E13024212D75}"/>
              </a:ext>
            </a:extLst>
          </p:cNvPr>
          <p:cNvSpPr>
            <a:spLocks noGrp="1"/>
          </p:cNvSpPr>
          <p:nvPr>
            <p:ph idx="1"/>
          </p:nvPr>
        </p:nvSpPr>
        <p:spPr>
          <a:xfrm>
            <a:off x="696000" y="2033837"/>
            <a:ext cx="6893520" cy="4203509"/>
          </a:xfrm>
        </p:spPr>
        <p:txBody>
          <a:bodyPr/>
          <a:lstStyle/>
          <a:p>
            <a:pPr marL="0" indent="0">
              <a:lnSpc>
                <a:spcPct val="100000"/>
              </a:lnSpc>
              <a:buNone/>
            </a:pPr>
            <a:r>
              <a:rPr lang="en-GB" altLang="nl-NL" dirty="0"/>
              <a:t>The air-water boundary between the middle ear and the inner ear causes an efficiency problem</a:t>
            </a:r>
          </a:p>
          <a:p>
            <a:pPr>
              <a:lnSpc>
                <a:spcPct val="100000"/>
              </a:lnSpc>
            </a:pPr>
            <a:r>
              <a:rPr lang="en-GB" altLang="nl-NL" dirty="0"/>
              <a:t>0.1% transmission </a:t>
            </a:r>
            <a:r>
              <a:rPr lang="en-GB" altLang="nl-NL" dirty="0">
                <a:sym typeface="Symbol" panose="05050102010706020507" pitchFamily="18" charset="2"/>
              </a:rPr>
              <a:t> 30 dB loss due to impedance mismatch</a:t>
            </a:r>
            <a:endParaRPr lang="en-GB" altLang="nl-NL" dirty="0"/>
          </a:p>
          <a:p>
            <a:pPr marL="0" indent="0">
              <a:lnSpc>
                <a:spcPct val="100000"/>
              </a:lnSpc>
              <a:spcBef>
                <a:spcPts val="1200"/>
              </a:spcBef>
              <a:buNone/>
            </a:pPr>
            <a:r>
              <a:rPr lang="en-GB" altLang="nl-NL" dirty="0"/>
              <a:t>How to compensate for this mismatch? </a:t>
            </a:r>
          </a:p>
          <a:p>
            <a:pPr>
              <a:lnSpc>
                <a:spcPct val="100000"/>
              </a:lnSpc>
              <a:spcBef>
                <a:spcPts val="1200"/>
              </a:spcBef>
            </a:pPr>
            <a:r>
              <a:rPr lang="en-GB" altLang="nl-NL" dirty="0"/>
              <a:t>Oval window </a:t>
            </a:r>
            <a:r>
              <a:rPr lang="en-GB" altLang="nl-NL" dirty="0">
                <a:sym typeface="Symbol" panose="05050102010706020507" pitchFamily="18" charset="2"/>
              </a:rPr>
              <a:t></a:t>
            </a:r>
            <a:r>
              <a:rPr lang="en-GB" altLang="nl-NL" dirty="0"/>
              <a:t> 15 times smaller than tympanic membrane</a:t>
            </a:r>
          </a:p>
          <a:p>
            <a:pPr marL="0" indent="0">
              <a:lnSpc>
                <a:spcPct val="100000"/>
              </a:lnSpc>
              <a:buNone/>
              <a:tabLst>
                <a:tab pos="180975" algn="l"/>
              </a:tabLst>
            </a:pPr>
            <a:r>
              <a:rPr lang="en-GB" altLang="nl-NL" dirty="0">
                <a:sym typeface="Symbol" panose="05050102010706020507" pitchFamily="18" charset="2"/>
              </a:rPr>
              <a:t>	</a:t>
            </a:r>
            <a:r>
              <a:rPr lang="en-GB" altLang="nl-NL" dirty="0">
                <a:cs typeface="Times New Roman" panose="02020603050405020304" pitchFamily="18" charset="0"/>
              </a:rPr>
              <a:t> pressure increase: p = F/A </a:t>
            </a:r>
            <a:r>
              <a:rPr lang="en-GB" altLang="nl-NL" dirty="0">
                <a:sym typeface="Symbol" panose="05050102010706020507" pitchFamily="18" charset="2"/>
              </a:rPr>
              <a:t></a:t>
            </a:r>
            <a:r>
              <a:rPr lang="en-GB" altLang="nl-NL" dirty="0">
                <a:cs typeface="Times New Roman" panose="02020603050405020304" pitchFamily="18" charset="0"/>
              </a:rPr>
              <a:t> 24 dB gain</a:t>
            </a:r>
          </a:p>
          <a:p>
            <a:pPr>
              <a:lnSpc>
                <a:spcPct val="100000"/>
              </a:lnSpc>
              <a:spcBef>
                <a:spcPts val="1200"/>
              </a:spcBef>
            </a:pPr>
            <a:r>
              <a:rPr lang="en-GB" altLang="nl-NL" dirty="0"/>
              <a:t>Lever effect of the ossicle chain </a:t>
            </a:r>
            <a:r>
              <a:rPr lang="en-GB" altLang="nl-NL" dirty="0">
                <a:sym typeface="Symbol" panose="05050102010706020507" pitchFamily="18" charset="2"/>
              </a:rPr>
              <a:t> some </a:t>
            </a:r>
            <a:r>
              <a:rPr lang="en-GB" altLang="nl-NL" dirty="0">
                <a:cs typeface="Times New Roman" panose="02020603050405020304" pitchFamily="18" charset="0"/>
              </a:rPr>
              <a:t>dB’s</a:t>
            </a:r>
          </a:p>
          <a:p>
            <a:pPr marL="0" indent="0">
              <a:buNone/>
            </a:pPr>
            <a:endParaRPr lang="en-GB" dirty="0"/>
          </a:p>
        </p:txBody>
      </p:sp>
    </p:spTree>
    <p:extLst>
      <p:ext uri="{BB962C8B-B14F-4D97-AF65-F5344CB8AC3E}">
        <p14:creationId xmlns:p14="http://schemas.microsoft.com/office/powerpoint/2010/main" val="2942743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el 1">
            <a:extLst>
              <a:ext uri="{FF2B5EF4-FFF2-40B4-BE49-F238E27FC236}">
                <a16:creationId xmlns:a16="http://schemas.microsoft.com/office/drawing/2014/main" id="{B0096179-AA95-446A-A524-690633900D56}"/>
              </a:ext>
            </a:extLst>
          </p:cNvPr>
          <p:cNvSpPr>
            <a:spLocks noGrp="1"/>
          </p:cNvSpPr>
          <p:nvPr>
            <p:ph type="title"/>
          </p:nvPr>
        </p:nvSpPr>
        <p:spPr>
          <a:xfrm>
            <a:off x="696000" y="1046400"/>
            <a:ext cx="10800000" cy="710400"/>
          </a:xfrm>
        </p:spPr>
        <p:txBody>
          <a:bodyPr anchor="ctr">
            <a:normAutofit/>
          </a:bodyPr>
          <a:lstStyle/>
          <a:p>
            <a:pPr eaLnBrk="1" hangingPunct="1"/>
            <a:r>
              <a:rPr lang="en-US" altLang="nl-NL" sz="4500"/>
              <a:t>Bone conduction</a:t>
            </a:r>
          </a:p>
        </p:txBody>
      </p:sp>
      <p:graphicFrame>
        <p:nvGraphicFramePr>
          <p:cNvPr id="21511" name="Tijdelijke aanduiding voor inhoud 2">
            <a:extLst>
              <a:ext uri="{FF2B5EF4-FFF2-40B4-BE49-F238E27FC236}">
                <a16:creationId xmlns:a16="http://schemas.microsoft.com/office/drawing/2014/main" id="{C19BC442-8472-143D-4722-18B419AA4557}"/>
              </a:ext>
            </a:extLst>
          </p:cNvPr>
          <p:cNvGraphicFramePr>
            <a:graphicFrameLocks noGrp="1"/>
          </p:cNvGraphicFramePr>
          <p:nvPr>
            <p:ph type="chart" sz="quarter" idx="13"/>
            <p:extLst>
              <p:ext uri="{D42A27DB-BD31-4B8C-83A1-F6EECF244321}">
                <p14:modId xmlns:p14="http://schemas.microsoft.com/office/powerpoint/2010/main" val="1814298202"/>
              </p:ext>
            </p:extLst>
          </p:nvPr>
        </p:nvGraphicFramePr>
        <p:xfrm>
          <a:off x="6196800" y="2035200"/>
          <a:ext cx="5299867" cy="376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earCompanion: Hearing test (Pure Tone Audiogram)">
            <a:extLst>
              <a:ext uri="{FF2B5EF4-FFF2-40B4-BE49-F238E27FC236}">
                <a16:creationId xmlns:a16="http://schemas.microsoft.com/office/drawing/2014/main" id="{45F61101-8F84-E37E-F970-A57F4A8A702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5333" y="2054640"/>
            <a:ext cx="4720500" cy="377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696000" y="773113"/>
            <a:ext cx="10800000" cy="711200"/>
          </a:xfrm>
        </p:spPr>
        <p:txBody>
          <a:bodyPr/>
          <a:lstStyle/>
          <a:p>
            <a:pPr eaLnBrk="1" hangingPunct="1"/>
            <a:r>
              <a:rPr lang="nl-NL" dirty="0" err="1"/>
              <a:t>Conductive</a:t>
            </a:r>
            <a:r>
              <a:rPr lang="nl-NL" dirty="0"/>
              <a:t> HL Right Side ?</a:t>
            </a:r>
          </a:p>
        </p:txBody>
      </p:sp>
      <p:pic>
        <p:nvPicPr>
          <p:cNvPr id="45059" name="Picture 6"/>
          <p:cNvPicPr>
            <a:picLocks noChangeAspect="1" noChangeArrowheads="1"/>
          </p:cNvPicPr>
          <p:nvPr/>
        </p:nvPicPr>
        <p:blipFill>
          <a:blip r:embed="rId3" cstate="print"/>
          <a:srcRect l="4825" t="18745" r="4330" b="10086"/>
          <a:stretch>
            <a:fillRect/>
          </a:stretch>
        </p:blipFill>
        <p:spPr bwMode="auto">
          <a:xfrm>
            <a:off x="2063751" y="1484313"/>
            <a:ext cx="8005763" cy="4678362"/>
          </a:xfrm>
          <a:prstGeom prst="rect">
            <a:avLst/>
          </a:prstGeom>
          <a:noFill/>
          <a:ln w="28575">
            <a:noFill/>
            <a:miter lim="800000"/>
            <a:headEnd/>
            <a:tailEnd/>
          </a:ln>
        </p:spPr>
      </p:pic>
      <p:sp>
        <p:nvSpPr>
          <p:cNvPr id="2" name="Up Arrow 1">
            <a:extLst>
              <a:ext uri="{FF2B5EF4-FFF2-40B4-BE49-F238E27FC236}">
                <a16:creationId xmlns:a16="http://schemas.microsoft.com/office/drawing/2014/main" id="{B8EDD307-BDE8-ADE3-890E-715D62828461}"/>
              </a:ext>
            </a:extLst>
          </p:cNvPr>
          <p:cNvSpPr/>
          <p:nvPr/>
        </p:nvSpPr>
        <p:spPr>
          <a:xfrm>
            <a:off x="3870960" y="3154680"/>
            <a:ext cx="579120" cy="16764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p>
        </p:txBody>
      </p:sp>
      <p:sp>
        <p:nvSpPr>
          <p:cNvPr id="4" name="TextBox 3">
            <a:extLst>
              <a:ext uri="{FF2B5EF4-FFF2-40B4-BE49-F238E27FC236}">
                <a16:creationId xmlns:a16="http://schemas.microsoft.com/office/drawing/2014/main" id="{25519AC4-D2DD-208E-7129-02A0031CDDA9}"/>
              </a:ext>
            </a:extLst>
          </p:cNvPr>
          <p:cNvSpPr txBox="1"/>
          <p:nvPr/>
        </p:nvSpPr>
        <p:spPr>
          <a:xfrm>
            <a:off x="3116580" y="4184749"/>
            <a:ext cx="2087880" cy="646331"/>
          </a:xfrm>
          <a:prstGeom prst="rect">
            <a:avLst/>
          </a:prstGeom>
          <a:solidFill>
            <a:schemeClr val="bg1"/>
          </a:solidFill>
          <a:ln>
            <a:solidFill>
              <a:srgbClr val="FF0000"/>
            </a:solidFill>
          </a:ln>
        </p:spPr>
        <p:txBody>
          <a:bodyPr wrap="square" rtlCol="0">
            <a:spAutoFit/>
          </a:bodyPr>
          <a:lstStyle/>
          <a:p>
            <a:pPr algn="ctr"/>
            <a:r>
              <a:rPr lang="en-GB"/>
              <a:t>W</a:t>
            </a:r>
            <a:r>
              <a:rPr lang="en-NL"/>
              <a:t>as masking applied to left ear??</a:t>
            </a:r>
          </a:p>
        </p:txBody>
      </p:sp>
      <p:cxnSp>
        <p:nvCxnSpPr>
          <p:cNvPr id="8" name="Elbow Connector 7">
            <a:extLst>
              <a:ext uri="{FF2B5EF4-FFF2-40B4-BE49-F238E27FC236}">
                <a16:creationId xmlns:a16="http://schemas.microsoft.com/office/drawing/2014/main" id="{16396B61-E0D2-74E5-8D8C-1CD117E16837}"/>
              </a:ext>
            </a:extLst>
          </p:cNvPr>
          <p:cNvCxnSpPr>
            <a:stCxn id="4" idx="2"/>
          </p:cNvCxnSpPr>
          <p:nvPr/>
        </p:nvCxnSpPr>
        <p:spPr>
          <a:xfrm rot="16200000" flipH="1">
            <a:off x="4998720" y="3992880"/>
            <a:ext cx="929640" cy="2606040"/>
          </a:xfrm>
          <a:prstGeom prst="bentConnector2">
            <a:avLst/>
          </a:prstGeom>
          <a:ln w="101600">
            <a:solidFill>
              <a:srgbClr val="FF0000"/>
            </a:solidFill>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5F3A3AC5-BAD4-9AD8-49CC-04108DEFA8C2}"/>
              </a:ext>
            </a:extLst>
          </p:cNvPr>
          <p:cNvSpPr txBox="1"/>
          <p:nvPr/>
        </p:nvSpPr>
        <p:spPr>
          <a:xfrm>
            <a:off x="6763522" y="5576054"/>
            <a:ext cx="3305992" cy="369332"/>
          </a:xfrm>
          <a:prstGeom prst="rect">
            <a:avLst/>
          </a:prstGeom>
          <a:solidFill>
            <a:schemeClr val="bg1"/>
          </a:solidFill>
          <a:ln>
            <a:solidFill>
              <a:srgbClr val="FF0000"/>
            </a:solidFill>
          </a:ln>
        </p:spPr>
        <p:txBody>
          <a:bodyPr wrap="square" rtlCol="0">
            <a:spAutoFit/>
          </a:bodyPr>
          <a:lstStyle/>
          <a:p>
            <a:pPr algn="ctr"/>
            <a:r>
              <a:rPr lang="nl-NL" err="1"/>
              <a:t>Sadly</a:t>
            </a:r>
            <a:r>
              <a:rPr lang="nl-NL"/>
              <a:t>, no!</a:t>
            </a:r>
            <a:endParaRPr lang="en-NL"/>
          </a:p>
        </p:txBody>
      </p:sp>
    </p:spTree>
    <p:extLst>
      <p:ext uri="{BB962C8B-B14F-4D97-AF65-F5344CB8AC3E}">
        <p14:creationId xmlns:p14="http://schemas.microsoft.com/office/powerpoint/2010/main" val="24734262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696000" y="773113"/>
            <a:ext cx="10800000" cy="711200"/>
          </a:xfrm>
        </p:spPr>
        <p:txBody>
          <a:bodyPr/>
          <a:lstStyle/>
          <a:p>
            <a:pPr eaLnBrk="1" hangingPunct="1"/>
            <a:r>
              <a:rPr lang="nl-NL" err="1"/>
              <a:t>Audiometry</a:t>
            </a:r>
            <a:r>
              <a:rPr lang="nl-NL"/>
              <a:t> - Right Side (!)</a:t>
            </a:r>
          </a:p>
        </p:txBody>
      </p:sp>
      <p:pic>
        <p:nvPicPr>
          <p:cNvPr id="46083" name="Picture 3"/>
          <p:cNvPicPr>
            <a:picLocks noChangeAspect="1" noChangeArrowheads="1"/>
          </p:cNvPicPr>
          <p:nvPr/>
        </p:nvPicPr>
        <p:blipFill>
          <a:blip r:embed="rId2" cstate="print"/>
          <a:srcRect l="4558" t="18745" r="2963" b="10086"/>
          <a:stretch>
            <a:fillRect/>
          </a:stretch>
        </p:blipFill>
        <p:spPr bwMode="auto">
          <a:xfrm>
            <a:off x="1971676" y="1484313"/>
            <a:ext cx="8150225" cy="4678362"/>
          </a:xfrm>
          <a:prstGeom prst="rect">
            <a:avLst/>
          </a:prstGeom>
          <a:noFill/>
          <a:ln w="28575">
            <a:noFill/>
            <a:miter lim="800000"/>
            <a:headEnd/>
            <a:tailEnd/>
          </a:ln>
        </p:spPr>
      </p:pic>
    </p:spTree>
    <p:extLst>
      <p:ext uri="{BB962C8B-B14F-4D97-AF65-F5344CB8AC3E}">
        <p14:creationId xmlns:p14="http://schemas.microsoft.com/office/powerpoint/2010/main" val="248175755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C6E46-F60C-2B9C-9EA6-E9CC01874D6D}"/>
              </a:ext>
            </a:extLst>
          </p:cNvPr>
          <p:cNvSpPr>
            <a:spLocks noGrp="1"/>
          </p:cNvSpPr>
          <p:nvPr>
            <p:ph type="title"/>
          </p:nvPr>
        </p:nvSpPr>
        <p:spPr>
          <a:xfrm>
            <a:off x="696000" y="1049531"/>
            <a:ext cx="10800000" cy="1346828"/>
          </a:xfrm>
        </p:spPr>
        <p:txBody>
          <a:bodyPr/>
          <a:lstStyle/>
          <a:p>
            <a:r>
              <a:rPr lang="en-US" dirty="0"/>
              <a:t>Rule #1 Never operate the audiogram</a:t>
            </a:r>
            <a:br>
              <a:rPr lang="en-US" dirty="0"/>
            </a:br>
            <a:endParaRPr lang="en-US" dirty="0"/>
          </a:p>
        </p:txBody>
      </p:sp>
      <p:sp>
        <p:nvSpPr>
          <p:cNvPr id="3" name="Content Placeholder 2">
            <a:extLst>
              <a:ext uri="{FF2B5EF4-FFF2-40B4-BE49-F238E27FC236}">
                <a16:creationId xmlns:a16="http://schemas.microsoft.com/office/drawing/2014/main" id="{BE2E5E5D-5640-03D1-BB23-9E58A31A72DF}"/>
              </a:ext>
            </a:extLst>
          </p:cNvPr>
          <p:cNvSpPr>
            <a:spLocks noGrp="1"/>
          </p:cNvSpPr>
          <p:nvPr>
            <p:ph idx="1"/>
          </p:nvPr>
        </p:nvSpPr>
        <p:spPr>
          <a:xfrm>
            <a:off x="696000" y="2837793"/>
            <a:ext cx="10800000" cy="3399553"/>
          </a:xfrm>
        </p:spPr>
        <p:txBody>
          <a:bodyPr/>
          <a:lstStyle/>
          <a:p>
            <a:r>
              <a:rPr lang="en-US" dirty="0"/>
              <a:t>Operate the </a:t>
            </a:r>
            <a:r>
              <a:rPr lang="en-US" b="1" dirty="0"/>
              <a:t>patient </a:t>
            </a:r>
            <a:r>
              <a:rPr lang="en-US" dirty="0"/>
              <a:t>using insights about the </a:t>
            </a:r>
            <a:r>
              <a:rPr lang="en-US" b="1" dirty="0"/>
              <a:t>mechanism </a:t>
            </a:r>
            <a:r>
              <a:rPr lang="en-US" dirty="0"/>
              <a:t>of a conductive loss</a:t>
            </a:r>
            <a:r>
              <a:rPr lang="en-US" b="1" dirty="0"/>
              <a:t>, </a:t>
            </a:r>
            <a:r>
              <a:rPr lang="en-US" dirty="0"/>
              <a:t>using recent and </a:t>
            </a:r>
            <a:r>
              <a:rPr lang="en-US" dirty="0" err="1"/>
              <a:t>appropiate</a:t>
            </a:r>
            <a:r>
              <a:rPr lang="en-US" dirty="0"/>
              <a:t> </a:t>
            </a:r>
            <a:r>
              <a:rPr lang="en-US" b="1" dirty="0"/>
              <a:t>imaging </a:t>
            </a:r>
            <a:r>
              <a:rPr lang="en-US" dirty="0"/>
              <a:t>modalities, not the ABG alone.</a:t>
            </a:r>
          </a:p>
          <a:p>
            <a:endParaRPr lang="en-US" dirty="0"/>
          </a:p>
        </p:txBody>
      </p:sp>
    </p:spTree>
    <p:extLst>
      <p:ext uri="{BB962C8B-B14F-4D97-AF65-F5344CB8AC3E}">
        <p14:creationId xmlns:p14="http://schemas.microsoft.com/office/powerpoint/2010/main" val="1960718018"/>
      </p:ext>
    </p:extLst>
  </p:cSld>
  <p:clrMapOvr>
    <a:masterClrMapping/>
  </p:clrMapOvr>
</p:sld>
</file>

<file path=ppt/theme/theme1.xml><?xml version="1.0" encoding="utf-8"?>
<a:theme xmlns:a="http://schemas.openxmlformats.org/drawingml/2006/main" name="Default Theme">
  <a:themeElements>
    <a:clrScheme name="Radboudumc">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fault Theme" id="{010D9F1C-6723-4403-8A0F-7B7B87DEFB83}" vid="{734C3750-47CD-4789-BCDB-5284B5D107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9596</TotalTime>
  <Words>2850</Words>
  <Application>Microsoft Macintosh PowerPoint</Application>
  <PresentationFormat>Widescreen</PresentationFormat>
  <Paragraphs>300</Paragraphs>
  <Slides>31</Slides>
  <Notes>16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Arial</vt:lpstr>
      <vt:lpstr>Calibri</vt:lpstr>
      <vt:lpstr>Calibri Light</vt:lpstr>
      <vt:lpstr>Söhne</vt:lpstr>
      <vt:lpstr>Symbol</vt:lpstr>
      <vt:lpstr>Times New Roman</vt:lpstr>
      <vt:lpstr>TimesNewRomanPSMT</vt:lpstr>
      <vt:lpstr>Default Theme</vt:lpstr>
      <vt:lpstr> BC and Safe Ear Surgery: When to Operate—and When Not To </vt:lpstr>
      <vt:lpstr>Disclosure</vt:lpstr>
      <vt:lpstr>Some assumptions we make</vt:lpstr>
      <vt:lpstr>Learning objectives</vt:lpstr>
      <vt:lpstr>The middle ear: an impedance transformer</vt:lpstr>
      <vt:lpstr>Bone conduction</vt:lpstr>
      <vt:lpstr>Conductive HL Right Side ?</vt:lpstr>
      <vt:lpstr>Audiometry - Right Side (!)</vt:lpstr>
      <vt:lpstr>Rule #1 Never operate the audiogram </vt:lpstr>
      <vt:lpstr>The masking dilemma</vt:lpstr>
      <vt:lpstr>Rule #2 If the test is unreliable, the surgery plan is unreliable. </vt:lpstr>
      <vt:lpstr>Bone conduction pathways</vt:lpstr>
      <vt:lpstr>PowerPoint Presentation</vt:lpstr>
      <vt:lpstr>PowerPoint Presentation</vt:lpstr>
      <vt:lpstr>PowerPoint Presentation</vt:lpstr>
      <vt:lpstr>Case: Fixated ossicles – ‘Carhart notch’</vt:lpstr>
      <vt:lpstr>Rule #3 A depressed BC threshold may still be surgically reversible. </vt:lpstr>
      <vt:lpstr>PowerPoint Presentation</vt:lpstr>
      <vt:lpstr>Case: advanced otosclerosis</vt:lpstr>
      <vt:lpstr>PowerPoint Presentation</vt:lpstr>
      <vt:lpstr>PowerPoint Presentation</vt:lpstr>
      <vt:lpstr>PowerPoint Presentation</vt:lpstr>
      <vt:lpstr>Superior semicircular canal dehiscence (SSCD)</vt:lpstr>
      <vt:lpstr>3rd window present?</vt:lpstr>
      <vt:lpstr>Testcase AfterShokz</vt:lpstr>
      <vt:lpstr>AfterShokz – it is mostly AC after all</vt:lpstr>
      <vt:lpstr>PowerPoint Presentation</vt:lpstr>
      <vt:lpstr>PowerPoint Presentation</vt:lpstr>
      <vt:lpstr>Air-Bone Gap Decision Framework</vt:lpstr>
      <vt:lpstr>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Lanting, Cris</cp:lastModifiedBy>
  <cp:revision>24</cp:revision>
  <dcterms:created xsi:type="dcterms:W3CDTF">2021-08-05T12:04:54Z</dcterms:created>
  <dcterms:modified xsi:type="dcterms:W3CDTF">2026-04-20T09:44:44Z</dcterms:modified>
</cp:coreProperties>
</file>