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2140755265" r:id="rId3"/>
    <p:sldId id="2140755264" r:id="rId4"/>
    <p:sldId id="477" r:id="rId5"/>
    <p:sldId id="2140755258" r:id="rId6"/>
    <p:sldId id="2140755201" r:id="rId7"/>
    <p:sldId id="2140755266" r:id="rId8"/>
    <p:sldId id="2140755207" r:id="rId9"/>
    <p:sldId id="2140755268" r:id="rId10"/>
    <p:sldId id="2140755204" r:id="rId11"/>
    <p:sldId id="2140755206" r:id="rId12"/>
    <p:sldId id="2140755247" r:id="rId13"/>
    <p:sldId id="2140755208" r:id="rId14"/>
    <p:sldId id="2140755210" r:id="rId15"/>
    <p:sldId id="2140755205" r:id="rId16"/>
    <p:sldId id="2140755248" r:id="rId17"/>
    <p:sldId id="2140755211" r:id="rId18"/>
    <p:sldId id="2140755260" r:id="rId19"/>
    <p:sldId id="2140755249" r:id="rId20"/>
    <p:sldId id="2140755250" r:id="rId21"/>
    <p:sldId id="2140755261" r:id="rId22"/>
    <p:sldId id="264" r:id="rId23"/>
    <p:sldId id="262" r:id="rId24"/>
    <p:sldId id="2140755262" r:id="rId25"/>
    <p:sldId id="2140755263" r:id="rId26"/>
    <p:sldId id="2140755140" r:id="rId27"/>
    <p:sldId id="2140755269" r:id="rId28"/>
    <p:sldId id="2140755267" r:id="rId29"/>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9006"/>
    <a:srgbClr val="009E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63" autoAdjust="0"/>
    <p:restoredTop sz="82600"/>
  </p:normalViewPr>
  <p:slideViewPr>
    <p:cSldViewPr snapToGrid="0">
      <p:cViewPr>
        <p:scale>
          <a:sx n="109" d="100"/>
          <a:sy n="109" d="100"/>
        </p:scale>
        <p:origin x="264" y="552"/>
      </p:cViewPr>
      <p:guideLst>
        <p:guide orient="horz" pos="1596"/>
        <p:guide pos="2880"/>
      </p:guideLst>
    </p:cSldViewPr>
  </p:slideViewPr>
  <p:outlineViewPr>
    <p:cViewPr>
      <p:scale>
        <a:sx n="33" d="100"/>
        <a:sy n="33" d="100"/>
      </p:scale>
      <p:origin x="0" y="-741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0" d="100"/>
          <a:sy n="110" d="100"/>
        </p:scale>
        <p:origin x="293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8C511-749B-944B-B7B4-E49900C90014}" type="datetimeFigureOut">
              <a:rPr lang="en-US" smtClean="0"/>
              <a:t>5/5/26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54B91-9FAF-9A4B-AC66-9727AFBF7966}" type="slidenum">
              <a:rPr lang="en-US" smtClean="0"/>
              <a:t>‹#›</a:t>
            </a:fld>
            <a:endParaRPr lang="en-US"/>
          </a:p>
        </p:txBody>
      </p:sp>
    </p:spTree>
    <p:extLst>
      <p:ext uri="{BB962C8B-B14F-4D97-AF65-F5344CB8AC3E}">
        <p14:creationId xmlns:p14="http://schemas.microsoft.com/office/powerpoint/2010/main" val="203013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54B91-9FAF-9A4B-AC66-9727AFBF7966}" type="slidenum">
              <a:rPr lang="en-US" smtClean="0"/>
              <a:t>1</a:t>
            </a:fld>
            <a:endParaRPr lang="en-US"/>
          </a:p>
        </p:txBody>
      </p:sp>
    </p:spTree>
    <p:extLst>
      <p:ext uri="{BB962C8B-B14F-4D97-AF65-F5344CB8AC3E}">
        <p14:creationId xmlns:p14="http://schemas.microsoft.com/office/powerpoint/2010/main" val="4150390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“Speech is energy varying across frequency and time. You can decompose it as a weighted sum of ripples — sinusoidal modulations in the spectrogram, modulations in time and </a:t>
            </a:r>
            <a:r>
              <a:rPr lang="en-US" sz="1200" kern="1200" dirty="0" err="1">
                <a:solidFill>
                  <a:schemeClr val="tx1"/>
                </a:solidFill>
                <a:effectLst/>
                <a:latin typeface="+mn-lt"/>
                <a:ea typeface="+mn-ea"/>
                <a:cs typeface="+mn-cs"/>
              </a:rPr>
              <a:t>fequency</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“If the cochlea has degraded spectral resolution, certain ripples become invisible. Same for temporal resolution.”</a:t>
            </a:r>
          </a:p>
          <a:p>
            <a:pPr lvl="0"/>
            <a:r>
              <a:rPr lang="en-US" sz="1200" kern="1200" dirty="0">
                <a:solidFill>
                  <a:schemeClr val="tx1"/>
                </a:solidFill>
                <a:effectLst/>
                <a:latin typeface="+mn-lt"/>
                <a:ea typeface="+mn-ea"/>
                <a:cs typeface="+mn-cs"/>
              </a:rPr>
              <a:t>“So instead of testing speech directly, we probe each axis with controlled ripple stimuli.”</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“Here’s what they sound like.”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10</a:t>
            </a:fld>
            <a:endParaRPr lang="en-US"/>
          </a:p>
        </p:txBody>
      </p:sp>
    </p:spTree>
    <p:extLst>
      <p:ext uri="{BB962C8B-B14F-4D97-AF65-F5344CB8AC3E}">
        <p14:creationId xmlns:p14="http://schemas.microsoft.com/office/powerpoint/2010/main" val="135175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“Subject hears continuous static noise. At a jittered moment, a ripple modulation begins. They press a button as soon as they detect it.”</a:t>
            </a:r>
          </a:p>
          <a:p>
            <a:pPr lvl="0"/>
            <a:r>
              <a:rPr lang="en-US" sz="1200" kern="1200" dirty="0">
                <a:solidFill>
                  <a:schemeClr val="tx1"/>
                </a:solidFill>
                <a:effectLst/>
                <a:latin typeface="+mn-lt"/>
                <a:ea typeface="+mn-ea"/>
                <a:cs typeface="+mn-cs"/>
              </a:rPr>
              <a:t>“The dependent variable is reaction time — not threshold, not accuracy.”</a:t>
            </a:r>
          </a:p>
          <a:p>
            <a:pPr lvl="0"/>
            <a:r>
              <a:rPr lang="en-US" sz="1200" kern="1200" dirty="0">
                <a:solidFill>
                  <a:schemeClr val="tx1"/>
                </a:solidFill>
                <a:effectLst/>
                <a:latin typeface="+mn-lt"/>
                <a:ea typeface="+mn-ea"/>
                <a:cs typeface="+mn-cs"/>
              </a:rPr>
              <a:t>“This paradigm has a track record: Massoudi in monkeys, </a:t>
            </a:r>
            <a:r>
              <a:rPr lang="en-US" sz="1200" kern="1200" dirty="0" err="1">
                <a:solidFill>
                  <a:schemeClr val="tx1"/>
                </a:solidFill>
                <a:effectLst/>
                <a:latin typeface="+mn-lt"/>
                <a:ea typeface="+mn-ea"/>
                <a:cs typeface="+mn-cs"/>
              </a:rPr>
              <a:t>Veugen</a:t>
            </a:r>
            <a:r>
              <a:rPr lang="en-US" sz="1200" kern="1200" dirty="0">
                <a:solidFill>
                  <a:schemeClr val="tx1"/>
                </a:solidFill>
                <a:effectLst/>
                <a:latin typeface="+mn-lt"/>
                <a:ea typeface="+mn-ea"/>
                <a:cs typeface="+mn-cs"/>
              </a:rPr>
              <a:t> in humans. We’re the first to apply it to monogenic patient cohorts.”</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“One quick warning before the audio demo: the icons are hiding the spectrograms behind them. The figures still convey what matters — each cell is a different ripple.”</a:t>
            </a:r>
          </a:p>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11</a:t>
            </a:fld>
            <a:endParaRPr lang="en-US"/>
          </a:p>
        </p:txBody>
      </p:sp>
    </p:spTree>
    <p:extLst>
      <p:ext uri="{BB962C8B-B14F-4D97-AF65-F5344CB8AC3E}">
        <p14:creationId xmlns:p14="http://schemas.microsoft.com/office/powerpoint/2010/main" val="292770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“Two dimensions. Spectral density — how many cycles per octave. Temporal velocity — how fast the modulation moves. Both can be positive or negative.”</a:t>
            </a:r>
          </a:p>
          <a:p>
            <a:pPr lvl="0"/>
            <a:r>
              <a:rPr lang="en-US" sz="1200" kern="1200" dirty="0">
                <a:solidFill>
                  <a:schemeClr val="tx1"/>
                </a:solidFill>
                <a:effectLst/>
                <a:latin typeface="+mn-lt"/>
                <a:ea typeface="+mn-ea"/>
                <a:cs typeface="+mn-cs"/>
              </a:rPr>
              <a:t>Play dens=0/vel=0 (noise): “That’s your baseline. Static noise.”</a:t>
            </a:r>
          </a:p>
          <a:p>
            <a:pPr lvl="0"/>
            <a:r>
              <a:rPr lang="en-US" sz="1200" kern="1200" dirty="0">
                <a:solidFill>
                  <a:schemeClr val="tx1"/>
                </a:solidFill>
                <a:effectLst/>
                <a:latin typeface="+mn-lt"/>
                <a:ea typeface="+mn-ea"/>
                <a:cs typeface="+mn-cs"/>
              </a:rPr>
              <a:t>Play dens=1/vel=0: “You heard texture appear. Spectral structure on top of the noise.”</a:t>
            </a:r>
          </a:p>
          <a:p>
            <a:pPr lvl="0"/>
            <a:r>
              <a:rPr lang="en-US" sz="1200" kern="1200" dirty="0">
                <a:solidFill>
                  <a:schemeClr val="tx1"/>
                </a:solidFill>
                <a:effectLst/>
                <a:latin typeface="+mn-lt"/>
                <a:ea typeface="+mn-ea"/>
                <a:cs typeface="+mn-cs"/>
              </a:rPr>
              <a:t>Play dens=8/vel=0: “Finer texture. Higher density.”</a:t>
            </a:r>
          </a:p>
          <a:p>
            <a:pPr lvl="0"/>
            <a:r>
              <a:rPr lang="en-US" sz="1200" kern="1200" dirty="0">
                <a:solidFill>
                  <a:schemeClr val="tx1"/>
                </a:solidFill>
                <a:effectLst/>
                <a:latin typeface="+mn-lt"/>
                <a:ea typeface="+mn-ea"/>
                <a:cs typeface="+mn-cs"/>
              </a:rPr>
              <a:t>“Open your eyes. The same logic in the temporal axis: high velocity sounds rougher, low velocity sounds smoother.”</a:t>
            </a:r>
          </a:p>
          <a:p>
            <a:pPr lvl="0"/>
            <a:r>
              <a:rPr lang="en-US" sz="1200" kern="1200" dirty="0">
                <a:solidFill>
                  <a:schemeClr val="tx1"/>
                </a:solidFill>
                <a:effectLst/>
                <a:latin typeface="+mn-lt"/>
                <a:ea typeface="+mn-ea"/>
                <a:cs typeface="+mn-cs"/>
              </a:rPr>
              <a:t>“We sweep this 2D space and read off the reaction time at every point.”</a:t>
            </a:r>
          </a:p>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12</a:t>
            </a:fld>
            <a:endParaRPr lang="en-US"/>
          </a:p>
        </p:txBody>
      </p:sp>
    </p:spTree>
    <p:extLst>
      <p:ext uri="{BB962C8B-B14F-4D97-AF65-F5344CB8AC3E}">
        <p14:creationId xmlns:p14="http://schemas.microsoft.com/office/powerpoint/2010/main" val="58402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“Reaction time decomposes into evidence accumulation rate — a sensory parameter — and decision threshold — a strategy parameter.”</a:t>
            </a:r>
          </a:p>
          <a:p>
            <a:pPr lvl="0"/>
            <a:r>
              <a:rPr lang="en-US" sz="1200" kern="1200" dirty="0">
                <a:solidFill>
                  <a:schemeClr val="tx1"/>
                </a:solidFill>
                <a:effectLst/>
                <a:latin typeface="+mn-lt"/>
                <a:ea typeface="+mn-ea"/>
                <a:cs typeface="+mn-cs"/>
              </a:rPr>
              <a:t>“Easier stimuli accumulate evidence faster → shorter RT. That’s what we want to read out.”</a:t>
            </a:r>
          </a:p>
          <a:p>
            <a:pPr lvl="0"/>
            <a:r>
              <a:rPr lang="en-US" sz="1200" kern="1200" dirty="0">
                <a:solidFill>
                  <a:schemeClr val="tx1"/>
                </a:solidFill>
                <a:effectLst/>
                <a:latin typeface="+mn-lt"/>
                <a:ea typeface="+mn-ea"/>
                <a:cs typeface="+mn-cs"/>
              </a:rPr>
              <a:t>“We handle decision-threshold variability with within-subject comparisons and Bayesian models.”</a:t>
            </a:r>
          </a:p>
          <a:p>
            <a:pPr lvl="0"/>
            <a:r>
              <a:rPr lang="en-US" sz="1200" kern="1200" dirty="0">
                <a:solidFill>
                  <a:schemeClr val="tx1"/>
                </a:solidFill>
                <a:effectLst/>
                <a:latin typeface="+mn-lt"/>
                <a:ea typeface="+mn-ea"/>
                <a:cs typeface="+mn-cs"/>
              </a:rPr>
              <a:t>Don’t go deeper than this. Researchers in the room know LATER. The non-experts don’t need it.</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“Once we have RT across the 2D ripple space, we get a 2D map.”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13</a:t>
            </a:fld>
            <a:endParaRPr lang="en-US"/>
          </a:p>
        </p:txBody>
      </p:sp>
    </p:spTree>
    <p:extLst>
      <p:ext uri="{BB962C8B-B14F-4D97-AF65-F5344CB8AC3E}">
        <p14:creationId xmlns:p14="http://schemas.microsoft.com/office/powerpoint/2010/main" val="273657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each ripple condition we get a distribution of RTs. Invert and rescale them and you get ‘promptness’ — high values mean fast, easy detection.”</a:t>
            </a:r>
          </a:p>
          <a:p>
            <a:pPr lvl="0"/>
            <a:r>
              <a:rPr lang="en-US" sz="1200" kern="1200" dirty="0">
                <a:solidFill>
                  <a:schemeClr val="tx1"/>
                </a:solidFill>
                <a:effectLst/>
                <a:latin typeface="+mn-lt"/>
                <a:ea typeface="+mn-ea"/>
                <a:cs typeface="+mn-cs"/>
              </a:rPr>
              <a:t>“Collect promptness across all densities and velocities, and you have a 2D modulation transfer function. The </a:t>
            </a:r>
            <a:r>
              <a:rPr lang="en-US" sz="1200" kern="1200" dirty="0" err="1">
                <a:solidFill>
                  <a:schemeClr val="tx1"/>
                </a:solidFill>
                <a:effectLst/>
                <a:latin typeface="+mn-lt"/>
                <a:ea typeface="+mn-ea"/>
                <a:cs typeface="+mn-cs"/>
              </a:rPr>
              <a:t>stMTF</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Trace the arrow with your finger if you can: RT distributions on the left, 2D map on the right.</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“Before I show you the data, what should we expect?</a:t>
            </a:r>
            <a:r>
              <a:rPr lang="en-US" dirty="0">
                <a:effectLst/>
              </a:rPr>
              <a:t>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14</a:t>
            </a:fld>
            <a:endParaRPr lang="en-US"/>
          </a:p>
        </p:txBody>
      </p:sp>
    </p:spTree>
    <p:extLst>
      <p:ext uri="{BB962C8B-B14F-4D97-AF65-F5344CB8AC3E}">
        <p14:creationId xmlns:p14="http://schemas.microsoft.com/office/powerpoint/2010/main" val="2950788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“STRC: damage is to the OHC-TM coupling. Spectral selectivity should drop. Temporal processing should be roughly preserved — Benoit et al. saw this with 2AFC.”</a:t>
            </a:r>
          </a:p>
          <a:p>
            <a:pPr lvl="0"/>
            <a:r>
              <a:rPr lang="en-US" sz="1200" kern="1200" dirty="0">
                <a:solidFill>
                  <a:schemeClr val="tx1"/>
                </a:solidFill>
                <a:effectLst/>
                <a:latin typeface="+mn-lt"/>
                <a:ea typeface="+mn-ea"/>
                <a:cs typeface="+mn-cs"/>
              </a:rPr>
              <a:t>“TECTA and COL11A2: structural changes to the tectorial membrane. Both spectral AND temporal should drop — the membrane is part of how the cochlea times things.”</a:t>
            </a:r>
          </a:p>
          <a:p>
            <a:pPr lvl="0"/>
            <a:r>
              <a:rPr lang="en-US" sz="1200" kern="1200" dirty="0">
                <a:solidFill>
                  <a:schemeClr val="tx1"/>
                </a:solidFill>
                <a:effectLst/>
                <a:latin typeface="+mn-lt"/>
                <a:ea typeface="+mn-ea"/>
                <a:cs typeface="+mn-cs"/>
              </a:rPr>
              <a:t>“And if these patterns matter for everyday hearing, the spectral side should track speech-in-noise.”</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“First the audiogram, to confirm groups don’t differ in pure audibility.”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15</a:t>
            </a:fld>
            <a:endParaRPr lang="en-US"/>
          </a:p>
        </p:txBody>
      </p:sp>
    </p:spTree>
    <p:extLst>
      <p:ext uri="{BB962C8B-B14F-4D97-AF65-F5344CB8AC3E}">
        <p14:creationId xmlns:p14="http://schemas.microsoft.com/office/powerpoint/2010/main" val="1965615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are the audiograms by group. STRC, TECTA, COL11A2.”</a:t>
            </a:r>
          </a:p>
          <a:p>
            <a:pPr lvl="0"/>
            <a:r>
              <a:rPr lang="en-US" sz="1200" kern="1200" dirty="0">
                <a:solidFill>
                  <a:schemeClr val="tx1"/>
                </a:solidFill>
                <a:effectLst/>
                <a:latin typeface="+mn-lt"/>
                <a:ea typeface="+mn-ea"/>
                <a:cs typeface="+mn-cs"/>
              </a:rPr>
              <a:t>“All three sit between 30 and 50 dB HL across speech frequencies.”</a:t>
            </a:r>
          </a:p>
          <a:p>
            <a:pPr lvl="0"/>
            <a:r>
              <a:rPr lang="en-US" sz="1200" kern="1200" dirty="0">
                <a:solidFill>
                  <a:schemeClr val="tx1"/>
                </a:solidFill>
                <a:effectLst/>
                <a:latin typeface="+mn-lt"/>
                <a:ea typeface="+mn-ea"/>
                <a:cs typeface="+mn-cs"/>
              </a:rPr>
              <a:t>Punchline: “The audiogram cannot tell these patients apart. If we stopped measuring here — which is what most clinics do — we would conclude these groups have the same hearing loss.”</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“Now let’s look at the </a:t>
            </a:r>
            <a:r>
              <a:rPr lang="en-US" sz="1200" kern="1200" dirty="0" err="1">
                <a:solidFill>
                  <a:schemeClr val="tx1"/>
                </a:solidFill>
                <a:effectLst/>
                <a:latin typeface="+mn-lt"/>
                <a:ea typeface="+mn-ea"/>
                <a:cs typeface="+mn-cs"/>
              </a:rPr>
              <a:t>stMTF</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16</a:t>
            </a:fld>
            <a:endParaRPr lang="en-US"/>
          </a:p>
        </p:txBody>
      </p:sp>
    </p:spTree>
    <p:extLst>
      <p:ext uri="{BB962C8B-B14F-4D97-AF65-F5344CB8AC3E}">
        <p14:creationId xmlns:p14="http://schemas.microsoft.com/office/powerpoint/2010/main" val="2301032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“First, the normal-hearing reference. Eight subjects.”</a:t>
            </a:r>
          </a:p>
          <a:p>
            <a:pPr lvl="0"/>
            <a:r>
              <a:rPr lang="en-US" sz="1200" kern="1200" dirty="0">
                <a:solidFill>
                  <a:schemeClr val="tx1"/>
                </a:solidFill>
                <a:effectLst/>
                <a:latin typeface="+mn-lt"/>
                <a:ea typeface="+mn-ea"/>
                <a:cs typeface="+mn-cs"/>
              </a:rPr>
              <a:t>“What you see matches </a:t>
            </a:r>
            <a:r>
              <a:rPr lang="en-US" sz="1200" kern="1200" dirty="0" err="1">
                <a:solidFill>
                  <a:schemeClr val="tx1"/>
                </a:solidFill>
                <a:effectLst/>
                <a:latin typeface="+mn-lt"/>
                <a:ea typeface="+mn-ea"/>
                <a:cs typeface="+mn-cs"/>
              </a:rPr>
              <a:t>Veugen</a:t>
            </a:r>
            <a:r>
              <a:rPr lang="en-US" sz="1200" kern="1200" dirty="0">
                <a:solidFill>
                  <a:schemeClr val="tx1"/>
                </a:solidFill>
                <a:effectLst/>
                <a:latin typeface="+mn-lt"/>
                <a:ea typeface="+mn-ea"/>
                <a:cs typeface="+mn-cs"/>
              </a:rPr>
              <a:t> 2022. High-pass in temporal velocity — faster modulations are easier. Low-pass in spectral density — finer modulations are harder.”</a:t>
            </a:r>
          </a:p>
          <a:p>
            <a:pPr lvl="0"/>
            <a:r>
              <a:rPr lang="en-US" sz="1200" kern="1200" dirty="0">
                <a:solidFill>
                  <a:schemeClr val="tx1"/>
                </a:solidFill>
                <a:effectLst/>
                <a:latin typeface="+mn-lt"/>
                <a:ea typeface="+mn-ea"/>
                <a:cs typeface="+mn-cs"/>
              </a:rPr>
              <a:t>“Symmetry between positive and negative velocities. This shape is your baseline. Remember it.”</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“Now our three patient groups, side by side.”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17</a:t>
            </a:fld>
            <a:endParaRPr lang="en-US"/>
          </a:p>
        </p:txBody>
      </p:sp>
    </p:spTree>
    <p:extLst>
      <p:ext uri="{BB962C8B-B14F-4D97-AF65-F5344CB8AC3E}">
        <p14:creationId xmlns:p14="http://schemas.microsoft.com/office/powerpoint/2010/main" val="302571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DD363-C83E-9117-370A-83F0810CA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0FA5E-AFBF-CDB6-A469-9B69069CE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20AB4-3F0A-6A96-3355-4C8E2AB556E0}"/>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“Four panels: NH, then STRC, TECTA, COL11A2.”</a:t>
            </a:r>
          </a:p>
          <a:p>
            <a:pPr lvl="0"/>
            <a:r>
              <a:rPr lang="en-US" sz="1200" kern="1200" dirty="0">
                <a:solidFill>
                  <a:schemeClr val="tx1"/>
                </a:solidFill>
                <a:effectLst/>
                <a:latin typeface="+mn-lt"/>
                <a:ea typeface="+mn-ea"/>
                <a:cs typeface="+mn-cs"/>
              </a:rPr>
              <a:t>Pause. Let the audience look.</a:t>
            </a:r>
          </a:p>
          <a:p>
            <a:pPr lvl="0"/>
            <a:r>
              <a:rPr lang="en-US" sz="1200" kern="1200" dirty="0">
                <a:solidFill>
                  <a:schemeClr val="tx1"/>
                </a:solidFill>
                <a:effectLst/>
                <a:latin typeface="+mn-lt"/>
                <a:ea typeface="+mn-ea"/>
                <a:cs typeface="+mn-cs"/>
              </a:rPr>
              <a:t>“STRC: spectral collapse. The map is squashed in the spectral direction. Temporal axis looks fine.”</a:t>
            </a:r>
          </a:p>
          <a:p>
            <a:pPr lvl="0"/>
            <a:r>
              <a:rPr lang="en-US" sz="1200" kern="1200" dirty="0">
                <a:solidFill>
                  <a:schemeClr val="tx1"/>
                </a:solidFill>
                <a:effectLst/>
                <a:latin typeface="+mn-lt"/>
                <a:ea typeface="+mn-ea"/>
                <a:cs typeface="+mn-cs"/>
              </a:rPr>
              <a:t>“TECTA and COL11A2: similar to each other. BOTH axes degraded.”</a:t>
            </a:r>
          </a:p>
          <a:p>
            <a:pPr lvl="0"/>
            <a:r>
              <a:rPr lang="en-US" sz="1200" kern="1200" dirty="0">
                <a:solidFill>
                  <a:schemeClr val="tx1"/>
                </a:solidFill>
                <a:effectLst/>
                <a:latin typeface="+mn-lt"/>
                <a:ea typeface="+mn-ea"/>
                <a:cs typeface="+mn-cs"/>
              </a:rPr>
              <a:t>“Same audiogram. Different fingerprints. Predictions confirmed.”</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“We can </a:t>
            </a:r>
            <a:r>
              <a:rPr lang="en-US" sz="1200" kern="1200" dirty="0" err="1">
                <a:solidFill>
                  <a:schemeClr val="tx1"/>
                </a:solidFill>
                <a:effectLst/>
                <a:latin typeface="+mn-lt"/>
                <a:ea typeface="+mn-ea"/>
                <a:cs typeface="+mn-cs"/>
              </a:rPr>
              <a:t>summarise</a:t>
            </a:r>
            <a:r>
              <a:rPr lang="en-US" sz="1200" kern="1200" dirty="0">
                <a:solidFill>
                  <a:schemeClr val="tx1"/>
                </a:solidFill>
                <a:effectLst/>
                <a:latin typeface="+mn-lt"/>
                <a:ea typeface="+mn-ea"/>
                <a:cs typeface="+mn-cs"/>
              </a:rPr>
              <a:t> each fingerprint with a few parameters.” </a:t>
            </a:r>
            <a:endParaRPr lang="en-US" dirty="0"/>
          </a:p>
        </p:txBody>
      </p:sp>
      <p:sp>
        <p:nvSpPr>
          <p:cNvPr id="4" name="Slide Number Placeholder 3">
            <a:extLst>
              <a:ext uri="{FF2B5EF4-FFF2-40B4-BE49-F238E27FC236}">
                <a16:creationId xmlns:a16="http://schemas.microsoft.com/office/drawing/2014/main" id="{BF6425ED-7BA0-EB9F-F7B2-5E346518F2AB}"/>
              </a:ext>
            </a:extLst>
          </p:cNvPr>
          <p:cNvSpPr>
            <a:spLocks noGrp="1"/>
          </p:cNvSpPr>
          <p:nvPr>
            <p:ph type="sldNum" sz="quarter" idx="5"/>
          </p:nvPr>
        </p:nvSpPr>
        <p:spPr/>
        <p:txBody>
          <a:bodyPr/>
          <a:lstStyle/>
          <a:p>
            <a:fld id="{37254B91-9FAF-9A4B-AC66-9727AFBF7966}" type="slidenum">
              <a:rPr lang="en-US" smtClean="0"/>
              <a:t>18</a:t>
            </a:fld>
            <a:endParaRPr lang="en-US"/>
          </a:p>
        </p:txBody>
      </p:sp>
    </p:spTree>
    <p:extLst>
      <p:ext uri="{BB962C8B-B14F-4D97-AF65-F5344CB8AC3E}">
        <p14:creationId xmlns:p14="http://schemas.microsoft.com/office/powerpoint/2010/main" val="719527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fit a parametric transfer function to each axis. From it we read the spectral edge — the cutoff density above which detection collapses.”</a:t>
            </a:r>
          </a:p>
          <a:p>
            <a:pPr lvl="0"/>
            <a:r>
              <a:rPr lang="en-US" sz="1200" kern="1200" dirty="0">
                <a:solidFill>
                  <a:schemeClr val="tx1"/>
                </a:solidFill>
                <a:effectLst/>
                <a:latin typeface="+mn-lt"/>
                <a:ea typeface="+mn-ea"/>
                <a:cs typeface="+mn-cs"/>
              </a:rPr>
              <a:t>“The edge is the single most informative parameter. Hold that idea — it predicts almost everything that’s coming.”</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“Does the spectral edge actually matter for real-world hearing?”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19</a:t>
            </a:fld>
            <a:endParaRPr lang="en-US"/>
          </a:p>
        </p:txBody>
      </p:sp>
    </p:spTree>
    <p:extLst>
      <p:ext uri="{BB962C8B-B14F-4D97-AF65-F5344CB8AC3E}">
        <p14:creationId xmlns:p14="http://schemas.microsoft.com/office/powerpoint/2010/main" val="136768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“Ik hoor het </a:t>
            </a:r>
            <a:r>
              <a:rPr lang="en-US" sz="1200" i="1" kern="1200" dirty="0" err="1">
                <a:solidFill>
                  <a:schemeClr val="tx1"/>
                </a:solidFill>
                <a:effectLst/>
                <a:latin typeface="+mn-lt"/>
                <a:ea typeface="+mn-ea"/>
                <a:cs typeface="+mn-cs"/>
              </a:rPr>
              <a:t>wel</a:t>
            </a:r>
            <a:r>
              <a:rPr lang="en-US" sz="1200" i="1" kern="1200" dirty="0">
                <a:solidFill>
                  <a:schemeClr val="tx1"/>
                </a:solidFill>
                <a:effectLst/>
                <a:latin typeface="+mn-lt"/>
                <a:ea typeface="+mn-ea"/>
                <a:cs typeface="+mn-cs"/>
              </a:rPr>
              <a:t> maar </a:t>
            </a:r>
            <a:r>
              <a:rPr lang="en-US" sz="1200" i="1" kern="1200" dirty="0" err="1">
                <a:solidFill>
                  <a:schemeClr val="tx1"/>
                </a:solidFill>
                <a:effectLst/>
                <a:latin typeface="+mn-lt"/>
                <a:ea typeface="+mn-ea"/>
                <a:cs typeface="+mn-cs"/>
              </a:rPr>
              <a:t>versta</a:t>
            </a:r>
            <a:r>
              <a:rPr lang="en-US" sz="1200" i="1" kern="1200" dirty="0">
                <a:solidFill>
                  <a:schemeClr val="tx1"/>
                </a:solidFill>
                <a:effectLst/>
                <a:latin typeface="+mn-lt"/>
                <a:ea typeface="+mn-ea"/>
                <a:cs typeface="+mn-cs"/>
              </a:rPr>
              <a:t> het </a:t>
            </a:r>
            <a:r>
              <a:rPr lang="en-US" sz="1200" i="1" kern="1200" dirty="0" err="1">
                <a:solidFill>
                  <a:schemeClr val="tx1"/>
                </a:solidFill>
                <a:effectLst/>
                <a:latin typeface="+mn-lt"/>
                <a:ea typeface="+mn-ea"/>
                <a:cs typeface="+mn-cs"/>
              </a:rPr>
              <a:t>niet</a:t>
            </a:r>
            <a:r>
              <a:rPr lang="en-US" sz="1200" i="1" kern="1200" dirty="0">
                <a:solidFill>
                  <a:schemeClr val="tx1"/>
                </a:solidFill>
                <a:effectLst/>
                <a:latin typeface="+mn-lt"/>
                <a:ea typeface="+mn-ea"/>
                <a:cs typeface="+mn-cs"/>
              </a:rPr>
              <a:t>.” — every audiologist in this room has heard a version of this. “I can hear it but cannot understand it.”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FDA approved the first inner-ear gene therapy just last week We have near to nothing in our test battery that goes beyond the audiogram. If we evaluate these therapies the way we evaluate hearing aids, we will declare success on patients who still cannot follow a conversation.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a:t>
            </a:fld>
            <a:endParaRPr lang="en-US"/>
          </a:p>
        </p:txBody>
      </p:sp>
    </p:spTree>
    <p:extLst>
      <p:ext uri="{BB962C8B-B14F-4D97-AF65-F5344CB8AC3E}">
        <p14:creationId xmlns:p14="http://schemas.microsoft.com/office/powerpoint/2010/main" val="1882125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“Here’s the variance-explained progression for speech-in-noise on the Matrix test.”</a:t>
            </a:r>
          </a:p>
          <a:p>
            <a:pPr lvl="0"/>
            <a:r>
              <a:rPr lang="en-US" sz="1200" kern="1200" dirty="0">
                <a:solidFill>
                  <a:schemeClr val="tx1"/>
                </a:solidFill>
                <a:effectLst/>
                <a:latin typeface="+mn-lt"/>
                <a:ea typeface="+mn-ea"/>
                <a:cs typeface="+mn-cs"/>
              </a:rPr>
              <a:t>“Age plus </a:t>
            </a:r>
            <a:r>
              <a:rPr lang="en-US" sz="1200" kern="1200" dirty="0" err="1">
                <a:solidFill>
                  <a:schemeClr val="tx1"/>
                </a:solidFill>
                <a:effectLst/>
                <a:latin typeface="+mn-lt"/>
                <a:ea typeface="+mn-ea"/>
                <a:cs typeface="+mn-cs"/>
              </a:rPr>
              <a:t>tMTF</a:t>
            </a:r>
            <a:r>
              <a:rPr lang="en-US" sz="1200" kern="1200" dirty="0">
                <a:solidFill>
                  <a:schemeClr val="tx1"/>
                </a:solidFill>
                <a:effectLst/>
                <a:latin typeface="+mn-lt"/>
                <a:ea typeface="+mn-ea"/>
                <a:cs typeface="+mn-cs"/>
              </a:rPr>
              <a:t>: R² = 0.24. Add the </a:t>
            </a:r>
            <a:r>
              <a:rPr lang="en-US" sz="1200" kern="1200" dirty="0" err="1">
                <a:solidFill>
                  <a:schemeClr val="tx1"/>
                </a:solidFill>
                <a:effectLst/>
                <a:latin typeface="+mn-lt"/>
                <a:ea typeface="+mn-ea"/>
                <a:cs typeface="+mn-cs"/>
              </a:rPr>
              <a:t>sMTF</a:t>
            </a:r>
            <a:r>
              <a:rPr lang="en-US" sz="1200" kern="1200" dirty="0">
                <a:solidFill>
                  <a:schemeClr val="tx1"/>
                </a:solidFill>
                <a:effectLst/>
                <a:latin typeface="+mn-lt"/>
                <a:ea typeface="+mn-ea"/>
                <a:cs typeface="+mn-cs"/>
              </a:rPr>
              <a:t>: R² jumps to 0.63. Add group: 0.74.”</a:t>
            </a:r>
          </a:p>
          <a:p>
            <a:pPr lvl="0"/>
            <a:r>
              <a:rPr lang="en-US" sz="1200" kern="1200" dirty="0">
                <a:solidFill>
                  <a:schemeClr val="tx1"/>
                </a:solidFill>
                <a:effectLst/>
                <a:latin typeface="+mn-lt"/>
                <a:ea typeface="+mn-ea"/>
                <a:cs typeface="+mn-cs"/>
              </a:rPr>
              <a:t>“The spectral side of the fingerprint is a stronger predictor of speech-in-noise than the audiogram is.”</a:t>
            </a:r>
          </a:p>
          <a:p>
            <a:pPr lvl="0"/>
            <a:r>
              <a:rPr lang="en-US" sz="1200" kern="1200" dirty="0">
                <a:solidFill>
                  <a:schemeClr val="tx1"/>
                </a:solidFill>
                <a:effectLst/>
                <a:latin typeface="+mn-lt"/>
                <a:ea typeface="+mn-ea"/>
                <a:cs typeface="+mn-cs"/>
              </a:rPr>
              <a:t>“For a clinician, this is the headline. The fingerprint is not cosmetic. It tracks the things patients actually complain about.”</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“One challenge: is the </a:t>
            </a:r>
            <a:r>
              <a:rPr lang="en-US" sz="1200" kern="1200" dirty="0" err="1">
                <a:solidFill>
                  <a:schemeClr val="tx1"/>
                </a:solidFill>
                <a:effectLst/>
                <a:latin typeface="+mn-lt"/>
                <a:ea typeface="+mn-ea"/>
                <a:cs typeface="+mn-cs"/>
              </a:rPr>
              <a:t>sMTF</a:t>
            </a:r>
            <a:r>
              <a:rPr lang="en-US" sz="1200" kern="1200" dirty="0">
                <a:solidFill>
                  <a:schemeClr val="tx1"/>
                </a:solidFill>
                <a:effectLst/>
                <a:latin typeface="+mn-lt"/>
                <a:ea typeface="+mn-ea"/>
                <a:cs typeface="+mn-cs"/>
              </a:rPr>
              <a:t> really measuring spectral resolution — or just general task difficulty?”</a:t>
            </a:r>
            <a:r>
              <a:rPr lang="en-US" dirty="0">
                <a:effectLst/>
              </a:rPr>
              <a:t>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20</a:t>
            </a:fld>
            <a:endParaRPr lang="en-US"/>
          </a:p>
        </p:txBody>
      </p:sp>
    </p:spTree>
    <p:extLst>
      <p:ext uri="{BB962C8B-B14F-4D97-AF65-F5344CB8AC3E}">
        <p14:creationId xmlns:p14="http://schemas.microsoft.com/office/powerpoint/2010/main" val="345901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“One sentence test: if the </a:t>
            </a:r>
            <a:r>
              <a:rPr lang="en-US" sz="1200" kern="1200" dirty="0" err="1">
                <a:solidFill>
                  <a:schemeClr val="tx1"/>
                </a:solidFill>
                <a:effectLst/>
                <a:latin typeface="+mn-lt"/>
                <a:ea typeface="+mn-ea"/>
                <a:cs typeface="+mn-cs"/>
              </a:rPr>
              <a:t>sMTF</a:t>
            </a:r>
            <a:r>
              <a:rPr lang="en-US" sz="1200" kern="1200" dirty="0">
                <a:solidFill>
                  <a:schemeClr val="tx1"/>
                </a:solidFill>
                <a:effectLst/>
                <a:latin typeface="+mn-lt"/>
                <a:ea typeface="+mn-ea"/>
                <a:cs typeface="+mn-cs"/>
              </a:rPr>
              <a:t> really measures spectral filter width, then degrading ONLY the spectrum of our stimuli should reduce </a:t>
            </a:r>
            <a:r>
              <a:rPr lang="en-US" sz="1200" kern="1200" dirty="0" err="1">
                <a:solidFill>
                  <a:schemeClr val="tx1"/>
                </a:solidFill>
                <a:effectLst/>
                <a:latin typeface="+mn-lt"/>
                <a:ea typeface="+mn-ea"/>
                <a:cs typeface="+mn-cs"/>
              </a:rPr>
              <a:t>sMTF</a:t>
            </a:r>
            <a:r>
              <a:rPr lang="en-US" sz="1200" kern="1200" dirty="0">
                <a:solidFill>
                  <a:schemeClr val="tx1"/>
                </a:solidFill>
                <a:effectLst/>
                <a:latin typeface="+mn-lt"/>
                <a:ea typeface="+mn-ea"/>
                <a:cs typeface="+mn-cs"/>
              </a:rPr>
              <a:t> — and leave </a:t>
            </a:r>
            <a:r>
              <a:rPr lang="en-US" sz="1200" kern="1200" dirty="0" err="1">
                <a:solidFill>
                  <a:schemeClr val="tx1"/>
                </a:solidFill>
                <a:effectLst/>
                <a:latin typeface="+mn-lt"/>
                <a:ea typeface="+mn-ea"/>
                <a:cs typeface="+mn-cs"/>
              </a:rPr>
              <a:t>tMTF</a:t>
            </a:r>
            <a:r>
              <a:rPr lang="en-US" sz="1200" kern="1200" dirty="0">
                <a:solidFill>
                  <a:schemeClr val="tx1"/>
                </a:solidFill>
                <a:effectLst/>
                <a:latin typeface="+mn-lt"/>
                <a:ea typeface="+mn-ea"/>
                <a:cs typeface="+mn-cs"/>
              </a:rPr>
              <a:t> untouched.”</a:t>
            </a:r>
          </a:p>
          <a:p>
            <a:pPr lvl="0"/>
            <a:r>
              <a:rPr lang="en-US" sz="1200" kern="1200" dirty="0">
                <a:solidFill>
                  <a:schemeClr val="tx1"/>
                </a:solidFill>
                <a:effectLst/>
                <a:latin typeface="+mn-lt"/>
                <a:ea typeface="+mn-ea"/>
                <a:cs typeface="+mn-cs"/>
              </a:rPr>
              <a:t>“If we see both axes drop, our ‘spectral resolution’ interpretation is wrong.”</a:t>
            </a:r>
          </a:p>
          <a:p>
            <a:pPr lvl="0"/>
            <a:r>
              <a:rPr lang="en-US" sz="1200" kern="1200" dirty="0">
                <a:solidFill>
                  <a:schemeClr val="tx1"/>
                </a:solidFill>
                <a:effectLst/>
                <a:latin typeface="+mn-lt"/>
                <a:ea typeface="+mn-ea"/>
                <a:cs typeface="+mn-cs"/>
              </a:rPr>
              <a:t>Don’t read the bullets. The slide should be cut to the one prediction.</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“Here’s how we generated spectrally smeared stimuli.”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21</a:t>
            </a:fld>
            <a:endParaRPr lang="en-US"/>
          </a:p>
        </p:txBody>
      </p:sp>
    </p:spTree>
    <p:extLst>
      <p:ext uri="{BB962C8B-B14F-4D97-AF65-F5344CB8AC3E}">
        <p14:creationId xmlns:p14="http://schemas.microsoft.com/office/powerpoint/2010/main" val="3320617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DB0B2-5AE5-1396-4D7A-C77909348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B0E7C-32AC-F99F-631D-1325CEDC4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9911B-3FF6-C8EC-A7FD-91404B9B94E7}"/>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“Pink noise carrier. Cosine spectral envelope on an octave axis. Convolve the envelope with a Gaussian kernel of width sigma.”</a:t>
            </a:r>
          </a:p>
          <a:p>
            <a:pPr lvl="0"/>
            <a:r>
              <a:rPr lang="en-US" sz="1200" kern="1200" dirty="0">
                <a:solidFill>
                  <a:schemeClr val="tx1"/>
                </a:solidFill>
                <a:effectLst/>
                <a:latin typeface="+mn-lt"/>
                <a:ea typeface="+mn-ea"/>
                <a:cs typeface="+mn-cs"/>
              </a:rPr>
              <a:t>“Increasing sigma smears the envelope but leaves the temporal structure of the carrier intact.”</a:t>
            </a:r>
          </a:p>
          <a:p>
            <a:pPr lvl="0"/>
            <a:r>
              <a:rPr lang="en-US" sz="1200" kern="1200" dirty="0">
                <a:solidFill>
                  <a:schemeClr val="tx1"/>
                </a:solidFill>
                <a:effectLst/>
                <a:latin typeface="+mn-lt"/>
                <a:ea typeface="+mn-ea"/>
                <a:cs typeface="+mn-cs"/>
              </a:rPr>
              <a:t>“This is a clean way to manipulate one axis at a time.”</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“Here’s what that looks like in the spectrogram.”</a:t>
            </a:r>
            <a:r>
              <a:rPr lang="en-US" dirty="0">
                <a:effectLst/>
              </a:rPr>
              <a:t> </a:t>
            </a:r>
            <a:endParaRPr lang="en-US" dirty="0"/>
          </a:p>
        </p:txBody>
      </p:sp>
      <p:sp>
        <p:nvSpPr>
          <p:cNvPr id="4" name="Slide Number Placeholder 3">
            <a:extLst>
              <a:ext uri="{FF2B5EF4-FFF2-40B4-BE49-F238E27FC236}">
                <a16:creationId xmlns:a16="http://schemas.microsoft.com/office/drawing/2014/main" id="{771D4E4C-7C8F-7F95-C750-3A3726732231}"/>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123901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“Original on top, smeared underneath. Three modulation types: temporal-only, spectral-only, spectrotemporal.”</a:t>
            </a:r>
          </a:p>
          <a:p>
            <a:pPr lvl="0"/>
            <a:r>
              <a:rPr lang="en-US" sz="1200" kern="1200" dirty="0">
                <a:solidFill>
                  <a:schemeClr val="tx1"/>
                </a:solidFill>
                <a:effectLst/>
                <a:latin typeface="+mn-lt"/>
                <a:ea typeface="+mn-ea"/>
                <a:cs typeface="+mn-cs"/>
              </a:rPr>
              <a:t>Point: “Temporal modulations — untouched. Spectral modulations — partially gone. Spectrotemporal — the spectral component is wiped, the temporal trace remains.”</a:t>
            </a:r>
          </a:p>
          <a:p>
            <a:pPr lvl="0"/>
            <a:r>
              <a:rPr lang="en-US" sz="1200" kern="1200" dirty="0">
                <a:solidFill>
                  <a:schemeClr val="tx1"/>
                </a:solidFill>
                <a:effectLst/>
                <a:latin typeface="+mn-lt"/>
                <a:ea typeface="+mn-ea"/>
                <a:cs typeface="+mn-cs"/>
              </a:rPr>
              <a:t>Credit Tim van Schaik briefly: “Tim van Schaik’s MSc work.”</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“Does that show up in the </a:t>
            </a:r>
            <a:r>
              <a:rPr lang="en-US" sz="1200" kern="1200" dirty="0" err="1">
                <a:solidFill>
                  <a:schemeClr val="tx1"/>
                </a:solidFill>
                <a:effectLst/>
                <a:latin typeface="+mn-lt"/>
                <a:ea typeface="+mn-ea"/>
                <a:cs typeface="+mn-cs"/>
              </a:rPr>
              <a:t>stMTF</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“Same subject. Sigma 0, 0.1, 0.3, 0.5 octaves — increasing spectral smearing.”</a:t>
            </a:r>
          </a:p>
          <a:p>
            <a:pPr lvl="0"/>
            <a:r>
              <a:rPr lang="en-US" sz="1200" kern="1200" dirty="0">
                <a:solidFill>
                  <a:schemeClr val="tx1"/>
                </a:solidFill>
                <a:effectLst/>
                <a:latin typeface="+mn-lt"/>
                <a:ea typeface="+mn-ea"/>
                <a:cs typeface="+mn-cs"/>
              </a:rPr>
              <a:t>Point: “Watch the spectral axis collapse. The temporal axis barely moves.”</a:t>
            </a:r>
          </a:p>
          <a:p>
            <a:pPr lvl="0"/>
            <a:r>
              <a:rPr lang="en-US" sz="1200" kern="1200" dirty="0">
                <a:solidFill>
                  <a:schemeClr val="tx1"/>
                </a:solidFill>
                <a:effectLst/>
                <a:latin typeface="+mn-lt"/>
                <a:ea typeface="+mn-ea"/>
                <a:cs typeface="+mn-cs"/>
              </a:rPr>
              <a:t>“Exactly the prediction.”</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“One more way to see it.”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24</a:t>
            </a:fld>
            <a:endParaRPr lang="en-US"/>
          </a:p>
        </p:txBody>
      </p:sp>
    </p:spTree>
    <p:extLst>
      <p:ext uri="{BB962C8B-B14F-4D97-AF65-F5344CB8AC3E}">
        <p14:creationId xmlns:p14="http://schemas.microsoft.com/office/powerpoint/2010/main" val="2729397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“Two panels. </a:t>
            </a:r>
            <a:r>
              <a:rPr lang="en-US" sz="1200" kern="1200" dirty="0" err="1">
                <a:solidFill>
                  <a:schemeClr val="tx1"/>
                </a:solidFill>
                <a:effectLst/>
                <a:latin typeface="+mn-lt"/>
                <a:ea typeface="+mn-ea"/>
                <a:cs typeface="+mn-cs"/>
              </a:rPr>
              <a:t>tMTF</a:t>
            </a:r>
            <a:r>
              <a:rPr lang="en-US" sz="1200" kern="1200" dirty="0">
                <a:solidFill>
                  <a:schemeClr val="tx1"/>
                </a:solidFill>
                <a:effectLst/>
                <a:latin typeface="+mn-lt"/>
                <a:ea typeface="+mn-ea"/>
                <a:cs typeface="+mn-cs"/>
              </a:rPr>
              <a:t> on the left, </a:t>
            </a:r>
            <a:r>
              <a:rPr lang="en-US" sz="1200" kern="1200" dirty="0" err="1">
                <a:solidFill>
                  <a:schemeClr val="tx1"/>
                </a:solidFill>
                <a:effectLst/>
                <a:latin typeface="+mn-lt"/>
                <a:ea typeface="+mn-ea"/>
                <a:cs typeface="+mn-cs"/>
              </a:rPr>
              <a:t>sMTF</a:t>
            </a:r>
            <a:r>
              <a:rPr lang="en-US" sz="1200" kern="1200" dirty="0">
                <a:solidFill>
                  <a:schemeClr val="tx1"/>
                </a:solidFill>
                <a:effectLst/>
                <a:latin typeface="+mn-lt"/>
                <a:ea typeface="+mn-ea"/>
                <a:cs typeface="+mn-cs"/>
              </a:rPr>
              <a:t> on the right. </a:t>
            </a:r>
          </a:p>
          <a:p>
            <a:pPr lvl="0"/>
            <a:r>
              <a:rPr lang="en-US" sz="1200" kern="1200" dirty="0">
                <a:solidFill>
                  <a:schemeClr val="tx1"/>
                </a:solidFill>
                <a:effectLst/>
                <a:latin typeface="+mn-lt"/>
                <a:ea typeface="+mn-ea"/>
                <a:cs typeface="+mn-cs"/>
              </a:rPr>
              <a:t>Pause. “</a:t>
            </a:r>
            <a:r>
              <a:rPr lang="en-US" sz="1200" kern="1200" dirty="0" err="1">
                <a:solidFill>
                  <a:schemeClr val="tx1"/>
                </a:solidFill>
                <a:effectLst/>
                <a:latin typeface="+mn-lt"/>
                <a:ea typeface="+mn-ea"/>
                <a:cs typeface="+mn-cs"/>
              </a:rPr>
              <a:t>sMTF</a:t>
            </a:r>
            <a:r>
              <a:rPr lang="en-US" sz="1200" kern="1200" dirty="0">
                <a:solidFill>
                  <a:schemeClr val="tx1"/>
                </a:solidFill>
                <a:effectLst/>
                <a:latin typeface="+mn-lt"/>
                <a:ea typeface="+mn-ea"/>
                <a:cs typeface="+mn-cs"/>
              </a:rPr>
              <a:t> drops, especially edge frequency . </a:t>
            </a:r>
            <a:r>
              <a:rPr lang="en-US" sz="1200" kern="1200" dirty="0" err="1">
                <a:solidFill>
                  <a:schemeClr val="tx1"/>
                </a:solidFill>
                <a:effectLst/>
                <a:latin typeface="+mn-lt"/>
                <a:ea typeface="+mn-ea"/>
                <a:cs typeface="+mn-cs"/>
              </a:rPr>
              <a:t>tMTF</a:t>
            </a:r>
            <a:r>
              <a:rPr lang="en-US" sz="1200" kern="1200" dirty="0">
                <a:solidFill>
                  <a:schemeClr val="tx1"/>
                </a:solidFill>
                <a:effectLst/>
                <a:latin typeface="+mn-lt"/>
                <a:ea typeface="+mn-ea"/>
                <a:cs typeface="+mn-cs"/>
              </a:rPr>
              <a:t> doesn’t move.”</a:t>
            </a:r>
          </a:p>
          <a:p>
            <a:pPr lvl="0"/>
            <a:r>
              <a:rPr lang="en-US" sz="1200" kern="1200" dirty="0">
                <a:solidFill>
                  <a:schemeClr val="tx1"/>
                </a:solidFill>
                <a:effectLst/>
                <a:latin typeface="+mn-lt"/>
                <a:ea typeface="+mn-ea"/>
                <a:cs typeface="+mn-cs"/>
              </a:rPr>
              <a:t>“The task is sensitive to spectral resolution. Not just general difficulty.”</a:t>
            </a:r>
          </a:p>
          <a:p>
            <a:pPr lvl="0"/>
            <a:r>
              <a:rPr lang="en-US" sz="1200" kern="1200" dirty="0">
                <a:solidFill>
                  <a:schemeClr val="tx1"/>
                </a:solidFill>
                <a:effectLst/>
                <a:latin typeface="+mn-lt"/>
                <a:ea typeface="+mn-ea"/>
                <a:cs typeface="+mn-cs"/>
              </a:rPr>
              <a:t>“This is the mechanistic validation.”</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“Time to thank the people who made this possible — then the contributions, then your questions.”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25</a:t>
            </a:fld>
            <a:endParaRPr lang="en-US"/>
          </a:p>
        </p:txBody>
      </p:sp>
    </p:spTree>
    <p:extLst>
      <p:ext uri="{BB962C8B-B14F-4D97-AF65-F5344CB8AC3E}">
        <p14:creationId xmlns:p14="http://schemas.microsoft.com/office/powerpoint/2010/main" val="575825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en-US" sz="1200" kern="1200" dirty="0">
                <a:solidFill>
                  <a:schemeClr val="tx1"/>
                </a:solidFill>
                <a:effectLst/>
                <a:latin typeface="+mn-lt"/>
                <a:ea typeface="+mn-ea"/>
                <a:cs typeface="+mn-cs"/>
              </a:rPr>
              <a:t>“Three students did the heavy lifting.”</a:t>
            </a:r>
          </a:p>
          <a:p>
            <a:pPr lvl="0"/>
            <a:r>
              <a:rPr lang="en-US" sz="1200" kern="1200" dirty="0">
                <a:solidFill>
                  <a:schemeClr val="tx1"/>
                </a:solidFill>
                <a:effectLst/>
                <a:latin typeface="+mn-lt"/>
                <a:ea typeface="+mn-ea"/>
                <a:cs typeface="+mn-cs"/>
              </a:rPr>
              <a:t>Specifically credit: “MSc work by Tim van Schaik and Marit van de </a:t>
            </a:r>
            <a:r>
              <a:rPr lang="en-US" sz="1200" kern="1200" dirty="0" err="1">
                <a:solidFill>
                  <a:schemeClr val="tx1"/>
                </a:solidFill>
                <a:effectLst/>
                <a:latin typeface="+mn-lt"/>
                <a:ea typeface="+mn-ea"/>
                <a:cs typeface="+mn-cs"/>
              </a:rPr>
              <a:t>Craats</a:t>
            </a:r>
            <a:r>
              <a:rPr lang="en-US" sz="1200" kern="1200" dirty="0">
                <a:solidFill>
                  <a:schemeClr val="tx1"/>
                </a:solidFill>
                <a:effectLst/>
                <a:latin typeface="+mn-lt"/>
                <a:ea typeface="+mn-ea"/>
                <a:cs typeface="+mn-cs"/>
              </a:rPr>
              <a:t>. Bilal Bel Hach for science training becoming an audiologist. Marc van Wanrooij for the original RT paradigm.”</a:t>
            </a:r>
          </a:p>
          <a:p>
            <a:pPr lvl="0"/>
            <a:r>
              <a:rPr lang="en-US" sz="1200" kern="1200" dirty="0">
                <a:solidFill>
                  <a:schemeClr val="tx1"/>
                </a:solidFill>
                <a:effectLst/>
                <a:latin typeface="+mn-lt"/>
                <a:ea typeface="+mn-ea"/>
                <a:cs typeface="+mn-cs"/>
              </a:rPr>
              <a:t>One sentence about the consortium: “DOOFNL and ERN CRANIO for the patient cohorts.”</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“So what does this mean?” </a:t>
            </a:r>
            <a:endParaRPr lang="nl-NL" dirty="0"/>
          </a:p>
        </p:txBody>
      </p:sp>
      <p:sp>
        <p:nvSpPr>
          <p:cNvPr id="4" name="Tijdelijke aanduiding voor dianummer 3"/>
          <p:cNvSpPr>
            <a:spLocks noGrp="1"/>
          </p:cNvSpPr>
          <p:nvPr>
            <p:ph type="sldNum" sz="quarter" idx="5"/>
          </p:nvPr>
        </p:nvSpPr>
        <p:spPr/>
        <p:txBody>
          <a:bodyPr/>
          <a:lstStyle/>
          <a:p>
            <a:fld id="{0099BCF2-9949-4E2D-9822-0F79946EE8EB}" type="slidenum">
              <a:rPr lang="nl-NL" smtClean="0"/>
              <a:t>26</a:t>
            </a:fld>
            <a:endParaRPr lang="nl-NL"/>
          </a:p>
        </p:txBody>
      </p:sp>
    </p:spTree>
    <p:extLst>
      <p:ext uri="{BB962C8B-B14F-4D97-AF65-F5344CB8AC3E}">
        <p14:creationId xmlns:p14="http://schemas.microsoft.com/office/powerpoint/2010/main" val="1510601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FD7E-8255-67A1-88CF-2FEB4A7B75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065ED5-FA1C-98A2-0706-0025987F7A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75F762-4C4F-15B9-3195-6B5DC1CC20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83ED205-2264-B822-9C52-A1DD14306B0B}"/>
              </a:ext>
            </a:extLst>
          </p:cNvPr>
          <p:cNvSpPr>
            <a:spLocks noGrp="1"/>
          </p:cNvSpPr>
          <p:nvPr>
            <p:ph type="sldNum" sz="quarter" idx="5"/>
          </p:nvPr>
        </p:nvSpPr>
        <p:spPr/>
        <p:txBody>
          <a:bodyPr/>
          <a:lstStyle/>
          <a:p>
            <a:fld id="{0099BCF2-9949-4E2D-9822-0F79946EE8EB}" type="slidenum">
              <a:rPr lang="nl-NL" smtClean="0"/>
              <a:t>27</a:t>
            </a:fld>
            <a:endParaRPr lang="nl-NL"/>
          </a:p>
        </p:txBody>
      </p:sp>
    </p:spTree>
    <p:extLst>
      <p:ext uri="{BB962C8B-B14F-4D97-AF65-F5344CB8AC3E}">
        <p14:creationId xmlns:p14="http://schemas.microsoft.com/office/powerpoint/2010/main" val="3192166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“One. Same PTA, different fingerprints.”</a:t>
            </a:r>
          </a:p>
          <a:p>
            <a:pPr lvl="0"/>
            <a:r>
              <a:rPr lang="en-US" sz="1200" kern="1200" dirty="0">
                <a:solidFill>
                  <a:schemeClr val="tx1"/>
                </a:solidFill>
                <a:effectLst/>
                <a:latin typeface="+mn-lt"/>
                <a:ea typeface="+mn-ea"/>
                <a:cs typeface="+mn-cs"/>
              </a:rPr>
              <a:t>“Two. The spectral edge predicts speech-in-noise. R-squared zero point seven four.”</a:t>
            </a:r>
          </a:p>
          <a:p>
            <a:pPr lvl="0"/>
            <a:r>
              <a:rPr lang="en-US" sz="1200" kern="1200" dirty="0">
                <a:solidFill>
                  <a:schemeClr val="tx1"/>
                </a:solidFill>
                <a:effectLst/>
                <a:latin typeface="+mn-lt"/>
                <a:ea typeface="+mn-ea"/>
                <a:cs typeface="+mn-cs"/>
              </a:rPr>
              <a:t>“Three. Selective spectral smearing reduces </a:t>
            </a:r>
            <a:r>
              <a:rPr lang="en-US" sz="1200" kern="1200" dirty="0" err="1">
                <a:solidFill>
                  <a:schemeClr val="tx1"/>
                </a:solidFill>
                <a:effectLst/>
                <a:latin typeface="+mn-lt"/>
                <a:ea typeface="+mn-ea"/>
                <a:cs typeface="+mn-cs"/>
              </a:rPr>
              <a:t>sMTF</a:t>
            </a:r>
            <a:r>
              <a:rPr lang="en-US" sz="1200" kern="1200" dirty="0">
                <a:solidFill>
                  <a:schemeClr val="tx1"/>
                </a:solidFill>
                <a:effectLst/>
                <a:latin typeface="+mn-lt"/>
                <a:ea typeface="+mn-ea"/>
                <a:cs typeface="+mn-cs"/>
              </a:rPr>
              <a:t>, not </a:t>
            </a:r>
            <a:r>
              <a:rPr lang="en-US" sz="1200" kern="1200" dirty="0" err="1">
                <a:solidFill>
                  <a:schemeClr val="tx1"/>
                </a:solidFill>
                <a:effectLst/>
                <a:latin typeface="+mn-lt"/>
                <a:ea typeface="+mn-ea"/>
                <a:cs typeface="+mn-cs"/>
              </a:rPr>
              <a:t>tMTF</a:t>
            </a:r>
            <a:r>
              <a:rPr lang="en-US" sz="1200" kern="1200" dirty="0">
                <a:solidFill>
                  <a:schemeClr val="tx1"/>
                </a:solidFill>
                <a:effectLst/>
                <a:latin typeface="+mn-lt"/>
                <a:ea typeface="+mn-ea"/>
                <a:cs typeface="+mn-cs"/>
              </a:rPr>
              <a:t>. The test measures auditory filter width.”</a:t>
            </a:r>
          </a:p>
          <a:p>
            <a:pPr lvl="0"/>
            <a:r>
              <a:rPr lang="en-US" sz="1200" kern="1200" dirty="0">
                <a:solidFill>
                  <a:schemeClr val="tx1"/>
                </a:solidFill>
                <a:effectLst/>
                <a:latin typeface="+mn-lt"/>
                <a:ea typeface="+mn-ea"/>
                <a:cs typeface="+mn-cs"/>
              </a:rPr>
              <a:t>“Four. Only a few minutes per patient (well chosen sampling of the </a:t>
            </a:r>
            <a:r>
              <a:rPr lang="en-US" sz="1200" kern="1200" dirty="0" err="1">
                <a:solidFill>
                  <a:schemeClr val="tx1"/>
                </a:solidFill>
                <a:effectLst/>
                <a:latin typeface="+mn-lt"/>
                <a:ea typeface="+mn-ea"/>
                <a:cs typeface="+mn-cs"/>
              </a:rPr>
              <a:t>stMTF</a:t>
            </a:r>
            <a:r>
              <a:rPr lang="en-US" sz="1200" kern="1200" dirty="0">
                <a:solidFill>
                  <a:schemeClr val="tx1"/>
                </a:solidFill>
                <a:effectLst/>
                <a:latin typeface="+mn-lt"/>
                <a:ea typeface="+mn-ea"/>
                <a:cs typeface="+mn-cs"/>
              </a:rPr>
              <a:t> space). Works in clinical populations. Ready as a trial endpoint.”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future therapies aim to restore hearing, we should not only ask whether thresholds improve — but whether the distortion fingerprint normalizes.”</a:t>
            </a:r>
          </a:p>
          <a:p>
            <a:pPr lvl="0"/>
            <a:r>
              <a:rPr lang="en-US" sz="1200" kern="1200" dirty="0">
                <a:solidFill>
                  <a:schemeClr val="tx1"/>
                </a:solidFill>
                <a:effectLst/>
                <a:latin typeface="+mn-lt"/>
                <a:ea typeface="+mn-ea"/>
                <a:cs typeface="+mn-cs"/>
              </a:rPr>
              <a:t>Pause two seconds. Then the recruiting line:</a:t>
            </a:r>
          </a:p>
          <a:p>
            <a:pPr lvl="0"/>
            <a:r>
              <a:rPr lang="en-US" sz="1200" kern="1200" dirty="0">
                <a:solidFill>
                  <a:schemeClr val="tx1"/>
                </a:solidFill>
                <a:effectLst/>
                <a:latin typeface="+mn-lt"/>
                <a:ea typeface="+mn-ea"/>
                <a:cs typeface="+mn-cs"/>
              </a:rPr>
              <a:t>“If you have a monogenic cohort, talk to me. If you run a trial of an inner-ear therapy, talk to me — we should add this to your endpoints.”</a:t>
            </a:r>
          </a:p>
        </p:txBody>
      </p:sp>
      <p:sp>
        <p:nvSpPr>
          <p:cNvPr id="4" name="Slide Number Placeholder 3"/>
          <p:cNvSpPr>
            <a:spLocks noGrp="1"/>
          </p:cNvSpPr>
          <p:nvPr>
            <p:ph type="sldNum" sz="quarter" idx="5"/>
          </p:nvPr>
        </p:nvSpPr>
        <p:spPr/>
        <p:txBody>
          <a:bodyPr/>
          <a:lstStyle/>
          <a:p>
            <a:fld id="{37254B91-9FAF-9A4B-AC66-9727AFBF7966}" type="slidenum">
              <a:rPr lang="en-US" smtClean="0"/>
              <a:t>28</a:t>
            </a:fld>
            <a:endParaRPr lang="en-US"/>
          </a:p>
        </p:txBody>
      </p:sp>
    </p:spTree>
    <p:extLst>
      <p:ext uri="{BB962C8B-B14F-4D97-AF65-F5344CB8AC3E}">
        <p14:creationId xmlns:p14="http://schemas.microsoft.com/office/powerpoint/2010/main" val="68426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 the next 30 minutes I will give you insight in our reaction-time test that resolves the cochlear site-of-lesion in monogenic hearing loss, predicts speech-in-noise variance better than the audiogram, and is ready to use as an outcome measure for the trials about to land in your clinic.</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Three monogenic groups. One reaction-time test. One mechanism, validated. Let’s go.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3</a:t>
            </a:fld>
            <a:endParaRPr lang="en-US"/>
          </a:p>
        </p:txBody>
      </p:sp>
    </p:spTree>
    <p:extLst>
      <p:ext uri="{BB962C8B-B14F-4D97-AF65-F5344CB8AC3E}">
        <p14:creationId xmlns:p14="http://schemas.microsoft.com/office/powerpoint/2010/main" val="163290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 therapy for hereditary hearing loss suddenly reached our field when in January 2024 there were two Chinese groups that within a week from </a:t>
            </a:r>
            <a:r>
              <a:rPr lang="en-US" dirty="0" err="1"/>
              <a:t>eachother</a:t>
            </a:r>
            <a:r>
              <a:rPr lang="en-US" dirty="0"/>
              <a:t> published their first (6m) results after injection of </a:t>
            </a:r>
            <a:r>
              <a:rPr lang="en-US" dirty="0" err="1"/>
              <a:t>paitents</a:t>
            </a:r>
            <a:r>
              <a:rPr lang="en-US" dirty="0"/>
              <a:t> with gene therapy, curing hearing loss in people suffering for OTOF-mediated hearing loss. Two years down the line, only two weeks ago, the FDA approved this AAV-based gene therapy. Yet, at the ARO beginning this year we </a:t>
            </a:r>
            <a:r>
              <a:rPr lang="en-US" dirty="0" err="1"/>
              <a:t>leand</a:t>
            </a:r>
            <a:r>
              <a:rPr lang="en-US" dirty="0"/>
              <a:t> that while threshold may recover quite well, along with speech in silence, they still may experience some problems in speech in noise. This concept of hearing loss for speech is not new, already 50 years ago, </a:t>
            </a:r>
            <a:r>
              <a:rPr lang="en-US" dirty="0" err="1"/>
              <a:t>Plomp</a:t>
            </a:r>
            <a:r>
              <a:rPr lang="en-US" dirty="0"/>
              <a:t> laid the foundations for understanding, or at least describing factors </a:t>
            </a:r>
            <a:r>
              <a:rPr lang="en-US" dirty="0" err="1"/>
              <a:t>underlyng</a:t>
            </a:r>
            <a:r>
              <a:rPr lang="en-US" dirty="0"/>
              <a:t> this loss. Bridge: We will build on this </a:t>
            </a:r>
            <a:r>
              <a:rPr lang="en-US" dirty="0" err="1"/>
              <a:t>framwork</a:t>
            </a:r>
            <a:r>
              <a:rPr lang="en-US" dirty="0"/>
              <a:t>. </a:t>
            </a:r>
          </a:p>
        </p:txBody>
      </p:sp>
      <p:sp>
        <p:nvSpPr>
          <p:cNvPr id="4" name="Slide Number Placeholder 3"/>
          <p:cNvSpPr>
            <a:spLocks noGrp="1"/>
          </p:cNvSpPr>
          <p:nvPr>
            <p:ph type="sldNum" sz="quarter" idx="5"/>
          </p:nvPr>
        </p:nvSpPr>
        <p:spPr/>
        <p:txBody>
          <a:bodyPr/>
          <a:lstStyle/>
          <a:p>
            <a:fld id="{37254B91-9FAF-9A4B-AC66-9727AFBF7966}" type="slidenum">
              <a:rPr lang="en-US" smtClean="0"/>
              <a:t>4</a:t>
            </a:fld>
            <a:endParaRPr lang="en-US"/>
          </a:p>
        </p:txBody>
      </p:sp>
    </p:spTree>
    <p:extLst>
      <p:ext uri="{BB962C8B-B14F-4D97-AF65-F5344CB8AC3E}">
        <p14:creationId xmlns:p14="http://schemas.microsoft.com/office/powerpoint/2010/main" val="307476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“Reinier </a:t>
            </a:r>
            <a:r>
              <a:rPr lang="en-US" sz="1200" kern="1200" dirty="0" err="1">
                <a:solidFill>
                  <a:schemeClr val="tx1"/>
                </a:solidFill>
                <a:effectLst/>
                <a:latin typeface="+mn-lt"/>
                <a:ea typeface="+mn-ea"/>
                <a:cs typeface="+mn-cs"/>
              </a:rPr>
              <a:t>Plomp</a:t>
            </a:r>
            <a:r>
              <a:rPr lang="en-US" sz="1200" kern="1200" dirty="0">
                <a:solidFill>
                  <a:schemeClr val="tx1"/>
                </a:solidFill>
                <a:effectLst/>
                <a:latin typeface="+mn-lt"/>
                <a:ea typeface="+mn-ea"/>
                <a:cs typeface="+mn-cs"/>
              </a:rPr>
              <a:t>, 1978. The performance loss in speech-in-noise comes from two sources, not one.”</a:t>
            </a:r>
          </a:p>
          <a:p>
            <a:pPr lvl="0"/>
            <a:r>
              <a:rPr lang="en-US" sz="1200" kern="1200" dirty="0">
                <a:solidFill>
                  <a:schemeClr val="tx1"/>
                </a:solidFill>
                <a:effectLst/>
                <a:latin typeface="+mn-lt"/>
                <a:ea typeface="+mn-ea"/>
                <a:cs typeface="+mn-cs"/>
              </a:rPr>
              <a:t>Point to A on the figure: “Attenuation — audibility — what the audiogram measures. Hearing aids fix this.”</a:t>
            </a:r>
          </a:p>
          <a:p>
            <a:pPr lvl="0"/>
            <a:r>
              <a:rPr lang="en-US" sz="1200" kern="1200" dirty="0">
                <a:solidFill>
                  <a:schemeClr val="tx1"/>
                </a:solidFill>
                <a:effectLst/>
                <a:latin typeface="+mn-lt"/>
                <a:ea typeface="+mn-ea"/>
                <a:cs typeface="+mn-cs"/>
              </a:rPr>
              <a:t>Point to D: “Distortion — suprathreshold processing — what the audiogram does NOT measure. Hearing aids do not fix this.”</a:t>
            </a:r>
          </a:p>
          <a:p>
            <a:pPr lvl="0"/>
            <a:r>
              <a:rPr lang="en-US" sz="1200" kern="1200" dirty="0">
                <a:solidFill>
                  <a:schemeClr val="tx1"/>
                </a:solidFill>
                <a:effectLst/>
                <a:latin typeface="+mn-lt"/>
                <a:ea typeface="+mn-ea"/>
                <a:cs typeface="+mn-cs"/>
              </a:rPr>
              <a:t>“This is the gap. Tonight is about measuring D.”</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“We know D exists. Here’s evidence from our own work.” Click.</a:t>
            </a:r>
          </a:p>
        </p:txBody>
      </p:sp>
      <p:sp>
        <p:nvSpPr>
          <p:cNvPr id="4" name="Slide Number Placeholder 3"/>
          <p:cNvSpPr>
            <a:spLocks noGrp="1"/>
          </p:cNvSpPr>
          <p:nvPr>
            <p:ph type="sldNum" sz="quarter" idx="5"/>
          </p:nvPr>
        </p:nvSpPr>
        <p:spPr/>
        <p:txBody>
          <a:bodyPr/>
          <a:lstStyle/>
          <a:p>
            <a:fld id="{37254B91-9FAF-9A4B-AC66-9727AFBF7966}" type="slidenum">
              <a:rPr lang="en-US" smtClean="0"/>
              <a:t>5</a:t>
            </a:fld>
            <a:endParaRPr lang="en-US"/>
          </a:p>
        </p:txBody>
      </p:sp>
    </p:spTree>
    <p:extLst>
      <p:ext uri="{BB962C8B-B14F-4D97-AF65-F5344CB8AC3E}">
        <p14:creationId xmlns:p14="http://schemas.microsoft.com/office/powerpoint/2010/main" val="573853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“Data from a 2022 Genes paper. D-factor across genetic hearing-loss groups.”</a:t>
            </a:r>
          </a:p>
          <a:p>
            <a:pPr lvl="0"/>
            <a:r>
              <a:rPr lang="en-US" sz="1200" kern="1200" dirty="0">
                <a:solidFill>
                  <a:schemeClr val="tx1"/>
                </a:solidFill>
                <a:effectLst/>
                <a:latin typeface="+mn-lt"/>
                <a:ea typeface="+mn-ea"/>
                <a:cs typeface="+mn-cs"/>
              </a:rPr>
              <a:t>Point: “DFNA8/12 and DFNA13 sit near zero — D is small. DFNA10 and Usher2a have D values above 5 dB — they have substantial extra loss BEYOND what their audiogram predicts.”</a:t>
            </a:r>
          </a:p>
          <a:p>
            <a:pPr lvl="0"/>
            <a:r>
              <a:rPr lang="en-US" sz="1200" kern="1200" dirty="0">
                <a:solidFill>
                  <a:schemeClr val="tx1"/>
                </a:solidFill>
                <a:effectLst/>
                <a:latin typeface="+mn-lt"/>
                <a:ea typeface="+mn-ea"/>
                <a:cs typeface="+mn-cs"/>
              </a:rPr>
              <a:t>Pause. Then the question that drives the rest of the talk: “What is the cochlear basis of D? What is going wrong in those patients that the audiogram doesn’t see?”</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“To answer that, we need a test that doesn’t collapse audibility and processing into one number.”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6</a:t>
            </a:fld>
            <a:endParaRPr lang="en-US"/>
          </a:p>
        </p:txBody>
      </p:sp>
    </p:spTree>
    <p:extLst>
      <p:ext uri="{BB962C8B-B14F-4D97-AF65-F5344CB8AC3E}">
        <p14:creationId xmlns:p14="http://schemas.microsoft.com/office/powerpoint/2010/main" val="411954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audiogram collapses audibility and processing into one number. We need to separate them.”</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“Where are we going to get clean test cases?” </a:t>
            </a:r>
          </a:p>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7</a:t>
            </a:fld>
            <a:endParaRPr lang="en-US"/>
          </a:p>
        </p:txBody>
      </p:sp>
    </p:spTree>
    <p:extLst>
      <p:ext uri="{BB962C8B-B14F-4D97-AF65-F5344CB8AC3E}">
        <p14:creationId xmlns:p14="http://schemas.microsoft.com/office/powerpoint/2010/main" val="244603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“Monogenic hearing-loss patients are natural site-of-lesion models.”</a:t>
            </a:r>
          </a:p>
          <a:p>
            <a:pPr lvl="0"/>
            <a:r>
              <a:rPr lang="en-US" sz="1200" kern="1200" dirty="0">
                <a:solidFill>
                  <a:schemeClr val="tx1"/>
                </a:solidFill>
                <a:effectLst/>
                <a:latin typeface="+mn-lt"/>
                <a:ea typeface="+mn-ea"/>
                <a:cs typeface="+mn-cs"/>
              </a:rPr>
              <a:t>“STRC: outer-hair-cell / tectorial membrane decoupling. Stable, around 40 dB hearing loss.”</a:t>
            </a:r>
          </a:p>
          <a:p>
            <a:pPr lvl="0"/>
            <a:r>
              <a:rPr lang="en-US" sz="1200" kern="1200" dirty="0">
                <a:solidFill>
                  <a:schemeClr val="tx1"/>
                </a:solidFill>
                <a:effectLst/>
                <a:latin typeface="+mn-lt"/>
                <a:ea typeface="+mn-ea"/>
                <a:cs typeface="+mn-cs"/>
              </a:rPr>
              <a:t>“TECTA and COL11A2: tectorial membrane structure and composition. Classic cookie-bite audiogram.”</a:t>
            </a:r>
          </a:p>
          <a:p>
            <a:pPr lvl="0"/>
            <a:r>
              <a:rPr lang="en-US" sz="1200" kern="1200" dirty="0">
                <a:solidFill>
                  <a:schemeClr val="tx1"/>
                </a:solidFill>
                <a:effectLst/>
                <a:latin typeface="+mn-lt"/>
                <a:ea typeface="+mn-ea"/>
                <a:cs typeface="+mn-cs"/>
              </a:rPr>
              <a:t>“What’s striking is that all three groups perform reasonably well in speech-in-noise on average. The audiogram does not separate them. Tonight we will.”</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“Here’s the picture I want you to keep in your head all evening.”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8</a:t>
            </a:fld>
            <a:endParaRPr lang="en-US"/>
          </a:p>
        </p:txBody>
      </p:sp>
    </p:spTree>
    <p:extLst>
      <p:ext uri="{BB962C8B-B14F-4D97-AF65-F5344CB8AC3E}">
        <p14:creationId xmlns:p14="http://schemas.microsoft.com/office/powerpoint/2010/main" val="3763589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is the central image. Same audiogram. Different fingerprints. Same amount of hearing loss, three different cochlear stories.”</a:t>
            </a:r>
          </a:p>
          <a:p>
            <a:pPr lvl="0"/>
            <a:r>
              <a:rPr lang="en-US" sz="1200" kern="1200" dirty="0">
                <a:solidFill>
                  <a:schemeClr val="tx1"/>
                </a:solidFill>
                <a:effectLst/>
                <a:latin typeface="+mn-lt"/>
                <a:ea typeface="+mn-ea"/>
                <a:cs typeface="+mn-cs"/>
              </a:rPr>
              <a:t>“By the end of the talk you will know how to read these.”</a:t>
            </a: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“Our method to extract those fingerprints uses ripple stimuli.”</a:t>
            </a:r>
            <a:r>
              <a:rPr lang="en-US" dirty="0">
                <a:effectLst/>
              </a:rPr>
              <a:t> </a:t>
            </a:r>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9</a:t>
            </a:fld>
            <a:endParaRPr lang="en-US"/>
          </a:p>
        </p:txBody>
      </p:sp>
    </p:spTree>
    <p:extLst>
      <p:ext uri="{BB962C8B-B14F-4D97-AF65-F5344CB8AC3E}">
        <p14:creationId xmlns:p14="http://schemas.microsoft.com/office/powerpoint/2010/main" val="3453502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Rechthoek 6"/>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1500" y="468000"/>
            <a:ext cx="8100000" cy="290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942026"/>
            <a:ext cx="7452000" cy="533400"/>
          </a:xfrm>
        </p:spPr>
        <p:txBody>
          <a:bodyPr>
            <a:noAutofit/>
          </a:bodyPr>
          <a:lstStyle>
            <a:lvl1pPr>
              <a:defRPr>
                <a:solidFill>
                  <a:schemeClr val="bg2"/>
                </a:solidFill>
              </a:defRPr>
            </a:lvl1pPr>
          </a:lstStyle>
          <a:p>
            <a:r>
              <a:rPr lang="nl-NL"/>
              <a:t>Klik om stijl te bewerken</a:t>
            </a:r>
            <a:endParaRPr lang="nl-NL" dirty="0"/>
          </a:p>
        </p:txBody>
      </p:sp>
      <p:sp>
        <p:nvSpPr>
          <p:cNvPr id="3" name="Ondertitel 2"/>
          <p:cNvSpPr>
            <a:spLocks noGrp="1"/>
          </p:cNvSpPr>
          <p:nvPr>
            <p:ph type="subTitle" idx="1"/>
          </p:nvPr>
        </p:nvSpPr>
        <p:spPr>
          <a:xfrm>
            <a:off x="845540" y="1427086"/>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521500" y="3708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2657578"/>
            <a:ext cx="5346157" cy="635000"/>
          </a:xfrm>
        </p:spPr>
        <p:txBody>
          <a:bodyPr>
            <a:noAutofit/>
          </a:bodyPr>
          <a:lstStyle>
            <a:lvl1pPr marL="0" indent="0" algn="l">
              <a:buNone/>
              <a:defRPr>
                <a:solidFill>
                  <a:schemeClr val="bg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000" y="4383446"/>
            <a:ext cx="2440350" cy="304088"/>
          </a:xfrm>
          <a:prstGeom prst="rect">
            <a:avLst/>
          </a:prstGeom>
        </p:spPr>
      </p:pic>
    </p:spTree>
    <p:extLst>
      <p:ext uri="{BB962C8B-B14F-4D97-AF65-F5344CB8AC3E}">
        <p14:creationId xmlns:p14="http://schemas.microsoft.com/office/powerpoint/2010/main" val="192247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fsluitende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22000" y="788400"/>
            <a:ext cx="8100000" cy="532800"/>
          </a:xfrm>
        </p:spPr>
        <p:txBody>
          <a:bodyPr/>
          <a:lstStyle>
            <a:lvl1pPr>
              <a:defRPr baseline="0"/>
            </a:lvl1pPr>
          </a:lstStyle>
          <a:p>
            <a:r>
              <a:rPr lang="nl-NL" dirty="0"/>
              <a:t>Dank voor uw aandacht</a:t>
            </a:r>
          </a:p>
        </p:txBody>
      </p:sp>
      <p:sp>
        <p:nvSpPr>
          <p:cNvPr id="7" name="Rechthoek 6"/>
          <p:cNvSpPr/>
          <p:nvPr/>
        </p:nvSpPr>
        <p:spPr>
          <a:xfrm>
            <a:off x="0" y="4637505"/>
            <a:ext cx="9144000" cy="505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9" name="Groep 58"/>
          <p:cNvGrpSpPr/>
          <p:nvPr/>
        </p:nvGrpSpPr>
        <p:grpSpPr>
          <a:xfrm>
            <a:off x="7488238" y="4356100"/>
            <a:ext cx="647700" cy="928688"/>
            <a:chOff x="7488238" y="4356100"/>
            <a:chExt cx="647700" cy="928688"/>
          </a:xfrm>
        </p:grpSpPr>
        <p:sp>
          <p:nvSpPr>
            <p:cNvPr id="33" name="AutoShape 31"/>
            <p:cNvSpPr>
              <a:spLocks noChangeAspect="1" noChangeArrowheads="1" noTextEdit="1"/>
            </p:cNvSpPr>
            <p:nvPr/>
          </p:nvSpPr>
          <p:spPr bwMode="auto">
            <a:xfrm>
              <a:off x="7488238" y="4356100"/>
              <a:ext cx="6477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Rectangle 33"/>
            <p:cNvSpPr>
              <a:spLocks noChangeArrowheads="1"/>
            </p:cNvSpPr>
            <p:nvPr/>
          </p:nvSpPr>
          <p:spPr bwMode="auto">
            <a:xfrm>
              <a:off x="7488238" y="4356100"/>
              <a:ext cx="647700" cy="787400"/>
            </a:xfrm>
            <a:prstGeom prst="rect">
              <a:avLst/>
            </a:prstGeom>
            <a:solidFill>
              <a:srgbClr val="00AF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34"/>
            <p:cNvSpPr>
              <a:spLocks noEditPoints="1"/>
            </p:cNvSpPr>
            <p:nvPr/>
          </p:nvSpPr>
          <p:spPr bwMode="auto">
            <a:xfrm>
              <a:off x="7608888" y="4745038"/>
              <a:ext cx="39688" cy="39688"/>
            </a:xfrm>
            <a:custGeom>
              <a:avLst/>
              <a:gdLst>
                <a:gd name="T0" fmla="*/ 58 w 62"/>
                <a:gd name="T1" fmla="*/ 2 h 62"/>
                <a:gd name="T2" fmla="*/ 57 w 62"/>
                <a:gd name="T3" fmla="*/ 6 h 62"/>
                <a:gd name="T4" fmla="*/ 7 w 62"/>
                <a:gd name="T5" fmla="*/ 4 h 62"/>
                <a:gd name="T6" fmla="*/ 3 w 62"/>
                <a:gd name="T7" fmla="*/ 0 h 62"/>
                <a:gd name="T8" fmla="*/ 0 w 62"/>
                <a:gd name="T9" fmla="*/ 0 h 62"/>
                <a:gd name="T10" fmla="*/ 0 w 62"/>
                <a:gd name="T11" fmla="*/ 31 h 62"/>
                <a:gd name="T12" fmla="*/ 32 w 62"/>
                <a:gd name="T13" fmla="*/ 62 h 62"/>
                <a:gd name="T14" fmla="*/ 61 w 62"/>
                <a:gd name="T15" fmla="*/ 28 h 62"/>
                <a:gd name="T16" fmla="*/ 62 w 62"/>
                <a:gd name="T17" fmla="*/ 2 h 62"/>
                <a:gd name="T18" fmla="*/ 58 w 62"/>
                <a:gd name="T19" fmla="*/ 2 h 62"/>
                <a:gd name="T20" fmla="*/ 52 w 62"/>
                <a:gd name="T21" fmla="*/ 32 h 62"/>
                <a:gd name="T22" fmla="*/ 32 w 62"/>
                <a:gd name="T23" fmla="*/ 49 h 62"/>
                <a:gd name="T24" fmla="*/ 7 w 62"/>
                <a:gd name="T25" fmla="*/ 29 h 62"/>
                <a:gd name="T26" fmla="*/ 7 w 62"/>
                <a:gd name="T27" fmla="*/ 17 h 62"/>
                <a:gd name="T28" fmla="*/ 53 w 62"/>
                <a:gd name="T29" fmla="*/ 19 h 62"/>
                <a:gd name="T30" fmla="*/ 52 w 62"/>
                <a:gd name="T31"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62">
                  <a:moveTo>
                    <a:pt x="58" y="2"/>
                  </a:moveTo>
                  <a:cubicBezTo>
                    <a:pt x="57" y="6"/>
                    <a:pt x="57" y="6"/>
                    <a:pt x="57" y="6"/>
                  </a:cubicBezTo>
                  <a:cubicBezTo>
                    <a:pt x="7" y="4"/>
                    <a:pt x="7" y="4"/>
                    <a:pt x="7" y="4"/>
                  </a:cubicBezTo>
                  <a:cubicBezTo>
                    <a:pt x="3" y="0"/>
                    <a:pt x="3" y="0"/>
                    <a:pt x="3" y="0"/>
                  </a:cubicBezTo>
                  <a:cubicBezTo>
                    <a:pt x="0" y="0"/>
                    <a:pt x="0" y="0"/>
                    <a:pt x="0" y="0"/>
                  </a:cubicBezTo>
                  <a:cubicBezTo>
                    <a:pt x="0" y="31"/>
                    <a:pt x="0" y="31"/>
                    <a:pt x="0" y="31"/>
                  </a:cubicBezTo>
                  <a:cubicBezTo>
                    <a:pt x="0" y="45"/>
                    <a:pt x="13" y="62"/>
                    <a:pt x="32" y="62"/>
                  </a:cubicBezTo>
                  <a:cubicBezTo>
                    <a:pt x="51" y="61"/>
                    <a:pt x="59" y="44"/>
                    <a:pt x="61" y="28"/>
                  </a:cubicBezTo>
                  <a:cubicBezTo>
                    <a:pt x="62" y="2"/>
                    <a:pt x="62" y="2"/>
                    <a:pt x="62" y="2"/>
                  </a:cubicBezTo>
                  <a:lnTo>
                    <a:pt x="58" y="2"/>
                  </a:lnTo>
                  <a:close/>
                  <a:moveTo>
                    <a:pt x="52" y="32"/>
                  </a:moveTo>
                  <a:cubicBezTo>
                    <a:pt x="51" y="39"/>
                    <a:pt x="43" y="48"/>
                    <a:pt x="32" y="49"/>
                  </a:cubicBezTo>
                  <a:cubicBezTo>
                    <a:pt x="18" y="49"/>
                    <a:pt x="8" y="38"/>
                    <a:pt x="7" y="29"/>
                  </a:cubicBezTo>
                  <a:cubicBezTo>
                    <a:pt x="7" y="20"/>
                    <a:pt x="7" y="17"/>
                    <a:pt x="7" y="17"/>
                  </a:cubicBezTo>
                  <a:cubicBezTo>
                    <a:pt x="53" y="19"/>
                    <a:pt x="53" y="19"/>
                    <a:pt x="53" y="19"/>
                  </a:cubicBezTo>
                  <a:cubicBezTo>
                    <a:pt x="53" y="24"/>
                    <a:pt x="54" y="27"/>
                    <a:pt x="52"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35"/>
            <p:cNvSpPr>
              <a:spLocks/>
            </p:cNvSpPr>
            <p:nvPr/>
          </p:nvSpPr>
          <p:spPr bwMode="auto">
            <a:xfrm>
              <a:off x="7621588" y="4824413"/>
              <a:ext cx="41275" cy="26988"/>
            </a:xfrm>
            <a:custGeom>
              <a:avLst/>
              <a:gdLst>
                <a:gd name="T0" fmla="*/ 0 w 26"/>
                <a:gd name="T1" fmla="*/ 9 h 17"/>
                <a:gd name="T2" fmla="*/ 4 w 26"/>
                <a:gd name="T3" fmla="*/ 17 h 17"/>
                <a:gd name="T4" fmla="*/ 5 w 26"/>
                <a:gd name="T5" fmla="*/ 16 h 17"/>
                <a:gd name="T6" fmla="*/ 4 w 26"/>
                <a:gd name="T7" fmla="*/ 14 h 17"/>
                <a:gd name="T8" fmla="*/ 23 w 26"/>
                <a:gd name="T9" fmla="*/ 6 h 17"/>
                <a:gd name="T10" fmla="*/ 24 w 26"/>
                <a:gd name="T11" fmla="*/ 7 h 17"/>
                <a:gd name="T12" fmla="*/ 26 w 26"/>
                <a:gd name="T13" fmla="*/ 6 h 17"/>
                <a:gd name="T14" fmla="*/ 22 w 26"/>
                <a:gd name="T15" fmla="*/ 0 h 17"/>
                <a:gd name="T16" fmla="*/ 21 w 26"/>
                <a:gd name="T17" fmla="*/ 0 h 17"/>
                <a:gd name="T18" fmla="*/ 21 w 26"/>
                <a:gd name="T19" fmla="*/ 2 h 17"/>
                <a:gd name="T20" fmla="*/ 3 w 26"/>
                <a:gd name="T21" fmla="*/ 10 h 17"/>
                <a:gd name="T22" fmla="*/ 1 w 26"/>
                <a:gd name="T23" fmla="*/ 9 h 17"/>
                <a:gd name="T24" fmla="*/ 0 w 26"/>
                <a:gd name="T2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7">
                  <a:moveTo>
                    <a:pt x="0" y="9"/>
                  </a:moveTo>
                  <a:lnTo>
                    <a:pt x="4" y="17"/>
                  </a:lnTo>
                  <a:lnTo>
                    <a:pt x="5" y="16"/>
                  </a:lnTo>
                  <a:lnTo>
                    <a:pt x="4" y="14"/>
                  </a:lnTo>
                  <a:lnTo>
                    <a:pt x="23" y="6"/>
                  </a:lnTo>
                  <a:lnTo>
                    <a:pt x="24" y="7"/>
                  </a:lnTo>
                  <a:lnTo>
                    <a:pt x="26" y="6"/>
                  </a:lnTo>
                  <a:lnTo>
                    <a:pt x="22" y="0"/>
                  </a:lnTo>
                  <a:lnTo>
                    <a:pt x="21" y="0"/>
                  </a:lnTo>
                  <a:lnTo>
                    <a:pt x="21" y="2"/>
                  </a:lnTo>
                  <a:lnTo>
                    <a:pt x="3" y="10"/>
                  </a:lnTo>
                  <a:lnTo>
                    <a:pt x="1"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36"/>
            <p:cNvSpPr>
              <a:spLocks/>
            </p:cNvSpPr>
            <p:nvPr/>
          </p:nvSpPr>
          <p:spPr bwMode="auto">
            <a:xfrm>
              <a:off x="7612063" y="4787900"/>
              <a:ext cx="42863" cy="41275"/>
            </a:xfrm>
            <a:custGeom>
              <a:avLst/>
              <a:gdLst>
                <a:gd name="T0" fmla="*/ 31 w 67"/>
                <a:gd name="T1" fmla="*/ 60 h 65"/>
                <a:gd name="T2" fmla="*/ 31 w 67"/>
                <a:gd name="T3" fmla="*/ 62 h 65"/>
                <a:gd name="T4" fmla="*/ 17 w 67"/>
                <a:gd name="T5" fmla="*/ 65 h 65"/>
                <a:gd name="T6" fmla="*/ 5 w 67"/>
                <a:gd name="T7" fmla="*/ 45 h 65"/>
                <a:gd name="T8" fmla="*/ 26 w 67"/>
                <a:gd name="T9" fmla="*/ 7 h 65"/>
                <a:gd name="T10" fmla="*/ 65 w 67"/>
                <a:gd name="T11" fmla="*/ 32 h 65"/>
                <a:gd name="T12" fmla="*/ 67 w 67"/>
                <a:gd name="T13" fmla="*/ 47 h 65"/>
                <a:gd name="T14" fmla="*/ 55 w 67"/>
                <a:gd name="T15" fmla="*/ 50 h 65"/>
                <a:gd name="T16" fmla="*/ 54 w 67"/>
                <a:gd name="T17" fmla="*/ 48 h 65"/>
                <a:gd name="T18" fmla="*/ 58 w 67"/>
                <a:gd name="T19" fmla="*/ 31 h 65"/>
                <a:gd name="T20" fmla="*/ 36 w 67"/>
                <a:gd name="T21" fmla="*/ 19 h 65"/>
                <a:gd name="T22" fmla="*/ 43 w 67"/>
                <a:gd name="T23" fmla="*/ 48 h 65"/>
                <a:gd name="T24" fmla="*/ 48 w 67"/>
                <a:gd name="T25" fmla="*/ 50 h 65"/>
                <a:gd name="T26" fmla="*/ 48 w 67"/>
                <a:gd name="T27" fmla="*/ 52 h 65"/>
                <a:gd name="T28" fmla="*/ 35 w 67"/>
                <a:gd name="T29" fmla="*/ 56 h 65"/>
                <a:gd name="T30" fmla="*/ 34 w 67"/>
                <a:gd name="T31" fmla="*/ 53 h 65"/>
                <a:gd name="T32" fmla="*/ 36 w 67"/>
                <a:gd name="T33" fmla="*/ 50 h 65"/>
                <a:gd name="T34" fmla="*/ 28 w 67"/>
                <a:gd name="T35" fmla="*/ 22 h 65"/>
                <a:gd name="T36" fmla="*/ 11 w 67"/>
                <a:gd name="T37" fmla="*/ 44 h 65"/>
                <a:gd name="T38" fmla="*/ 31 w 67"/>
                <a:gd name="T39"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1" y="60"/>
                  </a:moveTo>
                  <a:cubicBezTo>
                    <a:pt x="31" y="62"/>
                    <a:pt x="31" y="62"/>
                    <a:pt x="31" y="62"/>
                  </a:cubicBezTo>
                  <a:cubicBezTo>
                    <a:pt x="17" y="65"/>
                    <a:pt x="17" y="65"/>
                    <a:pt x="17" y="65"/>
                  </a:cubicBezTo>
                  <a:cubicBezTo>
                    <a:pt x="10" y="60"/>
                    <a:pt x="6" y="54"/>
                    <a:pt x="5" y="45"/>
                  </a:cubicBezTo>
                  <a:cubicBezTo>
                    <a:pt x="0" y="29"/>
                    <a:pt x="5" y="13"/>
                    <a:pt x="26" y="7"/>
                  </a:cubicBezTo>
                  <a:cubicBezTo>
                    <a:pt x="51" y="0"/>
                    <a:pt x="60" y="14"/>
                    <a:pt x="65" y="32"/>
                  </a:cubicBezTo>
                  <a:cubicBezTo>
                    <a:pt x="66" y="37"/>
                    <a:pt x="66" y="41"/>
                    <a:pt x="67" y="47"/>
                  </a:cubicBezTo>
                  <a:cubicBezTo>
                    <a:pt x="55" y="50"/>
                    <a:pt x="55" y="50"/>
                    <a:pt x="55" y="50"/>
                  </a:cubicBezTo>
                  <a:cubicBezTo>
                    <a:pt x="54" y="48"/>
                    <a:pt x="54" y="48"/>
                    <a:pt x="54" y="48"/>
                  </a:cubicBezTo>
                  <a:cubicBezTo>
                    <a:pt x="58" y="44"/>
                    <a:pt x="60" y="37"/>
                    <a:pt x="58" y="31"/>
                  </a:cubicBezTo>
                  <a:cubicBezTo>
                    <a:pt x="56" y="21"/>
                    <a:pt x="45" y="16"/>
                    <a:pt x="36" y="19"/>
                  </a:cubicBezTo>
                  <a:cubicBezTo>
                    <a:pt x="43" y="48"/>
                    <a:pt x="43" y="48"/>
                    <a:pt x="43" y="48"/>
                  </a:cubicBezTo>
                  <a:cubicBezTo>
                    <a:pt x="48" y="50"/>
                    <a:pt x="48" y="50"/>
                    <a:pt x="48" y="50"/>
                  </a:cubicBezTo>
                  <a:cubicBezTo>
                    <a:pt x="48" y="52"/>
                    <a:pt x="48" y="52"/>
                    <a:pt x="48" y="52"/>
                  </a:cubicBezTo>
                  <a:cubicBezTo>
                    <a:pt x="35" y="56"/>
                    <a:pt x="35" y="56"/>
                    <a:pt x="35" y="56"/>
                  </a:cubicBezTo>
                  <a:cubicBezTo>
                    <a:pt x="34" y="53"/>
                    <a:pt x="34" y="53"/>
                    <a:pt x="34" y="53"/>
                  </a:cubicBezTo>
                  <a:cubicBezTo>
                    <a:pt x="36" y="50"/>
                    <a:pt x="36" y="50"/>
                    <a:pt x="36" y="50"/>
                  </a:cubicBezTo>
                  <a:cubicBezTo>
                    <a:pt x="28" y="22"/>
                    <a:pt x="28" y="22"/>
                    <a:pt x="28" y="22"/>
                  </a:cubicBezTo>
                  <a:cubicBezTo>
                    <a:pt x="17" y="22"/>
                    <a:pt x="9" y="33"/>
                    <a:pt x="11" y="44"/>
                  </a:cubicBezTo>
                  <a:cubicBezTo>
                    <a:pt x="13" y="51"/>
                    <a:pt x="21" y="59"/>
                    <a:pt x="31"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37"/>
            <p:cNvSpPr>
              <a:spLocks/>
            </p:cNvSpPr>
            <p:nvPr/>
          </p:nvSpPr>
          <p:spPr bwMode="auto">
            <a:xfrm>
              <a:off x="7624763" y="4732338"/>
              <a:ext cx="9525" cy="9525"/>
            </a:xfrm>
            <a:custGeom>
              <a:avLst/>
              <a:gdLst>
                <a:gd name="T0" fmla="*/ 1 w 17"/>
                <a:gd name="T1" fmla="*/ 11 h 16"/>
                <a:gd name="T2" fmla="*/ 5 w 17"/>
                <a:gd name="T3" fmla="*/ 1 h 16"/>
                <a:gd name="T4" fmla="*/ 15 w 17"/>
                <a:gd name="T5" fmla="*/ 4 h 16"/>
                <a:gd name="T6" fmla="*/ 11 w 17"/>
                <a:gd name="T7" fmla="*/ 14 h 16"/>
                <a:gd name="T8" fmla="*/ 1 w 17"/>
                <a:gd name="T9" fmla="*/ 11 h 16"/>
              </a:gdLst>
              <a:ahLst/>
              <a:cxnLst>
                <a:cxn ang="0">
                  <a:pos x="T0" y="T1"/>
                </a:cxn>
                <a:cxn ang="0">
                  <a:pos x="T2" y="T3"/>
                </a:cxn>
                <a:cxn ang="0">
                  <a:pos x="T4" y="T5"/>
                </a:cxn>
                <a:cxn ang="0">
                  <a:pos x="T6" y="T7"/>
                </a:cxn>
                <a:cxn ang="0">
                  <a:pos x="T8" y="T9"/>
                </a:cxn>
              </a:cxnLst>
              <a:rect l="0" t="0" r="r" b="b"/>
              <a:pathLst>
                <a:path w="17" h="16">
                  <a:moveTo>
                    <a:pt x="1" y="11"/>
                  </a:moveTo>
                  <a:cubicBezTo>
                    <a:pt x="0" y="7"/>
                    <a:pt x="1" y="3"/>
                    <a:pt x="5" y="1"/>
                  </a:cubicBezTo>
                  <a:cubicBezTo>
                    <a:pt x="9" y="0"/>
                    <a:pt x="13" y="1"/>
                    <a:pt x="15" y="4"/>
                  </a:cubicBezTo>
                  <a:cubicBezTo>
                    <a:pt x="17" y="7"/>
                    <a:pt x="15" y="12"/>
                    <a:pt x="11" y="14"/>
                  </a:cubicBezTo>
                  <a:cubicBezTo>
                    <a:pt x="7" y="16"/>
                    <a:pt x="3" y="14"/>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38"/>
            <p:cNvSpPr>
              <a:spLocks/>
            </p:cNvSpPr>
            <p:nvPr/>
          </p:nvSpPr>
          <p:spPr bwMode="auto">
            <a:xfrm>
              <a:off x="7650163" y="4846638"/>
              <a:ext cx="9525" cy="9525"/>
            </a:xfrm>
            <a:custGeom>
              <a:avLst/>
              <a:gdLst>
                <a:gd name="T0" fmla="*/ 1 w 15"/>
                <a:gd name="T1" fmla="*/ 11 h 16"/>
                <a:gd name="T2" fmla="*/ 3 w 15"/>
                <a:gd name="T3" fmla="*/ 2 h 16"/>
                <a:gd name="T4" fmla="*/ 14 w 15"/>
                <a:gd name="T5" fmla="*/ 6 h 16"/>
                <a:gd name="T6" fmla="*/ 10 w 15"/>
                <a:gd name="T7" fmla="*/ 15 h 16"/>
                <a:gd name="T8" fmla="*/ 1 w 15"/>
                <a:gd name="T9" fmla="*/ 11 h 16"/>
              </a:gdLst>
              <a:ahLst/>
              <a:cxnLst>
                <a:cxn ang="0">
                  <a:pos x="T0" y="T1"/>
                </a:cxn>
                <a:cxn ang="0">
                  <a:pos x="T2" y="T3"/>
                </a:cxn>
                <a:cxn ang="0">
                  <a:pos x="T4" y="T5"/>
                </a:cxn>
                <a:cxn ang="0">
                  <a:pos x="T6" y="T7"/>
                </a:cxn>
                <a:cxn ang="0">
                  <a:pos x="T8" y="T9"/>
                </a:cxn>
              </a:cxnLst>
              <a:rect l="0" t="0" r="r" b="b"/>
              <a:pathLst>
                <a:path w="15" h="16">
                  <a:moveTo>
                    <a:pt x="1" y="11"/>
                  </a:moveTo>
                  <a:cubicBezTo>
                    <a:pt x="0" y="8"/>
                    <a:pt x="1" y="3"/>
                    <a:pt x="3" y="2"/>
                  </a:cubicBezTo>
                  <a:cubicBezTo>
                    <a:pt x="6" y="0"/>
                    <a:pt x="11" y="2"/>
                    <a:pt x="14" y="6"/>
                  </a:cubicBezTo>
                  <a:cubicBezTo>
                    <a:pt x="15" y="9"/>
                    <a:pt x="14" y="13"/>
                    <a:pt x="10" y="15"/>
                  </a:cubicBezTo>
                  <a:cubicBezTo>
                    <a:pt x="7" y="16"/>
                    <a:pt x="3" y="15"/>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39"/>
            <p:cNvSpPr>
              <a:spLocks/>
            </p:cNvSpPr>
            <p:nvPr/>
          </p:nvSpPr>
          <p:spPr bwMode="auto">
            <a:xfrm>
              <a:off x="7870826" y="4930775"/>
              <a:ext cx="11113" cy="11113"/>
            </a:xfrm>
            <a:custGeom>
              <a:avLst/>
              <a:gdLst>
                <a:gd name="T0" fmla="*/ 2 w 16"/>
                <a:gd name="T1" fmla="*/ 11 h 16"/>
                <a:gd name="T2" fmla="*/ 6 w 16"/>
                <a:gd name="T3" fmla="*/ 1 h 16"/>
                <a:gd name="T4" fmla="*/ 15 w 16"/>
                <a:gd name="T5" fmla="*/ 5 h 16"/>
                <a:gd name="T6" fmla="*/ 11 w 16"/>
                <a:gd name="T7" fmla="*/ 14 h 16"/>
                <a:gd name="T8" fmla="*/ 2 w 16"/>
                <a:gd name="T9" fmla="*/ 11 h 16"/>
              </a:gdLst>
              <a:ahLst/>
              <a:cxnLst>
                <a:cxn ang="0">
                  <a:pos x="T0" y="T1"/>
                </a:cxn>
                <a:cxn ang="0">
                  <a:pos x="T2" y="T3"/>
                </a:cxn>
                <a:cxn ang="0">
                  <a:pos x="T4" y="T5"/>
                </a:cxn>
                <a:cxn ang="0">
                  <a:pos x="T6" y="T7"/>
                </a:cxn>
                <a:cxn ang="0">
                  <a:pos x="T8" y="T9"/>
                </a:cxn>
              </a:cxnLst>
              <a:rect l="0" t="0" r="r" b="b"/>
              <a:pathLst>
                <a:path w="16" h="16">
                  <a:moveTo>
                    <a:pt x="2" y="11"/>
                  </a:moveTo>
                  <a:cubicBezTo>
                    <a:pt x="0" y="7"/>
                    <a:pt x="2" y="3"/>
                    <a:pt x="6" y="1"/>
                  </a:cubicBezTo>
                  <a:cubicBezTo>
                    <a:pt x="9" y="0"/>
                    <a:pt x="13" y="1"/>
                    <a:pt x="15" y="5"/>
                  </a:cubicBezTo>
                  <a:cubicBezTo>
                    <a:pt x="16" y="8"/>
                    <a:pt x="15" y="12"/>
                    <a:pt x="11" y="14"/>
                  </a:cubicBezTo>
                  <a:cubicBezTo>
                    <a:pt x="8" y="16"/>
                    <a:pt x="4" y="14"/>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40"/>
            <p:cNvSpPr>
              <a:spLocks/>
            </p:cNvSpPr>
            <p:nvPr/>
          </p:nvSpPr>
          <p:spPr bwMode="auto">
            <a:xfrm>
              <a:off x="7627938" y="4665663"/>
              <a:ext cx="39688" cy="28575"/>
            </a:xfrm>
            <a:custGeom>
              <a:avLst/>
              <a:gdLst>
                <a:gd name="T0" fmla="*/ 4 w 25"/>
                <a:gd name="T1" fmla="*/ 0 h 18"/>
                <a:gd name="T2" fmla="*/ 0 w 25"/>
                <a:gd name="T3" fmla="*/ 8 h 18"/>
                <a:gd name="T4" fmla="*/ 1 w 25"/>
                <a:gd name="T5" fmla="*/ 9 h 18"/>
                <a:gd name="T6" fmla="*/ 3 w 25"/>
                <a:gd name="T7" fmla="*/ 7 h 18"/>
                <a:gd name="T8" fmla="*/ 20 w 25"/>
                <a:gd name="T9" fmla="*/ 16 h 18"/>
                <a:gd name="T10" fmla="*/ 20 w 25"/>
                <a:gd name="T11" fmla="*/ 18 h 18"/>
                <a:gd name="T12" fmla="*/ 22 w 25"/>
                <a:gd name="T13" fmla="*/ 18 h 18"/>
                <a:gd name="T14" fmla="*/ 25 w 25"/>
                <a:gd name="T15" fmla="*/ 12 h 18"/>
                <a:gd name="T16" fmla="*/ 24 w 25"/>
                <a:gd name="T17" fmla="*/ 11 h 18"/>
                <a:gd name="T18" fmla="*/ 22 w 25"/>
                <a:gd name="T19" fmla="*/ 12 h 18"/>
                <a:gd name="T20" fmla="*/ 5 w 25"/>
                <a:gd name="T21" fmla="*/ 3 h 18"/>
                <a:gd name="T22" fmla="*/ 5 w 25"/>
                <a:gd name="T23" fmla="*/ 1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4" y="0"/>
                  </a:moveTo>
                  <a:lnTo>
                    <a:pt x="0" y="8"/>
                  </a:lnTo>
                  <a:lnTo>
                    <a:pt x="1" y="9"/>
                  </a:lnTo>
                  <a:lnTo>
                    <a:pt x="3" y="7"/>
                  </a:lnTo>
                  <a:lnTo>
                    <a:pt x="20" y="16"/>
                  </a:lnTo>
                  <a:lnTo>
                    <a:pt x="20" y="18"/>
                  </a:lnTo>
                  <a:lnTo>
                    <a:pt x="22" y="18"/>
                  </a:lnTo>
                  <a:lnTo>
                    <a:pt x="25" y="12"/>
                  </a:lnTo>
                  <a:lnTo>
                    <a:pt x="24" y="11"/>
                  </a:lnTo>
                  <a:lnTo>
                    <a:pt x="22" y="12"/>
                  </a:lnTo>
                  <a:lnTo>
                    <a:pt x="5" y="3"/>
                  </a:lnTo>
                  <a:lnTo>
                    <a:pt x="5" y="1"/>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41"/>
            <p:cNvSpPr>
              <a:spLocks/>
            </p:cNvSpPr>
            <p:nvPr/>
          </p:nvSpPr>
          <p:spPr bwMode="auto">
            <a:xfrm>
              <a:off x="7613651" y="4684713"/>
              <a:ext cx="46038" cy="44450"/>
            </a:xfrm>
            <a:custGeom>
              <a:avLst/>
              <a:gdLst>
                <a:gd name="T0" fmla="*/ 24 w 29"/>
                <a:gd name="T1" fmla="*/ 23 h 28"/>
                <a:gd name="T2" fmla="*/ 23 w 29"/>
                <a:gd name="T3" fmla="*/ 22 h 28"/>
                <a:gd name="T4" fmla="*/ 22 w 29"/>
                <a:gd name="T5" fmla="*/ 23 h 28"/>
                <a:gd name="T6" fmla="*/ 9 w 29"/>
                <a:gd name="T7" fmla="*/ 20 h 28"/>
                <a:gd name="T8" fmla="*/ 27 w 29"/>
                <a:gd name="T9" fmla="*/ 13 h 28"/>
                <a:gd name="T10" fmla="*/ 29 w 29"/>
                <a:gd name="T11" fmla="*/ 9 h 28"/>
                <a:gd name="T12" fmla="*/ 28 w 29"/>
                <a:gd name="T13" fmla="*/ 8 h 28"/>
                <a:gd name="T14" fmla="*/ 27 w 29"/>
                <a:gd name="T15" fmla="*/ 9 h 28"/>
                <a:gd name="T16" fmla="*/ 9 w 29"/>
                <a:gd name="T17" fmla="*/ 2 h 28"/>
                <a:gd name="T18" fmla="*/ 9 w 29"/>
                <a:gd name="T19" fmla="*/ 0 h 28"/>
                <a:gd name="T20" fmla="*/ 7 w 29"/>
                <a:gd name="T21" fmla="*/ 0 h 28"/>
                <a:gd name="T22" fmla="*/ 5 w 29"/>
                <a:gd name="T23" fmla="*/ 6 h 28"/>
                <a:gd name="T24" fmla="*/ 7 w 29"/>
                <a:gd name="T25" fmla="*/ 6 h 28"/>
                <a:gd name="T26" fmla="*/ 8 w 29"/>
                <a:gd name="T27" fmla="*/ 6 h 28"/>
                <a:gd name="T28" fmla="*/ 21 w 29"/>
                <a:gd name="T29" fmla="*/ 11 h 28"/>
                <a:gd name="T30" fmla="*/ 1 w 29"/>
                <a:gd name="T31" fmla="*/ 18 h 28"/>
                <a:gd name="T32" fmla="*/ 0 w 29"/>
                <a:gd name="T33" fmla="*/ 22 h 28"/>
                <a:gd name="T34" fmla="*/ 21 w 29"/>
                <a:gd name="T35" fmla="*/ 26 h 28"/>
                <a:gd name="T36" fmla="*/ 22 w 29"/>
                <a:gd name="T37" fmla="*/ 27 h 28"/>
                <a:gd name="T38" fmla="*/ 23 w 29"/>
                <a:gd name="T39" fmla="*/ 28 h 28"/>
                <a:gd name="T40" fmla="*/ 24 w 29"/>
                <a:gd name="T41"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8">
                  <a:moveTo>
                    <a:pt x="24" y="23"/>
                  </a:moveTo>
                  <a:lnTo>
                    <a:pt x="23" y="22"/>
                  </a:lnTo>
                  <a:lnTo>
                    <a:pt x="22" y="23"/>
                  </a:lnTo>
                  <a:lnTo>
                    <a:pt x="9" y="20"/>
                  </a:lnTo>
                  <a:lnTo>
                    <a:pt x="27" y="13"/>
                  </a:lnTo>
                  <a:lnTo>
                    <a:pt x="29" y="9"/>
                  </a:lnTo>
                  <a:lnTo>
                    <a:pt x="28" y="8"/>
                  </a:lnTo>
                  <a:lnTo>
                    <a:pt x="27" y="9"/>
                  </a:lnTo>
                  <a:lnTo>
                    <a:pt x="9" y="2"/>
                  </a:lnTo>
                  <a:lnTo>
                    <a:pt x="9" y="0"/>
                  </a:lnTo>
                  <a:lnTo>
                    <a:pt x="7" y="0"/>
                  </a:lnTo>
                  <a:lnTo>
                    <a:pt x="5" y="6"/>
                  </a:lnTo>
                  <a:lnTo>
                    <a:pt x="7" y="6"/>
                  </a:lnTo>
                  <a:lnTo>
                    <a:pt x="8" y="6"/>
                  </a:lnTo>
                  <a:lnTo>
                    <a:pt x="21" y="11"/>
                  </a:lnTo>
                  <a:lnTo>
                    <a:pt x="1" y="18"/>
                  </a:lnTo>
                  <a:lnTo>
                    <a:pt x="0" y="22"/>
                  </a:lnTo>
                  <a:lnTo>
                    <a:pt x="21" y="26"/>
                  </a:lnTo>
                  <a:lnTo>
                    <a:pt x="22" y="27"/>
                  </a:lnTo>
                  <a:lnTo>
                    <a:pt x="23" y="28"/>
                  </a:lnTo>
                  <a:lnTo>
                    <a:pt x="24"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42"/>
            <p:cNvSpPr>
              <a:spLocks noEditPoints="1"/>
            </p:cNvSpPr>
            <p:nvPr/>
          </p:nvSpPr>
          <p:spPr bwMode="auto">
            <a:xfrm>
              <a:off x="7677151" y="4889500"/>
              <a:ext cx="39688" cy="39688"/>
            </a:xfrm>
            <a:custGeom>
              <a:avLst/>
              <a:gdLst>
                <a:gd name="T0" fmla="*/ 63 w 63"/>
                <a:gd name="T1" fmla="*/ 30 h 63"/>
                <a:gd name="T2" fmla="*/ 63 w 63"/>
                <a:gd name="T3" fmla="*/ 30 h 63"/>
                <a:gd name="T4" fmla="*/ 56 w 63"/>
                <a:gd name="T5" fmla="*/ 9 h 63"/>
                <a:gd name="T6" fmla="*/ 55 w 63"/>
                <a:gd name="T7" fmla="*/ 8 h 63"/>
                <a:gd name="T8" fmla="*/ 55 w 63"/>
                <a:gd name="T9" fmla="*/ 7 h 63"/>
                <a:gd name="T10" fmla="*/ 55 w 63"/>
                <a:gd name="T11" fmla="*/ 7 h 63"/>
                <a:gd name="T12" fmla="*/ 54 w 63"/>
                <a:gd name="T13" fmla="*/ 7 h 63"/>
                <a:gd name="T14" fmla="*/ 54 w 63"/>
                <a:gd name="T15" fmla="*/ 6 h 63"/>
                <a:gd name="T16" fmla="*/ 32 w 63"/>
                <a:gd name="T17" fmla="*/ 0 h 63"/>
                <a:gd name="T18" fmla="*/ 9 w 63"/>
                <a:gd name="T19" fmla="*/ 14 h 63"/>
                <a:gd name="T20" fmla="*/ 11 w 63"/>
                <a:gd name="T21" fmla="*/ 53 h 63"/>
                <a:gd name="T22" fmla="*/ 11 w 63"/>
                <a:gd name="T23" fmla="*/ 53 h 63"/>
                <a:gd name="T24" fmla="*/ 11 w 63"/>
                <a:gd name="T25" fmla="*/ 53 h 63"/>
                <a:gd name="T26" fmla="*/ 11 w 63"/>
                <a:gd name="T27" fmla="*/ 53 h 63"/>
                <a:gd name="T28" fmla="*/ 11 w 63"/>
                <a:gd name="T29" fmla="*/ 53 h 63"/>
                <a:gd name="T30" fmla="*/ 51 w 63"/>
                <a:gd name="T31" fmla="*/ 53 h 63"/>
                <a:gd name="T32" fmla="*/ 63 w 63"/>
                <a:gd name="T33" fmla="*/ 30 h 63"/>
                <a:gd name="T34" fmla="*/ 43 w 63"/>
                <a:gd name="T35" fmla="*/ 41 h 63"/>
                <a:gd name="T36" fmla="*/ 26 w 63"/>
                <a:gd name="T37" fmla="*/ 50 h 63"/>
                <a:gd name="T38" fmla="*/ 17 w 63"/>
                <a:gd name="T39" fmla="*/ 47 h 63"/>
                <a:gd name="T40" fmla="*/ 16 w 63"/>
                <a:gd name="T41" fmla="*/ 46 h 63"/>
                <a:gd name="T42" fmla="*/ 13 w 63"/>
                <a:gd name="T43" fmla="*/ 38 h 63"/>
                <a:gd name="T44" fmla="*/ 22 w 63"/>
                <a:gd name="T45" fmla="*/ 19 h 63"/>
                <a:gd name="T46" fmla="*/ 48 w 63"/>
                <a:gd name="T47" fmla="*/ 12 h 63"/>
                <a:gd name="T48" fmla="*/ 50 w 63"/>
                <a:gd name="T49" fmla="*/ 12 h 63"/>
                <a:gd name="T50" fmla="*/ 43 w 63"/>
                <a:gd name="T5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63">
                  <a:moveTo>
                    <a:pt x="63" y="30"/>
                  </a:moveTo>
                  <a:cubicBezTo>
                    <a:pt x="63" y="30"/>
                    <a:pt x="63" y="30"/>
                    <a:pt x="63" y="30"/>
                  </a:cubicBezTo>
                  <a:cubicBezTo>
                    <a:pt x="63" y="21"/>
                    <a:pt x="62" y="14"/>
                    <a:pt x="56" y="9"/>
                  </a:cubicBezTo>
                  <a:cubicBezTo>
                    <a:pt x="55" y="8"/>
                    <a:pt x="55" y="8"/>
                    <a:pt x="55" y="8"/>
                  </a:cubicBezTo>
                  <a:cubicBezTo>
                    <a:pt x="55" y="7"/>
                    <a:pt x="55" y="7"/>
                    <a:pt x="55" y="7"/>
                  </a:cubicBezTo>
                  <a:cubicBezTo>
                    <a:pt x="55" y="7"/>
                    <a:pt x="55" y="7"/>
                    <a:pt x="55" y="7"/>
                  </a:cubicBezTo>
                  <a:cubicBezTo>
                    <a:pt x="54" y="7"/>
                    <a:pt x="54" y="7"/>
                    <a:pt x="54" y="7"/>
                  </a:cubicBezTo>
                  <a:cubicBezTo>
                    <a:pt x="54" y="6"/>
                    <a:pt x="54" y="6"/>
                    <a:pt x="54" y="6"/>
                  </a:cubicBezTo>
                  <a:cubicBezTo>
                    <a:pt x="48" y="1"/>
                    <a:pt x="40" y="0"/>
                    <a:pt x="32" y="0"/>
                  </a:cubicBezTo>
                  <a:cubicBezTo>
                    <a:pt x="23" y="1"/>
                    <a:pt x="15" y="6"/>
                    <a:pt x="9" y="14"/>
                  </a:cubicBezTo>
                  <a:cubicBezTo>
                    <a:pt x="0" y="26"/>
                    <a:pt x="0" y="41"/>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24" y="63"/>
                    <a:pt x="39" y="62"/>
                    <a:pt x="51" y="53"/>
                  </a:cubicBezTo>
                  <a:cubicBezTo>
                    <a:pt x="58" y="47"/>
                    <a:pt x="62" y="38"/>
                    <a:pt x="63" y="30"/>
                  </a:cubicBezTo>
                  <a:moveTo>
                    <a:pt x="43" y="41"/>
                  </a:moveTo>
                  <a:cubicBezTo>
                    <a:pt x="42" y="43"/>
                    <a:pt x="34" y="50"/>
                    <a:pt x="26" y="50"/>
                  </a:cubicBezTo>
                  <a:cubicBezTo>
                    <a:pt x="23" y="50"/>
                    <a:pt x="20" y="49"/>
                    <a:pt x="17" y="47"/>
                  </a:cubicBezTo>
                  <a:cubicBezTo>
                    <a:pt x="16" y="46"/>
                    <a:pt x="16" y="46"/>
                    <a:pt x="16" y="46"/>
                  </a:cubicBezTo>
                  <a:cubicBezTo>
                    <a:pt x="14" y="44"/>
                    <a:pt x="13" y="41"/>
                    <a:pt x="13" y="38"/>
                  </a:cubicBezTo>
                  <a:cubicBezTo>
                    <a:pt x="12" y="32"/>
                    <a:pt x="18" y="23"/>
                    <a:pt x="22" y="19"/>
                  </a:cubicBezTo>
                  <a:cubicBezTo>
                    <a:pt x="26" y="16"/>
                    <a:pt x="38" y="3"/>
                    <a:pt x="48" y="12"/>
                  </a:cubicBezTo>
                  <a:cubicBezTo>
                    <a:pt x="50" y="12"/>
                    <a:pt x="50" y="12"/>
                    <a:pt x="50" y="12"/>
                  </a:cubicBezTo>
                  <a:cubicBezTo>
                    <a:pt x="59" y="22"/>
                    <a:pt x="46" y="38"/>
                    <a:pt x="43"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4" name="Freeform 43"/>
            <p:cNvSpPr>
              <a:spLocks/>
            </p:cNvSpPr>
            <p:nvPr/>
          </p:nvSpPr>
          <p:spPr bwMode="auto">
            <a:xfrm>
              <a:off x="7762876" y="4924425"/>
              <a:ext cx="20638" cy="38100"/>
            </a:xfrm>
            <a:custGeom>
              <a:avLst/>
              <a:gdLst>
                <a:gd name="T0" fmla="*/ 0 w 13"/>
                <a:gd name="T1" fmla="*/ 23 h 24"/>
                <a:gd name="T2" fmla="*/ 8 w 13"/>
                <a:gd name="T3" fmla="*/ 24 h 24"/>
                <a:gd name="T4" fmla="*/ 8 w 13"/>
                <a:gd name="T5" fmla="*/ 24 h 24"/>
                <a:gd name="T6" fmla="*/ 7 w 13"/>
                <a:gd name="T7" fmla="*/ 22 h 24"/>
                <a:gd name="T8" fmla="*/ 11 w 13"/>
                <a:gd name="T9" fmla="*/ 3 h 24"/>
                <a:gd name="T10" fmla="*/ 12 w 13"/>
                <a:gd name="T11" fmla="*/ 3 h 24"/>
                <a:gd name="T12" fmla="*/ 13 w 13"/>
                <a:gd name="T13" fmla="*/ 1 h 24"/>
                <a:gd name="T14" fmla="*/ 5 w 13"/>
                <a:gd name="T15" fmla="*/ 0 h 24"/>
                <a:gd name="T16" fmla="*/ 5 w 13"/>
                <a:gd name="T17" fmla="*/ 1 h 24"/>
                <a:gd name="T18" fmla="*/ 6 w 13"/>
                <a:gd name="T19" fmla="*/ 2 h 24"/>
                <a:gd name="T20" fmla="*/ 3 w 13"/>
                <a:gd name="T21" fmla="*/ 21 h 24"/>
                <a:gd name="T22" fmla="*/ 1 w 13"/>
                <a:gd name="T23" fmla="*/ 22 h 24"/>
                <a:gd name="T24" fmla="*/ 0 w 13"/>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4">
                  <a:moveTo>
                    <a:pt x="0" y="23"/>
                  </a:moveTo>
                  <a:lnTo>
                    <a:pt x="8" y="24"/>
                  </a:lnTo>
                  <a:lnTo>
                    <a:pt x="8" y="24"/>
                  </a:lnTo>
                  <a:lnTo>
                    <a:pt x="7" y="22"/>
                  </a:lnTo>
                  <a:lnTo>
                    <a:pt x="11" y="3"/>
                  </a:lnTo>
                  <a:lnTo>
                    <a:pt x="12" y="3"/>
                  </a:lnTo>
                  <a:lnTo>
                    <a:pt x="13" y="1"/>
                  </a:lnTo>
                  <a:lnTo>
                    <a:pt x="5" y="0"/>
                  </a:lnTo>
                  <a:lnTo>
                    <a:pt x="5" y="1"/>
                  </a:lnTo>
                  <a:lnTo>
                    <a:pt x="6" y="2"/>
                  </a:lnTo>
                  <a:lnTo>
                    <a:pt x="3" y="21"/>
                  </a:lnTo>
                  <a:lnTo>
                    <a:pt x="1" y="22"/>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5" name="Freeform 44"/>
            <p:cNvSpPr>
              <a:spLocks/>
            </p:cNvSpPr>
            <p:nvPr/>
          </p:nvSpPr>
          <p:spPr bwMode="auto">
            <a:xfrm>
              <a:off x="7824788" y="4922838"/>
              <a:ext cx="42863" cy="42863"/>
            </a:xfrm>
            <a:custGeom>
              <a:avLst/>
              <a:gdLst>
                <a:gd name="T0" fmla="*/ 59 w 66"/>
                <a:gd name="T1" fmla="*/ 37 h 66"/>
                <a:gd name="T2" fmla="*/ 62 w 66"/>
                <a:gd name="T3" fmla="*/ 37 h 66"/>
                <a:gd name="T4" fmla="*/ 66 w 66"/>
                <a:gd name="T5" fmla="*/ 50 h 66"/>
                <a:gd name="T6" fmla="*/ 46 w 66"/>
                <a:gd name="T7" fmla="*/ 62 h 66"/>
                <a:gd name="T8" fmla="*/ 8 w 66"/>
                <a:gd name="T9" fmla="*/ 40 h 66"/>
                <a:gd name="T10" fmla="*/ 33 w 66"/>
                <a:gd name="T11" fmla="*/ 2 h 66"/>
                <a:gd name="T12" fmla="*/ 48 w 66"/>
                <a:gd name="T13" fmla="*/ 0 h 66"/>
                <a:gd name="T14" fmla="*/ 52 w 66"/>
                <a:gd name="T15" fmla="*/ 12 h 66"/>
                <a:gd name="T16" fmla="*/ 49 w 66"/>
                <a:gd name="T17" fmla="*/ 14 h 66"/>
                <a:gd name="T18" fmla="*/ 32 w 66"/>
                <a:gd name="T19" fmla="*/ 9 h 66"/>
                <a:gd name="T20" fmla="*/ 19 w 66"/>
                <a:gd name="T21" fmla="*/ 32 h 66"/>
                <a:gd name="T22" fmla="*/ 48 w 66"/>
                <a:gd name="T23" fmla="*/ 25 h 66"/>
                <a:gd name="T24" fmla="*/ 50 w 66"/>
                <a:gd name="T25" fmla="*/ 20 h 66"/>
                <a:gd name="T26" fmla="*/ 53 w 66"/>
                <a:gd name="T27" fmla="*/ 19 h 66"/>
                <a:gd name="T28" fmla="*/ 57 w 66"/>
                <a:gd name="T29" fmla="*/ 32 h 66"/>
                <a:gd name="T30" fmla="*/ 54 w 66"/>
                <a:gd name="T31" fmla="*/ 33 h 66"/>
                <a:gd name="T32" fmla="*/ 51 w 66"/>
                <a:gd name="T33" fmla="*/ 31 h 66"/>
                <a:gd name="T34" fmla="*/ 22 w 66"/>
                <a:gd name="T35" fmla="*/ 38 h 66"/>
                <a:gd name="T36" fmla="*/ 45 w 66"/>
                <a:gd name="T37" fmla="*/ 55 h 66"/>
                <a:gd name="T38" fmla="*/ 59 w 66"/>
                <a:gd name="T39"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59" y="37"/>
                  </a:moveTo>
                  <a:cubicBezTo>
                    <a:pt x="62" y="37"/>
                    <a:pt x="62" y="37"/>
                    <a:pt x="62" y="37"/>
                  </a:cubicBezTo>
                  <a:cubicBezTo>
                    <a:pt x="66" y="50"/>
                    <a:pt x="66" y="50"/>
                    <a:pt x="66" y="50"/>
                  </a:cubicBezTo>
                  <a:cubicBezTo>
                    <a:pt x="60" y="57"/>
                    <a:pt x="55" y="60"/>
                    <a:pt x="46" y="62"/>
                  </a:cubicBezTo>
                  <a:cubicBezTo>
                    <a:pt x="29" y="66"/>
                    <a:pt x="13" y="62"/>
                    <a:pt x="8" y="40"/>
                  </a:cubicBezTo>
                  <a:cubicBezTo>
                    <a:pt x="0" y="16"/>
                    <a:pt x="16" y="7"/>
                    <a:pt x="33" y="2"/>
                  </a:cubicBezTo>
                  <a:cubicBezTo>
                    <a:pt x="39" y="0"/>
                    <a:pt x="43" y="0"/>
                    <a:pt x="48" y="0"/>
                  </a:cubicBezTo>
                  <a:cubicBezTo>
                    <a:pt x="52" y="12"/>
                    <a:pt x="52" y="12"/>
                    <a:pt x="52" y="12"/>
                  </a:cubicBezTo>
                  <a:cubicBezTo>
                    <a:pt x="49" y="14"/>
                    <a:pt x="49" y="14"/>
                    <a:pt x="49" y="14"/>
                  </a:cubicBezTo>
                  <a:cubicBezTo>
                    <a:pt x="45" y="9"/>
                    <a:pt x="38" y="7"/>
                    <a:pt x="32" y="9"/>
                  </a:cubicBezTo>
                  <a:cubicBezTo>
                    <a:pt x="22" y="11"/>
                    <a:pt x="16" y="22"/>
                    <a:pt x="19" y="32"/>
                  </a:cubicBezTo>
                  <a:cubicBezTo>
                    <a:pt x="48" y="25"/>
                    <a:pt x="48" y="25"/>
                    <a:pt x="48" y="25"/>
                  </a:cubicBezTo>
                  <a:cubicBezTo>
                    <a:pt x="50" y="20"/>
                    <a:pt x="50" y="20"/>
                    <a:pt x="50" y="20"/>
                  </a:cubicBezTo>
                  <a:cubicBezTo>
                    <a:pt x="53" y="19"/>
                    <a:pt x="53" y="19"/>
                    <a:pt x="53" y="19"/>
                  </a:cubicBezTo>
                  <a:cubicBezTo>
                    <a:pt x="57" y="32"/>
                    <a:pt x="57" y="32"/>
                    <a:pt x="57" y="32"/>
                  </a:cubicBezTo>
                  <a:cubicBezTo>
                    <a:pt x="54" y="33"/>
                    <a:pt x="54" y="33"/>
                    <a:pt x="54" y="33"/>
                  </a:cubicBezTo>
                  <a:cubicBezTo>
                    <a:pt x="51" y="31"/>
                    <a:pt x="51" y="31"/>
                    <a:pt x="51" y="31"/>
                  </a:cubicBezTo>
                  <a:cubicBezTo>
                    <a:pt x="22" y="38"/>
                    <a:pt x="22" y="38"/>
                    <a:pt x="22" y="38"/>
                  </a:cubicBezTo>
                  <a:cubicBezTo>
                    <a:pt x="23" y="49"/>
                    <a:pt x="34" y="57"/>
                    <a:pt x="45" y="55"/>
                  </a:cubicBezTo>
                  <a:cubicBezTo>
                    <a:pt x="52" y="53"/>
                    <a:pt x="60" y="46"/>
                    <a:pt x="59"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6" name="Freeform 45"/>
            <p:cNvSpPr>
              <a:spLocks/>
            </p:cNvSpPr>
            <p:nvPr/>
          </p:nvSpPr>
          <p:spPr bwMode="auto">
            <a:xfrm>
              <a:off x="7642226" y="4854575"/>
              <a:ext cx="50800" cy="49213"/>
            </a:xfrm>
            <a:custGeom>
              <a:avLst/>
              <a:gdLst>
                <a:gd name="T0" fmla="*/ 29 w 32"/>
                <a:gd name="T1" fmla="*/ 11 h 31"/>
                <a:gd name="T2" fmla="*/ 28 w 32"/>
                <a:gd name="T3" fmla="*/ 12 h 31"/>
                <a:gd name="T4" fmla="*/ 28 w 32"/>
                <a:gd name="T5" fmla="*/ 13 h 31"/>
                <a:gd name="T6" fmla="*/ 18 w 32"/>
                <a:gd name="T7" fmla="*/ 23 h 31"/>
                <a:gd name="T8" fmla="*/ 22 w 32"/>
                <a:gd name="T9" fmla="*/ 3 h 31"/>
                <a:gd name="T10" fmla="*/ 19 w 32"/>
                <a:gd name="T11" fmla="*/ 0 h 31"/>
                <a:gd name="T12" fmla="*/ 19 w 32"/>
                <a:gd name="T13" fmla="*/ 1 h 31"/>
                <a:gd name="T14" fmla="*/ 18 w 32"/>
                <a:gd name="T15" fmla="*/ 2 h 31"/>
                <a:gd name="T16" fmla="*/ 3 w 32"/>
                <a:gd name="T17" fmla="*/ 13 h 31"/>
                <a:gd name="T18" fmla="*/ 1 w 32"/>
                <a:gd name="T19" fmla="*/ 12 h 31"/>
                <a:gd name="T20" fmla="*/ 0 w 32"/>
                <a:gd name="T21" fmla="*/ 13 h 31"/>
                <a:gd name="T22" fmla="*/ 4 w 32"/>
                <a:gd name="T23" fmla="*/ 18 h 31"/>
                <a:gd name="T24" fmla="*/ 5 w 32"/>
                <a:gd name="T25" fmla="*/ 17 h 31"/>
                <a:gd name="T26" fmla="*/ 5 w 32"/>
                <a:gd name="T27" fmla="*/ 15 h 31"/>
                <a:gd name="T28" fmla="*/ 17 w 32"/>
                <a:gd name="T29" fmla="*/ 8 h 31"/>
                <a:gd name="T30" fmla="*/ 12 w 32"/>
                <a:gd name="T31" fmla="*/ 28 h 31"/>
                <a:gd name="T32" fmla="*/ 14 w 32"/>
                <a:gd name="T33" fmla="*/ 31 h 31"/>
                <a:gd name="T34" fmla="*/ 30 w 32"/>
                <a:gd name="T35" fmla="*/ 16 h 31"/>
                <a:gd name="T36" fmla="*/ 31 w 32"/>
                <a:gd name="T37" fmla="*/ 15 h 31"/>
                <a:gd name="T38" fmla="*/ 32 w 32"/>
                <a:gd name="T39" fmla="*/ 15 h 31"/>
                <a:gd name="T40" fmla="*/ 29 w 32"/>
                <a:gd name="T4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29" y="11"/>
                  </a:moveTo>
                  <a:lnTo>
                    <a:pt x="28" y="12"/>
                  </a:lnTo>
                  <a:lnTo>
                    <a:pt x="28" y="13"/>
                  </a:lnTo>
                  <a:lnTo>
                    <a:pt x="18" y="23"/>
                  </a:lnTo>
                  <a:lnTo>
                    <a:pt x="22" y="3"/>
                  </a:lnTo>
                  <a:lnTo>
                    <a:pt x="19" y="0"/>
                  </a:lnTo>
                  <a:lnTo>
                    <a:pt x="19" y="1"/>
                  </a:lnTo>
                  <a:lnTo>
                    <a:pt x="18" y="2"/>
                  </a:lnTo>
                  <a:lnTo>
                    <a:pt x="3" y="13"/>
                  </a:lnTo>
                  <a:lnTo>
                    <a:pt x="1" y="12"/>
                  </a:lnTo>
                  <a:lnTo>
                    <a:pt x="0" y="13"/>
                  </a:lnTo>
                  <a:lnTo>
                    <a:pt x="4" y="18"/>
                  </a:lnTo>
                  <a:lnTo>
                    <a:pt x="5" y="17"/>
                  </a:lnTo>
                  <a:lnTo>
                    <a:pt x="5" y="15"/>
                  </a:lnTo>
                  <a:lnTo>
                    <a:pt x="17" y="8"/>
                  </a:lnTo>
                  <a:lnTo>
                    <a:pt x="12" y="28"/>
                  </a:lnTo>
                  <a:lnTo>
                    <a:pt x="14" y="31"/>
                  </a:lnTo>
                  <a:lnTo>
                    <a:pt x="30" y="16"/>
                  </a:lnTo>
                  <a:lnTo>
                    <a:pt x="31" y="15"/>
                  </a:lnTo>
                  <a:lnTo>
                    <a:pt x="32" y="15"/>
                  </a:lnTo>
                  <a:lnTo>
                    <a:pt x="2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7" name="Freeform 46"/>
            <p:cNvSpPr>
              <a:spLocks/>
            </p:cNvSpPr>
            <p:nvPr/>
          </p:nvSpPr>
          <p:spPr bwMode="auto">
            <a:xfrm>
              <a:off x="7786688" y="4927600"/>
              <a:ext cx="36513" cy="38100"/>
            </a:xfrm>
            <a:custGeom>
              <a:avLst/>
              <a:gdLst>
                <a:gd name="T0" fmla="*/ 17 w 23"/>
                <a:gd name="T1" fmla="*/ 1 h 24"/>
                <a:gd name="T2" fmla="*/ 17 w 23"/>
                <a:gd name="T3" fmla="*/ 2 h 24"/>
                <a:gd name="T4" fmla="*/ 18 w 23"/>
                <a:gd name="T5" fmla="*/ 3 h 24"/>
                <a:gd name="T6" fmla="*/ 19 w 23"/>
                <a:gd name="T7" fmla="*/ 17 h 24"/>
                <a:gd name="T8" fmla="*/ 6 w 23"/>
                <a:gd name="T9" fmla="*/ 0 h 24"/>
                <a:gd name="T10" fmla="*/ 2 w 23"/>
                <a:gd name="T11" fmla="*/ 0 h 24"/>
                <a:gd name="T12" fmla="*/ 2 w 23"/>
                <a:gd name="T13" fmla="*/ 1 h 24"/>
                <a:gd name="T14" fmla="*/ 3 w 23"/>
                <a:gd name="T15" fmla="*/ 2 h 24"/>
                <a:gd name="T16" fmla="*/ 1 w 23"/>
                <a:gd name="T17" fmla="*/ 22 h 24"/>
                <a:gd name="T18" fmla="*/ 0 w 23"/>
                <a:gd name="T19" fmla="*/ 22 h 24"/>
                <a:gd name="T20" fmla="*/ 0 w 23"/>
                <a:gd name="T21" fmla="*/ 24 h 24"/>
                <a:gd name="T22" fmla="*/ 6 w 23"/>
                <a:gd name="T23" fmla="*/ 24 h 24"/>
                <a:gd name="T24" fmla="*/ 6 w 23"/>
                <a:gd name="T25" fmla="*/ 22 h 24"/>
                <a:gd name="T26" fmla="*/ 5 w 23"/>
                <a:gd name="T27" fmla="*/ 21 h 24"/>
                <a:gd name="T28" fmla="*/ 6 w 23"/>
                <a:gd name="T29" fmla="*/ 8 h 24"/>
                <a:gd name="T30" fmla="*/ 20 w 23"/>
                <a:gd name="T31" fmla="*/ 24 h 24"/>
                <a:gd name="T32" fmla="*/ 23 w 23"/>
                <a:gd name="T33" fmla="*/ 24 h 24"/>
                <a:gd name="T34" fmla="*/ 21 w 23"/>
                <a:gd name="T35" fmla="*/ 3 h 24"/>
                <a:gd name="T36" fmla="*/ 22 w 23"/>
                <a:gd name="T37" fmla="*/ 2 h 24"/>
                <a:gd name="T38" fmla="*/ 22 w 23"/>
                <a:gd name="T39" fmla="*/ 1 h 24"/>
                <a:gd name="T40" fmla="*/ 17 w 23"/>
                <a:gd name="T4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17" y="1"/>
                  </a:moveTo>
                  <a:lnTo>
                    <a:pt x="17" y="2"/>
                  </a:lnTo>
                  <a:lnTo>
                    <a:pt x="18" y="3"/>
                  </a:lnTo>
                  <a:lnTo>
                    <a:pt x="19" y="17"/>
                  </a:lnTo>
                  <a:lnTo>
                    <a:pt x="6" y="0"/>
                  </a:lnTo>
                  <a:lnTo>
                    <a:pt x="2" y="0"/>
                  </a:lnTo>
                  <a:lnTo>
                    <a:pt x="2" y="1"/>
                  </a:lnTo>
                  <a:lnTo>
                    <a:pt x="3" y="2"/>
                  </a:lnTo>
                  <a:lnTo>
                    <a:pt x="1" y="22"/>
                  </a:lnTo>
                  <a:lnTo>
                    <a:pt x="0" y="22"/>
                  </a:lnTo>
                  <a:lnTo>
                    <a:pt x="0" y="24"/>
                  </a:lnTo>
                  <a:lnTo>
                    <a:pt x="6" y="24"/>
                  </a:lnTo>
                  <a:lnTo>
                    <a:pt x="6" y="22"/>
                  </a:lnTo>
                  <a:lnTo>
                    <a:pt x="5" y="21"/>
                  </a:lnTo>
                  <a:lnTo>
                    <a:pt x="6" y="8"/>
                  </a:lnTo>
                  <a:lnTo>
                    <a:pt x="20" y="24"/>
                  </a:lnTo>
                  <a:lnTo>
                    <a:pt x="23" y="24"/>
                  </a:lnTo>
                  <a:lnTo>
                    <a:pt x="21" y="3"/>
                  </a:lnTo>
                  <a:lnTo>
                    <a:pt x="22" y="2"/>
                  </a:lnTo>
                  <a:lnTo>
                    <a:pt x="22" y="1"/>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8" name="Freeform 47"/>
            <p:cNvSpPr>
              <a:spLocks/>
            </p:cNvSpPr>
            <p:nvPr/>
          </p:nvSpPr>
          <p:spPr bwMode="auto">
            <a:xfrm>
              <a:off x="7705726" y="4906963"/>
              <a:ext cx="52388" cy="50800"/>
            </a:xfrm>
            <a:custGeom>
              <a:avLst/>
              <a:gdLst>
                <a:gd name="T0" fmla="*/ 0 w 33"/>
                <a:gd name="T1" fmla="*/ 19 h 32"/>
                <a:gd name="T2" fmla="*/ 1 w 33"/>
                <a:gd name="T3" fmla="*/ 17 h 32"/>
                <a:gd name="T4" fmla="*/ 3 w 33"/>
                <a:gd name="T5" fmla="*/ 17 h 32"/>
                <a:gd name="T6" fmla="*/ 15 w 33"/>
                <a:gd name="T7" fmla="*/ 3 h 32"/>
                <a:gd name="T8" fmla="*/ 15 w 33"/>
                <a:gd name="T9" fmla="*/ 1 h 32"/>
                <a:gd name="T10" fmla="*/ 16 w 33"/>
                <a:gd name="T11" fmla="*/ 0 h 32"/>
                <a:gd name="T12" fmla="*/ 20 w 33"/>
                <a:gd name="T13" fmla="*/ 2 h 32"/>
                <a:gd name="T14" fmla="*/ 19 w 33"/>
                <a:gd name="T15" fmla="*/ 17 h 32"/>
                <a:gd name="T16" fmla="*/ 27 w 33"/>
                <a:gd name="T17" fmla="*/ 7 h 32"/>
                <a:gd name="T18" fmla="*/ 27 w 33"/>
                <a:gd name="T19" fmla="*/ 6 h 32"/>
                <a:gd name="T20" fmla="*/ 28 w 33"/>
                <a:gd name="T21" fmla="*/ 6 h 32"/>
                <a:gd name="T22" fmla="*/ 33 w 33"/>
                <a:gd name="T23" fmla="*/ 8 h 32"/>
                <a:gd name="T24" fmla="*/ 33 w 33"/>
                <a:gd name="T25" fmla="*/ 9 h 32"/>
                <a:gd name="T26" fmla="*/ 32 w 33"/>
                <a:gd name="T27" fmla="*/ 10 h 32"/>
                <a:gd name="T28" fmla="*/ 30 w 33"/>
                <a:gd name="T29" fmla="*/ 30 h 32"/>
                <a:gd name="T30" fmla="*/ 31 w 33"/>
                <a:gd name="T31" fmla="*/ 31 h 32"/>
                <a:gd name="T32" fmla="*/ 31 w 33"/>
                <a:gd name="T33" fmla="*/ 32 h 32"/>
                <a:gd name="T34" fmla="*/ 24 w 33"/>
                <a:gd name="T35" fmla="*/ 29 h 32"/>
                <a:gd name="T36" fmla="*/ 24 w 33"/>
                <a:gd name="T37" fmla="*/ 28 h 32"/>
                <a:gd name="T38" fmla="*/ 25 w 33"/>
                <a:gd name="T39" fmla="*/ 28 h 32"/>
                <a:gd name="T40" fmla="*/ 27 w 33"/>
                <a:gd name="T41" fmla="*/ 12 h 32"/>
                <a:gd name="T42" fmla="*/ 15 w 33"/>
                <a:gd name="T43" fmla="*/ 27 h 32"/>
                <a:gd name="T44" fmla="*/ 13 w 33"/>
                <a:gd name="T45" fmla="*/ 26 h 32"/>
                <a:gd name="T46" fmla="*/ 15 w 33"/>
                <a:gd name="T47" fmla="*/ 8 h 32"/>
                <a:gd name="T48" fmla="*/ 5 w 33"/>
                <a:gd name="T49" fmla="*/ 19 h 32"/>
                <a:gd name="T50" fmla="*/ 6 w 33"/>
                <a:gd name="T51" fmla="*/ 21 h 32"/>
                <a:gd name="T52" fmla="*/ 5 w 33"/>
                <a:gd name="T53" fmla="*/ 22 h 32"/>
                <a:gd name="T54" fmla="*/ 0 w 33"/>
                <a:gd name="T5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32">
                  <a:moveTo>
                    <a:pt x="0" y="19"/>
                  </a:moveTo>
                  <a:lnTo>
                    <a:pt x="1" y="17"/>
                  </a:lnTo>
                  <a:lnTo>
                    <a:pt x="3" y="17"/>
                  </a:lnTo>
                  <a:lnTo>
                    <a:pt x="15" y="3"/>
                  </a:lnTo>
                  <a:lnTo>
                    <a:pt x="15" y="1"/>
                  </a:lnTo>
                  <a:lnTo>
                    <a:pt x="16" y="0"/>
                  </a:lnTo>
                  <a:lnTo>
                    <a:pt x="20" y="2"/>
                  </a:lnTo>
                  <a:lnTo>
                    <a:pt x="19" y="17"/>
                  </a:lnTo>
                  <a:lnTo>
                    <a:pt x="27" y="7"/>
                  </a:lnTo>
                  <a:lnTo>
                    <a:pt x="27" y="6"/>
                  </a:lnTo>
                  <a:lnTo>
                    <a:pt x="28" y="6"/>
                  </a:lnTo>
                  <a:lnTo>
                    <a:pt x="33" y="8"/>
                  </a:lnTo>
                  <a:lnTo>
                    <a:pt x="33" y="9"/>
                  </a:lnTo>
                  <a:lnTo>
                    <a:pt x="32" y="10"/>
                  </a:lnTo>
                  <a:lnTo>
                    <a:pt x="30" y="30"/>
                  </a:lnTo>
                  <a:lnTo>
                    <a:pt x="31" y="31"/>
                  </a:lnTo>
                  <a:lnTo>
                    <a:pt x="31" y="32"/>
                  </a:lnTo>
                  <a:lnTo>
                    <a:pt x="24" y="29"/>
                  </a:lnTo>
                  <a:lnTo>
                    <a:pt x="24" y="28"/>
                  </a:lnTo>
                  <a:lnTo>
                    <a:pt x="25" y="28"/>
                  </a:lnTo>
                  <a:lnTo>
                    <a:pt x="27" y="12"/>
                  </a:lnTo>
                  <a:lnTo>
                    <a:pt x="15" y="27"/>
                  </a:lnTo>
                  <a:lnTo>
                    <a:pt x="13" y="26"/>
                  </a:lnTo>
                  <a:lnTo>
                    <a:pt x="15" y="8"/>
                  </a:lnTo>
                  <a:lnTo>
                    <a:pt x="5" y="19"/>
                  </a:lnTo>
                  <a:lnTo>
                    <a:pt x="6" y="21"/>
                  </a:lnTo>
                  <a:lnTo>
                    <a:pt x="5" y="22"/>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9" name="Freeform 48"/>
            <p:cNvSpPr>
              <a:spLocks/>
            </p:cNvSpPr>
            <p:nvPr/>
          </p:nvSpPr>
          <p:spPr bwMode="auto">
            <a:xfrm>
              <a:off x="7908926" y="4879975"/>
              <a:ext cx="46038" cy="46038"/>
            </a:xfrm>
            <a:custGeom>
              <a:avLst/>
              <a:gdLst>
                <a:gd name="T0" fmla="*/ 62 w 73"/>
                <a:gd name="T1" fmla="*/ 26 h 72"/>
                <a:gd name="T2" fmla="*/ 64 w 73"/>
                <a:gd name="T3" fmla="*/ 25 h 72"/>
                <a:gd name="T4" fmla="*/ 73 w 73"/>
                <a:gd name="T5" fmla="*/ 35 h 72"/>
                <a:gd name="T6" fmla="*/ 62 w 73"/>
                <a:gd name="T7" fmla="*/ 55 h 72"/>
                <a:gd name="T8" fmla="*/ 17 w 73"/>
                <a:gd name="T9" fmla="*/ 55 h 72"/>
                <a:gd name="T10" fmla="*/ 22 w 73"/>
                <a:gd name="T11" fmla="*/ 9 h 72"/>
                <a:gd name="T12" fmla="*/ 34 w 73"/>
                <a:gd name="T13" fmla="*/ 0 h 72"/>
                <a:gd name="T14" fmla="*/ 43 w 73"/>
                <a:gd name="T15" fmla="*/ 9 h 72"/>
                <a:gd name="T16" fmla="*/ 42 w 73"/>
                <a:gd name="T17" fmla="*/ 12 h 72"/>
                <a:gd name="T18" fmla="*/ 24 w 73"/>
                <a:gd name="T19" fmla="*/ 16 h 72"/>
                <a:gd name="T20" fmla="*/ 24 w 73"/>
                <a:gd name="T21" fmla="*/ 41 h 72"/>
                <a:gd name="T22" fmla="*/ 47 w 73"/>
                <a:gd name="T23" fmla="*/ 22 h 72"/>
                <a:gd name="T24" fmla="*/ 46 w 73"/>
                <a:gd name="T25" fmla="*/ 17 h 72"/>
                <a:gd name="T26" fmla="*/ 48 w 73"/>
                <a:gd name="T27" fmla="*/ 14 h 72"/>
                <a:gd name="T28" fmla="*/ 57 w 73"/>
                <a:gd name="T29" fmla="*/ 24 h 72"/>
                <a:gd name="T30" fmla="*/ 55 w 73"/>
                <a:gd name="T31" fmla="*/ 26 h 72"/>
                <a:gd name="T32" fmla="*/ 52 w 73"/>
                <a:gd name="T33" fmla="*/ 26 h 72"/>
                <a:gd name="T34" fmla="*/ 29 w 73"/>
                <a:gd name="T35" fmla="*/ 46 h 72"/>
                <a:gd name="T36" fmla="*/ 57 w 73"/>
                <a:gd name="T37" fmla="*/ 50 h 72"/>
                <a:gd name="T38" fmla="*/ 62 w 73"/>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72">
                  <a:moveTo>
                    <a:pt x="62" y="26"/>
                  </a:moveTo>
                  <a:cubicBezTo>
                    <a:pt x="64" y="25"/>
                    <a:pt x="64" y="25"/>
                    <a:pt x="64" y="25"/>
                  </a:cubicBezTo>
                  <a:cubicBezTo>
                    <a:pt x="73" y="35"/>
                    <a:pt x="73" y="35"/>
                    <a:pt x="73" y="35"/>
                  </a:cubicBezTo>
                  <a:cubicBezTo>
                    <a:pt x="72" y="44"/>
                    <a:pt x="69" y="49"/>
                    <a:pt x="62" y="55"/>
                  </a:cubicBezTo>
                  <a:cubicBezTo>
                    <a:pt x="48" y="68"/>
                    <a:pt x="32" y="72"/>
                    <a:pt x="17" y="55"/>
                  </a:cubicBezTo>
                  <a:cubicBezTo>
                    <a:pt x="0" y="37"/>
                    <a:pt x="8" y="22"/>
                    <a:pt x="22" y="9"/>
                  </a:cubicBezTo>
                  <a:cubicBezTo>
                    <a:pt x="26" y="5"/>
                    <a:pt x="29" y="3"/>
                    <a:pt x="34" y="0"/>
                  </a:cubicBezTo>
                  <a:cubicBezTo>
                    <a:pt x="43" y="9"/>
                    <a:pt x="43" y="9"/>
                    <a:pt x="43" y="9"/>
                  </a:cubicBezTo>
                  <a:cubicBezTo>
                    <a:pt x="42" y="12"/>
                    <a:pt x="42" y="12"/>
                    <a:pt x="42" y="12"/>
                  </a:cubicBezTo>
                  <a:cubicBezTo>
                    <a:pt x="35" y="10"/>
                    <a:pt x="29" y="11"/>
                    <a:pt x="24" y="16"/>
                  </a:cubicBezTo>
                  <a:cubicBezTo>
                    <a:pt x="16" y="22"/>
                    <a:pt x="17" y="35"/>
                    <a:pt x="24" y="41"/>
                  </a:cubicBezTo>
                  <a:cubicBezTo>
                    <a:pt x="47" y="22"/>
                    <a:pt x="47" y="22"/>
                    <a:pt x="47" y="22"/>
                  </a:cubicBezTo>
                  <a:cubicBezTo>
                    <a:pt x="46" y="17"/>
                    <a:pt x="46" y="17"/>
                    <a:pt x="46" y="17"/>
                  </a:cubicBezTo>
                  <a:cubicBezTo>
                    <a:pt x="48" y="14"/>
                    <a:pt x="48" y="14"/>
                    <a:pt x="48" y="14"/>
                  </a:cubicBezTo>
                  <a:cubicBezTo>
                    <a:pt x="57" y="24"/>
                    <a:pt x="57" y="24"/>
                    <a:pt x="57" y="24"/>
                  </a:cubicBezTo>
                  <a:cubicBezTo>
                    <a:pt x="55" y="26"/>
                    <a:pt x="55" y="26"/>
                    <a:pt x="55" y="26"/>
                  </a:cubicBezTo>
                  <a:cubicBezTo>
                    <a:pt x="52" y="26"/>
                    <a:pt x="52" y="26"/>
                    <a:pt x="52" y="26"/>
                  </a:cubicBezTo>
                  <a:cubicBezTo>
                    <a:pt x="29" y="46"/>
                    <a:pt x="29" y="46"/>
                    <a:pt x="29" y="46"/>
                  </a:cubicBezTo>
                  <a:cubicBezTo>
                    <a:pt x="35" y="56"/>
                    <a:pt x="49" y="58"/>
                    <a:pt x="57" y="50"/>
                  </a:cubicBezTo>
                  <a:cubicBezTo>
                    <a:pt x="63" y="45"/>
                    <a:pt x="66" y="34"/>
                    <a:pt x="62"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0" name="Freeform 49"/>
            <p:cNvSpPr>
              <a:spLocks/>
            </p:cNvSpPr>
            <p:nvPr/>
          </p:nvSpPr>
          <p:spPr bwMode="auto">
            <a:xfrm>
              <a:off x="7970838" y="4703763"/>
              <a:ext cx="41275" cy="41275"/>
            </a:xfrm>
            <a:custGeom>
              <a:avLst/>
              <a:gdLst>
                <a:gd name="T0" fmla="*/ 37 w 67"/>
                <a:gd name="T1" fmla="*/ 5 h 65"/>
                <a:gd name="T2" fmla="*/ 37 w 67"/>
                <a:gd name="T3" fmla="*/ 3 h 65"/>
                <a:gd name="T4" fmla="*/ 50 w 67"/>
                <a:gd name="T5" fmla="*/ 0 h 65"/>
                <a:gd name="T6" fmla="*/ 63 w 67"/>
                <a:gd name="T7" fmla="*/ 19 h 65"/>
                <a:gd name="T8" fmla="*/ 41 w 67"/>
                <a:gd name="T9" fmla="*/ 58 h 65"/>
                <a:gd name="T10" fmla="*/ 2 w 67"/>
                <a:gd name="T11" fmla="*/ 32 h 65"/>
                <a:gd name="T12" fmla="*/ 0 w 67"/>
                <a:gd name="T13" fmla="*/ 18 h 65"/>
                <a:gd name="T14" fmla="*/ 12 w 67"/>
                <a:gd name="T15" fmla="*/ 15 h 65"/>
                <a:gd name="T16" fmla="*/ 14 w 67"/>
                <a:gd name="T17" fmla="*/ 17 h 65"/>
                <a:gd name="T18" fmla="*/ 9 w 67"/>
                <a:gd name="T19" fmla="*/ 34 h 65"/>
                <a:gd name="T20" fmla="*/ 31 w 67"/>
                <a:gd name="T21" fmla="*/ 46 h 65"/>
                <a:gd name="T22" fmla="*/ 25 w 67"/>
                <a:gd name="T23" fmla="*/ 17 h 65"/>
                <a:gd name="T24" fmla="*/ 20 w 67"/>
                <a:gd name="T25" fmla="*/ 15 h 65"/>
                <a:gd name="T26" fmla="*/ 19 w 67"/>
                <a:gd name="T27" fmla="*/ 12 h 65"/>
                <a:gd name="T28" fmla="*/ 33 w 67"/>
                <a:gd name="T29" fmla="*/ 9 h 65"/>
                <a:gd name="T30" fmla="*/ 33 w 67"/>
                <a:gd name="T31" fmla="*/ 11 h 65"/>
                <a:gd name="T32" fmla="*/ 31 w 67"/>
                <a:gd name="T33" fmla="*/ 15 h 65"/>
                <a:gd name="T34" fmla="*/ 39 w 67"/>
                <a:gd name="T35" fmla="*/ 43 h 65"/>
                <a:gd name="T36" fmla="*/ 56 w 67"/>
                <a:gd name="T37" fmla="*/ 21 h 65"/>
                <a:gd name="T38" fmla="*/ 37 w 67"/>
                <a:gd name="T39"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7" y="5"/>
                  </a:moveTo>
                  <a:cubicBezTo>
                    <a:pt x="37" y="3"/>
                    <a:pt x="37" y="3"/>
                    <a:pt x="37" y="3"/>
                  </a:cubicBezTo>
                  <a:cubicBezTo>
                    <a:pt x="50" y="0"/>
                    <a:pt x="50" y="0"/>
                    <a:pt x="50" y="0"/>
                  </a:cubicBezTo>
                  <a:cubicBezTo>
                    <a:pt x="57" y="6"/>
                    <a:pt x="61" y="11"/>
                    <a:pt x="63" y="19"/>
                  </a:cubicBezTo>
                  <a:cubicBezTo>
                    <a:pt x="67" y="37"/>
                    <a:pt x="63" y="52"/>
                    <a:pt x="41" y="58"/>
                  </a:cubicBezTo>
                  <a:cubicBezTo>
                    <a:pt x="17" y="65"/>
                    <a:pt x="7" y="50"/>
                    <a:pt x="2" y="32"/>
                  </a:cubicBezTo>
                  <a:cubicBezTo>
                    <a:pt x="0" y="27"/>
                    <a:pt x="0" y="23"/>
                    <a:pt x="0" y="18"/>
                  </a:cubicBezTo>
                  <a:cubicBezTo>
                    <a:pt x="12" y="15"/>
                    <a:pt x="12" y="15"/>
                    <a:pt x="12" y="15"/>
                  </a:cubicBezTo>
                  <a:cubicBezTo>
                    <a:pt x="14" y="17"/>
                    <a:pt x="14" y="17"/>
                    <a:pt x="14" y="17"/>
                  </a:cubicBezTo>
                  <a:cubicBezTo>
                    <a:pt x="9" y="21"/>
                    <a:pt x="7" y="28"/>
                    <a:pt x="9" y="34"/>
                  </a:cubicBezTo>
                  <a:cubicBezTo>
                    <a:pt x="11" y="44"/>
                    <a:pt x="22" y="50"/>
                    <a:pt x="31" y="46"/>
                  </a:cubicBezTo>
                  <a:cubicBezTo>
                    <a:pt x="25" y="17"/>
                    <a:pt x="25" y="17"/>
                    <a:pt x="25" y="17"/>
                  </a:cubicBezTo>
                  <a:cubicBezTo>
                    <a:pt x="20" y="15"/>
                    <a:pt x="20" y="15"/>
                    <a:pt x="20" y="15"/>
                  </a:cubicBezTo>
                  <a:cubicBezTo>
                    <a:pt x="19" y="12"/>
                    <a:pt x="19" y="12"/>
                    <a:pt x="19" y="12"/>
                  </a:cubicBezTo>
                  <a:cubicBezTo>
                    <a:pt x="33" y="9"/>
                    <a:pt x="33" y="9"/>
                    <a:pt x="33" y="9"/>
                  </a:cubicBezTo>
                  <a:cubicBezTo>
                    <a:pt x="33" y="11"/>
                    <a:pt x="33" y="11"/>
                    <a:pt x="33" y="11"/>
                  </a:cubicBezTo>
                  <a:cubicBezTo>
                    <a:pt x="31" y="15"/>
                    <a:pt x="31" y="15"/>
                    <a:pt x="31" y="15"/>
                  </a:cubicBezTo>
                  <a:cubicBezTo>
                    <a:pt x="39" y="43"/>
                    <a:pt x="39" y="43"/>
                    <a:pt x="39" y="43"/>
                  </a:cubicBezTo>
                  <a:cubicBezTo>
                    <a:pt x="50" y="43"/>
                    <a:pt x="58" y="32"/>
                    <a:pt x="56" y="21"/>
                  </a:cubicBezTo>
                  <a:cubicBezTo>
                    <a:pt x="54" y="13"/>
                    <a:pt x="46" y="6"/>
                    <a:pt x="37"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1" name="Freeform 50"/>
            <p:cNvSpPr>
              <a:spLocks noEditPoints="1"/>
            </p:cNvSpPr>
            <p:nvPr/>
          </p:nvSpPr>
          <p:spPr bwMode="auto">
            <a:xfrm>
              <a:off x="7954963" y="4657725"/>
              <a:ext cx="47625" cy="50800"/>
            </a:xfrm>
            <a:custGeom>
              <a:avLst/>
              <a:gdLst>
                <a:gd name="T0" fmla="*/ 67 w 73"/>
                <a:gd name="T1" fmla="*/ 40 h 80"/>
                <a:gd name="T2" fmla="*/ 52 w 73"/>
                <a:gd name="T3" fmla="*/ 48 h 80"/>
                <a:gd name="T4" fmla="*/ 54 w 73"/>
                <a:gd name="T5" fmla="*/ 17 h 80"/>
                <a:gd name="T6" fmla="*/ 41 w 73"/>
                <a:gd name="T7" fmla="*/ 0 h 80"/>
                <a:gd name="T8" fmla="*/ 39 w 73"/>
                <a:gd name="T9" fmla="*/ 1 h 80"/>
                <a:gd name="T10" fmla="*/ 43 w 73"/>
                <a:gd name="T11" fmla="*/ 11 h 80"/>
                <a:gd name="T12" fmla="*/ 43 w 73"/>
                <a:gd name="T13" fmla="*/ 31 h 80"/>
                <a:gd name="T14" fmla="*/ 19 w 73"/>
                <a:gd name="T15" fmla="*/ 23 h 80"/>
                <a:gd name="T16" fmla="*/ 5 w 73"/>
                <a:gd name="T17" fmla="*/ 51 h 80"/>
                <a:gd name="T18" fmla="*/ 18 w 73"/>
                <a:gd name="T19" fmla="*/ 80 h 80"/>
                <a:gd name="T20" fmla="*/ 22 w 73"/>
                <a:gd name="T21" fmla="*/ 78 h 80"/>
                <a:gd name="T22" fmla="*/ 23 w 73"/>
                <a:gd name="T23" fmla="*/ 75 h 80"/>
                <a:gd name="T24" fmla="*/ 68 w 73"/>
                <a:gd name="T25" fmla="*/ 52 h 80"/>
                <a:gd name="T26" fmla="*/ 71 w 73"/>
                <a:gd name="T27" fmla="*/ 54 h 80"/>
                <a:gd name="T28" fmla="*/ 73 w 73"/>
                <a:gd name="T29" fmla="*/ 54 h 80"/>
                <a:gd name="T30" fmla="*/ 67 w 73"/>
                <a:gd name="T31" fmla="*/ 40 h 80"/>
                <a:gd name="T32" fmla="*/ 17 w 73"/>
                <a:gd name="T33" fmla="*/ 66 h 80"/>
                <a:gd name="T34" fmla="*/ 23 w 73"/>
                <a:gd name="T35" fmla="*/ 33 h 80"/>
                <a:gd name="T36" fmla="*/ 45 w 73"/>
                <a:gd name="T37" fmla="*/ 51 h 80"/>
                <a:gd name="T38" fmla="*/ 17 w 73"/>
                <a:gd name="T39"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80">
                  <a:moveTo>
                    <a:pt x="67" y="40"/>
                  </a:moveTo>
                  <a:cubicBezTo>
                    <a:pt x="52" y="48"/>
                    <a:pt x="52" y="48"/>
                    <a:pt x="52" y="48"/>
                  </a:cubicBezTo>
                  <a:cubicBezTo>
                    <a:pt x="52" y="36"/>
                    <a:pt x="55" y="24"/>
                    <a:pt x="54" y="17"/>
                  </a:cubicBezTo>
                  <a:cubicBezTo>
                    <a:pt x="51" y="8"/>
                    <a:pt x="49" y="6"/>
                    <a:pt x="41" y="0"/>
                  </a:cubicBezTo>
                  <a:cubicBezTo>
                    <a:pt x="39" y="1"/>
                    <a:pt x="39" y="1"/>
                    <a:pt x="39" y="1"/>
                  </a:cubicBezTo>
                  <a:cubicBezTo>
                    <a:pt x="41" y="5"/>
                    <a:pt x="42" y="5"/>
                    <a:pt x="43" y="11"/>
                  </a:cubicBezTo>
                  <a:cubicBezTo>
                    <a:pt x="46" y="18"/>
                    <a:pt x="45" y="23"/>
                    <a:pt x="43" y="31"/>
                  </a:cubicBezTo>
                  <a:cubicBezTo>
                    <a:pt x="39" y="23"/>
                    <a:pt x="29" y="20"/>
                    <a:pt x="19" y="23"/>
                  </a:cubicBezTo>
                  <a:cubicBezTo>
                    <a:pt x="7" y="26"/>
                    <a:pt x="0" y="39"/>
                    <a:pt x="5" y="51"/>
                  </a:cubicBezTo>
                  <a:cubicBezTo>
                    <a:pt x="18" y="80"/>
                    <a:pt x="18" y="80"/>
                    <a:pt x="18" y="80"/>
                  </a:cubicBezTo>
                  <a:cubicBezTo>
                    <a:pt x="22" y="78"/>
                    <a:pt x="22" y="78"/>
                    <a:pt x="22" y="78"/>
                  </a:cubicBezTo>
                  <a:cubicBezTo>
                    <a:pt x="23" y="75"/>
                    <a:pt x="23" y="75"/>
                    <a:pt x="23" y="75"/>
                  </a:cubicBezTo>
                  <a:cubicBezTo>
                    <a:pt x="68" y="52"/>
                    <a:pt x="68" y="52"/>
                    <a:pt x="68" y="52"/>
                  </a:cubicBezTo>
                  <a:cubicBezTo>
                    <a:pt x="71" y="54"/>
                    <a:pt x="71" y="54"/>
                    <a:pt x="71" y="54"/>
                  </a:cubicBezTo>
                  <a:cubicBezTo>
                    <a:pt x="73" y="54"/>
                    <a:pt x="73" y="54"/>
                    <a:pt x="73" y="54"/>
                  </a:cubicBezTo>
                  <a:lnTo>
                    <a:pt x="67" y="40"/>
                  </a:lnTo>
                  <a:close/>
                  <a:moveTo>
                    <a:pt x="17" y="66"/>
                  </a:moveTo>
                  <a:cubicBezTo>
                    <a:pt x="11" y="54"/>
                    <a:pt x="8" y="37"/>
                    <a:pt x="23" y="33"/>
                  </a:cubicBezTo>
                  <a:cubicBezTo>
                    <a:pt x="36" y="30"/>
                    <a:pt x="44" y="42"/>
                    <a:pt x="45" y="51"/>
                  </a:cubicBezTo>
                  <a:lnTo>
                    <a:pt x="17"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2" name="Freeform 51"/>
            <p:cNvSpPr>
              <a:spLocks/>
            </p:cNvSpPr>
            <p:nvPr/>
          </p:nvSpPr>
          <p:spPr bwMode="auto">
            <a:xfrm>
              <a:off x="7975601" y="4741863"/>
              <a:ext cx="39688" cy="44450"/>
            </a:xfrm>
            <a:custGeom>
              <a:avLst/>
              <a:gdLst>
                <a:gd name="T0" fmla="*/ 3 w 64"/>
                <a:gd name="T1" fmla="*/ 59 h 68"/>
                <a:gd name="T2" fmla="*/ 4 w 64"/>
                <a:gd name="T3" fmla="*/ 13 h 68"/>
                <a:gd name="T4" fmla="*/ 0 w 64"/>
                <a:gd name="T5" fmla="*/ 0 h 68"/>
                <a:gd name="T6" fmla="*/ 16 w 64"/>
                <a:gd name="T7" fmla="*/ 10 h 68"/>
                <a:gd name="T8" fmla="*/ 12 w 64"/>
                <a:gd name="T9" fmla="*/ 12 h 68"/>
                <a:gd name="T10" fmla="*/ 10 w 64"/>
                <a:gd name="T11" fmla="*/ 31 h 68"/>
                <a:gd name="T12" fmla="*/ 61 w 64"/>
                <a:gd name="T13" fmla="*/ 30 h 68"/>
                <a:gd name="T14" fmla="*/ 62 w 64"/>
                <a:gd name="T15" fmla="*/ 28 h 68"/>
                <a:gd name="T16" fmla="*/ 64 w 64"/>
                <a:gd name="T17" fmla="*/ 28 h 68"/>
                <a:gd name="T18" fmla="*/ 64 w 64"/>
                <a:gd name="T19" fmla="*/ 46 h 68"/>
                <a:gd name="T20" fmla="*/ 63 w 64"/>
                <a:gd name="T21" fmla="*/ 46 h 68"/>
                <a:gd name="T22" fmla="*/ 61 w 64"/>
                <a:gd name="T23" fmla="*/ 42 h 68"/>
                <a:gd name="T24" fmla="*/ 10 w 64"/>
                <a:gd name="T25" fmla="*/ 43 h 68"/>
                <a:gd name="T26" fmla="*/ 11 w 64"/>
                <a:gd name="T27" fmla="*/ 57 h 68"/>
                <a:gd name="T28" fmla="*/ 14 w 64"/>
                <a:gd name="T29" fmla="*/ 59 h 68"/>
                <a:gd name="T30" fmla="*/ 1 w 64"/>
                <a:gd name="T31" fmla="*/ 68 h 68"/>
                <a:gd name="T32" fmla="*/ 3 w 64"/>
                <a:gd name="T33"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8">
                  <a:moveTo>
                    <a:pt x="3" y="59"/>
                  </a:moveTo>
                  <a:cubicBezTo>
                    <a:pt x="4" y="13"/>
                    <a:pt x="4" y="13"/>
                    <a:pt x="4" y="13"/>
                  </a:cubicBezTo>
                  <a:cubicBezTo>
                    <a:pt x="0" y="0"/>
                    <a:pt x="0" y="0"/>
                    <a:pt x="0" y="0"/>
                  </a:cubicBezTo>
                  <a:cubicBezTo>
                    <a:pt x="16" y="10"/>
                    <a:pt x="16" y="10"/>
                    <a:pt x="16" y="10"/>
                  </a:cubicBezTo>
                  <a:cubicBezTo>
                    <a:pt x="14" y="11"/>
                    <a:pt x="13" y="11"/>
                    <a:pt x="12" y="12"/>
                  </a:cubicBezTo>
                  <a:cubicBezTo>
                    <a:pt x="10" y="14"/>
                    <a:pt x="10" y="20"/>
                    <a:pt x="10" y="31"/>
                  </a:cubicBezTo>
                  <a:cubicBezTo>
                    <a:pt x="61" y="30"/>
                    <a:pt x="61" y="30"/>
                    <a:pt x="61" y="30"/>
                  </a:cubicBezTo>
                  <a:cubicBezTo>
                    <a:pt x="62" y="28"/>
                    <a:pt x="62" y="28"/>
                    <a:pt x="62" y="28"/>
                  </a:cubicBezTo>
                  <a:cubicBezTo>
                    <a:pt x="64" y="28"/>
                    <a:pt x="64" y="28"/>
                    <a:pt x="64" y="28"/>
                  </a:cubicBezTo>
                  <a:cubicBezTo>
                    <a:pt x="64" y="46"/>
                    <a:pt x="64" y="46"/>
                    <a:pt x="64" y="46"/>
                  </a:cubicBezTo>
                  <a:cubicBezTo>
                    <a:pt x="63" y="46"/>
                    <a:pt x="63" y="46"/>
                    <a:pt x="63" y="46"/>
                  </a:cubicBezTo>
                  <a:cubicBezTo>
                    <a:pt x="61" y="42"/>
                    <a:pt x="61" y="42"/>
                    <a:pt x="61" y="42"/>
                  </a:cubicBezTo>
                  <a:cubicBezTo>
                    <a:pt x="10" y="43"/>
                    <a:pt x="10" y="43"/>
                    <a:pt x="10" y="43"/>
                  </a:cubicBezTo>
                  <a:cubicBezTo>
                    <a:pt x="10" y="48"/>
                    <a:pt x="10" y="56"/>
                    <a:pt x="11" y="57"/>
                  </a:cubicBezTo>
                  <a:cubicBezTo>
                    <a:pt x="12" y="58"/>
                    <a:pt x="13" y="59"/>
                    <a:pt x="14" y="59"/>
                  </a:cubicBezTo>
                  <a:cubicBezTo>
                    <a:pt x="1" y="68"/>
                    <a:pt x="1" y="68"/>
                    <a:pt x="1" y="68"/>
                  </a:cubicBezTo>
                  <a:lnTo>
                    <a:pt x="3"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3" name="Freeform 52"/>
            <p:cNvSpPr>
              <a:spLocks/>
            </p:cNvSpPr>
            <p:nvPr/>
          </p:nvSpPr>
          <p:spPr bwMode="auto">
            <a:xfrm>
              <a:off x="7974013" y="4789488"/>
              <a:ext cx="39688" cy="17463"/>
            </a:xfrm>
            <a:custGeom>
              <a:avLst/>
              <a:gdLst>
                <a:gd name="T0" fmla="*/ 24 w 25"/>
                <a:gd name="T1" fmla="*/ 11 h 11"/>
                <a:gd name="T2" fmla="*/ 25 w 25"/>
                <a:gd name="T3" fmla="*/ 3 h 11"/>
                <a:gd name="T4" fmla="*/ 24 w 25"/>
                <a:gd name="T5" fmla="*/ 3 h 11"/>
                <a:gd name="T6" fmla="*/ 23 w 25"/>
                <a:gd name="T7" fmla="*/ 4 h 11"/>
                <a:gd name="T8" fmla="*/ 3 w 25"/>
                <a:gd name="T9" fmla="*/ 1 h 11"/>
                <a:gd name="T10" fmla="*/ 3 w 25"/>
                <a:gd name="T11" fmla="*/ 0 h 11"/>
                <a:gd name="T12" fmla="*/ 1 w 25"/>
                <a:gd name="T13" fmla="*/ 0 h 11"/>
                <a:gd name="T14" fmla="*/ 0 w 25"/>
                <a:gd name="T15" fmla="*/ 7 h 11"/>
                <a:gd name="T16" fmla="*/ 1 w 25"/>
                <a:gd name="T17" fmla="*/ 7 h 11"/>
                <a:gd name="T18" fmla="*/ 3 w 25"/>
                <a:gd name="T19" fmla="*/ 6 h 11"/>
                <a:gd name="T20" fmla="*/ 22 w 25"/>
                <a:gd name="T21" fmla="*/ 9 h 11"/>
                <a:gd name="T22" fmla="*/ 23 w 25"/>
                <a:gd name="T23" fmla="*/ 11 h 11"/>
                <a:gd name="T24" fmla="*/ 24 w 25"/>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1">
                  <a:moveTo>
                    <a:pt x="24" y="11"/>
                  </a:moveTo>
                  <a:lnTo>
                    <a:pt x="25" y="3"/>
                  </a:lnTo>
                  <a:lnTo>
                    <a:pt x="24" y="3"/>
                  </a:lnTo>
                  <a:lnTo>
                    <a:pt x="23" y="4"/>
                  </a:lnTo>
                  <a:lnTo>
                    <a:pt x="3" y="1"/>
                  </a:lnTo>
                  <a:lnTo>
                    <a:pt x="3" y="0"/>
                  </a:lnTo>
                  <a:lnTo>
                    <a:pt x="1" y="0"/>
                  </a:lnTo>
                  <a:lnTo>
                    <a:pt x="0" y="7"/>
                  </a:lnTo>
                  <a:lnTo>
                    <a:pt x="1" y="7"/>
                  </a:lnTo>
                  <a:lnTo>
                    <a:pt x="3" y="6"/>
                  </a:lnTo>
                  <a:lnTo>
                    <a:pt x="22" y="9"/>
                  </a:lnTo>
                  <a:lnTo>
                    <a:pt x="23" y="11"/>
                  </a:lnTo>
                  <a:lnTo>
                    <a:pt x="2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4" name="Freeform 53"/>
            <p:cNvSpPr>
              <a:spLocks/>
            </p:cNvSpPr>
            <p:nvPr/>
          </p:nvSpPr>
          <p:spPr bwMode="auto">
            <a:xfrm>
              <a:off x="7962901" y="4805363"/>
              <a:ext cx="44450" cy="42863"/>
            </a:xfrm>
            <a:custGeom>
              <a:avLst/>
              <a:gdLst>
                <a:gd name="T0" fmla="*/ 54 w 70"/>
                <a:gd name="T1" fmla="*/ 13 h 67"/>
                <a:gd name="T2" fmla="*/ 56 w 70"/>
                <a:gd name="T3" fmla="*/ 11 h 67"/>
                <a:gd name="T4" fmla="*/ 68 w 70"/>
                <a:gd name="T5" fmla="*/ 16 h 67"/>
                <a:gd name="T6" fmla="*/ 66 w 70"/>
                <a:gd name="T7" fmla="*/ 41 h 67"/>
                <a:gd name="T8" fmla="*/ 22 w 70"/>
                <a:gd name="T9" fmla="*/ 58 h 67"/>
                <a:gd name="T10" fmla="*/ 10 w 70"/>
                <a:gd name="T11" fmla="*/ 13 h 67"/>
                <a:gd name="T12" fmla="*/ 17 w 70"/>
                <a:gd name="T13" fmla="*/ 0 h 67"/>
                <a:gd name="T14" fmla="*/ 30 w 70"/>
                <a:gd name="T15" fmla="*/ 5 h 67"/>
                <a:gd name="T16" fmla="*/ 29 w 70"/>
                <a:gd name="T17" fmla="*/ 8 h 67"/>
                <a:gd name="T18" fmla="*/ 15 w 70"/>
                <a:gd name="T19" fmla="*/ 17 h 67"/>
                <a:gd name="T20" fmla="*/ 26 w 70"/>
                <a:gd name="T21" fmla="*/ 42 h 67"/>
                <a:gd name="T22" fmla="*/ 59 w 70"/>
                <a:gd name="T23" fmla="*/ 36 h 67"/>
                <a:gd name="T24" fmla="*/ 54 w 7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7">
                  <a:moveTo>
                    <a:pt x="54" y="13"/>
                  </a:moveTo>
                  <a:cubicBezTo>
                    <a:pt x="56" y="11"/>
                    <a:pt x="56" y="11"/>
                    <a:pt x="56" y="11"/>
                  </a:cubicBezTo>
                  <a:cubicBezTo>
                    <a:pt x="68" y="16"/>
                    <a:pt x="68" y="16"/>
                    <a:pt x="68" y="16"/>
                  </a:cubicBezTo>
                  <a:cubicBezTo>
                    <a:pt x="70" y="25"/>
                    <a:pt x="70" y="32"/>
                    <a:pt x="66" y="41"/>
                  </a:cubicBezTo>
                  <a:cubicBezTo>
                    <a:pt x="57" y="57"/>
                    <a:pt x="45" y="67"/>
                    <a:pt x="22" y="58"/>
                  </a:cubicBezTo>
                  <a:cubicBezTo>
                    <a:pt x="0" y="48"/>
                    <a:pt x="3" y="30"/>
                    <a:pt x="10" y="13"/>
                  </a:cubicBezTo>
                  <a:cubicBezTo>
                    <a:pt x="12" y="8"/>
                    <a:pt x="14" y="5"/>
                    <a:pt x="17" y="0"/>
                  </a:cubicBezTo>
                  <a:cubicBezTo>
                    <a:pt x="30" y="5"/>
                    <a:pt x="30" y="5"/>
                    <a:pt x="30" y="5"/>
                  </a:cubicBezTo>
                  <a:cubicBezTo>
                    <a:pt x="29" y="8"/>
                    <a:pt x="29" y="8"/>
                    <a:pt x="29" y="8"/>
                  </a:cubicBezTo>
                  <a:cubicBezTo>
                    <a:pt x="23" y="8"/>
                    <a:pt x="18" y="12"/>
                    <a:pt x="15" y="17"/>
                  </a:cubicBezTo>
                  <a:cubicBezTo>
                    <a:pt x="10" y="27"/>
                    <a:pt x="17" y="35"/>
                    <a:pt x="26" y="42"/>
                  </a:cubicBezTo>
                  <a:cubicBezTo>
                    <a:pt x="35" y="49"/>
                    <a:pt x="54" y="46"/>
                    <a:pt x="59" y="36"/>
                  </a:cubicBezTo>
                  <a:cubicBezTo>
                    <a:pt x="62" y="29"/>
                    <a:pt x="60" y="20"/>
                    <a:pt x="54"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5" name="Freeform 54"/>
            <p:cNvSpPr>
              <a:spLocks/>
            </p:cNvSpPr>
            <p:nvPr/>
          </p:nvSpPr>
          <p:spPr bwMode="auto">
            <a:xfrm>
              <a:off x="7953376" y="4840288"/>
              <a:ext cx="39688" cy="28575"/>
            </a:xfrm>
            <a:custGeom>
              <a:avLst/>
              <a:gdLst>
                <a:gd name="T0" fmla="*/ 21 w 25"/>
                <a:gd name="T1" fmla="*/ 18 h 18"/>
                <a:gd name="T2" fmla="*/ 25 w 25"/>
                <a:gd name="T3" fmla="*/ 11 h 18"/>
                <a:gd name="T4" fmla="*/ 25 w 25"/>
                <a:gd name="T5" fmla="*/ 11 h 18"/>
                <a:gd name="T6" fmla="*/ 23 w 25"/>
                <a:gd name="T7" fmla="*/ 12 h 18"/>
                <a:gd name="T8" fmla="*/ 4 w 25"/>
                <a:gd name="T9" fmla="*/ 2 h 18"/>
                <a:gd name="T10" fmla="*/ 5 w 25"/>
                <a:gd name="T11" fmla="*/ 1 h 18"/>
                <a:gd name="T12" fmla="*/ 3 w 25"/>
                <a:gd name="T13" fmla="*/ 0 h 18"/>
                <a:gd name="T14" fmla="*/ 0 w 25"/>
                <a:gd name="T15" fmla="*/ 7 h 18"/>
                <a:gd name="T16" fmla="*/ 1 w 25"/>
                <a:gd name="T17" fmla="*/ 8 h 18"/>
                <a:gd name="T18" fmla="*/ 3 w 25"/>
                <a:gd name="T19" fmla="*/ 6 h 18"/>
                <a:gd name="T20" fmla="*/ 20 w 25"/>
                <a:gd name="T21" fmla="*/ 16 h 18"/>
                <a:gd name="T22" fmla="*/ 20 w 25"/>
                <a:gd name="T23" fmla="*/ 18 h 18"/>
                <a:gd name="T24" fmla="*/ 21 w 25"/>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1" y="18"/>
                  </a:moveTo>
                  <a:lnTo>
                    <a:pt x="25" y="11"/>
                  </a:lnTo>
                  <a:lnTo>
                    <a:pt x="25" y="11"/>
                  </a:lnTo>
                  <a:lnTo>
                    <a:pt x="23" y="12"/>
                  </a:lnTo>
                  <a:lnTo>
                    <a:pt x="4" y="2"/>
                  </a:lnTo>
                  <a:lnTo>
                    <a:pt x="5" y="1"/>
                  </a:lnTo>
                  <a:lnTo>
                    <a:pt x="3" y="0"/>
                  </a:lnTo>
                  <a:lnTo>
                    <a:pt x="0" y="7"/>
                  </a:lnTo>
                  <a:lnTo>
                    <a:pt x="1" y="8"/>
                  </a:lnTo>
                  <a:lnTo>
                    <a:pt x="3" y="6"/>
                  </a:lnTo>
                  <a:lnTo>
                    <a:pt x="20" y="16"/>
                  </a:lnTo>
                  <a:lnTo>
                    <a:pt x="20" y="18"/>
                  </a:ln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6" name="Freeform 55"/>
            <p:cNvSpPr>
              <a:spLocks/>
            </p:cNvSpPr>
            <p:nvPr/>
          </p:nvSpPr>
          <p:spPr bwMode="auto">
            <a:xfrm>
              <a:off x="7935913" y="4864100"/>
              <a:ext cx="47625" cy="34925"/>
            </a:xfrm>
            <a:custGeom>
              <a:avLst/>
              <a:gdLst>
                <a:gd name="T0" fmla="*/ 46 w 76"/>
                <a:gd name="T1" fmla="*/ 55 h 55"/>
                <a:gd name="T2" fmla="*/ 76 w 76"/>
                <a:gd name="T3" fmla="*/ 21 h 55"/>
                <a:gd name="T4" fmla="*/ 69 w 76"/>
                <a:gd name="T5" fmla="*/ 5 h 55"/>
                <a:gd name="T6" fmla="*/ 65 w 76"/>
                <a:gd name="T7" fmla="*/ 10 h 55"/>
                <a:gd name="T8" fmla="*/ 66 w 76"/>
                <a:gd name="T9" fmla="*/ 20 h 55"/>
                <a:gd name="T10" fmla="*/ 53 w 76"/>
                <a:gd name="T11" fmla="*/ 38 h 55"/>
                <a:gd name="T12" fmla="*/ 15 w 76"/>
                <a:gd name="T13" fmla="*/ 7 h 55"/>
                <a:gd name="T14" fmla="*/ 17 w 76"/>
                <a:gd name="T15" fmla="*/ 3 h 55"/>
                <a:gd name="T16" fmla="*/ 13 w 76"/>
                <a:gd name="T17" fmla="*/ 0 h 55"/>
                <a:gd name="T18" fmla="*/ 0 w 76"/>
                <a:gd name="T19" fmla="*/ 17 h 55"/>
                <a:gd name="T20" fmla="*/ 4 w 76"/>
                <a:gd name="T21" fmla="*/ 19 h 55"/>
                <a:gd name="T22" fmla="*/ 8 w 76"/>
                <a:gd name="T23" fmla="*/ 17 h 55"/>
                <a:gd name="T24" fmla="*/ 45 w 76"/>
                <a:gd name="T25" fmla="*/ 48 h 55"/>
                <a:gd name="T26" fmla="*/ 45 w 76"/>
                <a:gd name="T27" fmla="*/ 53 h 55"/>
                <a:gd name="T28" fmla="*/ 46 w 76"/>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5">
                  <a:moveTo>
                    <a:pt x="46" y="55"/>
                  </a:moveTo>
                  <a:cubicBezTo>
                    <a:pt x="76" y="21"/>
                    <a:pt x="76" y="21"/>
                    <a:pt x="76" y="21"/>
                  </a:cubicBezTo>
                  <a:cubicBezTo>
                    <a:pt x="69" y="5"/>
                    <a:pt x="69" y="5"/>
                    <a:pt x="69" y="5"/>
                  </a:cubicBezTo>
                  <a:cubicBezTo>
                    <a:pt x="65" y="10"/>
                    <a:pt x="65" y="10"/>
                    <a:pt x="65" y="10"/>
                  </a:cubicBezTo>
                  <a:cubicBezTo>
                    <a:pt x="65" y="10"/>
                    <a:pt x="67" y="16"/>
                    <a:pt x="66" y="20"/>
                  </a:cubicBezTo>
                  <a:cubicBezTo>
                    <a:pt x="65" y="28"/>
                    <a:pt x="53" y="38"/>
                    <a:pt x="53" y="38"/>
                  </a:cubicBezTo>
                  <a:cubicBezTo>
                    <a:pt x="15" y="7"/>
                    <a:pt x="15" y="7"/>
                    <a:pt x="15" y="7"/>
                  </a:cubicBezTo>
                  <a:cubicBezTo>
                    <a:pt x="17" y="3"/>
                    <a:pt x="17" y="3"/>
                    <a:pt x="17" y="3"/>
                  </a:cubicBezTo>
                  <a:cubicBezTo>
                    <a:pt x="13" y="0"/>
                    <a:pt x="13" y="0"/>
                    <a:pt x="13" y="0"/>
                  </a:cubicBezTo>
                  <a:cubicBezTo>
                    <a:pt x="0" y="17"/>
                    <a:pt x="0" y="17"/>
                    <a:pt x="0" y="17"/>
                  </a:cubicBezTo>
                  <a:cubicBezTo>
                    <a:pt x="4" y="19"/>
                    <a:pt x="4" y="19"/>
                    <a:pt x="4" y="19"/>
                  </a:cubicBezTo>
                  <a:cubicBezTo>
                    <a:pt x="8" y="17"/>
                    <a:pt x="8" y="17"/>
                    <a:pt x="8" y="17"/>
                  </a:cubicBezTo>
                  <a:cubicBezTo>
                    <a:pt x="45" y="48"/>
                    <a:pt x="45" y="48"/>
                    <a:pt x="45" y="48"/>
                  </a:cubicBezTo>
                  <a:cubicBezTo>
                    <a:pt x="45" y="53"/>
                    <a:pt x="45" y="53"/>
                    <a:pt x="45" y="53"/>
                  </a:cubicBezTo>
                  <a:lnTo>
                    <a:pt x="46"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7" name="Freeform 56"/>
            <p:cNvSpPr>
              <a:spLocks/>
            </p:cNvSpPr>
            <p:nvPr/>
          </p:nvSpPr>
          <p:spPr bwMode="auto">
            <a:xfrm>
              <a:off x="7880351" y="4895850"/>
              <a:ext cx="33338" cy="52388"/>
            </a:xfrm>
            <a:custGeom>
              <a:avLst/>
              <a:gdLst>
                <a:gd name="T0" fmla="*/ 29 w 52"/>
                <a:gd name="T1" fmla="*/ 81 h 81"/>
                <a:gd name="T2" fmla="*/ 46 w 52"/>
                <a:gd name="T3" fmla="*/ 73 h 81"/>
                <a:gd name="T4" fmla="*/ 44 w 52"/>
                <a:gd name="T5" fmla="*/ 71 h 81"/>
                <a:gd name="T6" fmla="*/ 40 w 52"/>
                <a:gd name="T7" fmla="*/ 70 h 81"/>
                <a:gd name="T8" fmla="*/ 28 w 52"/>
                <a:gd name="T9" fmla="*/ 47 h 81"/>
                <a:gd name="T10" fmla="*/ 44 w 52"/>
                <a:gd name="T11" fmla="*/ 39 h 81"/>
                <a:gd name="T12" fmla="*/ 52 w 52"/>
                <a:gd name="T13" fmla="*/ 38 h 81"/>
                <a:gd name="T14" fmla="*/ 46 w 52"/>
                <a:gd name="T15" fmla="*/ 27 h 81"/>
                <a:gd name="T16" fmla="*/ 41 w 52"/>
                <a:gd name="T17" fmla="*/ 32 h 81"/>
                <a:gd name="T18" fmla="*/ 25 w 52"/>
                <a:gd name="T19" fmla="*/ 41 h 81"/>
                <a:gd name="T20" fmla="*/ 17 w 52"/>
                <a:gd name="T21" fmla="*/ 24 h 81"/>
                <a:gd name="T22" fmla="*/ 35 w 52"/>
                <a:gd name="T23" fmla="*/ 14 h 81"/>
                <a:gd name="T24" fmla="*/ 42 w 52"/>
                <a:gd name="T25" fmla="*/ 12 h 81"/>
                <a:gd name="T26" fmla="*/ 43 w 52"/>
                <a:gd name="T27" fmla="*/ 7 h 81"/>
                <a:gd name="T28" fmla="*/ 47 w 52"/>
                <a:gd name="T29" fmla="*/ 0 h 81"/>
                <a:gd name="T30" fmla="*/ 0 w 52"/>
                <a:gd name="T31" fmla="*/ 27 h 81"/>
                <a:gd name="T32" fmla="*/ 1 w 52"/>
                <a:gd name="T33" fmla="*/ 31 h 81"/>
                <a:gd name="T34" fmla="*/ 6 w 52"/>
                <a:gd name="T35" fmla="*/ 30 h 81"/>
                <a:gd name="T36" fmla="*/ 28 w 52"/>
                <a:gd name="T37" fmla="*/ 75 h 81"/>
                <a:gd name="T38" fmla="*/ 27 w 52"/>
                <a:gd name="T39" fmla="*/ 79 h 81"/>
                <a:gd name="T40" fmla="*/ 29 w 52"/>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81">
                  <a:moveTo>
                    <a:pt x="29" y="81"/>
                  </a:moveTo>
                  <a:cubicBezTo>
                    <a:pt x="46" y="73"/>
                    <a:pt x="46" y="73"/>
                    <a:pt x="46" y="73"/>
                  </a:cubicBezTo>
                  <a:cubicBezTo>
                    <a:pt x="44" y="71"/>
                    <a:pt x="44" y="71"/>
                    <a:pt x="44" y="71"/>
                  </a:cubicBezTo>
                  <a:cubicBezTo>
                    <a:pt x="40" y="70"/>
                    <a:pt x="40" y="70"/>
                    <a:pt x="40" y="70"/>
                  </a:cubicBezTo>
                  <a:cubicBezTo>
                    <a:pt x="28" y="47"/>
                    <a:pt x="28" y="47"/>
                    <a:pt x="28" y="47"/>
                  </a:cubicBezTo>
                  <a:cubicBezTo>
                    <a:pt x="28" y="47"/>
                    <a:pt x="38" y="41"/>
                    <a:pt x="44" y="39"/>
                  </a:cubicBezTo>
                  <a:cubicBezTo>
                    <a:pt x="47" y="38"/>
                    <a:pt x="52" y="38"/>
                    <a:pt x="52" y="38"/>
                  </a:cubicBezTo>
                  <a:cubicBezTo>
                    <a:pt x="46" y="27"/>
                    <a:pt x="46" y="27"/>
                    <a:pt x="46" y="27"/>
                  </a:cubicBezTo>
                  <a:cubicBezTo>
                    <a:pt x="46" y="27"/>
                    <a:pt x="43" y="31"/>
                    <a:pt x="41" y="32"/>
                  </a:cubicBezTo>
                  <a:cubicBezTo>
                    <a:pt x="36" y="37"/>
                    <a:pt x="25" y="41"/>
                    <a:pt x="25" y="41"/>
                  </a:cubicBezTo>
                  <a:cubicBezTo>
                    <a:pt x="17" y="24"/>
                    <a:pt x="17" y="24"/>
                    <a:pt x="17" y="24"/>
                  </a:cubicBezTo>
                  <a:cubicBezTo>
                    <a:pt x="17" y="24"/>
                    <a:pt x="28" y="16"/>
                    <a:pt x="35" y="14"/>
                  </a:cubicBezTo>
                  <a:cubicBezTo>
                    <a:pt x="38" y="13"/>
                    <a:pt x="42" y="12"/>
                    <a:pt x="42" y="12"/>
                  </a:cubicBezTo>
                  <a:cubicBezTo>
                    <a:pt x="42" y="12"/>
                    <a:pt x="43" y="9"/>
                    <a:pt x="43" y="7"/>
                  </a:cubicBezTo>
                  <a:cubicBezTo>
                    <a:pt x="44" y="4"/>
                    <a:pt x="47" y="0"/>
                    <a:pt x="47" y="0"/>
                  </a:cubicBezTo>
                  <a:cubicBezTo>
                    <a:pt x="0" y="27"/>
                    <a:pt x="0" y="27"/>
                    <a:pt x="0" y="27"/>
                  </a:cubicBezTo>
                  <a:cubicBezTo>
                    <a:pt x="1" y="31"/>
                    <a:pt x="1" y="31"/>
                    <a:pt x="1" y="31"/>
                  </a:cubicBezTo>
                  <a:cubicBezTo>
                    <a:pt x="6" y="30"/>
                    <a:pt x="6" y="30"/>
                    <a:pt x="6" y="30"/>
                  </a:cubicBezTo>
                  <a:cubicBezTo>
                    <a:pt x="28" y="75"/>
                    <a:pt x="28" y="75"/>
                    <a:pt x="28" y="75"/>
                  </a:cubicBezTo>
                  <a:cubicBezTo>
                    <a:pt x="27" y="79"/>
                    <a:pt x="27" y="79"/>
                    <a:pt x="27" y="79"/>
                  </a:cubicBezTo>
                  <a:lnTo>
                    <a:pt x="29"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8" name="Freeform 57"/>
            <p:cNvSpPr>
              <a:spLocks noEditPoints="1"/>
            </p:cNvSpPr>
            <p:nvPr/>
          </p:nvSpPr>
          <p:spPr bwMode="auto">
            <a:xfrm>
              <a:off x="7685088" y="4448175"/>
              <a:ext cx="254000" cy="468313"/>
            </a:xfrm>
            <a:custGeom>
              <a:avLst/>
              <a:gdLst>
                <a:gd name="T0" fmla="*/ 334 w 401"/>
                <a:gd name="T1" fmla="*/ 149 h 738"/>
                <a:gd name="T2" fmla="*/ 224 w 401"/>
                <a:gd name="T3" fmla="*/ 31 h 738"/>
                <a:gd name="T4" fmla="*/ 177 w 401"/>
                <a:gd name="T5" fmla="*/ 31 h 738"/>
                <a:gd name="T6" fmla="*/ 67 w 401"/>
                <a:gd name="T7" fmla="*/ 149 h 738"/>
                <a:gd name="T8" fmla="*/ 0 w 401"/>
                <a:gd name="T9" fmla="*/ 273 h 738"/>
                <a:gd name="T10" fmla="*/ 200 w 401"/>
                <a:gd name="T11" fmla="*/ 738 h 738"/>
                <a:gd name="T12" fmla="*/ 401 w 401"/>
                <a:gd name="T13" fmla="*/ 273 h 738"/>
                <a:gd name="T14" fmla="*/ 263 w 401"/>
                <a:gd name="T15" fmla="*/ 199 h 738"/>
                <a:gd name="T16" fmla="*/ 312 w 401"/>
                <a:gd name="T17" fmla="*/ 149 h 738"/>
                <a:gd name="T18" fmla="*/ 224 w 401"/>
                <a:gd name="T19" fmla="*/ 89 h 738"/>
                <a:gd name="T20" fmla="*/ 200 w 401"/>
                <a:gd name="T21" fmla="*/ 199 h 738"/>
                <a:gd name="T22" fmla="*/ 241 w 401"/>
                <a:gd name="T23" fmla="*/ 147 h 738"/>
                <a:gd name="T24" fmla="*/ 200 w 401"/>
                <a:gd name="T25" fmla="*/ 17 h 738"/>
                <a:gd name="T26" fmla="*/ 238 w 401"/>
                <a:gd name="T27" fmla="*/ 61 h 738"/>
                <a:gd name="T28" fmla="*/ 194 w 401"/>
                <a:gd name="T29" fmla="*/ 92 h 738"/>
                <a:gd name="T30" fmla="*/ 177 w 401"/>
                <a:gd name="T31" fmla="*/ 89 h 738"/>
                <a:gd name="T32" fmla="*/ 177 w 401"/>
                <a:gd name="T33" fmla="*/ 89 h 738"/>
                <a:gd name="T34" fmla="*/ 138 w 401"/>
                <a:gd name="T35" fmla="*/ 147 h 738"/>
                <a:gd name="T36" fmla="*/ 200 w 401"/>
                <a:gd name="T37" fmla="*/ 221 h 738"/>
                <a:gd name="T38" fmla="*/ 294 w 401"/>
                <a:gd name="T39" fmla="*/ 231 h 738"/>
                <a:gd name="T40" fmla="*/ 225 w 401"/>
                <a:gd name="T41" fmla="*/ 274 h 738"/>
                <a:gd name="T42" fmla="*/ 177 w 401"/>
                <a:gd name="T43" fmla="*/ 241 h 738"/>
                <a:gd name="T44" fmla="*/ 174 w 401"/>
                <a:gd name="T45" fmla="*/ 272 h 738"/>
                <a:gd name="T46" fmla="*/ 106 w 401"/>
                <a:gd name="T47" fmla="*/ 231 h 738"/>
                <a:gd name="T48" fmla="*/ 41 w 401"/>
                <a:gd name="T49" fmla="*/ 391 h 738"/>
                <a:gd name="T50" fmla="*/ 168 w 401"/>
                <a:gd name="T51" fmla="*/ 357 h 738"/>
                <a:gd name="T52" fmla="*/ 47 w 401"/>
                <a:gd name="T53" fmla="*/ 413 h 738"/>
                <a:gd name="T54" fmla="*/ 47 w 401"/>
                <a:gd name="T55" fmla="*/ 413 h 738"/>
                <a:gd name="T56" fmla="*/ 152 w 401"/>
                <a:gd name="T57" fmla="*/ 650 h 738"/>
                <a:gd name="T58" fmla="*/ 249 w 401"/>
                <a:gd name="T59" fmla="*/ 650 h 738"/>
                <a:gd name="T60" fmla="*/ 227 w 401"/>
                <a:gd name="T61" fmla="*/ 534 h 738"/>
                <a:gd name="T62" fmla="*/ 194 w 401"/>
                <a:gd name="T63" fmla="*/ 711 h 738"/>
                <a:gd name="T64" fmla="*/ 93 w 401"/>
                <a:gd name="T65" fmla="*/ 534 h 738"/>
                <a:gd name="T66" fmla="*/ 173 w 401"/>
                <a:gd name="T67" fmla="*/ 413 h 738"/>
                <a:gd name="T68" fmla="*/ 330 w 401"/>
                <a:gd name="T69" fmla="*/ 484 h 738"/>
                <a:gd name="T70" fmla="*/ 189 w 401"/>
                <a:gd name="T71" fmla="*/ 391 h 738"/>
                <a:gd name="T72" fmla="*/ 230 w 401"/>
                <a:gd name="T73" fmla="*/ 391 h 738"/>
                <a:gd name="T74" fmla="*/ 249 w 401"/>
                <a:gd name="T75" fmla="*/ 413 h 738"/>
                <a:gd name="T76" fmla="*/ 307 w 401"/>
                <a:gd name="T77" fmla="*/ 391 h 738"/>
                <a:gd name="T78" fmla="*/ 361 w 401"/>
                <a:gd name="T79" fmla="*/ 391 h 738"/>
                <a:gd name="T80" fmla="*/ 374 w 401"/>
                <a:gd name="T81" fmla="*/ 336 h 738"/>
                <a:gd name="T82" fmla="*/ 200 w 401"/>
                <a:gd name="T83" fmla="*/ 364 h 738"/>
                <a:gd name="T84" fmla="*/ 29 w 401"/>
                <a:gd name="T85" fmla="*/ 336 h 738"/>
                <a:gd name="T86" fmla="*/ 132 w 401"/>
                <a:gd name="T87" fmla="*/ 256 h 738"/>
                <a:gd name="T88" fmla="*/ 145 w 401"/>
                <a:gd name="T89" fmla="*/ 300 h 738"/>
                <a:gd name="T90" fmla="*/ 194 w 401"/>
                <a:gd name="T91" fmla="*/ 273 h 738"/>
                <a:gd name="T92" fmla="*/ 198 w 401"/>
                <a:gd name="T93" fmla="*/ 252 h 738"/>
                <a:gd name="T94" fmla="*/ 205 w 401"/>
                <a:gd name="T95" fmla="*/ 278 h 738"/>
                <a:gd name="T96" fmla="*/ 281 w 401"/>
                <a:gd name="T97" fmla="*/ 280 h 738"/>
                <a:gd name="T98" fmla="*/ 294 w 401"/>
                <a:gd name="T99" fmla="*/ 25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738">
                  <a:moveTo>
                    <a:pt x="392" y="207"/>
                  </a:moveTo>
                  <a:cubicBezTo>
                    <a:pt x="389" y="199"/>
                    <a:pt x="389" y="199"/>
                    <a:pt x="389" y="199"/>
                  </a:cubicBezTo>
                  <a:cubicBezTo>
                    <a:pt x="334" y="199"/>
                    <a:pt x="334" y="199"/>
                    <a:pt x="334" y="199"/>
                  </a:cubicBezTo>
                  <a:cubicBezTo>
                    <a:pt x="334" y="149"/>
                    <a:pt x="334" y="149"/>
                    <a:pt x="334" y="149"/>
                  </a:cubicBezTo>
                  <a:cubicBezTo>
                    <a:pt x="334" y="135"/>
                    <a:pt x="327" y="121"/>
                    <a:pt x="308" y="115"/>
                  </a:cubicBezTo>
                  <a:cubicBezTo>
                    <a:pt x="295" y="99"/>
                    <a:pt x="276" y="85"/>
                    <a:pt x="255" y="76"/>
                  </a:cubicBezTo>
                  <a:cubicBezTo>
                    <a:pt x="255" y="31"/>
                    <a:pt x="255" y="31"/>
                    <a:pt x="255" y="31"/>
                  </a:cubicBezTo>
                  <a:cubicBezTo>
                    <a:pt x="224" y="31"/>
                    <a:pt x="224" y="31"/>
                    <a:pt x="224" y="31"/>
                  </a:cubicBezTo>
                  <a:cubicBezTo>
                    <a:pt x="224" y="0"/>
                    <a:pt x="224" y="0"/>
                    <a:pt x="224" y="0"/>
                  </a:cubicBezTo>
                  <a:cubicBezTo>
                    <a:pt x="200" y="0"/>
                    <a:pt x="200" y="0"/>
                    <a:pt x="200" y="0"/>
                  </a:cubicBezTo>
                  <a:cubicBezTo>
                    <a:pt x="177" y="0"/>
                    <a:pt x="177" y="0"/>
                    <a:pt x="177" y="0"/>
                  </a:cubicBezTo>
                  <a:cubicBezTo>
                    <a:pt x="177" y="31"/>
                    <a:pt x="177" y="31"/>
                    <a:pt x="177" y="31"/>
                  </a:cubicBezTo>
                  <a:cubicBezTo>
                    <a:pt x="146" y="31"/>
                    <a:pt x="146" y="31"/>
                    <a:pt x="146" y="31"/>
                  </a:cubicBezTo>
                  <a:cubicBezTo>
                    <a:pt x="146" y="76"/>
                    <a:pt x="146" y="76"/>
                    <a:pt x="146" y="76"/>
                  </a:cubicBezTo>
                  <a:cubicBezTo>
                    <a:pt x="125" y="85"/>
                    <a:pt x="106" y="99"/>
                    <a:pt x="93" y="115"/>
                  </a:cubicBezTo>
                  <a:cubicBezTo>
                    <a:pt x="74" y="121"/>
                    <a:pt x="67" y="135"/>
                    <a:pt x="67" y="149"/>
                  </a:cubicBezTo>
                  <a:cubicBezTo>
                    <a:pt x="67" y="199"/>
                    <a:pt x="67" y="199"/>
                    <a:pt x="67" y="199"/>
                  </a:cubicBezTo>
                  <a:cubicBezTo>
                    <a:pt x="13" y="199"/>
                    <a:pt x="13" y="199"/>
                    <a:pt x="13" y="199"/>
                  </a:cubicBezTo>
                  <a:cubicBezTo>
                    <a:pt x="10" y="207"/>
                    <a:pt x="10" y="207"/>
                    <a:pt x="10" y="207"/>
                  </a:cubicBezTo>
                  <a:cubicBezTo>
                    <a:pt x="3" y="227"/>
                    <a:pt x="0" y="249"/>
                    <a:pt x="0" y="273"/>
                  </a:cubicBezTo>
                  <a:cubicBezTo>
                    <a:pt x="0" y="347"/>
                    <a:pt x="28" y="433"/>
                    <a:pt x="55" y="501"/>
                  </a:cubicBezTo>
                  <a:cubicBezTo>
                    <a:pt x="96" y="602"/>
                    <a:pt x="150" y="695"/>
                    <a:pt x="179" y="726"/>
                  </a:cubicBezTo>
                  <a:cubicBezTo>
                    <a:pt x="185" y="732"/>
                    <a:pt x="191" y="738"/>
                    <a:pt x="200" y="738"/>
                  </a:cubicBezTo>
                  <a:cubicBezTo>
                    <a:pt x="200" y="738"/>
                    <a:pt x="200" y="738"/>
                    <a:pt x="200" y="738"/>
                  </a:cubicBezTo>
                  <a:cubicBezTo>
                    <a:pt x="201" y="738"/>
                    <a:pt x="201" y="738"/>
                    <a:pt x="201" y="738"/>
                  </a:cubicBezTo>
                  <a:cubicBezTo>
                    <a:pt x="210" y="738"/>
                    <a:pt x="215" y="732"/>
                    <a:pt x="222" y="726"/>
                  </a:cubicBezTo>
                  <a:cubicBezTo>
                    <a:pt x="251" y="695"/>
                    <a:pt x="306" y="602"/>
                    <a:pt x="347" y="501"/>
                  </a:cubicBezTo>
                  <a:cubicBezTo>
                    <a:pt x="374" y="433"/>
                    <a:pt x="401" y="347"/>
                    <a:pt x="401" y="273"/>
                  </a:cubicBezTo>
                  <a:cubicBezTo>
                    <a:pt x="401" y="249"/>
                    <a:pt x="399" y="227"/>
                    <a:pt x="392" y="207"/>
                  </a:cubicBezTo>
                  <a:moveTo>
                    <a:pt x="312" y="149"/>
                  </a:moveTo>
                  <a:cubicBezTo>
                    <a:pt x="312" y="199"/>
                    <a:pt x="312" y="199"/>
                    <a:pt x="312" y="199"/>
                  </a:cubicBezTo>
                  <a:cubicBezTo>
                    <a:pt x="263" y="199"/>
                    <a:pt x="263" y="199"/>
                    <a:pt x="263" y="199"/>
                  </a:cubicBezTo>
                  <a:cubicBezTo>
                    <a:pt x="263" y="147"/>
                    <a:pt x="263" y="147"/>
                    <a:pt x="263" y="147"/>
                  </a:cubicBezTo>
                  <a:cubicBezTo>
                    <a:pt x="263" y="140"/>
                    <a:pt x="264" y="139"/>
                    <a:pt x="266" y="138"/>
                  </a:cubicBezTo>
                  <a:cubicBezTo>
                    <a:pt x="268" y="136"/>
                    <a:pt x="275" y="134"/>
                    <a:pt x="290" y="134"/>
                  </a:cubicBezTo>
                  <a:cubicBezTo>
                    <a:pt x="310" y="134"/>
                    <a:pt x="312" y="143"/>
                    <a:pt x="312" y="149"/>
                  </a:cubicBezTo>
                  <a:moveTo>
                    <a:pt x="276" y="113"/>
                  </a:moveTo>
                  <a:cubicBezTo>
                    <a:pt x="269" y="114"/>
                    <a:pt x="261" y="116"/>
                    <a:pt x="255" y="119"/>
                  </a:cubicBezTo>
                  <a:cubicBezTo>
                    <a:pt x="248" y="108"/>
                    <a:pt x="238" y="101"/>
                    <a:pt x="224" y="97"/>
                  </a:cubicBezTo>
                  <a:cubicBezTo>
                    <a:pt x="224" y="89"/>
                    <a:pt x="224" y="89"/>
                    <a:pt x="224" y="89"/>
                  </a:cubicBezTo>
                  <a:cubicBezTo>
                    <a:pt x="243" y="93"/>
                    <a:pt x="262" y="101"/>
                    <a:pt x="276" y="113"/>
                  </a:cubicBezTo>
                  <a:moveTo>
                    <a:pt x="241" y="147"/>
                  </a:moveTo>
                  <a:cubicBezTo>
                    <a:pt x="241" y="199"/>
                    <a:pt x="241" y="199"/>
                    <a:pt x="241" y="199"/>
                  </a:cubicBezTo>
                  <a:cubicBezTo>
                    <a:pt x="200" y="199"/>
                    <a:pt x="200" y="199"/>
                    <a:pt x="200" y="199"/>
                  </a:cubicBezTo>
                  <a:cubicBezTo>
                    <a:pt x="160" y="199"/>
                    <a:pt x="160" y="199"/>
                    <a:pt x="160" y="199"/>
                  </a:cubicBezTo>
                  <a:cubicBezTo>
                    <a:pt x="160" y="147"/>
                    <a:pt x="160" y="147"/>
                    <a:pt x="160" y="147"/>
                  </a:cubicBezTo>
                  <a:cubicBezTo>
                    <a:pt x="160" y="132"/>
                    <a:pt x="170" y="114"/>
                    <a:pt x="200" y="114"/>
                  </a:cubicBezTo>
                  <a:cubicBezTo>
                    <a:pt x="231" y="114"/>
                    <a:pt x="241" y="132"/>
                    <a:pt x="241" y="147"/>
                  </a:cubicBezTo>
                  <a:moveTo>
                    <a:pt x="163" y="48"/>
                  </a:moveTo>
                  <a:cubicBezTo>
                    <a:pt x="194" y="48"/>
                    <a:pt x="194" y="48"/>
                    <a:pt x="194" y="48"/>
                  </a:cubicBezTo>
                  <a:cubicBezTo>
                    <a:pt x="194" y="17"/>
                    <a:pt x="194" y="17"/>
                    <a:pt x="194" y="17"/>
                  </a:cubicBezTo>
                  <a:cubicBezTo>
                    <a:pt x="200" y="17"/>
                    <a:pt x="200" y="17"/>
                    <a:pt x="200" y="17"/>
                  </a:cubicBezTo>
                  <a:cubicBezTo>
                    <a:pt x="207" y="17"/>
                    <a:pt x="207" y="17"/>
                    <a:pt x="207" y="17"/>
                  </a:cubicBezTo>
                  <a:cubicBezTo>
                    <a:pt x="207" y="48"/>
                    <a:pt x="207" y="48"/>
                    <a:pt x="207" y="48"/>
                  </a:cubicBezTo>
                  <a:cubicBezTo>
                    <a:pt x="238" y="48"/>
                    <a:pt x="238" y="48"/>
                    <a:pt x="238" y="48"/>
                  </a:cubicBezTo>
                  <a:cubicBezTo>
                    <a:pt x="238" y="61"/>
                    <a:pt x="238" y="61"/>
                    <a:pt x="238" y="61"/>
                  </a:cubicBezTo>
                  <a:cubicBezTo>
                    <a:pt x="207" y="61"/>
                    <a:pt x="207" y="61"/>
                    <a:pt x="207" y="61"/>
                  </a:cubicBezTo>
                  <a:cubicBezTo>
                    <a:pt x="207" y="92"/>
                    <a:pt x="207" y="92"/>
                    <a:pt x="207" y="92"/>
                  </a:cubicBezTo>
                  <a:cubicBezTo>
                    <a:pt x="200" y="92"/>
                    <a:pt x="200" y="92"/>
                    <a:pt x="200" y="92"/>
                  </a:cubicBezTo>
                  <a:cubicBezTo>
                    <a:pt x="194" y="92"/>
                    <a:pt x="194" y="92"/>
                    <a:pt x="194" y="92"/>
                  </a:cubicBezTo>
                  <a:cubicBezTo>
                    <a:pt x="194" y="61"/>
                    <a:pt x="194" y="61"/>
                    <a:pt x="194" y="61"/>
                  </a:cubicBezTo>
                  <a:cubicBezTo>
                    <a:pt x="163" y="61"/>
                    <a:pt x="163" y="61"/>
                    <a:pt x="163" y="61"/>
                  </a:cubicBezTo>
                  <a:lnTo>
                    <a:pt x="163" y="48"/>
                  </a:lnTo>
                  <a:close/>
                  <a:moveTo>
                    <a:pt x="177" y="89"/>
                  </a:moveTo>
                  <a:cubicBezTo>
                    <a:pt x="177" y="97"/>
                    <a:pt x="177" y="97"/>
                    <a:pt x="177" y="97"/>
                  </a:cubicBezTo>
                  <a:cubicBezTo>
                    <a:pt x="164" y="101"/>
                    <a:pt x="153" y="108"/>
                    <a:pt x="146" y="119"/>
                  </a:cubicBezTo>
                  <a:cubicBezTo>
                    <a:pt x="140" y="116"/>
                    <a:pt x="133" y="114"/>
                    <a:pt x="125" y="113"/>
                  </a:cubicBezTo>
                  <a:cubicBezTo>
                    <a:pt x="140" y="101"/>
                    <a:pt x="158" y="93"/>
                    <a:pt x="177" y="89"/>
                  </a:cubicBezTo>
                  <a:moveTo>
                    <a:pt x="89" y="149"/>
                  </a:moveTo>
                  <a:cubicBezTo>
                    <a:pt x="89" y="143"/>
                    <a:pt x="91" y="134"/>
                    <a:pt x="111" y="134"/>
                  </a:cubicBezTo>
                  <a:cubicBezTo>
                    <a:pt x="126" y="134"/>
                    <a:pt x="133" y="136"/>
                    <a:pt x="136" y="138"/>
                  </a:cubicBezTo>
                  <a:cubicBezTo>
                    <a:pt x="137" y="139"/>
                    <a:pt x="138" y="140"/>
                    <a:pt x="138" y="147"/>
                  </a:cubicBezTo>
                  <a:cubicBezTo>
                    <a:pt x="138" y="199"/>
                    <a:pt x="138" y="199"/>
                    <a:pt x="138" y="199"/>
                  </a:cubicBezTo>
                  <a:cubicBezTo>
                    <a:pt x="89" y="199"/>
                    <a:pt x="89" y="199"/>
                    <a:pt x="89" y="199"/>
                  </a:cubicBezTo>
                  <a:lnTo>
                    <a:pt x="89" y="149"/>
                  </a:lnTo>
                  <a:close/>
                  <a:moveTo>
                    <a:pt x="200" y="221"/>
                  </a:moveTo>
                  <a:cubicBezTo>
                    <a:pt x="200" y="221"/>
                    <a:pt x="200" y="221"/>
                    <a:pt x="200" y="221"/>
                  </a:cubicBezTo>
                  <a:cubicBezTo>
                    <a:pt x="374" y="221"/>
                    <a:pt x="374" y="221"/>
                    <a:pt x="374" y="221"/>
                  </a:cubicBezTo>
                  <a:cubicBezTo>
                    <a:pt x="374" y="224"/>
                    <a:pt x="375" y="228"/>
                    <a:pt x="376" y="231"/>
                  </a:cubicBezTo>
                  <a:cubicBezTo>
                    <a:pt x="294" y="231"/>
                    <a:pt x="294" y="231"/>
                    <a:pt x="294" y="231"/>
                  </a:cubicBezTo>
                  <a:cubicBezTo>
                    <a:pt x="260" y="231"/>
                    <a:pt x="245" y="240"/>
                    <a:pt x="245" y="259"/>
                  </a:cubicBezTo>
                  <a:cubicBezTo>
                    <a:pt x="245" y="266"/>
                    <a:pt x="248" y="272"/>
                    <a:pt x="254" y="277"/>
                  </a:cubicBezTo>
                  <a:cubicBezTo>
                    <a:pt x="250" y="279"/>
                    <a:pt x="233" y="284"/>
                    <a:pt x="231" y="285"/>
                  </a:cubicBezTo>
                  <a:cubicBezTo>
                    <a:pt x="229" y="283"/>
                    <a:pt x="225" y="280"/>
                    <a:pt x="225" y="274"/>
                  </a:cubicBezTo>
                  <a:cubicBezTo>
                    <a:pt x="226" y="272"/>
                    <a:pt x="230" y="266"/>
                    <a:pt x="230" y="258"/>
                  </a:cubicBezTo>
                  <a:cubicBezTo>
                    <a:pt x="230" y="246"/>
                    <a:pt x="222" y="234"/>
                    <a:pt x="200" y="233"/>
                  </a:cubicBezTo>
                  <a:cubicBezTo>
                    <a:pt x="190" y="233"/>
                    <a:pt x="184" y="236"/>
                    <a:pt x="178" y="240"/>
                  </a:cubicBezTo>
                  <a:cubicBezTo>
                    <a:pt x="178" y="241"/>
                    <a:pt x="178" y="241"/>
                    <a:pt x="177" y="241"/>
                  </a:cubicBezTo>
                  <a:cubicBezTo>
                    <a:pt x="168" y="244"/>
                    <a:pt x="163" y="250"/>
                    <a:pt x="163" y="258"/>
                  </a:cubicBezTo>
                  <a:cubicBezTo>
                    <a:pt x="163" y="267"/>
                    <a:pt x="163" y="267"/>
                    <a:pt x="163" y="267"/>
                  </a:cubicBezTo>
                  <a:cubicBezTo>
                    <a:pt x="163" y="267"/>
                    <a:pt x="167" y="267"/>
                    <a:pt x="169" y="268"/>
                  </a:cubicBezTo>
                  <a:cubicBezTo>
                    <a:pt x="172" y="269"/>
                    <a:pt x="173" y="270"/>
                    <a:pt x="174" y="272"/>
                  </a:cubicBezTo>
                  <a:cubicBezTo>
                    <a:pt x="176" y="275"/>
                    <a:pt x="174" y="283"/>
                    <a:pt x="169" y="285"/>
                  </a:cubicBezTo>
                  <a:cubicBezTo>
                    <a:pt x="167" y="284"/>
                    <a:pt x="150" y="279"/>
                    <a:pt x="146" y="277"/>
                  </a:cubicBezTo>
                  <a:cubicBezTo>
                    <a:pt x="152" y="272"/>
                    <a:pt x="156" y="266"/>
                    <a:pt x="156" y="259"/>
                  </a:cubicBezTo>
                  <a:cubicBezTo>
                    <a:pt x="156" y="240"/>
                    <a:pt x="141" y="231"/>
                    <a:pt x="106" y="231"/>
                  </a:cubicBezTo>
                  <a:cubicBezTo>
                    <a:pt x="26" y="231"/>
                    <a:pt x="26" y="231"/>
                    <a:pt x="26" y="231"/>
                  </a:cubicBezTo>
                  <a:cubicBezTo>
                    <a:pt x="27" y="228"/>
                    <a:pt x="28" y="224"/>
                    <a:pt x="29" y="221"/>
                  </a:cubicBezTo>
                  <a:lnTo>
                    <a:pt x="200" y="221"/>
                  </a:lnTo>
                  <a:close/>
                  <a:moveTo>
                    <a:pt x="41" y="391"/>
                  </a:moveTo>
                  <a:cubicBezTo>
                    <a:pt x="38" y="379"/>
                    <a:pt x="35" y="369"/>
                    <a:pt x="33" y="357"/>
                  </a:cubicBezTo>
                  <a:cubicBezTo>
                    <a:pt x="57" y="354"/>
                    <a:pt x="116" y="344"/>
                    <a:pt x="158" y="338"/>
                  </a:cubicBezTo>
                  <a:lnTo>
                    <a:pt x="41" y="391"/>
                  </a:lnTo>
                  <a:close/>
                  <a:moveTo>
                    <a:pt x="168" y="357"/>
                  </a:moveTo>
                  <a:cubicBezTo>
                    <a:pt x="145" y="391"/>
                    <a:pt x="145" y="391"/>
                    <a:pt x="145" y="391"/>
                  </a:cubicBezTo>
                  <a:cubicBezTo>
                    <a:pt x="95" y="391"/>
                    <a:pt x="95" y="391"/>
                    <a:pt x="95" y="391"/>
                  </a:cubicBezTo>
                  <a:lnTo>
                    <a:pt x="168" y="357"/>
                  </a:lnTo>
                  <a:close/>
                  <a:moveTo>
                    <a:pt x="47" y="413"/>
                  </a:moveTo>
                  <a:cubicBezTo>
                    <a:pt x="152" y="413"/>
                    <a:pt x="152" y="413"/>
                    <a:pt x="152" y="413"/>
                  </a:cubicBezTo>
                  <a:cubicBezTo>
                    <a:pt x="152" y="463"/>
                    <a:pt x="152" y="463"/>
                    <a:pt x="152" y="463"/>
                  </a:cubicBezTo>
                  <a:cubicBezTo>
                    <a:pt x="64" y="463"/>
                    <a:pt x="64" y="463"/>
                    <a:pt x="64" y="463"/>
                  </a:cubicBezTo>
                  <a:cubicBezTo>
                    <a:pt x="58" y="446"/>
                    <a:pt x="52" y="429"/>
                    <a:pt x="47" y="413"/>
                  </a:cubicBezTo>
                  <a:moveTo>
                    <a:pt x="152" y="650"/>
                  </a:moveTo>
                  <a:cubicBezTo>
                    <a:pt x="137" y="623"/>
                    <a:pt x="119" y="591"/>
                    <a:pt x="103" y="556"/>
                  </a:cubicBezTo>
                  <a:cubicBezTo>
                    <a:pt x="152" y="556"/>
                    <a:pt x="152" y="556"/>
                    <a:pt x="152" y="556"/>
                  </a:cubicBezTo>
                  <a:lnTo>
                    <a:pt x="152" y="650"/>
                  </a:lnTo>
                  <a:close/>
                  <a:moveTo>
                    <a:pt x="249" y="650"/>
                  </a:moveTo>
                  <a:cubicBezTo>
                    <a:pt x="249" y="556"/>
                    <a:pt x="249" y="556"/>
                    <a:pt x="249" y="556"/>
                  </a:cubicBezTo>
                  <a:cubicBezTo>
                    <a:pt x="299" y="556"/>
                    <a:pt x="299" y="556"/>
                    <a:pt x="299" y="556"/>
                  </a:cubicBezTo>
                  <a:cubicBezTo>
                    <a:pt x="282" y="591"/>
                    <a:pt x="265" y="623"/>
                    <a:pt x="249" y="650"/>
                  </a:cubicBezTo>
                  <a:moveTo>
                    <a:pt x="327" y="492"/>
                  </a:moveTo>
                  <a:cubicBezTo>
                    <a:pt x="321" y="507"/>
                    <a:pt x="314" y="520"/>
                    <a:pt x="308" y="534"/>
                  </a:cubicBezTo>
                  <a:cubicBezTo>
                    <a:pt x="238" y="534"/>
                    <a:pt x="238" y="534"/>
                    <a:pt x="238" y="534"/>
                  </a:cubicBezTo>
                  <a:cubicBezTo>
                    <a:pt x="227" y="534"/>
                    <a:pt x="227" y="534"/>
                    <a:pt x="227" y="534"/>
                  </a:cubicBezTo>
                  <a:cubicBezTo>
                    <a:pt x="227" y="684"/>
                    <a:pt x="227" y="684"/>
                    <a:pt x="227" y="684"/>
                  </a:cubicBezTo>
                  <a:cubicBezTo>
                    <a:pt x="219" y="695"/>
                    <a:pt x="212" y="704"/>
                    <a:pt x="206" y="711"/>
                  </a:cubicBezTo>
                  <a:cubicBezTo>
                    <a:pt x="204" y="712"/>
                    <a:pt x="202" y="715"/>
                    <a:pt x="200" y="716"/>
                  </a:cubicBezTo>
                  <a:cubicBezTo>
                    <a:pt x="199" y="715"/>
                    <a:pt x="196" y="712"/>
                    <a:pt x="194" y="711"/>
                  </a:cubicBezTo>
                  <a:cubicBezTo>
                    <a:pt x="188" y="704"/>
                    <a:pt x="182" y="695"/>
                    <a:pt x="173" y="684"/>
                  </a:cubicBezTo>
                  <a:cubicBezTo>
                    <a:pt x="173" y="534"/>
                    <a:pt x="173" y="534"/>
                    <a:pt x="173" y="534"/>
                  </a:cubicBezTo>
                  <a:cubicBezTo>
                    <a:pt x="163" y="534"/>
                    <a:pt x="163" y="534"/>
                    <a:pt x="163" y="534"/>
                  </a:cubicBezTo>
                  <a:cubicBezTo>
                    <a:pt x="93" y="534"/>
                    <a:pt x="93" y="534"/>
                    <a:pt x="93" y="534"/>
                  </a:cubicBezTo>
                  <a:cubicBezTo>
                    <a:pt x="87" y="520"/>
                    <a:pt x="81" y="507"/>
                    <a:pt x="75" y="492"/>
                  </a:cubicBezTo>
                  <a:cubicBezTo>
                    <a:pt x="74" y="490"/>
                    <a:pt x="73" y="487"/>
                    <a:pt x="72" y="484"/>
                  </a:cubicBezTo>
                  <a:cubicBezTo>
                    <a:pt x="173" y="484"/>
                    <a:pt x="173" y="484"/>
                    <a:pt x="173" y="484"/>
                  </a:cubicBezTo>
                  <a:cubicBezTo>
                    <a:pt x="173" y="413"/>
                    <a:pt x="173" y="413"/>
                    <a:pt x="173" y="413"/>
                  </a:cubicBezTo>
                  <a:cubicBezTo>
                    <a:pt x="200" y="413"/>
                    <a:pt x="200" y="413"/>
                    <a:pt x="200" y="413"/>
                  </a:cubicBezTo>
                  <a:cubicBezTo>
                    <a:pt x="227" y="413"/>
                    <a:pt x="227" y="413"/>
                    <a:pt x="227" y="413"/>
                  </a:cubicBezTo>
                  <a:cubicBezTo>
                    <a:pt x="227" y="484"/>
                    <a:pt x="227" y="484"/>
                    <a:pt x="227" y="484"/>
                  </a:cubicBezTo>
                  <a:cubicBezTo>
                    <a:pt x="330" y="484"/>
                    <a:pt x="330" y="484"/>
                    <a:pt x="330" y="484"/>
                  </a:cubicBezTo>
                  <a:cubicBezTo>
                    <a:pt x="329" y="487"/>
                    <a:pt x="328" y="490"/>
                    <a:pt x="327" y="492"/>
                  </a:cubicBezTo>
                  <a:moveTo>
                    <a:pt x="171" y="391"/>
                  </a:moveTo>
                  <a:cubicBezTo>
                    <a:pt x="189" y="364"/>
                    <a:pt x="189" y="364"/>
                    <a:pt x="189" y="364"/>
                  </a:cubicBezTo>
                  <a:cubicBezTo>
                    <a:pt x="189" y="391"/>
                    <a:pt x="189" y="391"/>
                    <a:pt x="189" y="391"/>
                  </a:cubicBezTo>
                  <a:lnTo>
                    <a:pt x="171" y="391"/>
                  </a:lnTo>
                  <a:close/>
                  <a:moveTo>
                    <a:pt x="211" y="391"/>
                  </a:moveTo>
                  <a:cubicBezTo>
                    <a:pt x="211" y="364"/>
                    <a:pt x="211" y="364"/>
                    <a:pt x="211" y="364"/>
                  </a:cubicBezTo>
                  <a:cubicBezTo>
                    <a:pt x="230" y="391"/>
                    <a:pt x="230" y="391"/>
                    <a:pt x="230" y="391"/>
                  </a:cubicBezTo>
                  <a:lnTo>
                    <a:pt x="211" y="391"/>
                  </a:lnTo>
                  <a:close/>
                  <a:moveTo>
                    <a:pt x="338" y="463"/>
                  </a:moveTo>
                  <a:cubicBezTo>
                    <a:pt x="249" y="463"/>
                    <a:pt x="249" y="463"/>
                    <a:pt x="249" y="463"/>
                  </a:cubicBezTo>
                  <a:cubicBezTo>
                    <a:pt x="249" y="413"/>
                    <a:pt x="249" y="413"/>
                    <a:pt x="249" y="413"/>
                  </a:cubicBezTo>
                  <a:cubicBezTo>
                    <a:pt x="355" y="413"/>
                    <a:pt x="355" y="413"/>
                    <a:pt x="355" y="413"/>
                  </a:cubicBezTo>
                  <a:cubicBezTo>
                    <a:pt x="350" y="429"/>
                    <a:pt x="344" y="446"/>
                    <a:pt x="338" y="463"/>
                  </a:cubicBezTo>
                  <a:moveTo>
                    <a:pt x="232" y="357"/>
                  </a:moveTo>
                  <a:cubicBezTo>
                    <a:pt x="307" y="391"/>
                    <a:pt x="307" y="391"/>
                    <a:pt x="307" y="391"/>
                  </a:cubicBezTo>
                  <a:cubicBezTo>
                    <a:pt x="256" y="391"/>
                    <a:pt x="256" y="391"/>
                    <a:pt x="256" y="391"/>
                  </a:cubicBezTo>
                  <a:lnTo>
                    <a:pt x="232" y="357"/>
                  </a:lnTo>
                  <a:close/>
                  <a:moveTo>
                    <a:pt x="361" y="391"/>
                  </a:moveTo>
                  <a:cubicBezTo>
                    <a:pt x="361" y="391"/>
                    <a:pt x="361" y="391"/>
                    <a:pt x="361" y="391"/>
                  </a:cubicBezTo>
                  <a:cubicBezTo>
                    <a:pt x="244" y="338"/>
                    <a:pt x="244" y="338"/>
                    <a:pt x="244" y="338"/>
                  </a:cubicBezTo>
                  <a:cubicBezTo>
                    <a:pt x="285" y="344"/>
                    <a:pt x="345" y="354"/>
                    <a:pt x="369" y="357"/>
                  </a:cubicBezTo>
                  <a:cubicBezTo>
                    <a:pt x="367" y="369"/>
                    <a:pt x="364" y="379"/>
                    <a:pt x="361" y="391"/>
                  </a:cubicBezTo>
                  <a:moveTo>
                    <a:pt x="374" y="336"/>
                  </a:moveTo>
                  <a:cubicBezTo>
                    <a:pt x="235" y="315"/>
                    <a:pt x="235" y="315"/>
                    <a:pt x="235" y="315"/>
                  </a:cubicBezTo>
                  <a:cubicBezTo>
                    <a:pt x="236" y="319"/>
                    <a:pt x="238" y="324"/>
                    <a:pt x="238" y="329"/>
                  </a:cubicBezTo>
                  <a:cubicBezTo>
                    <a:pt x="238" y="348"/>
                    <a:pt x="222" y="364"/>
                    <a:pt x="201" y="364"/>
                  </a:cubicBezTo>
                  <a:cubicBezTo>
                    <a:pt x="200" y="364"/>
                    <a:pt x="200" y="364"/>
                    <a:pt x="200" y="364"/>
                  </a:cubicBezTo>
                  <a:cubicBezTo>
                    <a:pt x="199" y="364"/>
                    <a:pt x="199" y="364"/>
                    <a:pt x="199" y="364"/>
                  </a:cubicBezTo>
                  <a:cubicBezTo>
                    <a:pt x="179" y="364"/>
                    <a:pt x="164" y="348"/>
                    <a:pt x="164" y="329"/>
                  </a:cubicBezTo>
                  <a:cubicBezTo>
                    <a:pt x="164" y="324"/>
                    <a:pt x="165" y="319"/>
                    <a:pt x="167" y="315"/>
                  </a:cubicBezTo>
                  <a:cubicBezTo>
                    <a:pt x="29" y="336"/>
                    <a:pt x="29" y="336"/>
                    <a:pt x="29" y="336"/>
                  </a:cubicBezTo>
                  <a:cubicBezTo>
                    <a:pt x="24" y="313"/>
                    <a:pt x="22" y="292"/>
                    <a:pt x="22" y="272"/>
                  </a:cubicBezTo>
                  <a:cubicBezTo>
                    <a:pt x="22" y="265"/>
                    <a:pt x="23" y="259"/>
                    <a:pt x="23" y="252"/>
                  </a:cubicBezTo>
                  <a:cubicBezTo>
                    <a:pt x="106" y="252"/>
                    <a:pt x="106" y="252"/>
                    <a:pt x="106" y="252"/>
                  </a:cubicBezTo>
                  <a:cubicBezTo>
                    <a:pt x="129" y="252"/>
                    <a:pt x="131" y="255"/>
                    <a:pt x="132" y="256"/>
                  </a:cubicBezTo>
                  <a:cubicBezTo>
                    <a:pt x="133" y="257"/>
                    <a:pt x="134" y="261"/>
                    <a:pt x="132" y="262"/>
                  </a:cubicBezTo>
                  <a:cubicBezTo>
                    <a:pt x="126" y="265"/>
                    <a:pt x="119" y="269"/>
                    <a:pt x="119" y="280"/>
                  </a:cubicBezTo>
                  <a:cubicBezTo>
                    <a:pt x="119" y="280"/>
                    <a:pt x="119" y="280"/>
                    <a:pt x="119" y="280"/>
                  </a:cubicBezTo>
                  <a:cubicBezTo>
                    <a:pt x="119" y="289"/>
                    <a:pt x="127" y="293"/>
                    <a:pt x="145" y="300"/>
                  </a:cubicBezTo>
                  <a:cubicBezTo>
                    <a:pt x="151" y="302"/>
                    <a:pt x="170" y="309"/>
                    <a:pt x="170" y="309"/>
                  </a:cubicBezTo>
                  <a:cubicBezTo>
                    <a:pt x="174" y="307"/>
                    <a:pt x="174" y="307"/>
                    <a:pt x="174" y="307"/>
                  </a:cubicBezTo>
                  <a:cubicBezTo>
                    <a:pt x="180" y="304"/>
                    <a:pt x="194" y="295"/>
                    <a:pt x="194" y="278"/>
                  </a:cubicBezTo>
                  <a:cubicBezTo>
                    <a:pt x="194" y="276"/>
                    <a:pt x="194" y="275"/>
                    <a:pt x="194" y="273"/>
                  </a:cubicBezTo>
                  <a:cubicBezTo>
                    <a:pt x="194" y="271"/>
                    <a:pt x="193" y="269"/>
                    <a:pt x="192" y="268"/>
                  </a:cubicBezTo>
                  <a:cubicBezTo>
                    <a:pt x="192" y="268"/>
                    <a:pt x="192" y="268"/>
                    <a:pt x="192" y="268"/>
                  </a:cubicBezTo>
                  <a:cubicBezTo>
                    <a:pt x="189" y="262"/>
                    <a:pt x="185" y="260"/>
                    <a:pt x="185" y="260"/>
                  </a:cubicBezTo>
                  <a:cubicBezTo>
                    <a:pt x="185" y="260"/>
                    <a:pt x="187" y="253"/>
                    <a:pt x="198" y="252"/>
                  </a:cubicBezTo>
                  <a:cubicBezTo>
                    <a:pt x="198" y="252"/>
                    <a:pt x="199" y="252"/>
                    <a:pt x="200" y="252"/>
                  </a:cubicBezTo>
                  <a:cubicBezTo>
                    <a:pt x="200" y="252"/>
                    <a:pt x="200" y="252"/>
                    <a:pt x="200" y="252"/>
                  </a:cubicBezTo>
                  <a:cubicBezTo>
                    <a:pt x="206" y="252"/>
                    <a:pt x="210" y="256"/>
                    <a:pt x="210" y="262"/>
                  </a:cubicBezTo>
                  <a:cubicBezTo>
                    <a:pt x="210" y="268"/>
                    <a:pt x="205" y="270"/>
                    <a:pt x="205" y="278"/>
                  </a:cubicBezTo>
                  <a:cubicBezTo>
                    <a:pt x="205" y="295"/>
                    <a:pt x="219" y="304"/>
                    <a:pt x="226" y="307"/>
                  </a:cubicBezTo>
                  <a:cubicBezTo>
                    <a:pt x="230" y="309"/>
                    <a:pt x="230" y="309"/>
                    <a:pt x="230" y="309"/>
                  </a:cubicBezTo>
                  <a:cubicBezTo>
                    <a:pt x="230" y="309"/>
                    <a:pt x="249" y="302"/>
                    <a:pt x="255" y="300"/>
                  </a:cubicBezTo>
                  <a:cubicBezTo>
                    <a:pt x="274" y="293"/>
                    <a:pt x="281" y="289"/>
                    <a:pt x="281" y="280"/>
                  </a:cubicBezTo>
                  <a:cubicBezTo>
                    <a:pt x="281" y="280"/>
                    <a:pt x="281" y="280"/>
                    <a:pt x="281" y="280"/>
                  </a:cubicBezTo>
                  <a:cubicBezTo>
                    <a:pt x="281" y="269"/>
                    <a:pt x="274" y="265"/>
                    <a:pt x="269" y="262"/>
                  </a:cubicBezTo>
                  <a:cubicBezTo>
                    <a:pt x="266" y="261"/>
                    <a:pt x="267" y="257"/>
                    <a:pt x="269" y="256"/>
                  </a:cubicBezTo>
                  <a:cubicBezTo>
                    <a:pt x="270" y="255"/>
                    <a:pt x="272" y="252"/>
                    <a:pt x="294" y="252"/>
                  </a:cubicBezTo>
                  <a:cubicBezTo>
                    <a:pt x="379" y="252"/>
                    <a:pt x="379" y="252"/>
                    <a:pt x="379" y="252"/>
                  </a:cubicBezTo>
                  <a:cubicBezTo>
                    <a:pt x="379" y="259"/>
                    <a:pt x="380" y="265"/>
                    <a:pt x="380" y="272"/>
                  </a:cubicBezTo>
                  <a:cubicBezTo>
                    <a:pt x="380" y="292"/>
                    <a:pt x="378" y="313"/>
                    <a:pt x="374" y="3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224155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25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2">
    <p:spTree>
      <p:nvGrpSpPr>
        <p:cNvPr id="1" name=""/>
        <p:cNvGrpSpPr/>
        <p:nvPr/>
      </p:nvGrpSpPr>
      <p:grpSpPr>
        <a:xfrm>
          <a:off x="0" y="0"/>
          <a:ext cx="0" cy="0"/>
          <a:chOff x="0" y="0"/>
          <a:chExt cx="0" cy="0"/>
        </a:xfrm>
      </p:grpSpPr>
      <p:sp>
        <p:nvSpPr>
          <p:cNvPr id="7" name="Rechthoek 6"/>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942026"/>
            <a:ext cx="7452000" cy="533400"/>
          </a:xfrm>
        </p:spPr>
        <p:txBody>
          <a:bodyPr/>
          <a:lstStyle>
            <a:lvl1pPr>
              <a:defRPr>
                <a:solidFill>
                  <a:schemeClr val="tx2"/>
                </a:solidFill>
              </a:defRPr>
            </a:lvl1pPr>
          </a:lstStyle>
          <a:p>
            <a:r>
              <a:rPr lang="nl-NL"/>
              <a:t>Klik om stijl te bewerken</a:t>
            </a:r>
            <a:endParaRPr lang="nl-NL" dirty="0"/>
          </a:p>
        </p:txBody>
      </p:sp>
      <p:sp>
        <p:nvSpPr>
          <p:cNvPr id="3" name="Ondertitel 2"/>
          <p:cNvSpPr>
            <a:spLocks noGrp="1"/>
          </p:cNvSpPr>
          <p:nvPr>
            <p:ph type="subTitle" idx="1"/>
          </p:nvPr>
        </p:nvSpPr>
        <p:spPr>
          <a:xfrm>
            <a:off x="845540" y="1427086"/>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521500" y="3708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2657578"/>
            <a:ext cx="5346157" cy="635000"/>
          </a:xfrm>
        </p:spPr>
        <p:txBody>
          <a:bodyPr>
            <a:noAutofit/>
          </a:bodyPr>
          <a:lstStyle>
            <a:lvl1pPr marL="0" indent="0" algn="l">
              <a:buNone/>
              <a:defRPr>
                <a:solidFill>
                  <a:schemeClr val="tx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000" y="4383446"/>
            <a:ext cx="2440350" cy="304088"/>
          </a:xfrm>
          <a:prstGeom prst="rect">
            <a:avLst/>
          </a:prstGeom>
        </p:spPr>
      </p:pic>
      <p:sp>
        <p:nvSpPr>
          <p:cNvPr id="9" name="Rechthoek 8"/>
          <p:cNvSpPr/>
          <p:nvPr/>
        </p:nvSpPr>
        <p:spPr>
          <a:xfrm>
            <a:off x="522000" y="468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8503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22000" y="787149"/>
            <a:ext cx="8100000" cy="533400"/>
          </a:xfrm>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10"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1"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Tree>
    <p:extLst>
      <p:ext uri="{BB962C8B-B14F-4D97-AF65-F5344CB8AC3E}">
        <p14:creationId xmlns:p14="http://schemas.microsoft.com/office/powerpoint/2010/main" val="278196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datum 2"/>
          <p:cNvSpPr>
            <a:spLocks noGrp="1"/>
          </p:cNvSpPr>
          <p:nvPr>
            <p:ph type="dt" sz="half" idx="10"/>
          </p:nvPr>
        </p:nvSpPr>
        <p:spPr/>
        <p:txBody>
          <a:bodyPr/>
          <a:lstStyle/>
          <a:p>
            <a:r>
              <a:rPr lang="nl-NL"/>
              <a:t>&lt;Datum&gt;</a:t>
            </a:r>
            <a:endParaRPr lang="nl-NL" dirty="0"/>
          </a:p>
        </p:txBody>
      </p:sp>
      <p:sp>
        <p:nvSpPr>
          <p:cNvPr id="4" name="Tijdelijke aanduiding voor voettekst 3"/>
          <p:cNvSpPr>
            <a:spLocks noGrp="1"/>
          </p:cNvSpPr>
          <p:nvPr>
            <p:ph type="ftr" sz="quarter" idx="11"/>
          </p:nvPr>
        </p:nvSpPr>
        <p:spPr/>
        <p:txBody>
          <a:bodyPr/>
          <a:lstStyle/>
          <a:p>
            <a:r>
              <a:rPr lang="nl-NL"/>
              <a:t>&lt;Titel van de presentatie&gt;</a:t>
            </a:r>
            <a:endParaRPr lang="nl-NL" dirty="0"/>
          </a:p>
        </p:txBody>
      </p:sp>
      <p:sp>
        <p:nvSpPr>
          <p:cNvPr id="5" name="Tijdelijke aanduiding voor dianummer 4"/>
          <p:cNvSpPr>
            <a:spLocks noGrp="1"/>
          </p:cNvSpPr>
          <p:nvPr>
            <p:ph type="sldNum" sz="quarter" idx="12"/>
          </p:nvPr>
        </p:nvSpPr>
        <p:spPr/>
        <p:txBody>
          <a:bodyPr/>
          <a:lstStyle/>
          <a:p>
            <a:r>
              <a:rPr lang="nl-NL" dirty="0"/>
              <a:t>Pagina </a:t>
            </a:r>
            <a:fld id="{7FC9B413-936F-403B-BC98-20250EBFF374}" type="slidenum">
              <a:rPr lang="nl-NL" smtClean="0"/>
              <a:pPr/>
              <a:t>‹#›</a:t>
            </a:fld>
            <a:endParaRPr lang="nl-NL" dirty="0"/>
          </a:p>
        </p:txBody>
      </p:sp>
      <p:sp>
        <p:nvSpPr>
          <p:cNvPr id="6" name="Ondertitel 2"/>
          <p:cNvSpPr>
            <a:spLocks noGrp="1"/>
          </p:cNvSpPr>
          <p:nvPr>
            <p:ph type="subTitle" idx="1"/>
          </p:nvPr>
        </p:nvSpPr>
        <p:spPr>
          <a:xfrm>
            <a:off x="522000" y="1526001"/>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80855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784800"/>
            <a:ext cx="8100000" cy="532800"/>
          </a:xfrm>
        </p:spPr>
        <p:txBody>
          <a:bodyPr/>
          <a:lstStyle/>
          <a:p>
            <a:r>
              <a:rPr lang="nl-NL"/>
              <a:t>Klik om stijl te bewerken</a:t>
            </a:r>
            <a:endParaRPr lang="nl-NL" dirty="0"/>
          </a:p>
        </p:txBody>
      </p:sp>
      <p:sp>
        <p:nvSpPr>
          <p:cNvPr id="9" name="Tijdelijke aanduiding voor grafiek 8"/>
          <p:cNvSpPr>
            <a:spLocks noGrp="1"/>
          </p:cNvSpPr>
          <p:nvPr>
            <p:ph type="chart" sz="quarter" idx="13"/>
          </p:nvPr>
        </p:nvSpPr>
        <p:spPr>
          <a:xfrm>
            <a:off x="4647600" y="1526400"/>
            <a:ext cx="3974900" cy="2826000"/>
          </a:xfrm>
        </p:spPr>
        <p:txBody>
          <a:bodyPr/>
          <a:lstStyle>
            <a:lvl1pPr marL="0" indent="0">
              <a:buNone/>
              <a:defRPr/>
            </a:lvl1pPr>
          </a:lstStyle>
          <a:p>
            <a:r>
              <a:rPr lang="nl-NL"/>
              <a:t>Klik op het pictogram als u een grafiek wilt toevoegen</a:t>
            </a:r>
            <a:endParaRPr lang="nl-NL" dirty="0"/>
          </a:p>
        </p:txBody>
      </p:sp>
      <p:sp>
        <p:nvSpPr>
          <p:cNvPr id="11" name="Tijdelijke aanduiding voor tekst 10"/>
          <p:cNvSpPr>
            <a:spLocks noGrp="1"/>
          </p:cNvSpPr>
          <p:nvPr>
            <p:ph type="body" sz="quarter" idx="14"/>
          </p:nvPr>
        </p:nvSpPr>
        <p:spPr>
          <a:xfrm>
            <a:off x="522288" y="1527182"/>
            <a:ext cx="4039200" cy="282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12"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3"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Tree>
    <p:extLst>
      <p:ext uri="{BB962C8B-B14F-4D97-AF65-F5344CB8AC3E}">
        <p14:creationId xmlns:p14="http://schemas.microsoft.com/office/powerpoint/2010/main" val="310145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dia met bee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a:xfrm>
            <a:off x="522288" y="1526400"/>
            <a:ext cx="4039200" cy="282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526400"/>
            <a:ext cx="3974900" cy="2826000"/>
          </a:xfrm>
        </p:spPr>
        <p:txBody>
          <a:bodyPr/>
          <a:lstStyle>
            <a:lvl1pPr marL="0" indent="0">
              <a:buNone/>
              <a:defRPr/>
            </a:lvl1pPr>
          </a:lstStyle>
          <a:p>
            <a:r>
              <a:rPr lang="nl-NL"/>
              <a:t>Klik op het pictogram als u een afbeelding wilt toevoegen</a:t>
            </a:r>
            <a:endParaRPr lang="nl-NL" dirty="0"/>
          </a:p>
        </p:txBody>
      </p:sp>
      <p:sp>
        <p:nvSpPr>
          <p:cNvPr id="8"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2"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
        <p:nvSpPr>
          <p:cNvPr id="10" name="Titel 1"/>
          <p:cNvSpPr>
            <a:spLocks noGrp="1"/>
          </p:cNvSpPr>
          <p:nvPr>
            <p:ph type="title"/>
          </p:nvPr>
        </p:nvSpPr>
        <p:spPr>
          <a:xfrm>
            <a:off x="522000" y="784800"/>
            <a:ext cx="8100000" cy="532800"/>
          </a:xfrm>
        </p:spPr>
        <p:txBody>
          <a:bodyPr/>
          <a:lstStyle/>
          <a:p>
            <a:r>
              <a:rPr lang="nl-NL"/>
              <a:t>Klik om stijl te bewerken</a:t>
            </a:r>
            <a:endParaRPr lang="nl-NL" dirty="0"/>
          </a:p>
        </p:txBody>
      </p:sp>
    </p:spTree>
    <p:extLst>
      <p:ext uri="{BB962C8B-B14F-4D97-AF65-F5344CB8AC3E}">
        <p14:creationId xmlns:p14="http://schemas.microsoft.com/office/powerpoint/2010/main" val="14572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eelddia met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1526400"/>
            <a:ext cx="8101000" cy="2826000"/>
          </a:xfrm>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
        <p:nvSpPr>
          <p:cNvPr id="8" name="Titel 1"/>
          <p:cNvSpPr>
            <a:spLocks noGrp="1"/>
          </p:cNvSpPr>
          <p:nvPr>
            <p:ph type="title"/>
          </p:nvPr>
        </p:nvSpPr>
        <p:spPr>
          <a:xfrm>
            <a:off x="522000" y="784800"/>
            <a:ext cx="8100000" cy="532800"/>
          </a:xfrm>
        </p:spPr>
        <p:txBody>
          <a:bodyPr/>
          <a:lstStyle/>
          <a:p>
            <a:r>
              <a:rPr lang="nl-NL"/>
              <a:t>Klik om stijl te bewerken</a:t>
            </a:r>
            <a:endParaRPr lang="nl-NL" dirty="0"/>
          </a:p>
        </p:txBody>
      </p:sp>
    </p:spTree>
    <p:extLst>
      <p:ext uri="{BB962C8B-B14F-4D97-AF65-F5344CB8AC3E}">
        <p14:creationId xmlns:p14="http://schemas.microsoft.com/office/powerpoint/2010/main" val="34733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eelddia zonder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444698"/>
            <a:ext cx="8101000" cy="3909600"/>
          </a:xfrm>
          <a:solidFill>
            <a:schemeClr val="bg1"/>
          </a:solidFill>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Tree>
    <p:extLst>
      <p:ext uri="{BB962C8B-B14F-4D97-AF65-F5344CB8AC3E}">
        <p14:creationId xmlns:p14="http://schemas.microsoft.com/office/powerpoint/2010/main" val="369585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1"/>
            <a:ext cx="9144000" cy="5143499"/>
          </a:xfrm>
          <a:solidFill>
            <a:schemeClr val="bg1"/>
          </a:solidFill>
        </p:spPr>
        <p:txBody>
          <a:bodyPr/>
          <a:lstStyle>
            <a:lvl1pPr marL="0" indent="0">
              <a:buNone/>
              <a:defRPr/>
            </a:lvl1pPr>
          </a:lstStyle>
          <a:p>
            <a:r>
              <a:rPr lang="nl-NL"/>
              <a:t>Klik op het pictogram als u een afbeelding wilt toevoegen</a:t>
            </a:r>
            <a:endParaRPr lang="nl-NL" dirty="0"/>
          </a:p>
        </p:txBody>
      </p:sp>
      <p:grpSp>
        <p:nvGrpSpPr>
          <p:cNvPr id="25" name="Groep 24"/>
          <p:cNvGrpSpPr/>
          <p:nvPr/>
        </p:nvGrpSpPr>
        <p:grpSpPr>
          <a:xfrm>
            <a:off x="5867400" y="4698206"/>
            <a:ext cx="2427288" cy="226220"/>
            <a:chOff x="5867400" y="6264275"/>
            <a:chExt cx="2427288" cy="301626"/>
          </a:xfrm>
        </p:grpSpPr>
        <p:sp>
          <p:nvSpPr>
            <p:cNvPr id="15" name="Freeform 10"/>
            <p:cNvSpPr>
              <a:spLocks noEditPoints="1"/>
            </p:cNvSpPr>
            <p:nvPr/>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Freeform 11"/>
            <p:cNvSpPr>
              <a:spLocks noEditPoints="1"/>
            </p:cNvSpPr>
            <p:nvPr/>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12"/>
            <p:cNvSpPr>
              <a:spLocks/>
            </p:cNvSpPr>
            <p:nvPr/>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Freeform 13"/>
            <p:cNvSpPr>
              <a:spLocks noEditPoints="1"/>
            </p:cNvSpPr>
            <p:nvPr/>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9" name="Freeform 14"/>
            <p:cNvSpPr>
              <a:spLocks noEditPoints="1"/>
            </p:cNvSpPr>
            <p:nvPr/>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0" name="Freeform 15"/>
            <p:cNvSpPr>
              <a:spLocks noEditPoints="1"/>
            </p:cNvSpPr>
            <p:nvPr/>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Freeform 16"/>
            <p:cNvSpPr>
              <a:spLocks noEditPoints="1"/>
            </p:cNvSpPr>
            <p:nvPr/>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Freeform 17"/>
            <p:cNvSpPr>
              <a:spLocks/>
            </p:cNvSpPr>
            <p:nvPr/>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3" name="Freeform 18"/>
            <p:cNvSpPr>
              <a:spLocks/>
            </p:cNvSpPr>
            <p:nvPr/>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19"/>
            <p:cNvSpPr>
              <a:spLocks/>
            </p:cNvSpPr>
            <p:nvPr/>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3033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0" y="782946"/>
            <a:ext cx="8100000" cy="533400"/>
          </a:xfrm>
          <a:prstGeom prst="rect">
            <a:avLst/>
          </a:prstGeom>
        </p:spPr>
        <p:txBody>
          <a:bodyPr vert="horz" lIns="0" tIns="0" rIns="0" bIns="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22000" y="1525378"/>
            <a:ext cx="8100000" cy="3152632"/>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5"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6"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
        <p:nvSpPr>
          <p:cNvPr id="7" name="Rechthoek 6"/>
          <p:cNvSpPr/>
          <p:nvPr/>
        </p:nvSpPr>
        <p:spPr>
          <a:xfrm>
            <a:off x="522000" y="468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522000" y="4680000"/>
            <a:ext cx="8100000" cy="8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64000" y="4811400"/>
            <a:ext cx="1148400" cy="142200"/>
          </a:xfrm>
          <a:prstGeom prst="rect">
            <a:avLst/>
          </a:prstGeom>
        </p:spPr>
      </p:pic>
    </p:spTree>
    <p:extLst>
      <p:ext uri="{BB962C8B-B14F-4D97-AF65-F5344CB8AC3E}">
        <p14:creationId xmlns:p14="http://schemas.microsoft.com/office/powerpoint/2010/main" val="78101269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0" r:id="rId4"/>
    <p:sldLayoutId id="2147483652" r:id="rId5"/>
    <p:sldLayoutId id="2147483661"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p:titleStyle>
    <p:body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doi.org/10.1177/23312165221127589" TargetMode="External"/><Relationship Id="rId4" Type="http://schemas.openxmlformats.org/officeDocument/2006/relationships/hyperlink" Target="https://doi.org/10.1111/ejn.12180" TargetMode="External"/></Relationships>
</file>

<file path=ppt/slides/_rels/slide12.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wav"/><Relationship Id="rId3" Type="http://schemas.microsoft.com/office/2007/relationships/media" Target="../media/media2.wav"/><Relationship Id="rId21" Type="http://schemas.openxmlformats.org/officeDocument/2006/relationships/image" Target="../media/image17.png"/><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notesSlide" Target="../notesSlides/notesSlide12.xml"/><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microsoft.com/office/2007/relationships/media" Target="../media/media8.wav"/><Relationship Id="rId10" Type="http://schemas.openxmlformats.org/officeDocument/2006/relationships/audio" Target="../media/media5.wav"/><Relationship Id="rId19" Type="http://schemas.openxmlformats.org/officeDocument/2006/relationships/slideLayout" Target="../slideLayouts/slideLayout6.xml"/><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doi.org/10.1016/j.neubiorev.2016.02.01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doi.org/10.1177/23312165221127589"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jp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jp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doi.org/10.3390/genes13111923"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20E8A-37B3-5762-D7FD-0872D2AE390A}"/>
              </a:ext>
            </a:extLst>
          </p:cNvPr>
          <p:cNvSpPr>
            <a:spLocks noGrp="1"/>
          </p:cNvSpPr>
          <p:nvPr>
            <p:ph type="ctrTitle"/>
          </p:nvPr>
        </p:nvSpPr>
        <p:spPr>
          <a:xfrm>
            <a:off x="846000" y="942025"/>
            <a:ext cx="7452000" cy="2186185"/>
          </a:xfrm>
        </p:spPr>
        <p:txBody>
          <a:bodyPr/>
          <a:lstStyle/>
          <a:p>
            <a:r>
              <a:rPr lang="nl-NL" sz="2800" dirty="0" err="1"/>
              <a:t>Reaction</a:t>
            </a:r>
            <a:r>
              <a:rPr lang="nl-NL" sz="2800" dirty="0"/>
              <a:t>-Time Spectrotemporal </a:t>
            </a:r>
            <a:r>
              <a:rPr lang="nl-NL" sz="2800" dirty="0" err="1"/>
              <a:t>Modulation</a:t>
            </a:r>
            <a:r>
              <a:rPr lang="nl-NL" sz="2800" dirty="0"/>
              <a:t> Transfer </a:t>
            </a:r>
            <a:r>
              <a:rPr lang="nl-NL" sz="2800" dirty="0" err="1"/>
              <a:t>Functions</a:t>
            </a:r>
            <a:r>
              <a:rPr lang="nl-NL" sz="2800" dirty="0"/>
              <a:t> as </a:t>
            </a:r>
            <a:r>
              <a:rPr lang="nl-NL" sz="2800" dirty="0" err="1"/>
              <a:t>Biomarkers</a:t>
            </a:r>
            <a:r>
              <a:rPr lang="nl-NL" sz="2800" dirty="0"/>
              <a:t> of </a:t>
            </a:r>
            <a:r>
              <a:rPr lang="nl-NL" sz="2800" dirty="0" err="1"/>
              <a:t>Cochlear</a:t>
            </a:r>
            <a:r>
              <a:rPr lang="nl-NL" sz="2800" dirty="0"/>
              <a:t> </a:t>
            </a:r>
            <a:r>
              <a:rPr lang="nl-NL" sz="2800" dirty="0" err="1"/>
              <a:t>Dysfunction</a:t>
            </a:r>
            <a:br>
              <a:rPr lang="nl-NL" sz="2800" dirty="0"/>
            </a:br>
            <a:r>
              <a:rPr lang="en-US" sz="2800" b="0" i="1" dirty="0"/>
              <a:t>Beyond thresholds, toward distortion fingerprints</a:t>
            </a:r>
            <a:br>
              <a:rPr lang="en-US" sz="2800" dirty="0"/>
            </a:br>
            <a:endParaRPr lang="nl-NL" sz="2800" dirty="0"/>
          </a:p>
        </p:txBody>
      </p:sp>
      <p:sp>
        <p:nvSpPr>
          <p:cNvPr id="4" name="Tijdelijke aanduiding voor tekst 3">
            <a:extLst>
              <a:ext uri="{FF2B5EF4-FFF2-40B4-BE49-F238E27FC236}">
                <a16:creationId xmlns:a16="http://schemas.microsoft.com/office/drawing/2014/main" id="{AEB990DF-D56C-8F3E-F20C-B7C9FABA82E9}"/>
              </a:ext>
            </a:extLst>
          </p:cNvPr>
          <p:cNvSpPr>
            <a:spLocks noGrp="1"/>
          </p:cNvSpPr>
          <p:nvPr>
            <p:ph type="body" sz="quarter" idx="10"/>
          </p:nvPr>
        </p:nvSpPr>
        <p:spPr>
          <a:xfrm>
            <a:off x="524454" y="4201475"/>
            <a:ext cx="5346157" cy="534389"/>
          </a:xfrm>
        </p:spPr>
        <p:txBody>
          <a:bodyPr/>
          <a:lstStyle/>
          <a:p>
            <a:r>
              <a:rPr lang="nl-NL" sz="1800" dirty="0">
                <a:solidFill>
                  <a:schemeClr val="tx1"/>
                </a:solidFill>
              </a:rPr>
              <a:t>Cris Lanting, PhD 		</a:t>
            </a:r>
          </a:p>
          <a:p>
            <a:r>
              <a:rPr lang="nl-NL" sz="1800" dirty="0">
                <a:solidFill>
                  <a:schemeClr val="tx1"/>
                </a:solidFill>
              </a:rPr>
              <a:t> </a:t>
            </a:r>
            <a:r>
              <a:rPr lang="nl-NL" sz="1800" dirty="0" err="1">
                <a:solidFill>
                  <a:schemeClr val="tx1"/>
                </a:solidFill>
              </a:rPr>
              <a:t>WAS-dag</a:t>
            </a:r>
            <a:r>
              <a:rPr lang="nl-NL" sz="1800" dirty="0">
                <a:solidFill>
                  <a:schemeClr val="tx1"/>
                </a:solidFill>
              </a:rPr>
              <a:t> 07 </a:t>
            </a:r>
            <a:r>
              <a:rPr lang="nl-NL" sz="1800" dirty="0" err="1">
                <a:solidFill>
                  <a:schemeClr val="tx1"/>
                </a:solidFill>
              </a:rPr>
              <a:t>may</a:t>
            </a:r>
            <a:r>
              <a:rPr lang="nl-NL" sz="1800" dirty="0">
                <a:solidFill>
                  <a:schemeClr val="tx1"/>
                </a:solidFill>
              </a:rPr>
              <a:t> 2026</a:t>
            </a:r>
          </a:p>
          <a:p>
            <a:r>
              <a:rPr lang="nl-NL" sz="1800" i="1" dirty="0">
                <a:solidFill>
                  <a:schemeClr val="tx1"/>
                </a:solidFill>
              </a:rPr>
              <a:t>	</a:t>
            </a:r>
          </a:p>
          <a:p>
            <a:r>
              <a:rPr lang="nl-NL" sz="1800" dirty="0">
                <a:solidFill>
                  <a:schemeClr val="tx1"/>
                </a:solidFill>
              </a:rPr>
              <a:t>			</a:t>
            </a:r>
          </a:p>
        </p:txBody>
      </p:sp>
    </p:spTree>
    <p:extLst>
      <p:ext uri="{BB962C8B-B14F-4D97-AF65-F5344CB8AC3E}">
        <p14:creationId xmlns:p14="http://schemas.microsoft.com/office/powerpoint/2010/main" val="264269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yellow image of a grid&#10;&#10;AI-generated content may be incorrect.">
            <a:extLst>
              <a:ext uri="{FF2B5EF4-FFF2-40B4-BE49-F238E27FC236}">
                <a16:creationId xmlns:a16="http://schemas.microsoft.com/office/drawing/2014/main" id="{74DF528E-5896-E639-CADD-4E9525E508A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3790"/>
          <a:stretch>
            <a:fillRect/>
          </a:stretch>
        </p:blipFill>
        <p:spPr>
          <a:xfrm>
            <a:off x="880419" y="1660940"/>
            <a:ext cx="7383162" cy="1918911"/>
          </a:xfrm>
        </p:spPr>
      </p:pic>
      <p:sp>
        <p:nvSpPr>
          <p:cNvPr id="7" name="TextBox 6">
            <a:extLst>
              <a:ext uri="{FF2B5EF4-FFF2-40B4-BE49-F238E27FC236}">
                <a16:creationId xmlns:a16="http://schemas.microsoft.com/office/drawing/2014/main" id="{01814AB4-4EA3-2E0C-6947-A614D66571AC}"/>
              </a:ext>
            </a:extLst>
          </p:cNvPr>
          <p:cNvSpPr txBox="1"/>
          <p:nvPr/>
        </p:nvSpPr>
        <p:spPr>
          <a:xfrm>
            <a:off x="304800" y="3579851"/>
            <a:ext cx="8534400" cy="1354217"/>
          </a:xfrm>
          <a:prstGeom prst="rect">
            <a:avLst/>
          </a:prstGeom>
          <a:noFill/>
        </p:spPr>
        <p:txBody>
          <a:bodyPr wrap="square">
            <a:spAutoFit/>
          </a:bodyPr>
          <a:lstStyle/>
          <a:p>
            <a:r>
              <a:rPr lang="en-US" sz="1600" dirty="0"/>
              <a:t>Speech = modulation of energy across </a:t>
            </a:r>
            <a:r>
              <a:rPr lang="en-US" sz="1600" b="1" dirty="0"/>
              <a:t>frequency × time </a:t>
            </a:r>
            <a:r>
              <a:rPr lang="en-US" sz="1600" dirty="0"/>
              <a:t>(c.f., Bernstein et al., 2016), decomposed in ripple stimuli</a:t>
            </a:r>
          </a:p>
          <a:p>
            <a:r>
              <a:rPr lang="en-US" sz="1600" dirty="0"/>
              <a:t>Hearing loss  	↓ temporal resolution</a:t>
            </a:r>
            <a:br>
              <a:rPr lang="en-US" sz="1600" dirty="0"/>
            </a:br>
            <a:r>
              <a:rPr lang="en-US" sz="1600" dirty="0"/>
              <a:t>        	↓ spectral resolution</a:t>
            </a:r>
          </a:p>
          <a:p>
            <a:endParaRPr lang="en-US" dirty="0"/>
          </a:p>
        </p:txBody>
      </p:sp>
      <p:sp>
        <p:nvSpPr>
          <p:cNvPr id="2" name="Title 1">
            <a:extLst>
              <a:ext uri="{FF2B5EF4-FFF2-40B4-BE49-F238E27FC236}">
                <a16:creationId xmlns:a16="http://schemas.microsoft.com/office/drawing/2014/main" id="{F9A1B103-4099-3F3D-A059-98B80DD0D82C}"/>
              </a:ext>
            </a:extLst>
          </p:cNvPr>
          <p:cNvSpPr>
            <a:spLocks noGrp="1"/>
          </p:cNvSpPr>
          <p:nvPr>
            <p:ph type="title"/>
          </p:nvPr>
        </p:nvSpPr>
        <p:spPr>
          <a:xfrm>
            <a:off x="522000" y="591015"/>
            <a:ext cx="8100000" cy="905276"/>
          </a:xfrm>
        </p:spPr>
        <p:txBody>
          <a:bodyPr/>
          <a:lstStyle/>
          <a:p>
            <a:r>
              <a:rPr lang="en-US" sz="2800" dirty="0"/>
              <a:t>Our method: sound represented as spectrotemporal ripples</a:t>
            </a:r>
          </a:p>
        </p:txBody>
      </p:sp>
    </p:spTree>
    <p:extLst>
      <p:ext uri="{BB962C8B-B14F-4D97-AF65-F5344CB8AC3E}">
        <p14:creationId xmlns:p14="http://schemas.microsoft.com/office/powerpoint/2010/main" val="2615308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51ED-EEAE-24ED-DD85-AFA08BBFF45F}"/>
              </a:ext>
            </a:extLst>
          </p:cNvPr>
          <p:cNvSpPr>
            <a:spLocks noGrp="1"/>
          </p:cNvSpPr>
          <p:nvPr>
            <p:ph type="title"/>
          </p:nvPr>
        </p:nvSpPr>
        <p:spPr>
          <a:xfrm>
            <a:off x="522000" y="707193"/>
            <a:ext cx="8100000" cy="532800"/>
          </a:xfrm>
        </p:spPr>
        <p:txBody>
          <a:bodyPr/>
          <a:lstStyle/>
          <a:p>
            <a:r>
              <a:rPr lang="en-US" sz="2800" dirty="0"/>
              <a:t>The task: “Detect the ripple onset.”</a:t>
            </a:r>
          </a:p>
        </p:txBody>
      </p:sp>
      <p:pic>
        <p:nvPicPr>
          <p:cNvPr id="4" name="Afbeelding 8">
            <a:extLst>
              <a:ext uri="{FF2B5EF4-FFF2-40B4-BE49-F238E27FC236}">
                <a16:creationId xmlns:a16="http://schemas.microsoft.com/office/drawing/2014/main" id="{E5CB94D8-6A4D-B957-427F-339986427523}"/>
              </a:ext>
            </a:extLst>
          </p:cNvPr>
          <p:cNvPicPr>
            <a:picLocks noGrp="1" noChangeAspect="1"/>
          </p:cNvPicPr>
          <p:nvPr>
            <p:ph type="chart" sz="quarter" idx="13"/>
          </p:nvPr>
        </p:nvPicPr>
        <p:blipFill>
          <a:blip r:embed="rId3"/>
          <a:stretch>
            <a:fillRect/>
          </a:stretch>
        </p:blipFill>
        <p:spPr>
          <a:xfrm>
            <a:off x="5063218" y="1527175"/>
            <a:ext cx="3143477" cy="2825750"/>
          </a:xfrm>
          <a:prstGeom prst="rect">
            <a:avLst/>
          </a:prstGeom>
        </p:spPr>
      </p:pic>
      <p:sp>
        <p:nvSpPr>
          <p:cNvPr id="5" name="Text Placeholder 4">
            <a:extLst>
              <a:ext uri="{FF2B5EF4-FFF2-40B4-BE49-F238E27FC236}">
                <a16:creationId xmlns:a16="http://schemas.microsoft.com/office/drawing/2014/main" id="{613242FB-93C2-59D7-DCAD-521A6602F42F}"/>
              </a:ext>
            </a:extLst>
          </p:cNvPr>
          <p:cNvSpPr>
            <a:spLocks noGrp="1"/>
          </p:cNvSpPr>
          <p:nvPr>
            <p:ph type="body" sz="quarter" idx="14"/>
          </p:nvPr>
        </p:nvSpPr>
        <p:spPr>
          <a:xfrm>
            <a:off x="522288" y="1527182"/>
            <a:ext cx="4394096" cy="2826000"/>
          </a:xfrm>
        </p:spPr>
        <p:txBody>
          <a:bodyPr/>
          <a:lstStyle/>
          <a:p>
            <a:r>
              <a:rPr lang="en-US" dirty="0"/>
              <a:t>Take the reaction time to the detection of the (jittered) onset of a ripple from static noise</a:t>
            </a:r>
          </a:p>
          <a:p>
            <a:r>
              <a:rPr lang="en-US" dirty="0"/>
              <a:t>Ripple stimuli vary as a function of spectral, temporal, and combined modulations</a:t>
            </a:r>
          </a:p>
          <a:p>
            <a:r>
              <a:rPr lang="en-US" dirty="0"/>
              <a:t>Previously used in </a:t>
            </a:r>
          </a:p>
          <a:p>
            <a:pPr lvl="1">
              <a:buFont typeface="Courier New" panose="02070309020205020404" pitchFamily="49" charset="0"/>
              <a:buChar char="o"/>
            </a:pPr>
            <a:r>
              <a:rPr lang="en-US" dirty="0"/>
              <a:t>Monkeys (Massoudi et al., 2013-15)</a:t>
            </a:r>
          </a:p>
          <a:p>
            <a:pPr lvl="1">
              <a:buFont typeface="Courier New" panose="02070309020205020404" pitchFamily="49" charset="0"/>
              <a:buChar char="o"/>
            </a:pPr>
            <a:r>
              <a:rPr lang="en-US" dirty="0"/>
              <a:t>Humans (</a:t>
            </a:r>
            <a:r>
              <a:rPr lang="en-US" dirty="0" err="1"/>
              <a:t>Veugen</a:t>
            </a:r>
            <a:r>
              <a:rPr lang="en-US" dirty="0"/>
              <a:t> et al., 2022)</a:t>
            </a:r>
          </a:p>
          <a:p>
            <a:endParaRPr lang="en-US" dirty="0"/>
          </a:p>
          <a:p>
            <a:endParaRPr lang="en-US" dirty="0"/>
          </a:p>
          <a:p>
            <a:endParaRPr lang="en-US" dirty="0"/>
          </a:p>
        </p:txBody>
      </p:sp>
      <p:sp>
        <p:nvSpPr>
          <p:cNvPr id="6" name="TextBox 5">
            <a:extLst>
              <a:ext uri="{FF2B5EF4-FFF2-40B4-BE49-F238E27FC236}">
                <a16:creationId xmlns:a16="http://schemas.microsoft.com/office/drawing/2014/main" id="{B95966A0-9568-2946-0358-2C2F947DF5C9}"/>
              </a:ext>
            </a:extLst>
          </p:cNvPr>
          <p:cNvSpPr txBox="1"/>
          <p:nvPr/>
        </p:nvSpPr>
        <p:spPr>
          <a:xfrm>
            <a:off x="422307" y="4707532"/>
            <a:ext cx="9657716" cy="553998"/>
          </a:xfrm>
          <a:prstGeom prst="rect">
            <a:avLst/>
          </a:prstGeom>
          <a:noFill/>
        </p:spPr>
        <p:txBody>
          <a:bodyPr wrap="square">
            <a:spAutoFit/>
          </a:bodyPr>
          <a:lstStyle/>
          <a:p>
            <a:pPr>
              <a:buNone/>
            </a:pPr>
            <a:r>
              <a:rPr lang="en-US" sz="1000" dirty="0">
                <a:effectLst/>
              </a:rPr>
              <a:t>Massoudi et al., 2013. </a:t>
            </a:r>
            <a:r>
              <a:rPr lang="en-US" sz="1000" dirty="0"/>
              <a:t>E</a:t>
            </a:r>
            <a:r>
              <a:rPr lang="en-US" sz="1000" i="1" dirty="0">
                <a:effectLst/>
              </a:rPr>
              <a:t>uropean Journal of Neuroscience</a:t>
            </a:r>
            <a:r>
              <a:rPr lang="en-US" sz="1000" dirty="0">
                <a:effectLst/>
              </a:rPr>
              <a:t> 37(11):1830–42. doi:</a:t>
            </a:r>
            <a:r>
              <a:rPr lang="en-US" sz="1000" dirty="0">
                <a:effectLst/>
                <a:hlinkClick r:id="rId4"/>
              </a:rPr>
              <a:t>10.1111/ejn.12180</a:t>
            </a:r>
            <a:r>
              <a:rPr lang="en-US" sz="1000" dirty="0">
                <a:effectLst/>
              </a:rPr>
              <a:t>.</a:t>
            </a:r>
          </a:p>
          <a:p>
            <a:r>
              <a:rPr lang="en-US" sz="1000" dirty="0"/>
              <a:t>Veugen et al., 2022.  </a:t>
            </a:r>
            <a:r>
              <a:rPr lang="en-US" sz="1000" i="1" dirty="0"/>
              <a:t>Trends in Hearing</a:t>
            </a:r>
            <a:r>
              <a:rPr lang="en-US" sz="1000" dirty="0"/>
              <a:t> 26:23312165221127589. doi:</a:t>
            </a:r>
            <a:r>
              <a:rPr lang="en-US" sz="1000" dirty="0">
                <a:hlinkClick r:id="rId5"/>
              </a:rPr>
              <a:t>10.1177/23312165221127589</a:t>
            </a:r>
            <a:r>
              <a:rPr lang="en-US" sz="1000" dirty="0"/>
              <a:t>.</a:t>
            </a:r>
          </a:p>
          <a:p>
            <a:pPr>
              <a:buNone/>
            </a:pPr>
            <a:endParaRPr lang="en-US" sz="1000" dirty="0">
              <a:effectLst/>
            </a:endParaRPr>
          </a:p>
        </p:txBody>
      </p:sp>
    </p:spTree>
    <p:extLst>
      <p:ext uri="{BB962C8B-B14F-4D97-AF65-F5344CB8AC3E}">
        <p14:creationId xmlns:p14="http://schemas.microsoft.com/office/powerpoint/2010/main" val="220648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FCD4D91-F270-B365-C00E-8BF0ADCC291C}"/>
              </a:ext>
            </a:extLst>
          </p:cNvPr>
          <p:cNvSpPr>
            <a:spLocks noGrp="1"/>
          </p:cNvSpPr>
          <p:nvPr>
            <p:ph type="body" sz="quarter" idx="14"/>
          </p:nvPr>
        </p:nvSpPr>
        <p:spPr>
          <a:xfrm>
            <a:off x="522288" y="1526400"/>
            <a:ext cx="4254476" cy="2826000"/>
          </a:xfrm>
        </p:spPr>
        <p:txBody>
          <a:bodyPr/>
          <a:lstStyle/>
          <a:p>
            <a:pPr marL="0" indent="0">
              <a:buNone/>
            </a:pPr>
            <a:r>
              <a:rPr lang="en-US" sz="1800" b="1" dirty="0"/>
              <a:t>Spectral modulations</a:t>
            </a:r>
            <a:endParaRPr lang="en-US" sz="1800" dirty="0"/>
          </a:p>
          <a:p>
            <a:r>
              <a:rPr lang="en-US" sz="1800" dirty="0"/>
              <a:t>~How wide are the auditory filters</a:t>
            </a:r>
          </a:p>
          <a:p>
            <a:r>
              <a:rPr lang="en-US" sz="1800" dirty="0"/>
              <a:t>Unit: densities = [0, 1,…., 8] cycles/oct</a:t>
            </a:r>
          </a:p>
          <a:p>
            <a:pPr marL="0" indent="0">
              <a:buNone/>
            </a:pPr>
            <a:endParaRPr lang="en-US" sz="1800" b="1" dirty="0"/>
          </a:p>
          <a:p>
            <a:pPr marL="0" indent="0">
              <a:buNone/>
            </a:pPr>
            <a:r>
              <a:rPr lang="en-US" sz="1800" b="1" dirty="0"/>
              <a:t>Temporal modulations</a:t>
            </a:r>
            <a:endParaRPr lang="en-US" sz="1800" dirty="0"/>
          </a:p>
          <a:p>
            <a:r>
              <a:rPr lang="en-US" sz="1800" dirty="0"/>
              <a:t>~How fast is the auditory system?</a:t>
            </a:r>
          </a:p>
          <a:p>
            <a:r>
              <a:rPr lang="en-US" sz="1800" dirty="0"/>
              <a:t>Unit: velocities = [0, 1, …, 8] Hz (s</a:t>
            </a:r>
            <a:r>
              <a:rPr lang="en-US" sz="1800" baseline="30000" dirty="0"/>
              <a:t>-1</a:t>
            </a:r>
            <a:r>
              <a:rPr lang="en-US" sz="1800" dirty="0"/>
              <a:t>)</a:t>
            </a:r>
          </a:p>
          <a:p>
            <a:r>
              <a:rPr lang="en-US" sz="1800" dirty="0"/>
              <a:t>Both positive (upward) and negative (downward) </a:t>
            </a:r>
          </a:p>
        </p:txBody>
      </p:sp>
      <p:sp>
        <p:nvSpPr>
          <p:cNvPr id="7" name="Title 6">
            <a:extLst>
              <a:ext uri="{FF2B5EF4-FFF2-40B4-BE49-F238E27FC236}">
                <a16:creationId xmlns:a16="http://schemas.microsoft.com/office/drawing/2014/main" id="{7DF7F00C-B8E0-27C5-35A9-A4EC5AA414E7}"/>
              </a:ext>
            </a:extLst>
          </p:cNvPr>
          <p:cNvSpPr>
            <a:spLocks noGrp="1"/>
          </p:cNvSpPr>
          <p:nvPr>
            <p:ph type="title"/>
          </p:nvPr>
        </p:nvSpPr>
        <p:spPr/>
        <p:txBody>
          <a:bodyPr/>
          <a:lstStyle/>
          <a:p>
            <a:r>
              <a:rPr lang="en-US" sz="2800" dirty="0"/>
              <a:t>Ripples</a:t>
            </a:r>
          </a:p>
        </p:txBody>
      </p:sp>
      <p:pic>
        <p:nvPicPr>
          <p:cNvPr id="19" name="Picture 18" descr="A screenshot of a grid&#10;&#10;AI-generated content may be incorrect.">
            <a:extLst>
              <a:ext uri="{FF2B5EF4-FFF2-40B4-BE49-F238E27FC236}">
                <a16:creationId xmlns:a16="http://schemas.microsoft.com/office/drawing/2014/main" id="{3F48AD4E-1FC7-A43F-6E9D-382EDA92628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04612" y="678150"/>
            <a:ext cx="3617100" cy="3617100"/>
          </a:xfrm>
          <a:prstGeom prst="rect">
            <a:avLst/>
          </a:prstGeom>
        </p:spPr>
      </p:pic>
      <p:pic>
        <p:nvPicPr>
          <p:cNvPr id="20" name="ripple_md100_dens00_vel00_fs44100.wav">
            <a:hlinkClick r:id="" action="ppaction://media"/>
            <a:extLst>
              <a:ext uri="{FF2B5EF4-FFF2-40B4-BE49-F238E27FC236}">
                <a16:creationId xmlns:a16="http://schemas.microsoft.com/office/drawing/2014/main" id="{C5BDC4A6-BB25-F6C1-8A7E-EBE51B997DA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408613" y="1196100"/>
            <a:ext cx="532801" cy="532801"/>
          </a:xfrm>
          <a:prstGeom prst="rect">
            <a:avLst/>
          </a:prstGeom>
        </p:spPr>
      </p:pic>
      <p:pic>
        <p:nvPicPr>
          <p:cNvPr id="2" name="ripple_md100_dens01_vel00_fs44100.wav">
            <a:hlinkClick r:id="" action="ppaction://media"/>
            <a:extLst>
              <a:ext uri="{FF2B5EF4-FFF2-40B4-BE49-F238E27FC236}">
                <a16:creationId xmlns:a16="http://schemas.microsoft.com/office/drawing/2014/main" id="{DC80A609-F214-A9CA-2465-3C86BAF9F733}"/>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6486035" y="1196100"/>
            <a:ext cx="530352" cy="530352"/>
          </a:xfrm>
          <a:prstGeom prst="rect">
            <a:avLst/>
          </a:prstGeom>
        </p:spPr>
      </p:pic>
      <p:pic>
        <p:nvPicPr>
          <p:cNvPr id="3" name="ripple_md100_dens08_vel00_fs44100.wav">
            <a:hlinkClick r:id="" action="ppaction://media"/>
            <a:extLst>
              <a:ext uri="{FF2B5EF4-FFF2-40B4-BE49-F238E27FC236}">
                <a16:creationId xmlns:a16="http://schemas.microsoft.com/office/drawing/2014/main" id="{0CEBB503-D56C-2724-A18D-36DB182805E2}"/>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7459511" y="1196100"/>
            <a:ext cx="530352" cy="530352"/>
          </a:xfrm>
          <a:prstGeom prst="rect">
            <a:avLst/>
          </a:prstGeom>
        </p:spPr>
      </p:pic>
      <p:pic>
        <p:nvPicPr>
          <p:cNvPr id="4" name="ripple_md100_dens00_vel01_fs44100.wav">
            <a:hlinkClick r:id="" action="ppaction://media"/>
            <a:extLst>
              <a:ext uri="{FF2B5EF4-FFF2-40B4-BE49-F238E27FC236}">
                <a16:creationId xmlns:a16="http://schemas.microsoft.com/office/drawing/2014/main" id="{257714F8-B0EF-33E1-A68A-5E2E893446BD}"/>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5411062" y="2276073"/>
            <a:ext cx="530352" cy="530352"/>
          </a:xfrm>
          <a:prstGeom prst="rect">
            <a:avLst/>
          </a:prstGeom>
        </p:spPr>
      </p:pic>
      <p:pic>
        <p:nvPicPr>
          <p:cNvPr id="5" name="ripple_md100_dens01_vel01_fs44100.wav">
            <a:hlinkClick r:id="" action="ppaction://media"/>
            <a:extLst>
              <a:ext uri="{FF2B5EF4-FFF2-40B4-BE49-F238E27FC236}">
                <a16:creationId xmlns:a16="http://schemas.microsoft.com/office/drawing/2014/main" id="{C513E227-0E37-2795-79D3-8FA6BEE39BD4}"/>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6486035" y="2276073"/>
            <a:ext cx="530352" cy="530352"/>
          </a:xfrm>
          <a:prstGeom prst="rect">
            <a:avLst/>
          </a:prstGeom>
        </p:spPr>
      </p:pic>
      <p:pic>
        <p:nvPicPr>
          <p:cNvPr id="6" name="ripple_md100_dens08_vel01_fs44100.wav">
            <a:hlinkClick r:id="" action="ppaction://media"/>
            <a:extLst>
              <a:ext uri="{FF2B5EF4-FFF2-40B4-BE49-F238E27FC236}">
                <a16:creationId xmlns:a16="http://schemas.microsoft.com/office/drawing/2014/main" id="{A92BFBB7-F407-5790-8B7A-CE4B026D367B}"/>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7459511" y="2276073"/>
            <a:ext cx="530352" cy="530352"/>
          </a:xfrm>
          <a:prstGeom prst="rect">
            <a:avLst/>
          </a:prstGeom>
        </p:spPr>
      </p:pic>
      <p:pic>
        <p:nvPicPr>
          <p:cNvPr id="9" name="ripple_md100_dens00_vel08_fs44100.wav">
            <a:hlinkClick r:id="" action="ppaction://media"/>
            <a:extLst>
              <a:ext uri="{FF2B5EF4-FFF2-40B4-BE49-F238E27FC236}">
                <a16:creationId xmlns:a16="http://schemas.microsoft.com/office/drawing/2014/main" id="{BCA3A2F3-8D17-4A5E-A246-8B9EAB2BF872}"/>
              </a:ext>
            </a:extLst>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5411062" y="3414600"/>
            <a:ext cx="530352" cy="530352"/>
          </a:xfrm>
          <a:prstGeom prst="rect">
            <a:avLst/>
          </a:prstGeom>
        </p:spPr>
      </p:pic>
      <p:pic>
        <p:nvPicPr>
          <p:cNvPr id="10" name="ripple_md100_dens01_vel08_fs44100.wav">
            <a:hlinkClick r:id="" action="ppaction://media"/>
            <a:extLst>
              <a:ext uri="{FF2B5EF4-FFF2-40B4-BE49-F238E27FC236}">
                <a16:creationId xmlns:a16="http://schemas.microsoft.com/office/drawing/2014/main" id="{D7080A23-5472-04F3-3740-ED29BCB96143}"/>
              </a:ext>
            </a:extLst>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6486035" y="3414600"/>
            <a:ext cx="530352" cy="530352"/>
          </a:xfrm>
          <a:prstGeom prst="rect">
            <a:avLst/>
          </a:prstGeom>
        </p:spPr>
      </p:pic>
      <p:pic>
        <p:nvPicPr>
          <p:cNvPr id="11" name="ripple_md100_dens08_vel08_fs44100.wav">
            <a:hlinkClick r:id="" action="ppaction://media"/>
            <a:extLst>
              <a:ext uri="{FF2B5EF4-FFF2-40B4-BE49-F238E27FC236}">
                <a16:creationId xmlns:a16="http://schemas.microsoft.com/office/drawing/2014/main" id="{7D931448-F548-33E0-D494-9BE1472E0D3D}"/>
              </a:ext>
            </a:extLst>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7459511" y="3414600"/>
            <a:ext cx="530352" cy="530352"/>
          </a:xfrm>
          <a:prstGeom prst="rect">
            <a:avLst/>
          </a:prstGeom>
        </p:spPr>
      </p:pic>
    </p:spTree>
    <p:extLst>
      <p:ext uri="{BB962C8B-B14F-4D97-AF65-F5344CB8AC3E}">
        <p14:creationId xmlns:p14="http://schemas.microsoft.com/office/powerpoint/2010/main" val="207665608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audio>
              <p:cMediaNode vol="80000">
                <p:cTn id="3" fill="hold" display="0">
                  <p:stCondLst>
                    <p:cond delay="indefinite"/>
                  </p:stCondLst>
                  <p:endCondLst>
                    <p:cond evt="onStopAudio" delay="0">
                      <p:tgtEl>
                        <p:sldTgt/>
                      </p:tgtEl>
                    </p:cond>
                  </p:endCondLst>
                </p:cTn>
                <p:tgtEl>
                  <p:spTgt spid="2"/>
                </p:tgtEl>
              </p:cMediaNode>
            </p:audio>
            <p:audio>
              <p:cMediaNode vol="80000">
                <p:cTn id="4" fill="hold" display="0">
                  <p:stCondLst>
                    <p:cond delay="indefinite"/>
                  </p:stCondLst>
                  <p:endCondLst>
                    <p:cond evt="onStopAudio" delay="0">
                      <p:tgtEl>
                        <p:sldTgt/>
                      </p:tgtEl>
                    </p:cond>
                  </p:endCondLst>
                </p:cTn>
                <p:tgtEl>
                  <p:spTgt spid="3"/>
                </p:tgtEl>
              </p:cMediaNode>
            </p:audio>
            <p:audio>
              <p:cMediaNode vol="80000">
                <p:cTn id="5" fill="hold" display="0">
                  <p:stCondLst>
                    <p:cond delay="indefinite"/>
                  </p:stCondLst>
                  <p:endCondLst>
                    <p:cond evt="onStopAudio" delay="0">
                      <p:tgtEl>
                        <p:sldTgt/>
                      </p:tgtEl>
                    </p:cond>
                  </p:endCondLst>
                </p:cTn>
                <p:tgtEl>
                  <p:spTgt spid="4"/>
                </p:tgtEl>
              </p:cMediaNode>
            </p:audio>
            <p:audio>
              <p:cMediaNode vol="80000">
                <p:cTn id="6" fill="hold" display="0">
                  <p:stCondLst>
                    <p:cond delay="indefinite"/>
                  </p:stCondLst>
                  <p:endCondLst>
                    <p:cond evt="onStopAudio" delay="0">
                      <p:tgtEl>
                        <p:sldTgt/>
                      </p:tgtEl>
                    </p:cond>
                  </p:endCondLst>
                </p:cTn>
                <p:tgtEl>
                  <p:spTgt spid="5"/>
                </p:tgtEl>
              </p:cMediaNode>
            </p:audio>
            <p:audio>
              <p:cMediaNode vol="80000">
                <p:cTn id="7" fill="hold" display="0">
                  <p:stCondLst>
                    <p:cond delay="indefinite"/>
                  </p:stCondLst>
                  <p:endCondLst>
                    <p:cond evt="onStopAudio" delay="0">
                      <p:tgtEl>
                        <p:sldTgt/>
                      </p:tgtEl>
                    </p:cond>
                  </p:endCondLst>
                </p:cTn>
                <p:tgtEl>
                  <p:spTgt spid="6"/>
                </p:tgtEl>
              </p:cMediaNode>
            </p:audio>
            <p:audio>
              <p:cMediaNode vol="80000">
                <p:cTn id="8" fill="hold" display="0">
                  <p:stCondLst>
                    <p:cond delay="indefinite"/>
                  </p:stCondLst>
                  <p:endCondLst>
                    <p:cond evt="onStopAudio" delay="0">
                      <p:tgtEl>
                        <p:sldTgt/>
                      </p:tgtEl>
                    </p:cond>
                  </p:endCondLst>
                </p:cTn>
                <p:tgtEl>
                  <p:spTgt spid="9"/>
                </p:tgtEl>
              </p:cMediaNode>
            </p:audio>
            <p:audio>
              <p:cMediaNode vol="80000">
                <p:cTn id="9" fill="hold" display="0">
                  <p:stCondLst>
                    <p:cond delay="indefinite"/>
                  </p:stCondLst>
                  <p:endCondLst>
                    <p:cond evt="onStopAudio" delay="0">
                      <p:tgtEl>
                        <p:sldTgt/>
                      </p:tgtEl>
                    </p:cond>
                  </p:endCondLst>
                </p:cTn>
                <p:tgtEl>
                  <p:spTgt spid="10"/>
                </p:tgtEl>
              </p:cMediaNode>
            </p:audio>
            <p:audio>
              <p:cMediaNode vol="80000">
                <p:cTn id="10"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7AB7E3-3C7D-5636-8C6C-7EDF58C98B75}"/>
              </a:ext>
            </a:extLst>
          </p:cNvPr>
          <p:cNvSpPr>
            <a:spLocks noGrp="1"/>
          </p:cNvSpPr>
          <p:nvPr>
            <p:ph type="body" sz="quarter" idx="14"/>
          </p:nvPr>
        </p:nvSpPr>
        <p:spPr>
          <a:xfrm>
            <a:off x="522288" y="1520018"/>
            <a:ext cx="4039200" cy="2832382"/>
          </a:xfrm>
        </p:spPr>
        <p:txBody>
          <a:bodyPr/>
          <a:lstStyle/>
          <a:p>
            <a:r>
              <a:rPr lang="en-US" sz="1600" dirty="0"/>
              <a:t>Easier stimulus → faster accumulation → shorter RT</a:t>
            </a:r>
          </a:p>
          <a:p>
            <a:r>
              <a:rPr lang="en-US" sz="1600" dirty="0"/>
              <a:t>RT also depends on </a:t>
            </a:r>
            <a:r>
              <a:rPr lang="en-US" sz="1600" b="1" dirty="0"/>
              <a:t>decision threshold</a:t>
            </a:r>
            <a:br>
              <a:rPr lang="en-US" sz="1600" dirty="0"/>
            </a:br>
            <a:r>
              <a:rPr lang="en-US" sz="1600" dirty="0"/>
              <a:t>	risk-averse = slower / cautious</a:t>
            </a:r>
            <a:br>
              <a:rPr lang="en-US" sz="1600" dirty="0"/>
            </a:br>
            <a:r>
              <a:rPr lang="en-US" sz="1600" dirty="0"/>
              <a:t>	risk-taking = faster / liberal</a:t>
            </a:r>
          </a:p>
          <a:p>
            <a:pPr marL="325437" lvl="1" indent="0">
              <a:buNone/>
            </a:pPr>
            <a:r>
              <a:rPr lang="en-US" sz="1600" dirty="0"/>
              <a:t>→ separate </a:t>
            </a:r>
            <a:r>
              <a:rPr lang="en-US" sz="1600" b="1" dirty="0"/>
              <a:t>sensory vs decision components</a:t>
            </a:r>
            <a:r>
              <a:rPr lang="en-US" sz="1600" dirty="0"/>
              <a:t> </a:t>
            </a:r>
          </a:p>
          <a:p>
            <a:r>
              <a:rPr lang="en-US" sz="1600" b="1" dirty="0"/>
              <a:t>Between-subject variability </a:t>
            </a:r>
          </a:p>
          <a:p>
            <a:pPr marL="325437" lvl="1" indent="0">
              <a:buNone/>
            </a:pPr>
            <a:r>
              <a:rPr lang="en-US" sz="1600" dirty="0"/>
              <a:t>→ controlled for using within-subject comparisons and Bayesian models</a:t>
            </a:r>
          </a:p>
        </p:txBody>
      </p:sp>
      <p:pic>
        <p:nvPicPr>
          <p:cNvPr id="8" name="Picture Placeholder 7" descr="A diagram of a signal&#10;&#10;AI-generated content may be incorrect.">
            <a:extLst>
              <a:ext uri="{FF2B5EF4-FFF2-40B4-BE49-F238E27FC236}">
                <a16:creationId xmlns:a16="http://schemas.microsoft.com/office/drawing/2014/main" id="{C51FAAAE-BB2D-E291-DD3F-1B5BA8FD6E2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663" r="3663" b="6937"/>
          <a:stretch>
            <a:fillRect/>
          </a:stretch>
        </p:blipFill>
        <p:spPr>
          <a:xfrm>
            <a:off x="4646812" y="1520018"/>
            <a:ext cx="3974900" cy="2629964"/>
          </a:xfrm>
        </p:spPr>
      </p:pic>
      <p:sp>
        <p:nvSpPr>
          <p:cNvPr id="2" name="Title 1">
            <a:extLst>
              <a:ext uri="{FF2B5EF4-FFF2-40B4-BE49-F238E27FC236}">
                <a16:creationId xmlns:a16="http://schemas.microsoft.com/office/drawing/2014/main" id="{7B303A38-4479-1448-73C7-B78B65C63958}"/>
              </a:ext>
            </a:extLst>
          </p:cNvPr>
          <p:cNvSpPr>
            <a:spLocks noGrp="1"/>
          </p:cNvSpPr>
          <p:nvPr>
            <p:ph type="title"/>
          </p:nvPr>
        </p:nvSpPr>
        <p:spPr>
          <a:xfrm>
            <a:off x="522000" y="677925"/>
            <a:ext cx="8100000" cy="532800"/>
          </a:xfrm>
        </p:spPr>
        <p:txBody>
          <a:bodyPr>
            <a:noAutofit/>
          </a:bodyPr>
          <a:lstStyle/>
          <a:p>
            <a:r>
              <a:rPr lang="en-US" sz="2800" dirty="0"/>
              <a:t>Why RT? RT indexes evidence accumulation (LATER)</a:t>
            </a:r>
          </a:p>
        </p:txBody>
      </p:sp>
      <p:sp>
        <p:nvSpPr>
          <p:cNvPr id="4" name="TextBox 3">
            <a:extLst>
              <a:ext uri="{FF2B5EF4-FFF2-40B4-BE49-F238E27FC236}">
                <a16:creationId xmlns:a16="http://schemas.microsoft.com/office/drawing/2014/main" id="{A094ADC1-234D-9707-73E4-5CAC97962E5A}"/>
              </a:ext>
            </a:extLst>
          </p:cNvPr>
          <p:cNvSpPr txBox="1"/>
          <p:nvPr/>
        </p:nvSpPr>
        <p:spPr>
          <a:xfrm>
            <a:off x="421517" y="4673052"/>
            <a:ext cx="5851002" cy="400110"/>
          </a:xfrm>
          <a:prstGeom prst="rect">
            <a:avLst/>
          </a:prstGeom>
          <a:noFill/>
        </p:spPr>
        <p:txBody>
          <a:bodyPr wrap="square">
            <a:spAutoFit/>
          </a:bodyPr>
          <a:lstStyle/>
          <a:p>
            <a:pPr>
              <a:buNone/>
            </a:pPr>
            <a:r>
              <a:rPr lang="en-US" sz="1000" dirty="0">
                <a:effectLst/>
              </a:rPr>
              <a:t>Noorani, Imran, and R. H. S. Carpenter. 2016. “The LATER Model of Reaction Time and Decision.” </a:t>
            </a:r>
            <a:r>
              <a:rPr lang="en-US" sz="1000" i="1" dirty="0">
                <a:effectLst/>
              </a:rPr>
              <a:t>Neuroscience &amp; Biobehavioral Reviews</a:t>
            </a:r>
            <a:r>
              <a:rPr lang="en-US" sz="1000" dirty="0">
                <a:effectLst/>
              </a:rPr>
              <a:t> 64:229–51. doi:</a:t>
            </a:r>
            <a:r>
              <a:rPr lang="en-US" sz="1000" dirty="0">
                <a:effectLst/>
                <a:hlinkClick r:id="rId4"/>
              </a:rPr>
              <a:t>10.1016/j.neubiorev.2016.02.018</a:t>
            </a:r>
            <a:r>
              <a:rPr lang="en-US" sz="1000" dirty="0">
                <a:effectLst/>
              </a:rPr>
              <a:t>.</a:t>
            </a:r>
          </a:p>
        </p:txBody>
      </p:sp>
    </p:spTree>
    <p:extLst>
      <p:ext uri="{BB962C8B-B14F-4D97-AF65-F5344CB8AC3E}">
        <p14:creationId xmlns:p14="http://schemas.microsoft.com/office/powerpoint/2010/main" val="2391080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30ABD02-F912-79E6-AE0D-96FDAF484C84}"/>
              </a:ext>
            </a:extLst>
          </p:cNvPr>
          <p:cNvSpPr>
            <a:spLocks noGrp="1"/>
          </p:cNvSpPr>
          <p:nvPr>
            <p:ph type="title"/>
          </p:nvPr>
        </p:nvSpPr>
        <p:spPr>
          <a:xfrm>
            <a:off x="522000" y="569745"/>
            <a:ext cx="8100000" cy="533400"/>
          </a:xfrm>
        </p:spPr>
        <p:txBody>
          <a:bodyPr/>
          <a:lstStyle/>
          <a:p>
            <a:r>
              <a:rPr lang="en-US" sz="2800" dirty="0"/>
              <a:t>From RT to </a:t>
            </a:r>
            <a:r>
              <a:rPr lang="en-US" sz="2800" dirty="0" err="1"/>
              <a:t>stMTF</a:t>
            </a:r>
            <a:endParaRPr lang="en-US" sz="2800" dirty="0"/>
          </a:p>
        </p:txBody>
      </p:sp>
      <p:pic>
        <p:nvPicPr>
          <p:cNvPr id="11" name="Picture 10" descr="A group of graphs showing different types of data&#10;&#10;AI-generated content may be incorrect.">
            <a:extLst>
              <a:ext uri="{FF2B5EF4-FFF2-40B4-BE49-F238E27FC236}">
                <a16:creationId xmlns:a16="http://schemas.microsoft.com/office/drawing/2014/main" id="{08AB05F2-4B55-D601-4228-C5BE8880E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86" y="1322861"/>
            <a:ext cx="2733722" cy="3310134"/>
          </a:xfrm>
          <a:prstGeom prst="rect">
            <a:avLst/>
          </a:prstGeom>
        </p:spPr>
      </p:pic>
      <p:pic>
        <p:nvPicPr>
          <p:cNvPr id="13" name="Picture 12" descr="A graph showing the same color as the same color&#10;&#10;AI-generated content may be incorrect.">
            <a:extLst>
              <a:ext uri="{FF2B5EF4-FFF2-40B4-BE49-F238E27FC236}">
                <a16:creationId xmlns:a16="http://schemas.microsoft.com/office/drawing/2014/main" id="{6E0F85D6-27CD-037A-79EA-8BA4117375E2}"/>
              </a:ext>
            </a:extLst>
          </p:cNvPr>
          <p:cNvPicPr>
            <a:picLocks noChangeAspect="1"/>
          </p:cNvPicPr>
          <p:nvPr/>
        </p:nvPicPr>
        <p:blipFill>
          <a:blip r:embed="rId4">
            <a:extLst>
              <a:ext uri="{28A0092B-C50C-407E-A947-70E740481C1C}">
                <a14:useLocalDpi xmlns:a14="http://schemas.microsoft.com/office/drawing/2010/main" val="0"/>
              </a:ext>
            </a:extLst>
          </a:blip>
          <a:srcRect l="18743" t="3385" r="40158"/>
          <a:stretch>
            <a:fillRect/>
          </a:stretch>
        </p:blipFill>
        <p:spPr>
          <a:xfrm>
            <a:off x="5112685" y="774903"/>
            <a:ext cx="3212924" cy="3449270"/>
          </a:xfrm>
          <a:prstGeom prst="rect">
            <a:avLst/>
          </a:prstGeom>
        </p:spPr>
      </p:pic>
      <p:sp>
        <p:nvSpPr>
          <p:cNvPr id="2" name="TextBox 1">
            <a:extLst>
              <a:ext uri="{FF2B5EF4-FFF2-40B4-BE49-F238E27FC236}">
                <a16:creationId xmlns:a16="http://schemas.microsoft.com/office/drawing/2014/main" id="{0BD0F3EB-E121-8131-630A-27C9E69C7D5F}"/>
              </a:ext>
            </a:extLst>
          </p:cNvPr>
          <p:cNvSpPr txBox="1"/>
          <p:nvPr/>
        </p:nvSpPr>
        <p:spPr>
          <a:xfrm>
            <a:off x="1444077" y="1226490"/>
            <a:ext cx="3669174" cy="246221"/>
          </a:xfrm>
          <a:prstGeom prst="rect">
            <a:avLst/>
          </a:prstGeom>
          <a:noFill/>
        </p:spPr>
        <p:txBody>
          <a:bodyPr wrap="square" rtlCol="0">
            <a:spAutoFit/>
          </a:bodyPr>
          <a:lstStyle/>
          <a:p>
            <a:r>
              <a:rPr lang="en-US" sz="1000" dirty="0"/>
              <a:t>temporal  &lt;&gt;  spectral</a:t>
            </a:r>
          </a:p>
        </p:txBody>
      </p:sp>
      <p:cxnSp>
        <p:nvCxnSpPr>
          <p:cNvPr id="4" name="Straight Arrow Connector 3">
            <a:extLst>
              <a:ext uri="{FF2B5EF4-FFF2-40B4-BE49-F238E27FC236}">
                <a16:creationId xmlns:a16="http://schemas.microsoft.com/office/drawing/2014/main" id="{C9B18370-575D-EFD5-0702-5DE62E6091C2}"/>
              </a:ext>
            </a:extLst>
          </p:cNvPr>
          <p:cNvCxnSpPr>
            <a:cxnSpLocks/>
          </p:cNvCxnSpPr>
          <p:nvPr/>
        </p:nvCxnSpPr>
        <p:spPr>
          <a:xfrm>
            <a:off x="5018015" y="4314346"/>
            <a:ext cx="33075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EB280E1-BA70-58D3-A05B-F4BBEAEE9677}"/>
              </a:ext>
            </a:extLst>
          </p:cNvPr>
          <p:cNvSpPr txBox="1"/>
          <p:nvPr/>
        </p:nvSpPr>
        <p:spPr>
          <a:xfrm>
            <a:off x="6407335" y="4308756"/>
            <a:ext cx="1140106" cy="400110"/>
          </a:xfrm>
          <a:prstGeom prst="rect">
            <a:avLst/>
          </a:prstGeom>
          <a:noFill/>
        </p:spPr>
        <p:txBody>
          <a:bodyPr wrap="square">
            <a:spAutoFit/>
          </a:bodyPr>
          <a:lstStyle/>
          <a:p>
            <a:r>
              <a:rPr lang="en-US" sz="2000" dirty="0"/>
              <a:t>temporal</a:t>
            </a:r>
          </a:p>
        </p:txBody>
      </p:sp>
      <p:cxnSp>
        <p:nvCxnSpPr>
          <p:cNvPr id="7" name="Straight Arrow Connector 6">
            <a:extLst>
              <a:ext uri="{FF2B5EF4-FFF2-40B4-BE49-F238E27FC236}">
                <a16:creationId xmlns:a16="http://schemas.microsoft.com/office/drawing/2014/main" id="{46253270-7DEC-15A8-B4F9-90AB74C97B4D}"/>
              </a:ext>
            </a:extLst>
          </p:cNvPr>
          <p:cNvCxnSpPr>
            <a:cxnSpLocks/>
          </p:cNvCxnSpPr>
          <p:nvPr/>
        </p:nvCxnSpPr>
        <p:spPr>
          <a:xfrm flipV="1">
            <a:off x="5018015" y="1151330"/>
            <a:ext cx="0" cy="3157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E645A4-5D3B-61E5-F204-1EC1CDA1109F}"/>
              </a:ext>
            </a:extLst>
          </p:cNvPr>
          <p:cNvSpPr txBox="1"/>
          <p:nvPr/>
        </p:nvSpPr>
        <p:spPr>
          <a:xfrm rot="16200000">
            <a:off x="2403610" y="721132"/>
            <a:ext cx="4736890" cy="400110"/>
          </a:xfrm>
          <a:prstGeom prst="rect">
            <a:avLst/>
          </a:prstGeom>
          <a:noFill/>
        </p:spPr>
        <p:txBody>
          <a:bodyPr wrap="square">
            <a:spAutoFit/>
          </a:bodyPr>
          <a:lstStyle/>
          <a:p>
            <a:r>
              <a:rPr lang="en-US" sz="2000" dirty="0"/>
              <a:t>spectral</a:t>
            </a:r>
          </a:p>
        </p:txBody>
      </p:sp>
      <p:sp>
        <p:nvSpPr>
          <p:cNvPr id="17" name="TextBox 16">
            <a:extLst>
              <a:ext uri="{FF2B5EF4-FFF2-40B4-BE49-F238E27FC236}">
                <a16:creationId xmlns:a16="http://schemas.microsoft.com/office/drawing/2014/main" id="{7ECB0339-2FCD-1934-8ECA-33009BB78A08}"/>
              </a:ext>
            </a:extLst>
          </p:cNvPr>
          <p:cNvSpPr txBox="1"/>
          <p:nvPr/>
        </p:nvSpPr>
        <p:spPr>
          <a:xfrm>
            <a:off x="415321" y="4785157"/>
            <a:ext cx="5963697" cy="246221"/>
          </a:xfrm>
          <a:prstGeom prst="rect">
            <a:avLst/>
          </a:prstGeom>
          <a:noFill/>
        </p:spPr>
        <p:txBody>
          <a:bodyPr wrap="square">
            <a:spAutoFit/>
          </a:bodyPr>
          <a:lstStyle/>
          <a:p>
            <a:r>
              <a:rPr lang="en-US" sz="1000" dirty="0"/>
              <a:t>Veugen et al., 2022.  </a:t>
            </a:r>
            <a:r>
              <a:rPr lang="en-US" sz="1000" i="1" dirty="0"/>
              <a:t>Trends in Hearing</a:t>
            </a:r>
            <a:r>
              <a:rPr lang="en-US" sz="1000" dirty="0"/>
              <a:t> 26:23312165221127589. doi:</a:t>
            </a:r>
            <a:r>
              <a:rPr lang="en-US" sz="1000" dirty="0">
                <a:hlinkClick r:id="rId5"/>
              </a:rPr>
              <a:t>10.1177/23312165221127589</a:t>
            </a:r>
            <a:r>
              <a:rPr lang="en-US" sz="1000" dirty="0"/>
              <a:t>.</a:t>
            </a:r>
          </a:p>
        </p:txBody>
      </p:sp>
    </p:spTree>
    <p:extLst>
      <p:ext uri="{BB962C8B-B14F-4D97-AF65-F5344CB8AC3E}">
        <p14:creationId xmlns:p14="http://schemas.microsoft.com/office/powerpoint/2010/main" val="1440992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0ACC-146C-79F6-D38C-A2DA1BA0D5E4}"/>
              </a:ext>
            </a:extLst>
          </p:cNvPr>
          <p:cNvSpPr>
            <a:spLocks noGrp="1"/>
          </p:cNvSpPr>
          <p:nvPr>
            <p:ph type="title"/>
          </p:nvPr>
        </p:nvSpPr>
        <p:spPr/>
        <p:txBody>
          <a:bodyPr/>
          <a:lstStyle/>
          <a:p>
            <a:r>
              <a:rPr lang="en-US" sz="2800" dirty="0"/>
              <a:t>Predictions</a:t>
            </a:r>
          </a:p>
        </p:txBody>
      </p:sp>
      <p:graphicFrame>
        <p:nvGraphicFramePr>
          <p:cNvPr id="4" name="Content Placeholder 3">
            <a:extLst>
              <a:ext uri="{FF2B5EF4-FFF2-40B4-BE49-F238E27FC236}">
                <a16:creationId xmlns:a16="http://schemas.microsoft.com/office/drawing/2014/main" id="{F73625CB-7962-38CE-A1CE-43A3A63BB8D2}"/>
              </a:ext>
            </a:extLst>
          </p:cNvPr>
          <p:cNvGraphicFramePr>
            <a:graphicFrameLocks noGrp="1"/>
          </p:cNvGraphicFramePr>
          <p:nvPr>
            <p:ph idx="1"/>
            <p:extLst>
              <p:ext uri="{D42A27DB-BD31-4B8C-83A1-F6EECF244321}">
                <p14:modId xmlns:p14="http://schemas.microsoft.com/office/powerpoint/2010/main" val="2378178311"/>
              </p:ext>
            </p:extLst>
          </p:nvPr>
        </p:nvGraphicFramePr>
        <p:xfrm>
          <a:off x="522288" y="1543792"/>
          <a:ext cx="8099424" cy="2886496"/>
        </p:xfrm>
        <a:graphic>
          <a:graphicData uri="http://schemas.openxmlformats.org/drawingml/2006/table">
            <a:tbl>
              <a:tblPr/>
              <a:tblGrid>
                <a:gridCol w="4049712">
                  <a:extLst>
                    <a:ext uri="{9D8B030D-6E8A-4147-A177-3AD203B41FA5}">
                      <a16:colId xmlns:a16="http://schemas.microsoft.com/office/drawing/2014/main" val="1210273497"/>
                    </a:ext>
                  </a:extLst>
                </a:gridCol>
                <a:gridCol w="4049712">
                  <a:extLst>
                    <a:ext uri="{9D8B030D-6E8A-4147-A177-3AD203B41FA5}">
                      <a16:colId xmlns:a16="http://schemas.microsoft.com/office/drawing/2014/main" val="1705043042"/>
                    </a:ext>
                  </a:extLst>
                </a:gridCol>
              </a:tblGrid>
              <a:tr h="675913">
                <a:tc>
                  <a:txBody>
                    <a:bodyPr/>
                    <a:lstStyle/>
                    <a:p>
                      <a:pPr>
                        <a:buNone/>
                      </a:pPr>
                      <a:r>
                        <a:rPr lang="en-US" sz="1800" b="1" dirty="0">
                          <a:effectLst/>
                        </a:rPr>
                        <a:t>Group</a:t>
                      </a:r>
                      <a:endParaRPr lang="en-US" sz="1800" dirty="0">
                        <a:effectLs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en-US" sz="1800" b="1">
                          <a:effectLst/>
                        </a:rPr>
                        <a:t>Prediction</a:t>
                      </a:r>
                      <a:endParaRPr lang="en-US" sz="1800">
                        <a:effectLs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68420192"/>
                  </a:ext>
                </a:extLst>
              </a:tr>
              <a:tr h="767335">
                <a:tc>
                  <a:txBody>
                    <a:bodyPr/>
                    <a:lstStyle/>
                    <a:p>
                      <a:pPr>
                        <a:buNone/>
                      </a:pPr>
                      <a:r>
                        <a:rPr lang="en-US" sz="1800" b="0">
                          <a:effectLst/>
                        </a:rPr>
                        <a:t>STRC (OHC/TM coupling)</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en-US" sz="1800" b="0" dirty="0">
                          <a:solidFill>
                            <a:srgbClr val="FF0000"/>
                          </a:solidFill>
                          <a:effectLst/>
                        </a:rPr>
                        <a:t>↓</a:t>
                      </a:r>
                      <a:r>
                        <a:rPr lang="en-US" sz="1800" b="0" dirty="0">
                          <a:effectLst/>
                        </a:rPr>
                        <a:t> Spectral | Temporal </a:t>
                      </a:r>
                      <a:r>
                        <a:rPr lang="en-US" sz="1800" b="0" dirty="0">
                          <a:solidFill>
                            <a:srgbClr val="009E73"/>
                          </a:solidFill>
                          <a:effectLst/>
                        </a:rPr>
                        <a:t>~ preserved </a:t>
                      </a:r>
                    </a:p>
                    <a:p>
                      <a:pPr>
                        <a:buNone/>
                      </a:pPr>
                      <a:r>
                        <a:rPr lang="en-US" sz="1800" b="0" dirty="0">
                          <a:effectLst/>
                        </a:rPr>
                        <a:t>(c.f. Benoit et al., 2023)</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9138457"/>
                  </a:ext>
                </a:extLst>
              </a:tr>
              <a:tr h="675913">
                <a:tc>
                  <a:txBody>
                    <a:bodyPr/>
                    <a:lstStyle/>
                    <a:p>
                      <a:pPr>
                        <a:buNone/>
                      </a:pPr>
                      <a:r>
                        <a:rPr lang="en-US" sz="1800" b="0" dirty="0">
                          <a:effectLst/>
                        </a:rPr>
                        <a:t>TECTA / COL11A2 (TM structure)</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en-US" sz="1800" b="0" dirty="0">
                          <a:solidFill>
                            <a:srgbClr val="FF0000"/>
                          </a:solidFill>
                          <a:effectLst/>
                        </a:rPr>
                        <a:t>↓</a:t>
                      </a:r>
                      <a:r>
                        <a:rPr lang="en-US" sz="1800" b="0" dirty="0">
                          <a:effectLst/>
                        </a:rPr>
                        <a:t> Spectral + Temporal</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71492943"/>
                  </a:ext>
                </a:extLst>
              </a:tr>
              <a:tr h="767335">
                <a:tc>
                  <a:txBody>
                    <a:bodyPr/>
                    <a:lstStyle/>
                    <a:p>
                      <a:pPr>
                        <a:buNone/>
                      </a:pPr>
                      <a:r>
                        <a:rPr lang="en-US" sz="1800" b="1" dirty="0">
                          <a:effectLst/>
                        </a:rPr>
                        <a:t>Overall </a:t>
                      </a:r>
                    </a:p>
                    <a:p>
                      <a:pPr>
                        <a:buNone/>
                      </a:pPr>
                      <a:r>
                        <a:rPr lang="en-US" sz="1800" b="0" dirty="0">
                          <a:effectLst/>
                        </a:rPr>
                        <a:t>Speech-in-noise</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en-US" sz="1800" b="0" dirty="0">
                          <a:effectLst/>
                        </a:rPr>
                        <a:t>Strongest link with spectral tuning</a:t>
                      </a:r>
                    </a:p>
                    <a:p>
                      <a:pPr>
                        <a:buNone/>
                      </a:pPr>
                      <a:r>
                        <a:rPr lang="en-US" sz="1800" b="0" dirty="0">
                          <a:effectLst/>
                        </a:rPr>
                        <a:t>c.f. vocoder experiments</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0679679"/>
                  </a:ext>
                </a:extLst>
              </a:tr>
            </a:tbl>
          </a:graphicData>
        </a:graphic>
      </p:graphicFrame>
    </p:spTree>
    <p:extLst>
      <p:ext uri="{BB962C8B-B14F-4D97-AF65-F5344CB8AC3E}">
        <p14:creationId xmlns:p14="http://schemas.microsoft.com/office/powerpoint/2010/main" val="3166016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0244-77E4-D780-A0FF-8393506FC4B7}"/>
              </a:ext>
            </a:extLst>
          </p:cNvPr>
          <p:cNvSpPr>
            <a:spLocks noGrp="1"/>
          </p:cNvSpPr>
          <p:nvPr>
            <p:ph type="title"/>
          </p:nvPr>
        </p:nvSpPr>
        <p:spPr/>
        <p:txBody>
          <a:bodyPr/>
          <a:lstStyle/>
          <a:p>
            <a:r>
              <a:rPr lang="en-US" sz="2800" dirty="0"/>
              <a:t>Results: thresholds (A-factor)</a:t>
            </a:r>
          </a:p>
        </p:txBody>
      </p:sp>
      <p:pic>
        <p:nvPicPr>
          <p:cNvPr id="5" name="Content Placeholder 4" descr="A graph of different colored lines&#10;&#10;AI-generated content may be incorrect.">
            <a:extLst>
              <a:ext uri="{FF2B5EF4-FFF2-40B4-BE49-F238E27FC236}">
                <a16:creationId xmlns:a16="http://schemas.microsoft.com/office/drawing/2014/main" id="{96CF2655-9F68-2450-2477-329EB1495F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777" y="1228706"/>
            <a:ext cx="8238598" cy="3388395"/>
          </a:xfrm>
          <a:prstGeom prst="rect">
            <a:avLst/>
          </a:prstGeom>
        </p:spPr>
      </p:pic>
    </p:spTree>
    <p:extLst>
      <p:ext uri="{BB962C8B-B14F-4D97-AF65-F5344CB8AC3E}">
        <p14:creationId xmlns:p14="http://schemas.microsoft.com/office/powerpoint/2010/main" val="1154295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same color as the same color&#10;&#10;AI-generated content may be incorrect.">
            <a:extLst>
              <a:ext uri="{FF2B5EF4-FFF2-40B4-BE49-F238E27FC236}">
                <a16:creationId xmlns:a16="http://schemas.microsoft.com/office/drawing/2014/main" id="{097344D5-119F-5A67-868C-5AAE1033CE8E}"/>
              </a:ext>
            </a:extLst>
          </p:cNvPr>
          <p:cNvPicPr>
            <a:picLocks noChangeAspect="1"/>
          </p:cNvPicPr>
          <p:nvPr/>
        </p:nvPicPr>
        <p:blipFill>
          <a:blip r:embed="rId3">
            <a:extLst>
              <a:ext uri="{28A0092B-C50C-407E-A947-70E740481C1C}">
                <a14:useLocalDpi xmlns:a14="http://schemas.microsoft.com/office/drawing/2010/main" val="0"/>
              </a:ext>
            </a:extLst>
          </a:blip>
          <a:srcRect l="18743" t="4376" r="38463"/>
          <a:stretch>
            <a:fillRect/>
          </a:stretch>
        </p:blipFill>
        <p:spPr>
          <a:xfrm>
            <a:off x="460411" y="1911625"/>
            <a:ext cx="2016863" cy="2058108"/>
          </a:xfrm>
          <a:prstGeom prst="rect">
            <a:avLst/>
          </a:prstGeom>
        </p:spPr>
      </p:pic>
      <p:cxnSp>
        <p:nvCxnSpPr>
          <p:cNvPr id="3" name="Straight Arrow Connector 2">
            <a:extLst>
              <a:ext uri="{FF2B5EF4-FFF2-40B4-BE49-F238E27FC236}">
                <a16:creationId xmlns:a16="http://schemas.microsoft.com/office/drawing/2014/main" id="{58D1E9BC-37AD-5F1A-C503-413E3F32A5EF}"/>
              </a:ext>
            </a:extLst>
          </p:cNvPr>
          <p:cNvCxnSpPr>
            <a:cxnSpLocks/>
          </p:cNvCxnSpPr>
          <p:nvPr/>
        </p:nvCxnSpPr>
        <p:spPr>
          <a:xfrm>
            <a:off x="438875" y="4284288"/>
            <a:ext cx="44181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CDB665D-1C79-341F-1022-886EFCB01645}"/>
              </a:ext>
            </a:extLst>
          </p:cNvPr>
          <p:cNvSpPr txBox="1"/>
          <p:nvPr/>
        </p:nvSpPr>
        <p:spPr>
          <a:xfrm>
            <a:off x="1671862" y="4293460"/>
            <a:ext cx="1610824" cy="369332"/>
          </a:xfrm>
          <a:prstGeom prst="rect">
            <a:avLst/>
          </a:prstGeom>
          <a:noFill/>
        </p:spPr>
        <p:txBody>
          <a:bodyPr wrap="square">
            <a:spAutoFit/>
          </a:bodyPr>
          <a:lstStyle/>
          <a:p>
            <a:r>
              <a:rPr lang="en-US" dirty="0"/>
              <a:t>Temporal axis</a:t>
            </a:r>
          </a:p>
        </p:txBody>
      </p:sp>
      <p:cxnSp>
        <p:nvCxnSpPr>
          <p:cNvPr id="7" name="Straight Arrow Connector 6">
            <a:extLst>
              <a:ext uri="{FF2B5EF4-FFF2-40B4-BE49-F238E27FC236}">
                <a16:creationId xmlns:a16="http://schemas.microsoft.com/office/drawing/2014/main" id="{C7AA9B2C-CF43-4D03-3F69-CD319DC3EFCC}"/>
              </a:ext>
            </a:extLst>
          </p:cNvPr>
          <p:cNvCxnSpPr>
            <a:cxnSpLocks/>
          </p:cNvCxnSpPr>
          <p:nvPr/>
        </p:nvCxnSpPr>
        <p:spPr>
          <a:xfrm flipV="1">
            <a:off x="438875" y="1477476"/>
            <a:ext cx="0" cy="2797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A39451-D9E9-2ABD-14D2-10C65EF90327}"/>
              </a:ext>
            </a:extLst>
          </p:cNvPr>
          <p:cNvSpPr txBox="1"/>
          <p:nvPr/>
        </p:nvSpPr>
        <p:spPr>
          <a:xfrm rot="16200000">
            <a:off x="-510785" y="2513488"/>
            <a:ext cx="1573061" cy="369332"/>
          </a:xfrm>
          <a:prstGeom prst="rect">
            <a:avLst/>
          </a:prstGeom>
          <a:noFill/>
        </p:spPr>
        <p:txBody>
          <a:bodyPr wrap="square">
            <a:spAutoFit/>
          </a:bodyPr>
          <a:lstStyle/>
          <a:p>
            <a:r>
              <a:rPr lang="en-US" dirty="0"/>
              <a:t>Spectral axis</a:t>
            </a:r>
          </a:p>
        </p:txBody>
      </p:sp>
      <p:sp>
        <p:nvSpPr>
          <p:cNvPr id="11" name="Rectangle 10">
            <a:extLst>
              <a:ext uri="{FF2B5EF4-FFF2-40B4-BE49-F238E27FC236}">
                <a16:creationId xmlns:a16="http://schemas.microsoft.com/office/drawing/2014/main" id="{A2E09E23-3E06-6C7D-6922-58600E99E474}"/>
              </a:ext>
            </a:extLst>
          </p:cNvPr>
          <p:cNvSpPr/>
          <p:nvPr/>
        </p:nvSpPr>
        <p:spPr>
          <a:xfrm>
            <a:off x="3930732" y="997527"/>
            <a:ext cx="4548250" cy="35935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C0D5AA-52B2-49F0-E8B1-D615C85D2028}"/>
              </a:ext>
            </a:extLst>
          </p:cNvPr>
          <p:cNvSpPr txBox="1"/>
          <p:nvPr/>
        </p:nvSpPr>
        <p:spPr>
          <a:xfrm>
            <a:off x="5442834" y="1211470"/>
            <a:ext cx="3378531" cy="3693319"/>
          </a:xfrm>
          <a:prstGeom prst="rect">
            <a:avLst/>
          </a:prstGeom>
          <a:noFill/>
        </p:spPr>
        <p:txBody>
          <a:bodyPr wrap="square" rtlCol="0">
            <a:spAutoFit/>
          </a:bodyPr>
          <a:lstStyle/>
          <a:p>
            <a:r>
              <a:rPr lang="en-US" dirty="0"/>
              <a:t>2D </a:t>
            </a:r>
            <a:r>
              <a:rPr lang="en-US" dirty="0" err="1"/>
              <a:t>stMTFs</a:t>
            </a:r>
            <a:r>
              <a:rPr lang="en-US" dirty="0"/>
              <a:t> of normal hearing subjects (n=8) are similar to those by </a:t>
            </a:r>
            <a:r>
              <a:rPr lang="en-US" dirty="0" err="1"/>
              <a:t>Veugen</a:t>
            </a:r>
            <a:r>
              <a:rPr lang="en-US" dirty="0"/>
              <a:t> et al., 2022</a:t>
            </a:r>
          </a:p>
          <a:p>
            <a:pPr marL="285750" indent="-285750">
              <a:buFontTx/>
              <a:buChar char="-"/>
            </a:pPr>
            <a:r>
              <a:rPr lang="en-US" b="1" dirty="0"/>
              <a:t>Faster</a:t>
            </a:r>
            <a:r>
              <a:rPr lang="en-US" dirty="0"/>
              <a:t> responses for high velocities (i.e., high-pass filter characteristic)</a:t>
            </a:r>
          </a:p>
          <a:p>
            <a:pPr marL="285750" indent="-285750">
              <a:buFontTx/>
              <a:buChar char="-"/>
            </a:pPr>
            <a:r>
              <a:rPr lang="en-US" dirty="0"/>
              <a:t>Positive and negative velocities are </a:t>
            </a:r>
            <a:r>
              <a:rPr lang="en-US" b="1" dirty="0"/>
              <a:t>very similar</a:t>
            </a:r>
          </a:p>
          <a:p>
            <a:pPr marL="285750" indent="-285750">
              <a:buFontTx/>
              <a:buChar char="-"/>
            </a:pPr>
            <a:r>
              <a:rPr lang="en-US" dirty="0"/>
              <a:t>Higher spectral densities are more difficult, </a:t>
            </a:r>
            <a:r>
              <a:rPr lang="en-US" b="1" dirty="0"/>
              <a:t>slower</a:t>
            </a:r>
            <a:r>
              <a:rPr lang="en-US" dirty="0"/>
              <a:t> responses (i.e., low-pass characteristic)</a:t>
            </a:r>
          </a:p>
          <a:p>
            <a:endParaRPr lang="en-US" dirty="0"/>
          </a:p>
        </p:txBody>
      </p:sp>
      <p:sp>
        <p:nvSpPr>
          <p:cNvPr id="2" name="Title 1">
            <a:extLst>
              <a:ext uri="{FF2B5EF4-FFF2-40B4-BE49-F238E27FC236}">
                <a16:creationId xmlns:a16="http://schemas.microsoft.com/office/drawing/2014/main" id="{108E3505-3445-FEB0-1561-12E0BAF5E1DD}"/>
              </a:ext>
            </a:extLst>
          </p:cNvPr>
          <p:cNvSpPr>
            <a:spLocks noGrp="1"/>
          </p:cNvSpPr>
          <p:nvPr>
            <p:ph type="title"/>
          </p:nvPr>
        </p:nvSpPr>
        <p:spPr/>
        <p:txBody>
          <a:bodyPr/>
          <a:lstStyle/>
          <a:p>
            <a:r>
              <a:rPr lang="en-US" sz="2800" dirty="0"/>
              <a:t>Results: </a:t>
            </a:r>
            <a:r>
              <a:rPr lang="en-US" sz="2800" dirty="0" err="1"/>
              <a:t>stMTFs</a:t>
            </a:r>
            <a:endParaRPr lang="en-US" sz="2800" dirty="0"/>
          </a:p>
        </p:txBody>
      </p:sp>
      <p:pic>
        <p:nvPicPr>
          <p:cNvPr id="14" name="Picture 13">
            <a:extLst>
              <a:ext uri="{FF2B5EF4-FFF2-40B4-BE49-F238E27FC236}">
                <a16:creationId xmlns:a16="http://schemas.microsoft.com/office/drawing/2014/main" id="{CD031903-2AE5-D827-97D3-2781322CE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024" y="1927990"/>
            <a:ext cx="2637993" cy="2260281"/>
          </a:xfrm>
          <a:prstGeom prst="rect">
            <a:avLst/>
          </a:prstGeom>
        </p:spPr>
      </p:pic>
    </p:spTree>
    <p:extLst>
      <p:ext uri="{BB962C8B-B14F-4D97-AF65-F5344CB8AC3E}">
        <p14:creationId xmlns:p14="http://schemas.microsoft.com/office/powerpoint/2010/main" val="94517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13CE-C0C1-052D-41C0-063D53AEB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C3D81-BDCD-AF62-24EC-A9DE3E2F4C46}"/>
              </a:ext>
            </a:extLst>
          </p:cNvPr>
          <p:cNvSpPr>
            <a:spLocks noGrp="1"/>
          </p:cNvSpPr>
          <p:nvPr>
            <p:ph type="title"/>
          </p:nvPr>
        </p:nvSpPr>
        <p:spPr>
          <a:xfrm>
            <a:off x="522000" y="683621"/>
            <a:ext cx="2964591" cy="734758"/>
          </a:xfrm>
        </p:spPr>
        <p:txBody>
          <a:bodyPr/>
          <a:lstStyle/>
          <a:p>
            <a:pPr>
              <a:lnSpc>
                <a:spcPct val="100000"/>
              </a:lnSpc>
            </a:pPr>
            <a:r>
              <a:rPr lang="en-US" sz="2800" dirty="0"/>
              <a:t>Results: </a:t>
            </a:r>
            <a:r>
              <a:rPr lang="en-US" sz="2800" dirty="0" err="1"/>
              <a:t>stMTFs</a:t>
            </a:r>
            <a:r>
              <a:rPr lang="en-US" sz="2800" dirty="0"/>
              <a:t> across groups</a:t>
            </a:r>
          </a:p>
        </p:txBody>
      </p:sp>
      <p:pic>
        <p:nvPicPr>
          <p:cNvPr id="6" name="Picture 5" descr="A graph showing the same color as the same color&#10;&#10;AI-generated content may be incorrect.">
            <a:extLst>
              <a:ext uri="{FF2B5EF4-FFF2-40B4-BE49-F238E27FC236}">
                <a16:creationId xmlns:a16="http://schemas.microsoft.com/office/drawing/2014/main" id="{4440FEC0-60CB-A3C6-8533-C70F29ABE543}"/>
              </a:ext>
            </a:extLst>
          </p:cNvPr>
          <p:cNvPicPr>
            <a:picLocks noChangeAspect="1"/>
          </p:cNvPicPr>
          <p:nvPr/>
        </p:nvPicPr>
        <p:blipFill>
          <a:blip r:embed="rId3">
            <a:extLst>
              <a:ext uri="{28A0092B-C50C-407E-A947-70E740481C1C}">
                <a14:useLocalDpi xmlns:a14="http://schemas.microsoft.com/office/drawing/2010/main" val="0"/>
              </a:ext>
            </a:extLst>
          </a:blip>
          <a:srcRect l="18743" t="4376" r="38463"/>
          <a:stretch>
            <a:fillRect/>
          </a:stretch>
        </p:blipFill>
        <p:spPr>
          <a:xfrm>
            <a:off x="627863" y="2886113"/>
            <a:ext cx="1493590" cy="1524134"/>
          </a:xfrm>
          <a:prstGeom prst="rect">
            <a:avLst/>
          </a:prstGeom>
        </p:spPr>
      </p:pic>
      <p:cxnSp>
        <p:nvCxnSpPr>
          <p:cNvPr id="7" name="Straight Arrow Connector 6">
            <a:extLst>
              <a:ext uri="{FF2B5EF4-FFF2-40B4-BE49-F238E27FC236}">
                <a16:creationId xmlns:a16="http://schemas.microsoft.com/office/drawing/2014/main" id="{DD606F84-8F9E-F210-5F8A-FC2F3B02D5A7}"/>
              </a:ext>
            </a:extLst>
          </p:cNvPr>
          <p:cNvCxnSpPr>
            <a:cxnSpLocks/>
          </p:cNvCxnSpPr>
          <p:nvPr/>
        </p:nvCxnSpPr>
        <p:spPr>
          <a:xfrm flipV="1">
            <a:off x="522000" y="2378339"/>
            <a:ext cx="0" cy="2212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D73791-3C39-188C-93ED-4EC7DD057948}"/>
              </a:ext>
            </a:extLst>
          </p:cNvPr>
          <p:cNvSpPr txBox="1"/>
          <p:nvPr/>
        </p:nvSpPr>
        <p:spPr>
          <a:xfrm rot="16200000">
            <a:off x="-1948667" y="1473305"/>
            <a:ext cx="4572000" cy="369332"/>
          </a:xfrm>
          <a:prstGeom prst="rect">
            <a:avLst/>
          </a:prstGeom>
          <a:noFill/>
        </p:spPr>
        <p:txBody>
          <a:bodyPr wrap="square">
            <a:spAutoFit/>
          </a:bodyPr>
          <a:lstStyle/>
          <a:p>
            <a:r>
              <a:rPr lang="en-US" dirty="0"/>
              <a:t>spectral</a:t>
            </a:r>
          </a:p>
        </p:txBody>
      </p:sp>
      <p:sp>
        <p:nvSpPr>
          <p:cNvPr id="5" name="Rectangle 4">
            <a:extLst>
              <a:ext uri="{FF2B5EF4-FFF2-40B4-BE49-F238E27FC236}">
                <a16:creationId xmlns:a16="http://schemas.microsoft.com/office/drawing/2014/main" id="{A9ADFBBB-1D03-70D4-0C25-D110E1224E94}"/>
              </a:ext>
            </a:extLst>
          </p:cNvPr>
          <p:cNvSpPr/>
          <p:nvPr/>
        </p:nvSpPr>
        <p:spPr>
          <a:xfrm>
            <a:off x="23750" y="1418388"/>
            <a:ext cx="2244751" cy="3172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79398B-14C5-F06E-9402-FB4B91EF3A94}"/>
              </a:ext>
            </a:extLst>
          </p:cNvPr>
          <p:cNvSpPr txBox="1"/>
          <p:nvPr/>
        </p:nvSpPr>
        <p:spPr>
          <a:xfrm>
            <a:off x="427512" y="1549013"/>
            <a:ext cx="2784233" cy="3970318"/>
          </a:xfrm>
          <a:prstGeom prst="rect">
            <a:avLst/>
          </a:prstGeom>
          <a:noFill/>
        </p:spPr>
        <p:txBody>
          <a:bodyPr wrap="square" rtlCol="0">
            <a:spAutoFit/>
          </a:bodyPr>
          <a:lstStyle/>
          <a:p>
            <a:pPr marL="285750" indent="-285750">
              <a:buFontTx/>
              <a:buChar char="-"/>
            </a:pPr>
            <a:r>
              <a:rPr lang="en-US" i="1" dirty="0"/>
              <a:t>STRC </a:t>
            </a:r>
            <a:r>
              <a:rPr lang="en-US" dirty="0"/>
              <a:t>(OHC–TM coupling)</a:t>
            </a:r>
            <a:br>
              <a:rPr lang="en-US" dirty="0"/>
            </a:br>
            <a:r>
              <a:rPr lang="en-US" dirty="0"/>
              <a:t>Selective </a:t>
            </a:r>
            <a:r>
              <a:rPr lang="en-US" b="1" dirty="0"/>
              <a:t>spectral</a:t>
            </a:r>
            <a:r>
              <a:rPr lang="en-US" dirty="0"/>
              <a:t> impairment, stronger than in other groups</a:t>
            </a:r>
          </a:p>
          <a:p>
            <a:pPr marL="285750" indent="-285750">
              <a:buFontTx/>
              <a:buChar char="-"/>
            </a:pPr>
            <a:r>
              <a:rPr lang="en-US" i="1" dirty="0"/>
              <a:t>TECTA and COL11 </a:t>
            </a:r>
            <a:r>
              <a:rPr lang="en-US" dirty="0"/>
              <a:t>are very </a:t>
            </a:r>
            <a:r>
              <a:rPr lang="en-US" b="1" dirty="0"/>
              <a:t>similar</a:t>
            </a:r>
            <a:r>
              <a:rPr lang="en-US" dirty="0"/>
              <a:t> and impaired re NH in </a:t>
            </a:r>
            <a:r>
              <a:rPr lang="en-US" b="1" dirty="0"/>
              <a:t>both domains</a:t>
            </a:r>
          </a:p>
          <a:p>
            <a:r>
              <a:rPr lang="en-US" dirty="0"/>
              <a:t>Same site of lesion → similar fingerprints</a:t>
            </a:r>
          </a:p>
          <a:p>
            <a:pPr marL="285750" indent="-285750">
              <a:buFontTx/>
              <a:buChar char="-"/>
            </a:pPr>
            <a:endParaRPr lang="en-US" b="1" dirty="0"/>
          </a:p>
          <a:p>
            <a:pPr marL="285750" indent="-285750">
              <a:buFontTx/>
              <a:buChar char="-"/>
            </a:pPr>
            <a:endParaRPr lang="en-US" dirty="0"/>
          </a:p>
          <a:p>
            <a:pPr marL="285750" indent="-285750">
              <a:buFontTx/>
              <a:buChar char="-"/>
            </a:pPr>
            <a:endParaRPr lang="en-US" dirty="0"/>
          </a:p>
        </p:txBody>
      </p:sp>
      <p:pic>
        <p:nvPicPr>
          <p:cNvPr id="14" name="Picture 13">
            <a:extLst>
              <a:ext uri="{FF2B5EF4-FFF2-40B4-BE49-F238E27FC236}">
                <a16:creationId xmlns:a16="http://schemas.microsoft.com/office/drawing/2014/main" id="{7590A72D-FA28-9B88-CC88-91E83D8F1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591" y="0"/>
            <a:ext cx="5384892" cy="5143500"/>
          </a:xfrm>
          <a:prstGeom prst="rect">
            <a:avLst/>
          </a:prstGeom>
        </p:spPr>
      </p:pic>
    </p:spTree>
    <p:extLst>
      <p:ext uri="{BB962C8B-B14F-4D97-AF65-F5344CB8AC3E}">
        <p14:creationId xmlns:p14="http://schemas.microsoft.com/office/powerpoint/2010/main" val="3070613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F380-F360-7023-2A11-D6AAD8C1AB25}"/>
              </a:ext>
            </a:extLst>
          </p:cNvPr>
          <p:cNvSpPr>
            <a:spLocks noGrp="1"/>
          </p:cNvSpPr>
          <p:nvPr>
            <p:ph type="title"/>
          </p:nvPr>
        </p:nvSpPr>
        <p:spPr>
          <a:xfrm>
            <a:off x="522000" y="787149"/>
            <a:ext cx="6246790" cy="533400"/>
          </a:xfrm>
        </p:spPr>
        <p:txBody>
          <a:bodyPr/>
          <a:lstStyle/>
          <a:p>
            <a:pPr>
              <a:lnSpc>
                <a:spcPct val="100000"/>
              </a:lnSpc>
            </a:pPr>
            <a:r>
              <a:rPr lang="en-US" sz="2800" dirty="0"/>
              <a:t>Site-of-lesion specific </a:t>
            </a:r>
            <a:r>
              <a:rPr lang="en-US" sz="2800" dirty="0" err="1"/>
              <a:t>stMTF</a:t>
            </a:r>
            <a:r>
              <a:rPr lang="en-US" sz="2800" dirty="0"/>
              <a:t> aka ‘fingerprints’</a:t>
            </a:r>
          </a:p>
        </p:txBody>
      </p:sp>
      <p:pic>
        <p:nvPicPr>
          <p:cNvPr id="5" name="Content Placeholder 4">
            <a:extLst>
              <a:ext uri="{FF2B5EF4-FFF2-40B4-BE49-F238E27FC236}">
                <a16:creationId xmlns:a16="http://schemas.microsoft.com/office/drawing/2014/main" id="{62757699-DF1F-C6A9-FEAF-D18B8F7D397A}"/>
              </a:ext>
            </a:extLst>
          </p:cNvPr>
          <p:cNvPicPr>
            <a:picLocks noGrp="1" noChangeAspect="1"/>
          </p:cNvPicPr>
          <p:nvPr>
            <p:ph idx="1"/>
          </p:nvPr>
        </p:nvPicPr>
        <p:blipFill>
          <a:blip r:embed="rId3"/>
          <a:stretch>
            <a:fillRect/>
          </a:stretch>
        </p:blipFill>
        <p:spPr>
          <a:xfrm>
            <a:off x="384097" y="2533650"/>
            <a:ext cx="6126584" cy="2449171"/>
          </a:xfrm>
          <a:prstGeom prst="rect">
            <a:avLst/>
          </a:prstGeom>
        </p:spPr>
      </p:pic>
      <p:pic>
        <p:nvPicPr>
          <p:cNvPr id="4" name="Picture 3">
            <a:extLst>
              <a:ext uri="{FF2B5EF4-FFF2-40B4-BE49-F238E27FC236}">
                <a16:creationId xmlns:a16="http://schemas.microsoft.com/office/drawing/2014/main" id="{655BA3CC-EF3F-141F-373E-F67FBBC8A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608" y="594016"/>
            <a:ext cx="1695886" cy="1453066"/>
          </a:xfrm>
          <a:prstGeom prst="rect">
            <a:avLst/>
          </a:prstGeom>
        </p:spPr>
      </p:pic>
      <p:cxnSp>
        <p:nvCxnSpPr>
          <p:cNvPr id="9" name="Straight Connector 8">
            <a:extLst>
              <a:ext uri="{FF2B5EF4-FFF2-40B4-BE49-F238E27FC236}">
                <a16:creationId xmlns:a16="http://schemas.microsoft.com/office/drawing/2014/main" id="{6296B81C-24C5-8B23-0EBE-AEA3F384204D}"/>
              </a:ext>
            </a:extLst>
          </p:cNvPr>
          <p:cNvCxnSpPr>
            <a:cxnSpLocks/>
          </p:cNvCxnSpPr>
          <p:nvPr/>
        </p:nvCxnSpPr>
        <p:spPr>
          <a:xfrm>
            <a:off x="5932448" y="910635"/>
            <a:ext cx="2552207" cy="0"/>
          </a:xfrm>
          <a:prstGeom prst="line">
            <a:avLst/>
          </a:prstGeom>
          <a:ln>
            <a:solidFill>
              <a:srgbClr val="009E73"/>
            </a:solidFill>
          </a:ln>
          <a:effectLst>
            <a:glow rad="101600">
              <a:srgbClr val="009E73">
                <a:alpha val="40000"/>
              </a:srgbClr>
            </a:glow>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6DF7885-DAD4-C89E-CC6A-0A7B653D8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639" y="2047082"/>
            <a:ext cx="1696855" cy="1453896"/>
          </a:xfrm>
          <a:prstGeom prst="rect">
            <a:avLst/>
          </a:prstGeom>
        </p:spPr>
      </p:pic>
      <p:pic>
        <p:nvPicPr>
          <p:cNvPr id="14" name="Picture 13">
            <a:extLst>
              <a:ext uri="{FF2B5EF4-FFF2-40B4-BE49-F238E27FC236}">
                <a16:creationId xmlns:a16="http://schemas.microsoft.com/office/drawing/2014/main" id="{EBC3AB1A-A505-7659-2B50-01CE44872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638" y="3528925"/>
            <a:ext cx="1696855" cy="1453896"/>
          </a:xfrm>
          <a:prstGeom prst="rect">
            <a:avLst/>
          </a:prstGeom>
        </p:spPr>
      </p:pic>
      <p:cxnSp>
        <p:nvCxnSpPr>
          <p:cNvPr id="15" name="Straight Connector 14">
            <a:extLst>
              <a:ext uri="{FF2B5EF4-FFF2-40B4-BE49-F238E27FC236}">
                <a16:creationId xmlns:a16="http://schemas.microsoft.com/office/drawing/2014/main" id="{EF5C8975-252E-6D2B-5ACF-B77EF1ED3A56}"/>
              </a:ext>
            </a:extLst>
          </p:cNvPr>
          <p:cNvCxnSpPr>
            <a:cxnSpLocks/>
          </p:cNvCxnSpPr>
          <p:nvPr/>
        </p:nvCxnSpPr>
        <p:spPr>
          <a:xfrm flipV="1">
            <a:off x="5932448" y="910635"/>
            <a:ext cx="0" cy="2416097"/>
          </a:xfrm>
          <a:prstGeom prst="line">
            <a:avLst/>
          </a:prstGeom>
          <a:ln w="19050" cap="flat" cmpd="sng" algn="ctr">
            <a:solidFill>
              <a:srgbClr val="009E73"/>
            </a:solidFill>
            <a:prstDash val="solid"/>
            <a:round/>
            <a:headEnd type="triangle" w="med" len="med"/>
            <a:tailEnd type="none" w="med" len="med"/>
          </a:ln>
          <a:effectLst>
            <a:glow rad="228600">
              <a:srgbClr val="009E73">
                <a:alpha val="40000"/>
              </a:srgbClr>
            </a:glow>
          </a:effectLst>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062984CA-BB4E-E916-25CD-BF428A1DB3DE}"/>
              </a:ext>
            </a:extLst>
          </p:cNvPr>
          <p:cNvCxnSpPr>
            <a:cxnSpLocks/>
          </p:cNvCxnSpPr>
          <p:nvPr/>
        </p:nvCxnSpPr>
        <p:spPr>
          <a:xfrm flipV="1">
            <a:off x="5471531" y="2533650"/>
            <a:ext cx="0" cy="1101599"/>
          </a:xfrm>
          <a:prstGeom prst="line">
            <a:avLst/>
          </a:prstGeom>
          <a:ln>
            <a:solidFill>
              <a:srgbClr val="FFC000"/>
            </a:solidFill>
          </a:ln>
          <a:effectLst>
            <a:glow rad="228600">
              <a:srgbClr val="DF9006">
                <a:alpha val="40000"/>
              </a:srgb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2F97DD-2DCE-F697-22DC-7E8617EA726C}"/>
              </a:ext>
            </a:extLst>
          </p:cNvPr>
          <p:cNvCxnSpPr>
            <a:cxnSpLocks/>
          </p:cNvCxnSpPr>
          <p:nvPr/>
        </p:nvCxnSpPr>
        <p:spPr>
          <a:xfrm>
            <a:off x="5507282" y="2533650"/>
            <a:ext cx="2977373" cy="0"/>
          </a:xfrm>
          <a:prstGeom prst="line">
            <a:avLst/>
          </a:prstGeom>
          <a:ln>
            <a:solidFill>
              <a:srgbClr val="FFC000"/>
            </a:solidFill>
          </a:ln>
          <a:effectLst>
            <a:glow rad="228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C3151F-CE45-2E7E-2BA4-241AC83616C0}"/>
              </a:ext>
            </a:extLst>
          </p:cNvPr>
          <p:cNvCxnSpPr/>
          <p:nvPr/>
        </p:nvCxnSpPr>
        <p:spPr>
          <a:xfrm>
            <a:off x="5629943" y="3995804"/>
            <a:ext cx="2854712" cy="0"/>
          </a:xfrm>
          <a:prstGeom prst="line">
            <a:avLst/>
          </a:prstGeom>
          <a:ln>
            <a:solidFill>
              <a:schemeClr val="accent1"/>
            </a:solidFill>
          </a:ln>
          <a:effectLst>
            <a:glow rad="101600">
              <a:schemeClr val="accent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74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4A90-0658-679F-A1FB-647186E41261}"/>
              </a:ext>
            </a:extLst>
          </p:cNvPr>
          <p:cNvSpPr>
            <a:spLocks noGrp="1"/>
          </p:cNvSpPr>
          <p:nvPr>
            <p:ph type="title"/>
          </p:nvPr>
        </p:nvSpPr>
        <p:spPr/>
        <p:txBody>
          <a:bodyPr/>
          <a:lstStyle/>
          <a:p>
            <a:r>
              <a:rPr lang="en-US" sz="2800" dirty="0"/>
              <a:t>Why?</a:t>
            </a:r>
          </a:p>
        </p:txBody>
      </p:sp>
      <p:sp>
        <p:nvSpPr>
          <p:cNvPr id="3" name="Content Placeholder 2">
            <a:extLst>
              <a:ext uri="{FF2B5EF4-FFF2-40B4-BE49-F238E27FC236}">
                <a16:creationId xmlns:a16="http://schemas.microsoft.com/office/drawing/2014/main" id="{C965B7D0-B79B-452B-F402-6B3E5ECF28FD}"/>
              </a:ext>
            </a:extLst>
          </p:cNvPr>
          <p:cNvSpPr>
            <a:spLocks noGrp="1"/>
          </p:cNvSpPr>
          <p:nvPr>
            <p:ph idx="1"/>
          </p:nvPr>
        </p:nvSpPr>
        <p:spPr/>
        <p:txBody>
          <a:bodyPr/>
          <a:lstStyle/>
          <a:p>
            <a:pPr marL="0" indent="0" algn="ctr">
              <a:buNone/>
            </a:pPr>
            <a:endParaRPr lang="nl-NL" sz="3600" b="1" dirty="0">
              <a:solidFill>
                <a:schemeClr val="tx2"/>
              </a:solidFill>
            </a:endParaRPr>
          </a:p>
          <a:p>
            <a:pPr marL="0" indent="0" algn="ctr">
              <a:buNone/>
            </a:pPr>
            <a:endParaRPr lang="nl-NL" sz="3600" b="1" dirty="0">
              <a:solidFill>
                <a:schemeClr val="tx2"/>
              </a:solidFill>
            </a:endParaRPr>
          </a:p>
          <a:p>
            <a:pPr marL="0" indent="0" algn="ctr">
              <a:buNone/>
            </a:pPr>
            <a:r>
              <a:rPr lang="nl-NL" sz="3600" b="1" i="1" dirty="0">
                <a:solidFill>
                  <a:schemeClr val="tx2"/>
                </a:solidFill>
              </a:rPr>
              <a:t>“Ik hoor het wel, maar ik versta het niet…”</a:t>
            </a:r>
          </a:p>
          <a:p>
            <a:pPr marL="0" indent="0" algn="ctr">
              <a:buNone/>
            </a:pPr>
            <a:endParaRPr lang="nl-NL" sz="3600" b="1" i="1" dirty="0">
              <a:solidFill>
                <a:schemeClr val="tx2"/>
              </a:solidFill>
            </a:endParaRPr>
          </a:p>
          <a:p>
            <a:pPr marL="0" indent="0" algn="ctr">
              <a:buNone/>
            </a:pPr>
            <a:endParaRPr lang="nl-NL" sz="3600" b="1" i="1" dirty="0">
              <a:solidFill>
                <a:schemeClr val="tx2"/>
              </a:solidFill>
            </a:endParaRPr>
          </a:p>
          <a:p>
            <a:pPr marL="0" indent="0" algn="ctr">
              <a:buNone/>
            </a:pPr>
            <a:r>
              <a:rPr lang="nl-NL" sz="3600" b="1" i="1" dirty="0">
                <a:solidFill>
                  <a:schemeClr val="tx2"/>
                </a:solidFill>
              </a:rPr>
              <a:t>“I </a:t>
            </a:r>
            <a:r>
              <a:rPr lang="nl-NL" sz="3600" b="1" i="1" dirty="0" err="1">
                <a:solidFill>
                  <a:schemeClr val="tx2"/>
                </a:solidFill>
              </a:rPr>
              <a:t>can</a:t>
            </a:r>
            <a:r>
              <a:rPr lang="nl-NL" sz="3600" b="1" i="1" dirty="0">
                <a:solidFill>
                  <a:schemeClr val="tx2"/>
                </a:solidFill>
              </a:rPr>
              <a:t> </a:t>
            </a:r>
            <a:r>
              <a:rPr lang="nl-NL" sz="3600" b="1" i="1" dirty="0" err="1">
                <a:solidFill>
                  <a:schemeClr val="tx2"/>
                </a:solidFill>
              </a:rPr>
              <a:t>hear</a:t>
            </a:r>
            <a:r>
              <a:rPr lang="nl-NL" sz="3600" b="1" i="1" dirty="0">
                <a:solidFill>
                  <a:schemeClr val="tx2"/>
                </a:solidFill>
              </a:rPr>
              <a:t> </a:t>
            </a:r>
            <a:r>
              <a:rPr lang="nl-NL" sz="3600" b="1" i="1" dirty="0" err="1">
                <a:solidFill>
                  <a:schemeClr val="tx2"/>
                </a:solidFill>
              </a:rPr>
              <a:t>it</a:t>
            </a:r>
            <a:r>
              <a:rPr lang="nl-NL" sz="3600" b="1" i="1" dirty="0">
                <a:solidFill>
                  <a:schemeClr val="tx2"/>
                </a:solidFill>
              </a:rPr>
              <a:t> but </a:t>
            </a:r>
            <a:r>
              <a:rPr lang="nl-NL" sz="3600" b="1" i="1" dirty="0" err="1">
                <a:solidFill>
                  <a:schemeClr val="tx2"/>
                </a:solidFill>
              </a:rPr>
              <a:t>cannot</a:t>
            </a:r>
            <a:r>
              <a:rPr lang="nl-NL" sz="3600" b="1" i="1" dirty="0">
                <a:solidFill>
                  <a:schemeClr val="tx2"/>
                </a:solidFill>
              </a:rPr>
              <a:t> </a:t>
            </a:r>
            <a:r>
              <a:rPr lang="nl-NL" sz="3600" b="1" i="1" dirty="0" err="1">
                <a:solidFill>
                  <a:schemeClr val="tx2"/>
                </a:solidFill>
              </a:rPr>
              <a:t>understand</a:t>
            </a:r>
            <a:r>
              <a:rPr lang="nl-NL" sz="3600" b="1" i="1" dirty="0">
                <a:solidFill>
                  <a:schemeClr val="tx2"/>
                </a:solidFill>
              </a:rPr>
              <a:t> </a:t>
            </a:r>
            <a:r>
              <a:rPr lang="nl-NL" sz="3600" b="1" i="1" dirty="0" err="1">
                <a:solidFill>
                  <a:schemeClr val="tx2"/>
                </a:solidFill>
              </a:rPr>
              <a:t>it</a:t>
            </a:r>
            <a:r>
              <a:rPr lang="nl-NL" sz="3600" b="1" i="1" dirty="0">
                <a:solidFill>
                  <a:schemeClr val="tx2"/>
                </a:solidFill>
              </a:rPr>
              <a:t>…”</a:t>
            </a:r>
          </a:p>
          <a:p>
            <a:endParaRPr lang="en-US" dirty="0">
              <a:solidFill>
                <a:schemeClr val="tx2"/>
              </a:solidFill>
            </a:endParaRPr>
          </a:p>
        </p:txBody>
      </p:sp>
    </p:spTree>
    <p:extLst>
      <p:ext uri="{BB962C8B-B14F-4D97-AF65-F5344CB8AC3E}">
        <p14:creationId xmlns:p14="http://schemas.microsoft.com/office/powerpoint/2010/main" val="418280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37F6-9517-08F1-9232-1C5D04F22C1F}"/>
              </a:ext>
            </a:extLst>
          </p:cNvPr>
          <p:cNvSpPr>
            <a:spLocks noGrp="1"/>
          </p:cNvSpPr>
          <p:nvPr>
            <p:ph type="title"/>
          </p:nvPr>
        </p:nvSpPr>
        <p:spPr>
          <a:xfrm>
            <a:off x="522000" y="787148"/>
            <a:ext cx="8100000" cy="1101029"/>
          </a:xfrm>
        </p:spPr>
        <p:txBody>
          <a:bodyPr/>
          <a:lstStyle/>
          <a:p>
            <a:r>
              <a:rPr lang="en-US" sz="2800" dirty="0"/>
              <a:t>Clinical relevance: does the fingerprint explain speech-in-noise?</a:t>
            </a:r>
            <a:br>
              <a:rPr lang="en-US" sz="2800" dirty="0"/>
            </a:br>
            <a:endParaRPr lang="en-US" sz="2800" dirty="0"/>
          </a:p>
        </p:txBody>
      </p:sp>
      <p:sp>
        <p:nvSpPr>
          <p:cNvPr id="3" name="Content Placeholder 2">
            <a:extLst>
              <a:ext uri="{FF2B5EF4-FFF2-40B4-BE49-F238E27FC236}">
                <a16:creationId xmlns:a16="http://schemas.microsoft.com/office/drawing/2014/main" id="{7DC76D8A-A95C-A306-DFA9-41C78008773D}"/>
              </a:ext>
            </a:extLst>
          </p:cNvPr>
          <p:cNvSpPr>
            <a:spLocks noGrp="1"/>
          </p:cNvSpPr>
          <p:nvPr>
            <p:ph idx="1"/>
          </p:nvPr>
        </p:nvSpPr>
        <p:spPr>
          <a:xfrm>
            <a:off x="522000" y="1888177"/>
            <a:ext cx="4522698" cy="2789832"/>
          </a:xfrm>
        </p:spPr>
        <p:txBody>
          <a:bodyPr/>
          <a:lstStyle/>
          <a:p>
            <a:pPr marL="0" indent="0">
              <a:buNone/>
            </a:pPr>
            <a:r>
              <a:rPr lang="en-US" sz="1700" dirty="0"/>
              <a:t>Subject-specific spectral edge vs SRT (Matrix test)</a:t>
            </a:r>
          </a:p>
          <a:p>
            <a:r>
              <a:rPr lang="en-US" sz="1700" b="1" dirty="0"/>
              <a:t>Variance</a:t>
            </a:r>
            <a:r>
              <a:rPr lang="en-US" sz="1700" dirty="0"/>
              <a:t> explained</a:t>
            </a:r>
          </a:p>
          <a:p>
            <a:pPr lvl="1"/>
            <a:r>
              <a:rPr lang="en-US" sz="1700" dirty="0"/>
              <a:t>Age + </a:t>
            </a:r>
            <a:r>
              <a:rPr lang="en-US" sz="1700" dirty="0" err="1"/>
              <a:t>tMTF</a:t>
            </a:r>
            <a:r>
              <a:rPr lang="en-US" sz="1700" dirty="0"/>
              <a:t> 		R</a:t>
            </a:r>
            <a:r>
              <a:rPr lang="en-US" sz="1700" baseline="30000" dirty="0"/>
              <a:t>2</a:t>
            </a:r>
            <a:r>
              <a:rPr lang="en-US" sz="1700" dirty="0"/>
              <a:t> = 0.24</a:t>
            </a:r>
          </a:p>
          <a:p>
            <a:pPr lvl="1"/>
            <a:r>
              <a:rPr lang="en-US" sz="1700" dirty="0"/>
              <a:t>Age + </a:t>
            </a:r>
            <a:r>
              <a:rPr lang="en-US" sz="1700" dirty="0" err="1"/>
              <a:t>sMTF</a:t>
            </a:r>
            <a:r>
              <a:rPr lang="en-US" sz="1700" dirty="0"/>
              <a:t> + </a:t>
            </a:r>
            <a:r>
              <a:rPr lang="en-US" sz="1700" dirty="0" err="1"/>
              <a:t>tMTF</a:t>
            </a:r>
            <a:r>
              <a:rPr lang="en-US" sz="1700" dirty="0"/>
              <a:t>	R</a:t>
            </a:r>
            <a:r>
              <a:rPr lang="en-US" sz="1700" baseline="30000" dirty="0"/>
              <a:t>2</a:t>
            </a:r>
            <a:r>
              <a:rPr lang="en-US" sz="1700" dirty="0"/>
              <a:t> = 0.63</a:t>
            </a:r>
          </a:p>
          <a:p>
            <a:pPr lvl="1"/>
            <a:r>
              <a:rPr lang="en-US" sz="1700" b="1" dirty="0"/>
              <a:t>Age + </a:t>
            </a:r>
            <a:r>
              <a:rPr lang="en-US" sz="1700" b="1" dirty="0" err="1"/>
              <a:t>sMTF</a:t>
            </a:r>
            <a:r>
              <a:rPr lang="en-US" sz="1700" b="1" dirty="0"/>
              <a:t> + </a:t>
            </a:r>
            <a:r>
              <a:rPr lang="en-US" sz="1700" b="1" dirty="0" err="1"/>
              <a:t>tMTF</a:t>
            </a:r>
            <a:r>
              <a:rPr lang="en-US" sz="1700" b="1" dirty="0"/>
              <a:t> </a:t>
            </a:r>
          </a:p>
          <a:p>
            <a:pPr marL="646113" lvl="2" indent="0">
              <a:buNone/>
            </a:pPr>
            <a:r>
              <a:rPr lang="en-US" sz="1700" b="1" dirty="0"/>
              <a:t>+ group		R</a:t>
            </a:r>
            <a:r>
              <a:rPr lang="en-US" sz="1700" b="1" baseline="30000" dirty="0"/>
              <a:t>2</a:t>
            </a:r>
            <a:r>
              <a:rPr lang="en-US" sz="1700" b="1" dirty="0"/>
              <a:t> = 0.74</a:t>
            </a:r>
          </a:p>
          <a:p>
            <a:pPr marL="284163" indent="-285750">
              <a:buFont typeface="Wingdings" pitchFamily="2" charset="2"/>
              <a:buChar char="Ø"/>
            </a:pPr>
            <a:r>
              <a:rPr lang="en-US" sz="1700" dirty="0">
                <a:solidFill>
                  <a:srgbClr val="0E0E0E"/>
                </a:solidFill>
                <a:latin typeface=".AppleSystemUIFont"/>
              </a:rPr>
              <a:t>Spectral edge shows the strongest association with SRT, more so than temporal resolution</a:t>
            </a:r>
          </a:p>
          <a:p>
            <a:pPr marL="646113" lvl="2" indent="0">
              <a:buNone/>
            </a:pPr>
            <a:endParaRPr lang="en-US" sz="1700" b="1" dirty="0"/>
          </a:p>
        </p:txBody>
      </p:sp>
      <p:pic>
        <p:nvPicPr>
          <p:cNvPr id="5" name="Picture 4">
            <a:extLst>
              <a:ext uri="{FF2B5EF4-FFF2-40B4-BE49-F238E27FC236}">
                <a16:creationId xmlns:a16="http://schemas.microsoft.com/office/drawing/2014/main" id="{284E3700-A956-D5A4-6672-AF508FBDDFB1}"/>
              </a:ext>
            </a:extLst>
          </p:cNvPr>
          <p:cNvPicPr>
            <a:picLocks noChangeAspect="1"/>
          </p:cNvPicPr>
          <p:nvPr/>
        </p:nvPicPr>
        <p:blipFill>
          <a:blip r:embed="rId3"/>
          <a:srcRect r="50349"/>
          <a:stretch>
            <a:fillRect/>
          </a:stretch>
        </p:blipFill>
        <p:spPr>
          <a:xfrm>
            <a:off x="5044698" y="1399606"/>
            <a:ext cx="3859078" cy="3099224"/>
          </a:xfrm>
          <a:prstGeom prst="rect">
            <a:avLst/>
          </a:prstGeom>
        </p:spPr>
      </p:pic>
    </p:spTree>
    <p:extLst>
      <p:ext uri="{BB962C8B-B14F-4D97-AF65-F5344CB8AC3E}">
        <p14:creationId xmlns:p14="http://schemas.microsoft.com/office/powerpoint/2010/main" val="2749529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2EDA6-0CAA-543E-BDCF-9AC5DDDF02E4}"/>
              </a:ext>
            </a:extLst>
          </p:cNvPr>
          <p:cNvSpPr>
            <a:spLocks noGrp="1"/>
          </p:cNvSpPr>
          <p:nvPr>
            <p:ph type="title"/>
          </p:nvPr>
        </p:nvSpPr>
        <p:spPr>
          <a:xfrm>
            <a:off x="522000" y="787148"/>
            <a:ext cx="8100000" cy="1017899"/>
          </a:xfrm>
        </p:spPr>
        <p:txBody>
          <a:bodyPr/>
          <a:lstStyle/>
          <a:p>
            <a:r>
              <a:rPr lang="en-US" sz="2800" dirty="0"/>
              <a:t>Discussion and mechanistic validation: does </a:t>
            </a:r>
            <a:r>
              <a:rPr lang="en-US" sz="2800" dirty="0" err="1"/>
              <a:t>sMTF</a:t>
            </a:r>
            <a:r>
              <a:rPr lang="en-US" sz="2800" dirty="0"/>
              <a:t> reflect spectral resolution?</a:t>
            </a:r>
            <a:br>
              <a:rPr lang="en-US" sz="2800" dirty="0"/>
            </a:br>
            <a:endParaRPr lang="en-US" sz="2800" dirty="0"/>
          </a:p>
        </p:txBody>
      </p:sp>
      <p:sp>
        <p:nvSpPr>
          <p:cNvPr id="3" name="Content Placeholder 2">
            <a:extLst>
              <a:ext uri="{FF2B5EF4-FFF2-40B4-BE49-F238E27FC236}">
                <a16:creationId xmlns:a16="http://schemas.microsoft.com/office/drawing/2014/main" id="{868F7CA0-1F0B-83C0-CA3C-9481EDDFA4EB}"/>
              </a:ext>
            </a:extLst>
          </p:cNvPr>
          <p:cNvSpPr>
            <a:spLocks noGrp="1"/>
          </p:cNvSpPr>
          <p:nvPr>
            <p:ph idx="1"/>
          </p:nvPr>
        </p:nvSpPr>
        <p:spPr>
          <a:xfrm>
            <a:off x="522000" y="1805048"/>
            <a:ext cx="5687558" cy="2872961"/>
          </a:xfrm>
        </p:spPr>
        <p:txBody>
          <a:bodyPr/>
          <a:lstStyle/>
          <a:p>
            <a:pPr marL="0" indent="0">
              <a:buNone/>
            </a:pPr>
            <a:r>
              <a:rPr lang="en-US" b="1" dirty="0" err="1"/>
              <a:t>sMTF</a:t>
            </a:r>
            <a:r>
              <a:rPr lang="en-US" b="1" dirty="0"/>
              <a:t> explains speech-in-noise</a:t>
            </a:r>
          </a:p>
          <a:p>
            <a:pPr marL="325437" lvl="1" indent="0">
              <a:buNone/>
            </a:pPr>
            <a:r>
              <a:rPr lang="en-US" dirty="0"/>
              <a:t>→ Does it reflect </a:t>
            </a:r>
            <a:r>
              <a:rPr lang="en-US" b="1" dirty="0"/>
              <a:t>auditory filter width?</a:t>
            </a:r>
            <a:r>
              <a:rPr lang="en-US" dirty="0"/>
              <a:t> </a:t>
            </a:r>
          </a:p>
          <a:p>
            <a:pPr marL="0" indent="0">
              <a:buNone/>
            </a:pPr>
            <a:r>
              <a:rPr lang="en-US" dirty="0"/>
              <a:t>Test: manipulate spectral resolution</a:t>
            </a:r>
          </a:p>
          <a:p>
            <a:pPr lvl="1"/>
            <a:r>
              <a:rPr lang="en-US" dirty="0"/>
              <a:t>Smooth the spectral envelope (Gaussian)</a:t>
            </a:r>
          </a:p>
          <a:p>
            <a:pPr lvl="1"/>
            <a:r>
              <a:rPr lang="en-US" b="1" dirty="0"/>
              <a:t>Impose only spectral change </a:t>
            </a:r>
            <a:r>
              <a:rPr lang="en-US" dirty="0"/>
              <a:t>(temporal preserved)</a:t>
            </a:r>
          </a:p>
          <a:p>
            <a:r>
              <a:rPr lang="en-US" dirty="0"/>
              <a:t>Prediction: if </a:t>
            </a:r>
            <a:r>
              <a:rPr lang="en-US" dirty="0" err="1"/>
              <a:t>sMTF</a:t>
            </a:r>
            <a:r>
              <a:rPr lang="en-US" dirty="0"/>
              <a:t> = spectral resolution:</a:t>
            </a:r>
          </a:p>
          <a:p>
            <a:pPr marL="325437" lvl="1" indent="0">
              <a:buNone/>
            </a:pPr>
            <a:r>
              <a:rPr lang="en-US" dirty="0"/>
              <a:t>→ Spectral smearing then </a:t>
            </a:r>
            <a:r>
              <a:rPr lang="en-US" b="1" dirty="0" err="1"/>
              <a:t>sMTF</a:t>
            </a:r>
            <a:r>
              <a:rPr lang="en-US" b="1" dirty="0"/>
              <a:t>-edge frequency </a:t>
            </a:r>
            <a:r>
              <a:rPr lang="en-US" dirty="0">
                <a:solidFill>
                  <a:srgbClr val="FF0000"/>
                </a:solidFill>
              </a:rPr>
              <a:t>↓</a:t>
            </a:r>
            <a:r>
              <a:rPr lang="en-US" dirty="0"/>
              <a:t> </a:t>
            </a:r>
            <a:br>
              <a:rPr lang="en-US" dirty="0"/>
            </a:br>
            <a:r>
              <a:rPr lang="en-US" dirty="0"/>
              <a:t>→ </a:t>
            </a:r>
            <a:r>
              <a:rPr lang="en-US" b="1" dirty="0" err="1"/>
              <a:t>tMTF</a:t>
            </a:r>
            <a:r>
              <a:rPr lang="en-US" b="1" dirty="0"/>
              <a:t> </a:t>
            </a:r>
            <a:r>
              <a:rPr lang="en-US" b="1" dirty="0">
                <a:solidFill>
                  <a:srgbClr val="009E73"/>
                </a:solidFill>
              </a:rPr>
              <a:t>unchanged</a:t>
            </a:r>
            <a:r>
              <a:rPr lang="en-US" dirty="0"/>
              <a:t> </a:t>
            </a:r>
          </a:p>
          <a:p>
            <a:pPr lvl="1"/>
            <a:endParaRPr lang="en-US" dirty="0"/>
          </a:p>
          <a:p>
            <a:pPr lvl="1"/>
            <a:endParaRPr lang="en-US" dirty="0"/>
          </a:p>
        </p:txBody>
      </p:sp>
      <p:pic>
        <p:nvPicPr>
          <p:cNvPr id="2050" name="Picture 2" descr="Auditory filter shapes derived from the data for f s ϭ 250 Hz. Filter... |  Download Scientific Diagram">
            <a:extLst>
              <a:ext uri="{FF2B5EF4-FFF2-40B4-BE49-F238E27FC236}">
                <a16:creationId xmlns:a16="http://schemas.microsoft.com/office/drawing/2014/main" id="{060CE591-12F1-69B7-91F8-DBE5A0421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558" y="1296097"/>
            <a:ext cx="1804207" cy="333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461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3BB80-FA8C-4F3E-F585-3B161E8EE63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4F485FE-152E-FDBB-EA99-C599641BD55A}"/>
              </a:ext>
            </a:extLst>
          </p:cNvPr>
          <p:cNvSpPr/>
          <p:nvPr/>
        </p:nvSpPr>
        <p:spPr>
          <a:xfrm>
            <a:off x="274320" y="205740"/>
            <a:ext cx="342900" cy="480060"/>
          </a:xfrm>
          <a:prstGeom prst="rect">
            <a:avLst/>
          </a:prstGeom>
          <a:noFill/>
          <a:ln/>
        </p:spPr>
        <p:txBody>
          <a:bodyPr wrap="square" lIns="0" tIns="0" rIns="0" bIns="0" rtlCol="0" anchor="ctr"/>
          <a:lstStyle/>
          <a:p>
            <a:endParaRPr lang="en-US" sz="2700" dirty="0"/>
          </a:p>
        </p:txBody>
      </p:sp>
      <p:sp>
        <p:nvSpPr>
          <p:cNvPr id="4" name="Shape 2">
            <a:extLst>
              <a:ext uri="{FF2B5EF4-FFF2-40B4-BE49-F238E27FC236}">
                <a16:creationId xmlns:a16="http://schemas.microsoft.com/office/drawing/2014/main" id="{933C38E7-7514-C1E8-226E-D37014DF5F09}"/>
              </a:ext>
            </a:extLst>
          </p:cNvPr>
          <p:cNvSpPr/>
          <p:nvPr/>
        </p:nvSpPr>
        <p:spPr>
          <a:xfrm>
            <a:off x="428625" y="2743200"/>
            <a:ext cx="2468880" cy="1508760"/>
          </a:xfrm>
          <a:prstGeom prst="roundRect">
            <a:avLst>
              <a:gd name="adj" fmla="val 5455"/>
            </a:avLst>
          </a:prstGeom>
          <a:solidFill>
            <a:srgbClr val="FAFAFA"/>
          </a:solidFill>
          <a:ln w="19050">
            <a:solidFill>
              <a:srgbClr val="444444"/>
            </a:solidFill>
            <a:prstDash val="solid"/>
          </a:ln>
        </p:spPr>
        <p:txBody>
          <a:bodyPr/>
          <a:lstStyle/>
          <a:p>
            <a:endParaRPr lang="en-US" sz="1350"/>
          </a:p>
        </p:txBody>
      </p:sp>
      <p:sp>
        <p:nvSpPr>
          <p:cNvPr id="5" name="Text 3">
            <a:extLst>
              <a:ext uri="{FF2B5EF4-FFF2-40B4-BE49-F238E27FC236}">
                <a16:creationId xmlns:a16="http://schemas.microsoft.com/office/drawing/2014/main" id="{2F6FD8A2-8D15-3EE8-2CF3-AF8594891360}"/>
              </a:ext>
            </a:extLst>
          </p:cNvPr>
          <p:cNvSpPr/>
          <p:nvPr/>
        </p:nvSpPr>
        <p:spPr>
          <a:xfrm>
            <a:off x="497205" y="2798064"/>
            <a:ext cx="2331720" cy="274320"/>
          </a:xfrm>
          <a:prstGeom prst="rect">
            <a:avLst/>
          </a:prstGeom>
          <a:noFill/>
          <a:ln/>
        </p:spPr>
        <p:txBody>
          <a:bodyPr wrap="square" lIns="0" tIns="0" rIns="0" bIns="0" rtlCol="0" anchor="ctr"/>
          <a:lstStyle/>
          <a:p>
            <a:pPr algn="ctr"/>
            <a:r>
              <a:rPr lang="en-US" sz="1200" b="1" dirty="0">
                <a:solidFill>
                  <a:srgbClr val="222222"/>
                </a:solidFill>
                <a:latin typeface="Calibri" pitchFamily="34" charset="0"/>
                <a:ea typeface="Calibri" pitchFamily="34" charset="-122"/>
                <a:cs typeface="Calibri" pitchFamily="34" charset="-120"/>
              </a:rPr>
              <a:t>Carrier</a:t>
            </a:r>
            <a:endParaRPr lang="en-US" sz="1200" dirty="0"/>
          </a:p>
        </p:txBody>
      </p:sp>
      <p:pic>
        <p:nvPicPr>
          <p:cNvPr id="6" name="Image 0" descr="/home/claude/glyphs_user/01_carrier.png">
            <a:extLst>
              <a:ext uri="{FF2B5EF4-FFF2-40B4-BE49-F238E27FC236}">
                <a16:creationId xmlns:a16="http://schemas.microsoft.com/office/drawing/2014/main" id="{72E0CFC8-632D-37CB-1A11-BE7DDC8A2F08}"/>
              </a:ext>
            </a:extLst>
          </p:cNvPr>
          <p:cNvPicPr>
            <a:picLocks noChangeAspect="1"/>
          </p:cNvPicPr>
          <p:nvPr/>
        </p:nvPicPr>
        <p:blipFill>
          <a:blip r:embed="rId3"/>
          <a:srcRect/>
          <a:stretch/>
        </p:blipFill>
        <p:spPr>
          <a:xfrm>
            <a:off x="600075" y="3120390"/>
            <a:ext cx="2125980" cy="857250"/>
          </a:xfrm>
          <a:prstGeom prst="rect">
            <a:avLst/>
          </a:prstGeom>
        </p:spPr>
      </p:pic>
      <p:sp>
        <p:nvSpPr>
          <p:cNvPr id="7" name="Text 4">
            <a:extLst>
              <a:ext uri="{FF2B5EF4-FFF2-40B4-BE49-F238E27FC236}">
                <a16:creationId xmlns:a16="http://schemas.microsoft.com/office/drawing/2014/main" id="{2EBE863C-2672-E526-A4A2-615F0A6C7E2B}"/>
              </a:ext>
            </a:extLst>
          </p:cNvPr>
          <p:cNvSpPr/>
          <p:nvPr/>
        </p:nvSpPr>
        <p:spPr>
          <a:xfrm>
            <a:off x="497205" y="3991356"/>
            <a:ext cx="2331720" cy="205740"/>
          </a:xfrm>
          <a:prstGeom prst="rect">
            <a:avLst/>
          </a:prstGeom>
          <a:noFill/>
          <a:ln/>
        </p:spPr>
        <p:txBody>
          <a:bodyPr wrap="square" lIns="0" tIns="0" rIns="0" bIns="0" rtlCol="0" anchor="ctr"/>
          <a:lstStyle/>
          <a:p>
            <a:pPr algn="ctr"/>
            <a:r>
              <a:rPr lang="en-US" sz="825" i="1" dirty="0">
                <a:solidFill>
                  <a:srgbClr val="555555"/>
                </a:solidFill>
                <a:latin typeface="Calibri" pitchFamily="34" charset="0"/>
                <a:ea typeface="Calibri" pitchFamily="34" charset="-122"/>
                <a:cs typeface="Calibri" pitchFamily="34" charset="-120"/>
              </a:rPr>
              <a:t>pink noise</a:t>
            </a:r>
            <a:endParaRPr lang="en-US" sz="825" dirty="0"/>
          </a:p>
        </p:txBody>
      </p:sp>
      <p:sp>
        <p:nvSpPr>
          <p:cNvPr id="8" name="Shape 5">
            <a:extLst>
              <a:ext uri="{FF2B5EF4-FFF2-40B4-BE49-F238E27FC236}">
                <a16:creationId xmlns:a16="http://schemas.microsoft.com/office/drawing/2014/main" id="{E1A0986B-F96C-9FB1-D893-F28BA94FB99D}"/>
              </a:ext>
            </a:extLst>
          </p:cNvPr>
          <p:cNvSpPr/>
          <p:nvPr/>
        </p:nvSpPr>
        <p:spPr>
          <a:xfrm>
            <a:off x="3326130" y="2743200"/>
            <a:ext cx="2468880" cy="1508760"/>
          </a:xfrm>
          <a:prstGeom prst="roundRect">
            <a:avLst>
              <a:gd name="adj" fmla="val 5455"/>
            </a:avLst>
          </a:prstGeom>
          <a:solidFill>
            <a:srgbClr val="FAFAFA"/>
          </a:solidFill>
          <a:ln w="19050">
            <a:solidFill>
              <a:srgbClr val="444444"/>
            </a:solidFill>
            <a:prstDash val="solid"/>
          </a:ln>
        </p:spPr>
        <p:txBody>
          <a:bodyPr/>
          <a:lstStyle/>
          <a:p>
            <a:endParaRPr lang="en-US" sz="1350"/>
          </a:p>
        </p:txBody>
      </p:sp>
      <p:sp>
        <p:nvSpPr>
          <p:cNvPr id="9" name="Text 6">
            <a:extLst>
              <a:ext uri="{FF2B5EF4-FFF2-40B4-BE49-F238E27FC236}">
                <a16:creationId xmlns:a16="http://schemas.microsoft.com/office/drawing/2014/main" id="{1FFD0AA8-F2A4-188A-C27E-B2C64E21FBA2}"/>
              </a:ext>
            </a:extLst>
          </p:cNvPr>
          <p:cNvSpPr/>
          <p:nvPr/>
        </p:nvSpPr>
        <p:spPr>
          <a:xfrm>
            <a:off x="3394710" y="2798064"/>
            <a:ext cx="2331720" cy="274320"/>
          </a:xfrm>
          <a:prstGeom prst="rect">
            <a:avLst/>
          </a:prstGeom>
          <a:noFill/>
          <a:ln/>
        </p:spPr>
        <p:txBody>
          <a:bodyPr wrap="square" lIns="0" tIns="0" rIns="0" bIns="0" rtlCol="0" anchor="ctr"/>
          <a:lstStyle/>
          <a:p>
            <a:pPr algn="ctr"/>
            <a:r>
              <a:rPr lang="en-US" sz="1200" b="1" dirty="0">
                <a:solidFill>
                  <a:srgbClr val="222222"/>
                </a:solidFill>
                <a:latin typeface="Calibri" pitchFamily="34" charset="0"/>
                <a:ea typeface="Calibri" pitchFamily="34" charset="-122"/>
                <a:cs typeface="Calibri" pitchFamily="34" charset="-120"/>
              </a:rPr>
              <a:t>Spectral envelope</a:t>
            </a:r>
            <a:endParaRPr lang="en-US" sz="1200" dirty="0"/>
          </a:p>
        </p:txBody>
      </p:sp>
      <p:pic>
        <p:nvPicPr>
          <p:cNvPr id="10" name="Image 1" descr="/home/claude/glyphs_user/02_envelope.png">
            <a:extLst>
              <a:ext uri="{FF2B5EF4-FFF2-40B4-BE49-F238E27FC236}">
                <a16:creationId xmlns:a16="http://schemas.microsoft.com/office/drawing/2014/main" id="{0C58F738-597D-C800-537A-4380BBF3A626}"/>
              </a:ext>
            </a:extLst>
          </p:cNvPr>
          <p:cNvPicPr>
            <a:picLocks noChangeAspect="1"/>
          </p:cNvPicPr>
          <p:nvPr/>
        </p:nvPicPr>
        <p:blipFill>
          <a:blip r:embed="rId4"/>
          <a:srcRect/>
          <a:stretch/>
        </p:blipFill>
        <p:spPr>
          <a:xfrm>
            <a:off x="3497580" y="3120390"/>
            <a:ext cx="2125980" cy="857250"/>
          </a:xfrm>
          <a:prstGeom prst="rect">
            <a:avLst/>
          </a:prstGeom>
        </p:spPr>
      </p:pic>
      <p:sp>
        <p:nvSpPr>
          <p:cNvPr id="11" name="Text 7">
            <a:extLst>
              <a:ext uri="{FF2B5EF4-FFF2-40B4-BE49-F238E27FC236}">
                <a16:creationId xmlns:a16="http://schemas.microsoft.com/office/drawing/2014/main" id="{F363830D-85B8-4824-9570-1356FEE505F3}"/>
              </a:ext>
            </a:extLst>
          </p:cNvPr>
          <p:cNvSpPr/>
          <p:nvPr/>
        </p:nvSpPr>
        <p:spPr>
          <a:xfrm>
            <a:off x="3394710" y="3991356"/>
            <a:ext cx="2331720" cy="205740"/>
          </a:xfrm>
          <a:prstGeom prst="rect">
            <a:avLst/>
          </a:prstGeom>
          <a:noFill/>
          <a:ln/>
        </p:spPr>
        <p:txBody>
          <a:bodyPr wrap="square" lIns="0" tIns="0" rIns="0" bIns="0" rtlCol="0" anchor="ctr"/>
          <a:lstStyle/>
          <a:p>
            <a:pPr algn="ctr"/>
            <a:r>
              <a:rPr lang="en-US" sz="825" i="1" dirty="0">
                <a:solidFill>
                  <a:srgbClr val="555555"/>
                </a:solidFill>
                <a:latin typeface="Calibri" pitchFamily="34" charset="0"/>
                <a:ea typeface="Calibri" pitchFamily="34" charset="-122"/>
                <a:cs typeface="Calibri" pitchFamily="34" charset="-120"/>
              </a:rPr>
              <a:t>cosine on octave axis</a:t>
            </a:r>
            <a:endParaRPr lang="en-US" sz="825" dirty="0"/>
          </a:p>
        </p:txBody>
      </p:sp>
      <p:sp>
        <p:nvSpPr>
          <p:cNvPr id="12" name="Shape 8">
            <a:extLst>
              <a:ext uri="{FF2B5EF4-FFF2-40B4-BE49-F238E27FC236}">
                <a16:creationId xmlns:a16="http://schemas.microsoft.com/office/drawing/2014/main" id="{6BB49FA3-248A-19E8-E1EA-666B15FA24E2}"/>
              </a:ext>
            </a:extLst>
          </p:cNvPr>
          <p:cNvSpPr/>
          <p:nvPr/>
        </p:nvSpPr>
        <p:spPr>
          <a:xfrm>
            <a:off x="6223635" y="2743200"/>
            <a:ext cx="2468880" cy="1508760"/>
          </a:xfrm>
          <a:prstGeom prst="roundRect">
            <a:avLst>
              <a:gd name="adj" fmla="val 5455"/>
            </a:avLst>
          </a:prstGeom>
          <a:solidFill>
            <a:srgbClr val="FAFAFA"/>
          </a:solidFill>
          <a:ln w="19050">
            <a:solidFill>
              <a:srgbClr val="444444"/>
            </a:solidFill>
            <a:prstDash val="solid"/>
          </a:ln>
        </p:spPr>
        <p:txBody>
          <a:bodyPr/>
          <a:lstStyle/>
          <a:p>
            <a:endParaRPr lang="en-US" sz="1350"/>
          </a:p>
        </p:txBody>
      </p:sp>
      <p:sp>
        <p:nvSpPr>
          <p:cNvPr id="13" name="Text 9">
            <a:extLst>
              <a:ext uri="{FF2B5EF4-FFF2-40B4-BE49-F238E27FC236}">
                <a16:creationId xmlns:a16="http://schemas.microsoft.com/office/drawing/2014/main" id="{68BDF2CD-DAE9-BC91-D6AB-DF028E574322}"/>
              </a:ext>
            </a:extLst>
          </p:cNvPr>
          <p:cNvSpPr/>
          <p:nvPr/>
        </p:nvSpPr>
        <p:spPr>
          <a:xfrm>
            <a:off x="6292215" y="2798064"/>
            <a:ext cx="2331720" cy="274320"/>
          </a:xfrm>
          <a:prstGeom prst="rect">
            <a:avLst/>
          </a:prstGeom>
          <a:noFill/>
          <a:ln/>
        </p:spPr>
        <p:txBody>
          <a:bodyPr wrap="square" lIns="0" tIns="0" rIns="0" bIns="0" rtlCol="0" anchor="ctr"/>
          <a:lstStyle/>
          <a:p>
            <a:pPr algn="ctr"/>
            <a:r>
              <a:rPr lang="en-US" sz="1200" b="1" dirty="0">
                <a:solidFill>
                  <a:srgbClr val="222222"/>
                </a:solidFill>
                <a:latin typeface="Calibri" pitchFamily="34" charset="0"/>
                <a:ea typeface="Calibri" pitchFamily="34" charset="-122"/>
                <a:cs typeface="Calibri" pitchFamily="34" charset="-120"/>
              </a:rPr>
              <a:t>Ripple sound</a:t>
            </a:r>
            <a:endParaRPr lang="en-US" sz="1200" dirty="0"/>
          </a:p>
        </p:txBody>
      </p:sp>
      <p:pic>
        <p:nvPicPr>
          <p:cNvPr id="14" name="Image 2" descr="/home/claude/glyphs_user/04_ripple.png">
            <a:extLst>
              <a:ext uri="{FF2B5EF4-FFF2-40B4-BE49-F238E27FC236}">
                <a16:creationId xmlns:a16="http://schemas.microsoft.com/office/drawing/2014/main" id="{9E39A5B7-9F82-431B-0FB1-15F5EE684EA8}"/>
              </a:ext>
            </a:extLst>
          </p:cNvPr>
          <p:cNvPicPr>
            <a:picLocks noChangeAspect="1"/>
          </p:cNvPicPr>
          <p:nvPr/>
        </p:nvPicPr>
        <p:blipFill>
          <a:blip r:embed="rId5"/>
          <a:srcRect/>
          <a:stretch/>
        </p:blipFill>
        <p:spPr>
          <a:xfrm>
            <a:off x="6395085" y="3120390"/>
            <a:ext cx="2125980" cy="857250"/>
          </a:xfrm>
          <a:prstGeom prst="rect">
            <a:avLst/>
          </a:prstGeom>
        </p:spPr>
      </p:pic>
      <p:sp>
        <p:nvSpPr>
          <p:cNvPr id="15" name="Text 10">
            <a:extLst>
              <a:ext uri="{FF2B5EF4-FFF2-40B4-BE49-F238E27FC236}">
                <a16:creationId xmlns:a16="http://schemas.microsoft.com/office/drawing/2014/main" id="{E44492A3-89A7-1785-C0BD-AF31A63CABE1}"/>
              </a:ext>
            </a:extLst>
          </p:cNvPr>
          <p:cNvSpPr/>
          <p:nvPr/>
        </p:nvSpPr>
        <p:spPr>
          <a:xfrm>
            <a:off x="6292215" y="3991356"/>
            <a:ext cx="2331720" cy="205740"/>
          </a:xfrm>
          <a:prstGeom prst="rect">
            <a:avLst/>
          </a:prstGeom>
          <a:noFill/>
          <a:ln/>
        </p:spPr>
        <p:txBody>
          <a:bodyPr wrap="square" lIns="0" tIns="0" rIns="0" bIns="0" rtlCol="0" anchor="ctr"/>
          <a:lstStyle/>
          <a:p>
            <a:pPr algn="ctr"/>
            <a:r>
              <a:rPr lang="en-US" sz="825" i="1" dirty="0">
                <a:solidFill>
                  <a:srgbClr val="555555"/>
                </a:solidFill>
                <a:latin typeface="Calibri" pitchFamily="34" charset="0"/>
                <a:ea typeface="Calibri" pitchFamily="34" charset="-122"/>
                <a:cs typeface="Calibri" pitchFamily="34" charset="-120"/>
              </a:rPr>
              <a:t>output</a:t>
            </a:r>
            <a:endParaRPr lang="en-US" sz="825" dirty="0"/>
          </a:p>
        </p:txBody>
      </p:sp>
      <p:sp>
        <p:nvSpPr>
          <p:cNvPr id="16" name="Shape 11">
            <a:extLst>
              <a:ext uri="{FF2B5EF4-FFF2-40B4-BE49-F238E27FC236}">
                <a16:creationId xmlns:a16="http://schemas.microsoft.com/office/drawing/2014/main" id="{67AD69EC-C5ED-8195-FEFE-7B918541CB92}"/>
              </a:ext>
            </a:extLst>
          </p:cNvPr>
          <p:cNvSpPr/>
          <p:nvPr/>
        </p:nvSpPr>
        <p:spPr>
          <a:xfrm>
            <a:off x="3669030" y="891540"/>
            <a:ext cx="1783080" cy="1165860"/>
          </a:xfrm>
          <a:prstGeom prst="roundRect">
            <a:avLst>
              <a:gd name="adj" fmla="val 7059"/>
            </a:avLst>
          </a:prstGeom>
          <a:solidFill>
            <a:srgbClr val="FFF3E0"/>
          </a:solidFill>
          <a:ln w="25400">
            <a:solidFill>
              <a:srgbClr val="D97706"/>
            </a:solidFill>
            <a:prstDash val="solid"/>
          </a:ln>
        </p:spPr>
        <p:txBody>
          <a:bodyPr/>
          <a:lstStyle/>
          <a:p>
            <a:endParaRPr lang="en-US" sz="1350" dirty="0"/>
          </a:p>
        </p:txBody>
      </p:sp>
      <p:sp>
        <p:nvSpPr>
          <p:cNvPr id="17" name="Text 12">
            <a:extLst>
              <a:ext uri="{FF2B5EF4-FFF2-40B4-BE49-F238E27FC236}">
                <a16:creationId xmlns:a16="http://schemas.microsoft.com/office/drawing/2014/main" id="{00535E86-BA69-0C9A-D7F8-F7D66A717D55}"/>
              </a:ext>
            </a:extLst>
          </p:cNvPr>
          <p:cNvSpPr/>
          <p:nvPr/>
        </p:nvSpPr>
        <p:spPr>
          <a:xfrm>
            <a:off x="3737610" y="932688"/>
            <a:ext cx="1645920" cy="274320"/>
          </a:xfrm>
          <a:prstGeom prst="rect">
            <a:avLst/>
          </a:prstGeom>
          <a:noFill/>
          <a:ln/>
        </p:spPr>
        <p:txBody>
          <a:bodyPr wrap="square" lIns="0" tIns="0" rIns="0" bIns="0" rtlCol="0" anchor="ctr"/>
          <a:lstStyle/>
          <a:p>
            <a:pPr algn="ctr"/>
            <a:r>
              <a:rPr lang="en-US" sz="1200" b="1" dirty="0">
                <a:solidFill>
                  <a:srgbClr val="D97706"/>
                </a:solidFill>
                <a:latin typeface="Calibri" pitchFamily="34" charset="0"/>
                <a:ea typeface="Calibri" pitchFamily="34" charset="-122"/>
                <a:cs typeface="Calibri" pitchFamily="34" charset="-120"/>
              </a:rPr>
              <a:t>Gaussian kernel</a:t>
            </a:r>
            <a:endParaRPr lang="en-US" sz="1200" dirty="0"/>
          </a:p>
        </p:txBody>
      </p:sp>
      <p:pic>
        <p:nvPicPr>
          <p:cNvPr id="18" name="Image 3" descr="/home/claude/glyphs_user/03_kernel.png">
            <a:extLst>
              <a:ext uri="{FF2B5EF4-FFF2-40B4-BE49-F238E27FC236}">
                <a16:creationId xmlns:a16="http://schemas.microsoft.com/office/drawing/2014/main" id="{3BB8B93F-4375-5B0D-9378-A0A7EBD660E1}"/>
              </a:ext>
            </a:extLst>
          </p:cNvPr>
          <p:cNvPicPr>
            <a:picLocks noChangeAspect="1"/>
          </p:cNvPicPr>
          <p:nvPr/>
        </p:nvPicPr>
        <p:blipFill>
          <a:blip r:embed="rId6"/>
          <a:srcRect/>
          <a:stretch/>
        </p:blipFill>
        <p:spPr>
          <a:xfrm>
            <a:off x="3840480" y="1200150"/>
            <a:ext cx="1440180" cy="617220"/>
          </a:xfrm>
          <a:prstGeom prst="rect">
            <a:avLst/>
          </a:prstGeom>
        </p:spPr>
      </p:pic>
      <p:sp>
        <p:nvSpPr>
          <p:cNvPr id="19" name="Text 13">
            <a:extLst>
              <a:ext uri="{FF2B5EF4-FFF2-40B4-BE49-F238E27FC236}">
                <a16:creationId xmlns:a16="http://schemas.microsoft.com/office/drawing/2014/main" id="{1EA966DF-CE9C-5B01-7C1D-5D9B9EB37D09}"/>
              </a:ext>
            </a:extLst>
          </p:cNvPr>
          <p:cNvSpPr/>
          <p:nvPr/>
        </p:nvSpPr>
        <p:spPr>
          <a:xfrm>
            <a:off x="3737610" y="1831086"/>
            <a:ext cx="1645920" cy="205740"/>
          </a:xfrm>
          <a:prstGeom prst="rect">
            <a:avLst/>
          </a:prstGeom>
          <a:noFill/>
          <a:ln/>
        </p:spPr>
        <p:txBody>
          <a:bodyPr wrap="square" lIns="0" tIns="0" rIns="0" bIns="0" rtlCol="0" anchor="ctr"/>
          <a:lstStyle/>
          <a:p>
            <a:pPr algn="ctr"/>
            <a:r>
              <a:rPr lang="en-US" sz="825" i="1" dirty="0">
                <a:solidFill>
                  <a:srgbClr val="555555"/>
                </a:solidFill>
                <a:latin typeface="Calibri" pitchFamily="34" charset="0"/>
                <a:ea typeface="Calibri" pitchFamily="34" charset="-122"/>
                <a:cs typeface="Calibri" pitchFamily="34" charset="-120"/>
              </a:rPr>
              <a:t>σ in octaves</a:t>
            </a:r>
            <a:endParaRPr lang="en-US" sz="825" dirty="0"/>
          </a:p>
        </p:txBody>
      </p:sp>
      <p:sp>
        <p:nvSpPr>
          <p:cNvPr id="20" name="Shape 14">
            <a:extLst>
              <a:ext uri="{FF2B5EF4-FFF2-40B4-BE49-F238E27FC236}">
                <a16:creationId xmlns:a16="http://schemas.microsoft.com/office/drawing/2014/main" id="{CD7D3424-05EA-16BD-F9EE-6B05E8963B58}"/>
              </a:ext>
            </a:extLst>
          </p:cNvPr>
          <p:cNvSpPr/>
          <p:nvPr/>
        </p:nvSpPr>
        <p:spPr>
          <a:xfrm>
            <a:off x="0" y="0"/>
            <a:ext cx="0" cy="0"/>
          </a:xfrm>
          <a:prstGeom prst="rtTriangle">
            <a:avLst/>
          </a:prstGeom>
          <a:noFill/>
          <a:ln/>
        </p:spPr>
        <p:txBody>
          <a:bodyPr/>
          <a:lstStyle/>
          <a:p>
            <a:endParaRPr lang="en-US" sz="1350"/>
          </a:p>
        </p:txBody>
      </p:sp>
      <p:sp>
        <p:nvSpPr>
          <p:cNvPr id="21" name="Shape 15">
            <a:extLst>
              <a:ext uri="{FF2B5EF4-FFF2-40B4-BE49-F238E27FC236}">
                <a16:creationId xmlns:a16="http://schemas.microsoft.com/office/drawing/2014/main" id="{92C4FFD2-93F4-1F5D-AD4E-987F21BD4B29}"/>
              </a:ext>
            </a:extLst>
          </p:cNvPr>
          <p:cNvSpPr/>
          <p:nvPr/>
        </p:nvSpPr>
        <p:spPr>
          <a:xfrm>
            <a:off x="2897505" y="3497580"/>
            <a:ext cx="428625" cy="0"/>
          </a:xfrm>
          <a:prstGeom prst="line">
            <a:avLst/>
          </a:prstGeom>
          <a:noFill/>
          <a:ln w="31750">
            <a:solidFill>
              <a:srgbClr val="333333"/>
            </a:solidFill>
            <a:prstDash val="solid"/>
            <a:tailEnd type="triangle"/>
          </a:ln>
        </p:spPr>
        <p:txBody>
          <a:bodyPr/>
          <a:lstStyle/>
          <a:p>
            <a:endParaRPr lang="en-US" sz="1350"/>
          </a:p>
        </p:txBody>
      </p:sp>
      <p:sp>
        <p:nvSpPr>
          <p:cNvPr id="22" name="Text 16">
            <a:extLst>
              <a:ext uri="{FF2B5EF4-FFF2-40B4-BE49-F238E27FC236}">
                <a16:creationId xmlns:a16="http://schemas.microsoft.com/office/drawing/2014/main" id="{132A06C4-7DF7-E7AC-5925-D8F7DED9749D}"/>
              </a:ext>
            </a:extLst>
          </p:cNvPr>
          <p:cNvSpPr/>
          <p:nvPr/>
        </p:nvSpPr>
        <p:spPr>
          <a:xfrm>
            <a:off x="2940368" y="3120390"/>
            <a:ext cx="342900" cy="274320"/>
          </a:xfrm>
          <a:prstGeom prst="rect">
            <a:avLst/>
          </a:prstGeom>
          <a:noFill/>
          <a:ln/>
        </p:spPr>
        <p:txBody>
          <a:bodyPr wrap="square" lIns="0" tIns="0" rIns="0" bIns="0" rtlCol="0" anchor="ctr"/>
          <a:lstStyle/>
          <a:p>
            <a:pPr algn="ctr"/>
            <a:r>
              <a:rPr lang="en-US" b="1" dirty="0">
                <a:solidFill>
                  <a:srgbClr val="333333"/>
                </a:solidFill>
                <a:latin typeface="Calibri" pitchFamily="34" charset="0"/>
                <a:ea typeface="Calibri" pitchFamily="34" charset="-122"/>
                <a:cs typeface="Calibri" pitchFamily="34" charset="-120"/>
              </a:rPr>
              <a:t>×</a:t>
            </a:r>
            <a:endParaRPr lang="en-US" dirty="0"/>
          </a:p>
        </p:txBody>
      </p:sp>
      <p:sp>
        <p:nvSpPr>
          <p:cNvPr id="23" name="Shape 17">
            <a:extLst>
              <a:ext uri="{FF2B5EF4-FFF2-40B4-BE49-F238E27FC236}">
                <a16:creationId xmlns:a16="http://schemas.microsoft.com/office/drawing/2014/main" id="{F7449BE6-163A-C2FB-6E32-43A4FCAC902B}"/>
              </a:ext>
            </a:extLst>
          </p:cNvPr>
          <p:cNvSpPr/>
          <p:nvPr/>
        </p:nvSpPr>
        <p:spPr>
          <a:xfrm>
            <a:off x="5795010" y="3497580"/>
            <a:ext cx="428625" cy="0"/>
          </a:xfrm>
          <a:prstGeom prst="line">
            <a:avLst/>
          </a:prstGeom>
          <a:noFill/>
          <a:ln w="31750">
            <a:solidFill>
              <a:srgbClr val="333333"/>
            </a:solidFill>
            <a:prstDash val="solid"/>
            <a:tailEnd type="triangle"/>
          </a:ln>
        </p:spPr>
        <p:txBody>
          <a:bodyPr/>
          <a:lstStyle/>
          <a:p>
            <a:endParaRPr lang="en-US" sz="1350"/>
          </a:p>
        </p:txBody>
      </p:sp>
      <p:sp>
        <p:nvSpPr>
          <p:cNvPr id="24" name="Shape 18">
            <a:extLst>
              <a:ext uri="{FF2B5EF4-FFF2-40B4-BE49-F238E27FC236}">
                <a16:creationId xmlns:a16="http://schemas.microsoft.com/office/drawing/2014/main" id="{8F40D454-AE49-AA32-519F-3147F89B8B77}"/>
              </a:ext>
            </a:extLst>
          </p:cNvPr>
          <p:cNvSpPr/>
          <p:nvPr/>
        </p:nvSpPr>
        <p:spPr>
          <a:xfrm>
            <a:off x="4560570" y="2057400"/>
            <a:ext cx="0" cy="685800"/>
          </a:xfrm>
          <a:prstGeom prst="line">
            <a:avLst/>
          </a:prstGeom>
          <a:noFill/>
          <a:ln w="31750">
            <a:solidFill>
              <a:srgbClr val="D97706"/>
            </a:solidFill>
            <a:prstDash val="solid"/>
            <a:tailEnd type="triangle"/>
          </a:ln>
        </p:spPr>
        <p:txBody>
          <a:bodyPr/>
          <a:lstStyle/>
          <a:p>
            <a:endParaRPr lang="en-US" sz="1350"/>
          </a:p>
        </p:txBody>
      </p:sp>
      <p:sp>
        <p:nvSpPr>
          <p:cNvPr id="25" name="Text 19">
            <a:extLst>
              <a:ext uri="{FF2B5EF4-FFF2-40B4-BE49-F238E27FC236}">
                <a16:creationId xmlns:a16="http://schemas.microsoft.com/office/drawing/2014/main" id="{2B8F849E-A368-496C-5740-D27AEF00FFE3}"/>
              </a:ext>
            </a:extLst>
          </p:cNvPr>
          <p:cNvSpPr/>
          <p:nvPr/>
        </p:nvSpPr>
        <p:spPr>
          <a:xfrm>
            <a:off x="4663440" y="2263140"/>
            <a:ext cx="1097280" cy="274320"/>
          </a:xfrm>
          <a:prstGeom prst="rect">
            <a:avLst/>
          </a:prstGeom>
          <a:noFill/>
          <a:ln/>
        </p:spPr>
        <p:txBody>
          <a:bodyPr wrap="square" lIns="0" tIns="0" rIns="0" bIns="0" rtlCol="0" anchor="ctr"/>
          <a:lstStyle/>
          <a:p>
            <a:r>
              <a:rPr lang="en-US" sz="1350" b="1" dirty="0">
                <a:solidFill>
                  <a:srgbClr val="D97706"/>
                </a:solidFill>
                <a:latin typeface="Calibri" pitchFamily="34" charset="0"/>
                <a:ea typeface="Calibri" pitchFamily="34" charset="-122"/>
                <a:cs typeface="Calibri" pitchFamily="34" charset="-120"/>
              </a:rPr>
              <a:t>⊛</a:t>
            </a:r>
            <a:r>
              <a:rPr lang="en-US" sz="1350" b="1" i="1" dirty="0">
                <a:solidFill>
                  <a:srgbClr val="D97706"/>
                </a:solidFill>
                <a:latin typeface="Calibri" pitchFamily="34" charset="0"/>
                <a:ea typeface="Calibri" pitchFamily="34" charset="-122"/>
                <a:cs typeface="Calibri" pitchFamily="34" charset="-120"/>
              </a:rPr>
              <a:t>  convolve</a:t>
            </a:r>
            <a:endParaRPr lang="en-US" sz="1350" dirty="0"/>
          </a:p>
        </p:txBody>
      </p:sp>
      <p:sp>
        <p:nvSpPr>
          <p:cNvPr id="26" name="TextBox 25">
            <a:extLst>
              <a:ext uri="{FF2B5EF4-FFF2-40B4-BE49-F238E27FC236}">
                <a16:creationId xmlns:a16="http://schemas.microsoft.com/office/drawing/2014/main" id="{687DA21E-BEEF-0FD2-B280-B5F23E5CA63A}"/>
              </a:ext>
            </a:extLst>
          </p:cNvPr>
          <p:cNvSpPr txBox="1"/>
          <p:nvPr/>
        </p:nvSpPr>
        <p:spPr>
          <a:xfrm>
            <a:off x="5817780" y="3160680"/>
            <a:ext cx="491581" cy="300082"/>
          </a:xfrm>
          <a:prstGeom prst="rect">
            <a:avLst/>
          </a:prstGeom>
          <a:noFill/>
        </p:spPr>
        <p:txBody>
          <a:bodyPr wrap="square" rtlCol="0">
            <a:spAutoFit/>
          </a:bodyPr>
          <a:lstStyle/>
          <a:p>
            <a:r>
              <a:rPr lang="en-US" sz="1350" dirty="0">
                <a:solidFill>
                  <a:schemeClr val="accent3"/>
                </a:solidFill>
              </a:rPr>
              <a:t>IFFT</a:t>
            </a:r>
          </a:p>
        </p:txBody>
      </p:sp>
      <p:sp>
        <p:nvSpPr>
          <p:cNvPr id="27" name="Rectangle: Rounded Corners 26">
            <a:extLst>
              <a:ext uri="{FF2B5EF4-FFF2-40B4-BE49-F238E27FC236}">
                <a16:creationId xmlns:a16="http://schemas.microsoft.com/office/drawing/2014/main" id="{C1B4CB52-2512-7D2A-7942-0F0D64100779}"/>
              </a:ext>
            </a:extLst>
          </p:cNvPr>
          <p:cNvSpPr/>
          <p:nvPr/>
        </p:nvSpPr>
        <p:spPr>
          <a:xfrm>
            <a:off x="3000375" y="669423"/>
            <a:ext cx="3111818" cy="4147555"/>
          </a:xfrm>
          <a:prstGeom prst="roundRect">
            <a:avLst/>
          </a:prstGeom>
          <a:solidFill>
            <a:srgbClr val="FF0000">
              <a:alpha val="20000"/>
            </a:srgbClr>
          </a:solid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1283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95795" y="4672643"/>
            <a:ext cx="7886700" cy="411480"/>
          </a:xfrm>
          <a:prstGeom prst="rect">
            <a:avLst/>
          </a:prstGeom>
          <a:noFill/>
          <a:ln/>
        </p:spPr>
        <p:txBody>
          <a:bodyPr wrap="square" lIns="0" tIns="0" rIns="0" bIns="0" rtlCol="0" anchor="ctr"/>
          <a:lstStyle/>
          <a:p>
            <a:r>
              <a:rPr lang="en-US" sz="1200" i="1" dirty="0">
                <a:solidFill>
                  <a:srgbClr val="222222"/>
                </a:solidFill>
                <a:latin typeface="Calibri" pitchFamily="34" charset="0"/>
                <a:ea typeface="Calibri" pitchFamily="34" charset="-122"/>
                <a:cs typeface="Calibri" pitchFamily="34" charset="-120"/>
              </a:rPr>
              <a:t>Smearing is spectral-selective: temporal structure preserved, spectral structure destroyed</a:t>
            </a:r>
            <a:endParaRPr lang="en-US" sz="1200" dirty="0"/>
          </a:p>
        </p:txBody>
      </p:sp>
      <p:pic>
        <p:nvPicPr>
          <p:cNvPr id="4" name="Image 0" descr="/home/claude/glyphs/spectrograms_3x2.png"/>
          <p:cNvPicPr>
            <a:picLocks noChangeAspect="1"/>
          </p:cNvPicPr>
          <p:nvPr/>
        </p:nvPicPr>
        <p:blipFill>
          <a:blip r:embed="rId3"/>
          <a:stretch>
            <a:fillRect/>
          </a:stretch>
        </p:blipFill>
        <p:spPr>
          <a:xfrm>
            <a:off x="825632" y="625682"/>
            <a:ext cx="5735187" cy="3970514"/>
          </a:xfrm>
          <a:prstGeom prst="rect">
            <a:avLst/>
          </a:prstGeom>
        </p:spPr>
      </p:pic>
      <p:sp>
        <p:nvSpPr>
          <p:cNvPr id="5" name="TextBox 4">
            <a:extLst>
              <a:ext uri="{FF2B5EF4-FFF2-40B4-BE49-F238E27FC236}">
                <a16:creationId xmlns:a16="http://schemas.microsoft.com/office/drawing/2014/main" id="{319998FF-BDE1-0978-E31D-CB98BB8940D3}"/>
              </a:ext>
            </a:extLst>
          </p:cNvPr>
          <p:cNvSpPr txBox="1"/>
          <p:nvPr/>
        </p:nvSpPr>
        <p:spPr>
          <a:xfrm>
            <a:off x="7323998" y="1579887"/>
            <a:ext cx="1574965" cy="2062103"/>
          </a:xfrm>
          <a:prstGeom prst="rect">
            <a:avLst/>
          </a:prstGeom>
          <a:noFill/>
        </p:spPr>
        <p:txBody>
          <a:bodyPr wrap="square" rtlCol="0">
            <a:spAutoFit/>
          </a:bodyPr>
          <a:lstStyle/>
          <a:p>
            <a:r>
              <a:rPr lang="en-US" sz="1600" dirty="0"/>
              <a:t>Credit:</a:t>
            </a:r>
          </a:p>
          <a:p>
            <a:r>
              <a:rPr lang="en-US" sz="1600" dirty="0"/>
              <a:t>Tim van Schaik, MSc thesis </a:t>
            </a:r>
          </a:p>
          <a:p>
            <a:endParaRPr lang="en-US" sz="1600" dirty="0"/>
          </a:p>
          <a:p>
            <a:r>
              <a:rPr lang="en-US" sz="1600" dirty="0"/>
              <a:t>Modelling spectral smearing and </a:t>
            </a:r>
            <a:r>
              <a:rPr lang="en-US" sz="1600" dirty="0" err="1"/>
              <a:t>stMTFs</a:t>
            </a:r>
            <a:endParaRPr lang="en-US"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3CA5-C2DE-C347-A133-D3BDA30DE101}"/>
              </a:ext>
            </a:extLst>
          </p:cNvPr>
          <p:cNvSpPr>
            <a:spLocks noGrp="1"/>
          </p:cNvSpPr>
          <p:nvPr>
            <p:ph type="title"/>
          </p:nvPr>
        </p:nvSpPr>
        <p:spPr/>
        <p:txBody>
          <a:bodyPr/>
          <a:lstStyle/>
          <a:p>
            <a:r>
              <a:rPr lang="en-US" sz="2800" dirty="0"/>
              <a:t>Smear	</a:t>
            </a:r>
          </a:p>
        </p:txBody>
      </p:sp>
      <p:sp>
        <p:nvSpPr>
          <p:cNvPr id="3" name="Content Placeholder 2">
            <a:extLst>
              <a:ext uri="{FF2B5EF4-FFF2-40B4-BE49-F238E27FC236}">
                <a16:creationId xmlns:a16="http://schemas.microsoft.com/office/drawing/2014/main" id="{AFA00C8E-5C04-2991-8C94-9810DE194442}"/>
              </a:ext>
            </a:extLst>
          </p:cNvPr>
          <p:cNvSpPr>
            <a:spLocks noGrp="1"/>
          </p:cNvSpPr>
          <p:nvPr>
            <p:ph idx="1"/>
          </p:nvPr>
        </p:nvSpPr>
        <p:spPr>
          <a:xfrm>
            <a:off x="522000" y="1525378"/>
            <a:ext cx="1680872" cy="3152632"/>
          </a:xfrm>
        </p:spPr>
        <p:txBody>
          <a:bodyPr/>
          <a:lstStyle/>
          <a:p>
            <a:pPr marL="0" indent="0">
              <a:buNone/>
            </a:pPr>
            <a:r>
              <a:rPr lang="en-US" sz="1800" dirty="0"/>
              <a:t>Four degrees of smoothing</a:t>
            </a:r>
          </a:p>
          <a:p>
            <a:pPr marL="0" indent="0">
              <a:buNone/>
            </a:pPr>
            <a:r>
              <a:rPr lang="en-US" sz="1800" dirty="0"/>
              <a:t> </a:t>
            </a:r>
          </a:p>
          <a:p>
            <a:pPr marL="0" indent="0">
              <a:buNone/>
            </a:pPr>
            <a:r>
              <a:rPr lang="en-US" sz="1800" dirty="0"/>
              <a:t>0, 0.1, 0.3, 0.5 octaves</a:t>
            </a:r>
          </a:p>
          <a:p>
            <a:pPr marL="0" indent="0">
              <a:buNone/>
            </a:pPr>
            <a:endParaRPr lang="en-US" sz="1800" dirty="0"/>
          </a:p>
          <a:p>
            <a:pPr marL="0" indent="0">
              <a:buNone/>
            </a:pPr>
            <a:r>
              <a:rPr lang="en-US" sz="1800" dirty="0"/>
              <a:t>Reduces spectral resolution</a:t>
            </a:r>
          </a:p>
        </p:txBody>
      </p:sp>
      <p:pic>
        <p:nvPicPr>
          <p:cNvPr id="7" name="Picture 6">
            <a:extLst>
              <a:ext uri="{FF2B5EF4-FFF2-40B4-BE49-F238E27FC236}">
                <a16:creationId xmlns:a16="http://schemas.microsoft.com/office/drawing/2014/main" id="{944D03C9-0765-BCDB-5F4C-87DCAF01D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872" y="313459"/>
            <a:ext cx="4923984" cy="4725892"/>
          </a:xfrm>
          <a:prstGeom prst="rect">
            <a:avLst/>
          </a:prstGeom>
        </p:spPr>
      </p:pic>
    </p:spTree>
    <p:extLst>
      <p:ext uri="{BB962C8B-B14F-4D97-AF65-F5344CB8AC3E}">
        <p14:creationId xmlns:p14="http://schemas.microsoft.com/office/powerpoint/2010/main" val="2956172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5CF7-F515-8C62-5454-38CFDD75DFBC}"/>
              </a:ext>
            </a:extLst>
          </p:cNvPr>
          <p:cNvSpPr>
            <a:spLocks noGrp="1"/>
          </p:cNvSpPr>
          <p:nvPr>
            <p:ph type="title"/>
          </p:nvPr>
        </p:nvSpPr>
        <p:spPr/>
        <p:txBody>
          <a:bodyPr/>
          <a:lstStyle/>
          <a:p>
            <a:r>
              <a:rPr lang="en-US" dirty="0"/>
              <a:t>Temporal and spectral MTF</a:t>
            </a:r>
          </a:p>
        </p:txBody>
      </p:sp>
      <p:pic>
        <p:nvPicPr>
          <p:cNvPr id="5" name="Content Placeholder 4">
            <a:extLst>
              <a:ext uri="{FF2B5EF4-FFF2-40B4-BE49-F238E27FC236}">
                <a16:creationId xmlns:a16="http://schemas.microsoft.com/office/drawing/2014/main" id="{DA7C808D-7693-63E8-F24D-2E5DA280A3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729" y="1525588"/>
            <a:ext cx="7924542" cy="3152775"/>
          </a:xfrm>
          <a:prstGeom prst="rect">
            <a:avLst/>
          </a:prstGeom>
        </p:spPr>
      </p:pic>
    </p:spTree>
    <p:extLst>
      <p:ext uri="{BB962C8B-B14F-4D97-AF65-F5344CB8AC3E}">
        <p14:creationId xmlns:p14="http://schemas.microsoft.com/office/powerpoint/2010/main" val="1301971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6CB1E-494B-FD01-7B26-6A8AD2133740}"/>
              </a:ext>
            </a:extLst>
          </p:cNvPr>
          <p:cNvSpPr>
            <a:spLocks noGrp="1"/>
          </p:cNvSpPr>
          <p:nvPr>
            <p:ph type="title"/>
          </p:nvPr>
        </p:nvSpPr>
        <p:spPr>
          <a:xfrm>
            <a:off x="333668" y="753800"/>
            <a:ext cx="7505234" cy="400050"/>
          </a:xfrm>
        </p:spPr>
        <p:txBody>
          <a:bodyPr/>
          <a:lstStyle/>
          <a:p>
            <a:r>
              <a:rPr lang="nl-NL" dirty="0"/>
              <a:t>Teamwork </a:t>
            </a:r>
            <a:r>
              <a:rPr lang="nl-NL" dirty="0" err="1"/>
              <a:t>makes</a:t>
            </a:r>
            <a:r>
              <a:rPr lang="nl-NL" dirty="0"/>
              <a:t> </a:t>
            </a:r>
            <a:r>
              <a:rPr lang="nl-NL" dirty="0" err="1"/>
              <a:t>the</a:t>
            </a:r>
            <a:r>
              <a:rPr lang="nl-NL" dirty="0"/>
              <a:t> </a:t>
            </a:r>
            <a:r>
              <a:rPr lang="nl-NL" dirty="0" err="1"/>
              <a:t>dream</a:t>
            </a:r>
            <a:r>
              <a:rPr lang="nl-NL" dirty="0"/>
              <a:t> </a:t>
            </a:r>
            <a:r>
              <a:rPr lang="nl-NL" dirty="0" err="1"/>
              <a:t>work</a:t>
            </a:r>
            <a:endParaRPr lang="nl-NL" dirty="0"/>
          </a:p>
        </p:txBody>
      </p:sp>
      <p:sp>
        <p:nvSpPr>
          <p:cNvPr id="3" name="Tijdelijke aanduiding voor inhoud 2">
            <a:extLst>
              <a:ext uri="{FF2B5EF4-FFF2-40B4-BE49-F238E27FC236}">
                <a16:creationId xmlns:a16="http://schemas.microsoft.com/office/drawing/2014/main" id="{092A52FC-2D2D-D53C-A196-B92BC53B1039}"/>
              </a:ext>
            </a:extLst>
          </p:cNvPr>
          <p:cNvSpPr>
            <a:spLocks noGrp="1"/>
          </p:cNvSpPr>
          <p:nvPr>
            <p:ph idx="1"/>
          </p:nvPr>
        </p:nvSpPr>
        <p:spPr>
          <a:xfrm>
            <a:off x="409082" y="1354113"/>
            <a:ext cx="2345737" cy="1324373"/>
          </a:xfrm>
        </p:spPr>
        <p:txBody>
          <a:bodyPr/>
          <a:lstStyle/>
          <a:p>
            <a:pPr marL="0" indent="0">
              <a:buNone/>
            </a:pPr>
            <a:r>
              <a:rPr lang="nl-NL" sz="1600" b="1" dirty="0" err="1">
                <a:solidFill>
                  <a:schemeClr val="accent1">
                    <a:lumMod val="60000"/>
                    <a:lumOff val="40000"/>
                  </a:schemeClr>
                </a:solidFill>
              </a:rPr>
              <a:t>Clinical</a:t>
            </a:r>
            <a:r>
              <a:rPr lang="nl-NL" sz="1600" b="1" dirty="0">
                <a:solidFill>
                  <a:schemeClr val="accent1">
                    <a:lumMod val="60000"/>
                    <a:lumOff val="40000"/>
                  </a:schemeClr>
                </a:solidFill>
              </a:rPr>
              <a:t> </a:t>
            </a:r>
            <a:r>
              <a:rPr lang="nl-NL" sz="1600" b="1" dirty="0" err="1">
                <a:solidFill>
                  <a:schemeClr val="accent1">
                    <a:lumMod val="60000"/>
                    <a:lumOff val="40000"/>
                  </a:schemeClr>
                </a:solidFill>
              </a:rPr>
              <a:t>Otogenetics</a:t>
            </a:r>
            <a:endParaRPr lang="nl-NL" sz="1600" b="1" dirty="0">
              <a:solidFill>
                <a:schemeClr val="accent1">
                  <a:lumMod val="60000"/>
                  <a:lumOff val="40000"/>
                </a:schemeClr>
              </a:solidFill>
            </a:endParaRPr>
          </a:p>
          <a:p>
            <a:pPr marL="0" indent="0">
              <a:lnSpc>
                <a:spcPct val="100000"/>
              </a:lnSpc>
              <a:buNone/>
            </a:pPr>
            <a:r>
              <a:rPr lang="nl-NL" sz="975" b="1" dirty="0"/>
              <a:t>Ronald </a:t>
            </a:r>
            <a:r>
              <a:rPr lang="nl-NL" sz="975" b="1" dirty="0" err="1"/>
              <a:t>Pennings</a:t>
            </a:r>
            <a:endParaRPr lang="nl-NL" sz="975" b="1" dirty="0"/>
          </a:p>
          <a:p>
            <a:pPr marL="0" indent="0">
              <a:lnSpc>
                <a:spcPct val="100000"/>
              </a:lnSpc>
              <a:buNone/>
            </a:pPr>
            <a:r>
              <a:rPr lang="nl-NL" sz="975" b="1" dirty="0"/>
              <a:t>Froukje Cals</a:t>
            </a:r>
          </a:p>
          <a:p>
            <a:pPr marL="0" indent="0">
              <a:lnSpc>
                <a:spcPct val="100000"/>
              </a:lnSpc>
              <a:buNone/>
            </a:pPr>
            <a:r>
              <a:rPr lang="nl-NL" sz="975" b="1" dirty="0"/>
              <a:t>Cris Lanting</a:t>
            </a:r>
          </a:p>
          <a:p>
            <a:pPr marL="0" indent="0">
              <a:lnSpc>
                <a:spcPct val="100000"/>
              </a:lnSpc>
              <a:buNone/>
            </a:pPr>
            <a:r>
              <a:rPr lang="nl-NL" sz="975" b="1" dirty="0"/>
              <a:t>Ilse Feenstra</a:t>
            </a:r>
          </a:p>
          <a:p>
            <a:pPr marL="0" indent="0">
              <a:lnSpc>
                <a:spcPct val="100000"/>
              </a:lnSpc>
              <a:buNone/>
            </a:pPr>
            <a:r>
              <a:rPr lang="nl-NL" sz="975" b="1" dirty="0"/>
              <a:t>Jeroen Smits</a:t>
            </a:r>
          </a:p>
          <a:p>
            <a:pPr marL="0" indent="0">
              <a:lnSpc>
                <a:spcPct val="100000"/>
              </a:lnSpc>
              <a:buNone/>
            </a:pPr>
            <a:r>
              <a:rPr lang="nl-NL" sz="975" dirty="0"/>
              <a:t>Marc van Hoof</a:t>
            </a:r>
          </a:p>
          <a:p>
            <a:pPr marL="0" indent="0">
              <a:lnSpc>
                <a:spcPct val="100000"/>
              </a:lnSpc>
              <a:buNone/>
            </a:pPr>
            <a:endParaRPr lang="nl-NL" sz="975" dirty="0"/>
          </a:p>
          <a:p>
            <a:pPr marL="0" indent="0">
              <a:lnSpc>
                <a:spcPct val="100000"/>
              </a:lnSpc>
              <a:buNone/>
            </a:pPr>
            <a:endParaRPr lang="nl-NL" sz="1200" dirty="0"/>
          </a:p>
        </p:txBody>
      </p:sp>
      <p:sp>
        <p:nvSpPr>
          <p:cNvPr id="4" name="Tijdelijke aanduiding voor inhoud 2">
            <a:extLst>
              <a:ext uri="{FF2B5EF4-FFF2-40B4-BE49-F238E27FC236}">
                <a16:creationId xmlns:a16="http://schemas.microsoft.com/office/drawing/2014/main" id="{054239C6-03C4-6FA7-C614-29054EDB01D1}"/>
              </a:ext>
            </a:extLst>
          </p:cNvPr>
          <p:cNvSpPr txBox="1">
            <a:spLocks/>
          </p:cNvSpPr>
          <p:nvPr/>
        </p:nvSpPr>
        <p:spPr>
          <a:xfrm>
            <a:off x="2520596" y="1372594"/>
            <a:ext cx="2345737" cy="2428090"/>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chemeClr val="accent1">
                    <a:lumMod val="60000"/>
                    <a:lumOff val="40000"/>
                  </a:schemeClr>
                </a:solidFill>
              </a:rPr>
              <a:t>Molecular</a:t>
            </a:r>
            <a:r>
              <a:rPr lang="nl-NL" sz="1600" b="1" dirty="0">
                <a:solidFill>
                  <a:schemeClr val="accent1">
                    <a:lumMod val="60000"/>
                    <a:lumOff val="40000"/>
                  </a:schemeClr>
                </a:solidFill>
              </a:rPr>
              <a:t> </a:t>
            </a:r>
            <a:r>
              <a:rPr lang="nl-NL" sz="1600" b="1" dirty="0" err="1">
                <a:solidFill>
                  <a:schemeClr val="accent1">
                    <a:lumMod val="60000"/>
                    <a:lumOff val="40000"/>
                  </a:schemeClr>
                </a:solidFill>
              </a:rPr>
              <a:t>Otogenetics</a:t>
            </a:r>
            <a:r>
              <a:rPr lang="nl-NL" sz="1600" b="1" dirty="0">
                <a:solidFill>
                  <a:schemeClr val="accent1">
                    <a:lumMod val="60000"/>
                    <a:lumOff val="40000"/>
                  </a:schemeClr>
                </a:solidFill>
              </a:rPr>
              <a:t> </a:t>
            </a:r>
          </a:p>
          <a:p>
            <a:pPr marL="0" indent="0">
              <a:lnSpc>
                <a:spcPct val="100000"/>
              </a:lnSpc>
              <a:buNone/>
            </a:pPr>
            <a:r>
              <a:rPr lang="nl-NL" sz="975" b="1" dirty="0"/>
              <a:t>Hannie Kremer</a:t>
            </a:r>
          </a:p>
          <a:p>
            <a:pPr marL="0" indent="0">
              <a:lnSpc>
                <a:spcPct val="100000"/>
              </a:lnSpc>
              <a:buNone/>
            </a:pPr>
            <a:r>
              <a:rPr lang="nl-NL" sz="975" dirty="0"/>
              <a:t>Suzanne de Bruijn</a:t>
            </a:r>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1200" dirty="0"/>
          </a:p>
        </p:txBody>
      </p:sp>
      <p:sp>
        <p:nvSpPr>
          <p:cNvPr id="5" name="Tijdelijke aanduiding voor inhoud 2">
            <a:extLst>
              <a:ext uri="{FF2B5EF4-FFF2-40B4-BE49-F238E27FC236}">
                <a16:creationId xmlns:a16="http://schemas.microsoft.com/office/drawing/2014/main" id="{344C7DF1-6DF1-484E-D729-3F4263D851D0}"/>
              </a:ext>
            </a:extLst>
          </p:cNvPr>
          <p:cNvSpPr txBox="1">
            <a:spLocks/>
          </p:cNvSpPr>
          <p:nvPr/>
        </p:nvSpPr>
        <p:spPr>
          <a:xfrm>
            <a:off x="2520595" y="3359806"/>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chemeClr val="accent1">
                    <a:lumMod val="60000"/>
                    <a:lumOff val="40000"/>
                  </a:schemeClr>
                </a:solidFill>
              </a:rPr>
              <a:t>Otogenetic</a:t>
            </a:r>
            <a:r>
              <a:rPr lang="nl-NL" sz="1600" b="1" dirty="0">
                <a:solidFill>
                  <a:schemeClr val="accent1">
                    <a:lumMod val="60000"/>
                    <a:lumOff val="40000"/>
                  </a:schemeClr>
                </a:solidFill>
              </a:rPr>
              <a:t> </a:t>
            </a:r>
            <a:r>
              <a:rPr lang="nl-NL" sz="1600" b="1" dirty="0" err="1">
                <a:solidFill>
                  <a:schemeClr val="accent1">
                    <a:lumMod val="60000"/>
                    <a:lumOff val="40000"/>
                  </a:schemeClr>
                </a:solidFill>
              </a:rPr>
              <a:t>Therapy</a:t>
            </a:r>
            <a:r>
              <a:rPr lang="nl-NL" sz="1600" b="1" dirty="0">
                <a:solidFill>
                  <a:schemeClr val="accent1">
                    <a:lumMod val="60000"/>
                    <a:lumOff val="40000"/>
                  </a:schemeClr>
                </a:solidFill>
              </a:rPr>
              <a:t> </a:t>
            </a:r>
          </a:p>
          <a:p>
            <a:pPr marL="0" indent="0">
              <a:lnSpc>
                <a:spcPct val="100000"/>
              </a:lnSpc>
              <a:buNone/>
            </a:pPr>
            <a:r>
              <a:rPr lang="nl-NL" sz="975" b="1" dirty="0"/>
              <a:t>Erwin van Wijk</a:t>
            </a:r>
          </a:p>
          <a:p>
            <a:pPr marL="0" indent="0">
              <a:lnSpc>
                <a:spcPct val="100000"/>
              </a:lnSpc>
              <a:buNone/>
            </a:pPr>
            <a:r>
              <a:rPr lang="nl-NL" sz="975" b="1" dirty="0"/>
              <a:t>Erik de Vrieze</a:t>
            </a:r>
          </a:p>
          <a:p>
            <a:pPr marL="0" indent="0">
              <a:lnSpc>
                <a:spcPct val="100000"/>
              </a:lnSpc>
              <a:buNone/>
            </a:pPr>
            <a:r>
              <a:rPr lang="nl-NL" sz="975" dirty="0"/>
              <a:t>Theo Peters</a:t>
            </a:r>
          </a:p>
          <a:p>
            <a:pPr marL="0" indent="0">
              <a:lnSpc>
                <a:spcPct val="100000"/>
              </a:lnSpc>
              <a:buNone/>
            </a:pPr>
            <a:r>
              <a:rPr lang="nl-NL" sz="975" dirty="0"/>
              <a:t>Jaap </a:t>
            </a:r>
            <a:r>
              <a:rPr lang="nl-NL" sz="975" dirty="0" err="1"/>
              <a:t>Oostrik</a:t>
            </a:r>
            <a:endParaRPr lang="nl-NL" sz="975" dirty="0"/>
          </a:p>
          <a:p>
            <a:pPr marL="0" indent="0">
              <a:lnSpc>
                <a:spcPct val="100000"/>
              </a:lnSpc>
              <a:buNone/>
            </a:pPr>
            <a:endParaRPr lang="nl-NL" sz="975" dirty="0"/>
          </a:p>
        </p:txBody>
      </p:sp>
      <p:sp>
        <p:nvSpPr>
          <p:cNvPr id="20" name="Tijdelijke aanduiding voor inhoud 2">
            <a:extLst>
              <a:ext uri="{FF2B5EF4-FFF2-40B4-BE49-F238E27FC236}">
                <a16:creationId xmlns:a16="http://schemas.microsoft.com/office/drawing/2014/main" id="{AD378E2F-19F1-253B-DDF0-CCCB384F1B66}"/>
              </a:ext>
            </a:extLst>
          </p:cNvPr>
          <p:cNvSpPr txBox="1">
            <a:spLocks/>
          </p:cNvSpPr>
          <p:nvPr/>
        </p:nvSpPr>
        <p:spPr>
          <a:xfrm>
            <a:off x="2520595" y="2558483"/>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a:solidFill>
                  <a:schemeClr val="accent1">
                    <a:lumMod val="60000"/>
                    <a:lumOff val="40000"/>
                  </a:schemeClr>
                </a:solidFill>
              </a:rPr>
              <a:t>DNA </a:t>
            </a:r>
            <a:r>
              <a:rPr lang="nl-NL" sz="1600" b="1" dirty="0" err="1">
                <a:solidFill>
                  <a:schemeClr val="accent1">
                    <a:lumMod val="60000"/>
                    <a:lumOff val="40000"/>
                  </a:schemeClr>
                </a:solidFill>
              </a:rPr>
              <a:t>Diagnostics</a:t>
            </a:r>
            <a:r>
              <a:rPr lang="nl-NL" sz="1600" b="1" dirty="0">
                <a:solidFill>
                  <a:schemeClr val="accent1">
                    <a:lumMod val="60000"/>
                    <a:lumOff val="40000"/>
                  </a:schemeClr>
                </a:solidFill>
              </a:rPr>
              <a:t> Lab </a:t>
            </a:r>
          </a:p>
          <a:p>
            <a:pPr marL="0" indent="0">
              <a:lnSpc>
                <a:spcPct val="100000"/>
              </a:lnSpc>
              <a:buNone/>
            </a:pPr>
            <a:r>
              <a:rPr lang="nl-NL" sz="975" b="1" dirty="0" err="1"/>
              <a:t>Helger</a:t>
            </a:r>
            <a:r>
              <a:rPr lang="nl-NL" sz="975" b="1" dirty="0"/>
              <a:t> </a:t>
            </a:r>
            <a:r>
              <a:rPr lang="nl-NL" sz="975" b="1" dirty="0" err="1"/>
              <a:t>Yntema</a:t>
            </a:r>
            <a:endParaRPr lang="nl-NL" sz="975" b="1" dirty="0"/>
          </a:p>
          <a:p>
            <a:pPr marL="0" indent="0">
              <a:lnSpc>
                <a:spcPct val="100000"/>
              </a:lnSpc>
              <a:buNone/>
            </a:pPr>
            <a:r>
              <a:rPr lang="nl-NL" sz="975" dirty="0"/>
              <a:t>Lonneke Haer-Wigman</a:t>
            </a:r>
          </a:p>
          <a:p>
            <a:pPr marL="0" indent="0">
              <a:lnSpc>
                <a:spcPct val="100000"/>
              </a:lnSpc>
              <a:buNone/>
            </a:pPr>
            <a:r>
              <a:rPr lang="nl-NL" sz="975" dirty="0"/>
              <a:t>Ilse de Wijs</a:t>
            </a:r>
          </a:p>
          <a:p>
            <a:pPr marL="0" indent="0">
              <a:lnSpc>
                <a:spcPct val="100000"/>
              </a:lnSpc>
              <a:buNone/>
            </a:pPr>
            <a:endParaRPr lang="nl-NL" sz="975" dirty="0"/>
          </a:p>
        </p:txBody>
      </p:sp>
      <p:sp>
        <p:nvSpPr>
          <p:cNvPr id="21" name="Tijdelijke aanduiding voor inhoud 2">
            <a:extLst>
              <a:ext uri="{FF2B5EF4-FFF2-40B4-BE49-F238E27FC236}">
                <a16:creationId xmlns:a16="http://schemas.microsoft.com/office/drawing/2014/main" id="{45D18ECD-9C82-58A7-F26F-9771B8C3BCD1}"/>
              </a:ext>
            </a:extLst>
          </p:cNvPr>
          <p:cNvSpPr txBox="1">
            <a:spLocks/>
          </p:cNvSpPr>
          <p:nvPr/>
        </p:nvSpPr>
        <p:spPr>
          <a:xfrm>
            <a:off x="5501335" y="1372594"/>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a:solidFill>
                  <a:srgbClr val="FF0000"/>
                </a:solidFill>
              </a:rPr>
              <a:t>RU </a:t>
            </a:r>
            <a:r>
              <a:rPr lang="nl-NL" sz="1600" b="1" dirty="0" err="1">
                <a:solidFill>
                  <a:srgbClr val="FF0000"/>
                </a:solidFill>
              </a:rPr>
              <a:t>Collaborations</a:t>
            </a:r>
            <a:r>
              <a:rPr lang="nl-NL" sz="1600" b="1" dirty="0">
                <a:solidFill>
                  <a:srgbClr val="FF0000"/>
                </a:solidFill>
              </a:rPr>
              <a:t> </a:t>
            </a:r>
          </a:p>
          <a:p>
            <a:pPr marL="0" indent="0">
              <a:lnSpc>
                <a:spcPct val="100000"/>
              </a:lnSpc>
              <a:buNone/>
            </a:pPr>
            <a:r>
              <a:rPr lang="nl-NL" sz="975" b="1" dirty="0"/>
              <a:t>DCN </a:t>
            </a:r>
            <a:r>
              <a:rPr lang="nl-NL" sz="975" b="1" dirty="0" err="1"/>
              <a:t>Neurophysics</a:t>
            </a:r>
            <a:r>
              <a:rPr lang="nl-NL" sz="975" b="1" dirty="0"/>
              <a:t> </a:t>
            </a:r>
          </a:p>
          <a:p>
            <a:pPr marL="0" indent="0">
              <a:lnSpc>
                <a:spcPct val="100000"/>
              </a:lnSpc>
              <a:buNone/>
            </a:pPr>
            <a:r>
              <a:rPr lang="nl-NL" sz="975" b="1" dirty="0"/>
              <a:t>Marc van </a:t>
            </a:r>
            <a:r>
              <a:rPr lang="nl-NL" sz="975" b="1" dirty="0" err="1"/>
              <a:t>Wanrooij</a:t>
            </a:r>
            <a:endParaRPr lang="nl-NL" sz="975" b="1" dirty="0"/>
          </a:p>
          <a:p>
            <a:pPr marL="0" indent="0">
              <a:lnSpc>
                <a:spcPct val="100000"/>
              </a:lnSpc>
              <a:buNone/>
            </a:pPr>
            <a:r>
              <a:rPr lang="nl-NL" sz="975" dirty="0"/>
              <a:t>John van Opstal</a:t>
            </a:r>
          </a:p>
          <a:p>
            <a:pPr marL="0" indent="0">
              <a:lnSpc>
                <a:spcPct val="100000"/>
              </a:lnSpc>
              <a:buNone/>
            </a:pPr>
            <a:r>
              <a:rPr lang="nl-NL" sz="975" dirty="0" err="1"/>
              <a:t>Ignacio</a:t>
            </a:r>
            <a:r>
              <a:rPr lang="nl-NL" sz="975" dirty="0"/>
              <a:t> </a:t>
            </a:r>
            <a:r>
              <a:rPr lang="nl-NL" sz="975" dirty="0" err="1"/>
              <a:t>Calderon</a:t>
            </a:r>
            <a:r>
              <a:rPr lang="nl-NL" sz="975" dirty="0"/>
              <a:t> de Palma</a:t>
            </a:r>
          </a:p>
          <a:p>
            <a:pPr marL="0" indent="0">
              <a:lnSpc>
                <a:spcPct val="100000"/>
              </a:lnSpc>
              <a:buNone/>
            </a:pPr>
            <a:endParaRPr lang="nl-NL" sz="1600" b="1" dirty="0">
              <a:solidFill>
                <a:schemeClr val="accent1"/>
              </a:solidFill>
            </a:endParaRPr>
          </a:p>
          <a:p>
            <a:pPr marL="0" indent="0">
              <a:lnSpc>
                <a:spcPct val="100000"/>
              </a:lnSpc>
              <a:buNone/>
            </a:pPr>
            <a:endParaRPr lang="nl-NL" sz="975" dirty="0"/>
          </a:p>
          <a:p>
            <a:pPr marL="0" indent="0">
              <a:lnSpc>
                <a:spcPct val="100000"/>
              </a:lnSpc>
              <a:buNone/>
            </a:pPr>
            <a:endParaRPr lang="nl-NL" sz="975" dirty="0"/>
          </a:p>
        </p:txBody>
      </p:sp>
      <p:sp>
        <p:nvSpPr>
          <p:cNvPr id="6" name="Tijdelijke aanduiding voor inhoud 2">
            <a:extLst>
              <a:ext uri="{FF2B5EF4-FFF2-40B4-BE49-F238E27FC236}">
                <a16:creationId xmlns:a16="http://schemas.microsoft.com/office/drawing/2014/main" id="{C00104BE-F9B3-8241-149F-972DA402A126}"/>
              </a:ext>
            </a:extLst>
          </p:cNvPr>
          <p:cNvSpPr txBox="1">
            <a:spLocks/>
          </p:cNvSpPr>
          <p:nvPr/>
        </p:nvSpPr>
        <p:spPr>
          <a:xfrm>
            <a:off x="5501335" y="2612506"/>
            <a:ext cx="1752268" cy="952313"/>
          </a:xfrm>
          <a:prstGeom prst="rect">
            <a:avLst/>
          </a:prstGeom>
          <a:solidFill>
            <a:schemeClr val="bg1"/>
          </a:solidFill>
        </p:spPr>
        <p:txBody>
          <a:bodyPr vert="horz" lIns="0" tIns="0" rIns="0" bIns="0" numCol="1"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rgbClr val="FF0000"/>
                </a:solidFill>
              </a:rPr>
              <a:t>Audiology</a:t>
            </a:r>
            <a:r>
              <a:rPr lang="nl-NL" sz="1600" b="1" dirty="0">
                <a:solidFill>
                  <a:srgbClr val="FF0000"/>
                </a:solidFill>
              </a:rPr>
              <a:t> trainees </a:t>
            </a:r>
          </a:p>
          <a:p>
            <a:pPr marL="0" indent="0">
              <a:lnSpc>
                <a:spcPct val="100000"/>
              </a:lnSpc>
              <a:buNone/>
            </a:pPr>
            <a:r>
              <a:rPr lang="nl-NL" sz="975" b="1" dirty="0" err="1"/>
              <a:t>Bilal</a:t>
            </a:r>
            <a:r>
              <a:rPr lang="nl-NL" sz="975" b="1" dirty="0"/>
              <a:t> bel </a:t>
            </a:r>
            <a:r>
              <a:rPr lang="nl-NL" sz="975" b="1" dirty="0" err="1"/>
              <a:t>Hach</a:t>
            </a:r>
            <a:endParaRPr lang="nl-NL" sz="975" b="1" dirty="0"/>
          </a:p>
          <a:p>
            <a:pPr marL="0" indent="0">
              <a:lnSpc>
                <a:spcPct val="100000"/>
              </a:lnSpc>
              <a:buNone/>
            </a:pPr>
            <a:r>
              <a:rPr lang="nl-NL" sz="1000" dirty="0"/>
              <a:t>Noortje van der Mast</a:t>
            </a:r>
          </a:p>
          <a:p>
            <a:pPr marL="0" indent="0">
              <a:lnSpc>
                <a:spcPct val="100000"/>
              </a:lnSpc>
              <a:buNone/>
            </a:pPr>
            <a:endParaRPr lang="nl-NL" sz="1000" dirty="0"/>
          </a:p>
          <a:p>
            <a:pPr marL="0" indent="0">
              <a:lnSpc>
                <a:spcPct val="100000"/>
              </a:lnSpc>
              <a:buNone/>
            </a:pPr>
            <a:endParaRPr lang="nl-NL" sz="1600" b="1" dirty="0">
              <a:solidFill>
                <a:srgbClr val="FF0000"/>
              </a:solidFill>
            </a:endParaRPr>
          </a:p>
          <a:p>
            <a:pPr marL="0" indent="0">
              <a:lnSpc>
                <a:spcPct val="100000"/>
              </a:lnSpc>
              <a:buNone/>
            </a:pPr>
            <a:r>
              <a:rPr lang="nl-NL" sz="1600" b="1" dirty="0">
                <a:solidFill>
                  <a:srgbClr val="FF0000"/>
                </a:solidFill>
              </a:rPr>
              <a:t>MSc </a:t>
            </a:r>
            <a:r>
              <a:rPr lang="nl-NL" sz="1600" b="1" dirty="0" err="1">
                <a:solidFill>
                  <a:srgbClr val="FF0000"/>
                </a:solidFill>
              </a:rPr>
              <a:t>students</a:t>
            </a:r>
            <a:endParaRPr lang="nl-NL" sz="1600" b="1" dirty="0">
              <a:solidFill>
                <a:srgbClr val="FF0000"/>
              </a:solidFill>
            </a:endParaRPr>
          </a:p>
          <a:p>
            <a:pPr marL="0" indent="0">
              <a:lnSpc>
                <a:spcPct val="100000"/>
              </a:lnSpc>
              <a:buNone/>
            </a:pPr>
            <a:r>
              <a:rPr lang="nl-NL" sz="975" b="1" dirty="0"/>
              <a:t>Marit van de </a:t>
            </a:r>
            <a:r>
              <a:rPr lang="nl-NL" sz="975" b="1" dirty="0" err="1"/>
              <a:t>Craats</a:t>
            </a:r>
            <a:endParaRPr lang="nl-NL" sz="975" b="1" dirty="0"/>
          </a:p>
          <a:p>
            <a:pPr marL="0" indent="0">
              <a:lnSpc>
                <a:spcPct val="100000"/>
              </a:lnSpc>
              <a:buNone/>
            </a:pPr>
            <a:r>
              <a:rPr lang="nl-NL" sz="975" dirty="0"/>
              <a:t>Tim van Schaik</a:t>
            </a:r>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1200" dirty="0"/>
          </a:p>
        </p:txBody>
      </p:sp>
      <p:pic>
        <p:nvPicPr>
          <p:cNvPr id="9" name="Afbeelding 12" descr="Afbeelding met persoon, Menselijk gezicht, glimlach, kleding&#10;&#10;Door AI gegenereerde inhoud is mogelijk onjuist.">
            <a:extLst>
              <a:ext uri="{FF2B5EF4-FFF2-40B4-BE49-F238E27FC236}">
                <a16:creationId xmlns:a16="http://schemas.microsoft.com/office/drawing/2014/main" id="{6211E1F7-0532-BCAE-2108-28B094F510E9}"/>
              </a:ext>
            </a:extLst>
          </p:cNvPr>
          <p:cNvPicPr>
            <a:picLocks noChangeAspect="1"/>
          </p:cNvPicPr>
          <p:nvPr/>
        </p:nvPicPr>
        <p:blipFill>
          <a:blip r:embed="rId3"/>
          <a:srcRect l="12374" t="2088" r="23321" b="18525"/>
          <a:stretch>
            <a:fillRect/>
          </a:stretch>
        </p:blipFill>
        <p:spPr>
          <a:xfrm>
            <a:off x="7067516" y="3702874"/>
            <a:ext cx="771386" cy="952313"/>
          </a:xfrm>
          <a:prstGeom prst="rect">
            <a:avLst/>
          </a:prstGeom>
        </p:spPr>
      </p:pic>
      <p:pic>
        <p:nvPicPr>
          <p:cNvPr id="11" name="Afbeelding 5" descr="Afbeelding met Menselijk gezicht, persoon, kleding, Kin&#10;&#10;Door AI gegenereerde inhoud is mogelijk onjuist.">
            <a:extLst>
              <a:ext uri="{FF2B5EF4-FFF2-40B4-BE49-F238E27FC236}">
                <a16:creationId xmlns:a16="http://schemas.microsoft.com/office/drawing/2014/main" id="{8E33B2F5-E5FC-94E5-F275-39E79281848C}"/>
              </a:ext>
            </a:extLst>
          </p:cNvPr>
          <p:cNvPicPr>
            <a:picLocks noChangeAspect="1"/>
          </p:cNvPicPr>
          <p:nvPr/>
        </p:nvPicPr>
        <p:blipFill>
          <a:blip r:embed="rId4"/>
          <a:stretch>
            <a:fillRect/>
          </a:stretch>
        </p:blipFill>
        <p:spPr>
          <a:xfrm>
            <a:off x="7925971" y="1565143"/>
            <a:ext cx="725314" cy="965852"/>
          </a:xfrm>
          <a:prstGeom prst="rect">
            <a:avLst/>
          </a:prstGeom>
        </p:spPr>
      </p:pic>
      <p:pic>
        <p:nvPicPr>
          <p:cNvPr id="1026" name="Picture 2" descr="Ronald Pennings - Radboudumc | LinkedIn">
            <a:extLst>
              <a:ext uri="{FF2B5EF4-FFF2-40B4-BE49-F238E27FC236}">
                <a16:creationId xmlns:a16="http://schemas.microsoft.com/office/drawing/2014/main" id="{5AAF2E4A-FC14-FA5E-553A-FB131F5AA9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7" r="8884"/>
          <a:stretch>
            <a:fillRect/>
          </a:stretch>
        </p:blipFill>
        <p:spPr bwMode="auto">
          <a:xfrm>
            <a:off x="1448405" y="2678486"/>
            <a:ext cx="813810" cy="914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Froukje Cals - Radboud UMC Radboud UMC">
            <a:extLst>
              <a:ext uri="{FF2B5EF4-FFF2-40B4-BE49-F238E27FC236}">
                <a16:creationId xmlns:a16="http://schemas.microsoft.com/office/drawing/2014/main" id="{BDBCE244-F37E-AECF-0759-693A97EF5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32" y="2678486"/>
            <a:ext cx="974817" cy="9145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eroen Smits - Radboudumc | LinkedIn">
            <a:extLst>
              <a:ext uri="{FF2B5EF4-FFF2-40B4-BE49-F238E27FC236}">
                <a16:creationId xmlns:a16="http://schemas.microsoft.com/office/drawing/2014/main" id="{6802A19F-B325-7F20-B5B7-27910C86DD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32" y="3680604"/>
            <a:ext cx="981971" cy="9819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cussie over melding aan de patiënt bij nevenbevindingen van klinisch  genetisch onderzoek - Oncologie.nu">
            <a:extLst>
              <a:ext uri="{FF2B5EF4-FFF2-40B4-BE49-F238E27FC236}">
                <a16:creationId xmlns:a16="http://schemas.microsoft.com/office/drawing/2014/main" id="{0C0834FC-8770-34A8-AE8D-56F6FFB734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42" r="55683" b="5128"/>
          <a:stretch>
            <a:fillRect/>
          </a:stretch>
        </p:blipFill>
        <p:spPr bwMode="auto">
          <a:xfrm>
            <a:off x="1448406" y="3689335"/>
            <a:ext cx="813810" cy="981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nnie KREMER | Head of Otogenetics Researh | PhD | Radboud University  Medical Centre (Radboudumc), Nijmegen | Department of Human Genetics |  Research profile">
            <a:extLst>
              <a:ext uri="{FF2B5EF4-FFF2-40B4-BE49-F238E27FC236}">
                <a16:creationId xmlns:a16="http://schemas.microsoft.com/office/drawing/2014/main" id="{58ACFA53-67FB-E84C-8DB7-A7DEF133F4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288" y="1733234"/>
            <a:ext cx="722886" cy="7228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lger Yntema - Radboudumc | LinkedIn">
            <a:extLst>
              <a:ext uri="{FF2B5EF4-FFF2-40B4-BE49-F238E27FC236}">
                <a16:creationId xmlns:a16="http://schemas.microsoft.com/office/drawing/2014/main" id="{6E2997C4-DC2B-34BF-8DF3-67CD1341BE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3728" y="2571750"/>
            <a:ext cx="728326" cy="7283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rwin van Wijk, PhD | Astherna">
            <a:extLst>
              <a:ext uri="{FF2B5EF4-FFF2-40B4-BE49-F238E27FC236}">
                <a16:creationId xmlns:a16="http://schemas.microsoft.com/office/drawing/2014/main" id="{8075ED92-05C7-5EF5-2677-462C21C94B1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525" b="11865"/>
          <a:stretch>
            <a:fillRect/>
          </a:stretch>
        </p:blipFill>
        <p:spPr bwMode="auto">
          <a:xfrm>
            <a:off x="4399399" y="3783894"/>
            <a:ext cx="725315" cy="75485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rik de Vrieze - Radboudumc | LinkedIn">
            <a:extLst>
              <a:ext uri="{FF2B5EF4-FFF2-40B4-BE49-F238E27FC236}">
                <a16:creationId xmlns:a16="http://schemas.microsoft.com/office/drawing/2014/main" id="{51E94BD4-A22C-5D84-A31A-A4F0947EE3F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725" r="10017" b="14391"/>
          <a:stretch>
            <a:fillRect/>
          </a:stretch>
        </p:blipFill>
        <p:spPr bwMode="auto">
          <a:xfrm>
            <a:off x="3576893" y="3801600"/>
            <a:ext cx="725315" cy="754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5DD6A5-3B7F-0647-16F4-DDE721FB4125}"/>
              </a:ext>
            </a:extLst>
          </p:cNvPr>
          <p:cNvPicPr>
            <a:picLocks noChangeAspect="1"/>
          </p:cNvPicPr>
          <p:nvPr/>
        </p:nvPicPr>
        <p:blipFill>
          <a:blip r:embed="rId13"/>
          <a:srcRect l="23376" t="3463" r="19508" b="38685"/>
          <a:stretch>
            <a:fillRect/>
          </a:stretch>
        </p:blipFill>
        <p:spPr>
          <a:xfrm>
            <a:off x="7988774" y="3689335"/>
            <a:ext cx="662511" cy="965852"/>
          </a:xfrm>
          <a:prstGeom prst="rect">
            <a:avLst/>
          </a:prstGeom>
        </p:spPr>
      </p:pic>
      <p:pic>
        <p:nvPicPr>
          <p:cNvPr id="8" name="Picture 7">
            <a:extLst>
              <a:ext uri="{FF2B5EF4-FFF2-40B4-BE49-F238E27FC236}">
                <a16:creationId xmlns:a16="http://schemas.microsoft.com/office/drawing/2014/main" id="{B20043FD-7C6E-F7CD-74AC-F857D263A67E}"/>
              </a:ext>
            </a:extLst>
          </p:cNvPr>
          <p:cNvPicPr>
            <a:picLocks noChangeAspect="1"/>
          </p:cNvPicPr>
          <p:nvPr/>
        </p:nvPicPr>
        <p:blipFill>
          <a:blip r:embed="rId14"/>
          <a:stretch>
            <a:fillRect/>
          </a:stretch>
        </p:blipFill>
        <p:spPr>
          <a:xfrm>
            <a:off x="7925971" y="2612506"/>
            <a:ext cx="725314" cy="986360"/>
          </a:xfrm>
          <a:prstGeom prst="rect">
            <a:avLst/>
          </a:prstGeom>
        </p:spPr>
      </p:pic>
      <p:sp>
        <p:nvSpPr>
          <p:cNvPr id="10" name="Rounded Rectangle 9">
            <a:extLst>
              <a:ext uri="{FF2B5EF4-FFF2-40B4-BE49-F238E27FC236}">
                <a16:creationId xmlns:a16="http://schemas.microsoft.com/office/drawing/2014/main" id="{31CAA558-F384-DBD4-FA71-074D6213A56D}"/>
              </a:ext>
            </a:extLst>
          </p:cNvPr>
          <p:cNvSpPr/>
          <p:nvPr/>
        </p:nvSpPr>
        <p:spPr>
          <a:xfrm>
            <a:off x="5251250" y="1248937"/>
            <a:ext cx="3725482" cy="3422369"/>
          </a:xfrm>
          <a:prstGeom prst="roundRect">
            <a:avLst/>
          </a:prstGeom>
          <a:no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28984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A19F8-0A5E-FF43-89EF-0F244F81E2D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0DF8897-00A4-7448-FF6F-73977B4656AF}"/>
              </a:ext>
            </a:extLst>
          </p:cNvPr>
          <p:cNvSpPr/>
          <p:nvPr/>
        </p:nvSpPr>
        <p:spPr>
          <a:xfrm>
            <a:off x="78059" y="22303"/>
            <a:ext cx="9144000" cy="5143500"/>
          </a:xfrm>
          <a:prstGeom prst="rect">
            <a:avLst/>
          </a:prstGeom>
          <a:solidFill>
            <a:schemeClr val="bg1">
              <a:lumMod val="65000"/>
              <a:alpha val="7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CEC95748-F24B-136F-9497-036FFCAB123C}"/>
              </a:ext>
            </a:extLst>
          </p:cNvPr>
          <p:cNvSpPr/>
          <p:nvPr/>
        </p:nvSpPr>
        <p:spPr>
          <a:xfrm>
            <a:off x="5251250" y="1248937"/>
            <a:ext cx="3725482" cy="3422369"/>
          </a:xfrm>
          <a:prstGeom prst="roundRect">
            <a:avLst/>
          </a:prstGeom>
          <a:solidFill>
            <a:schemeClr val="bg1"/>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el 1">
            <a:extLst>
              <a:ext uri="{FF2B5EF4-FFF2-40B4-BE49-F238E27FC236}">
                <a16:creationId xmlns:a16="http://schemas.microsoft.com/office/drawing/2014/main" id="{D8EE7472-ACC5-264A-09CE-D35A77EC3035}"/>
              </a:ext>
            </a:extLst>
          </p:cNvPr>
          <p:cNvSpPr>
            <a:spLocks noGrp="1"/>
          </p:cNvSpPr>
          <p:nvPr>
            <p:ph type="title"/>
          </p:nvPr>
        </p:nvSpPr>
        <p:spPr>
          <a:xfrm>
            <a:off x="333668" y="753800"/>
            <a:ext cx="7505234" cy="400050"/>
          </a:xfrm>
        </p:spPr>
        <p:txBody>
          <a:bodyPr/>
          <a:lstStyle/>
          <a:p>
            <a:r>
              <a:rPr lang="nl-NL" dirty="0"/>
              <a:t>Teamwork </a:t>
            </a:r>
            <a:r>
              <a:rPr lang="nl-NL" dirty="0" err="1"/>
              <a:t>makes</a:t>
            </a:r>
            <a:r>
              <a:rPr lang="nl-NL" dirty="0"/>
              <a:t> </a:t>
            </a:r>
            <a:r>
              <a:rPr lang="nl-NL" dirty="0" err="1"/>
              <a:t>the</a:t>
            </a:r>
            <a:r>
              <a:rPr lang="nl-NL" dirty="0"/>
              <a:t> </a:t>
            </a:r>
            <a:r>
              <a:rPr lang="nl-NL" dirty="0" err="1"/>
              <a:t>dream</a:t>
            </a:r>
            <a:r>
              <a:rPr lang="nl-NL" dirty="0"/>
              <a:t> </a:t>
            </a:r>
            <a:r>
              <a:rPr lang="nl-NL" dirty="0" err="1"/>
              <a:t>work</a:t>
            </a:r>
            <a:endParaRPr lang="nl-NL" dirty="0"/>
          </a:p>
        </p:txBody>
      </p:sp>
      <p:sp>
        <p:nvSpPr>
          <p:cNvPr id="3" name="Tijdelijke aanduiding voor inhoud 2">
            <a:extLst>
              <a:ext uri="{FF2B5EF4-FFF2-40B4-BE49-F238E27FC236}">
                <a16:creationId xmlns:a16="http://schemas.microsoft.com/office/drawing/2014/main" id="{9CB7D1F9-1FAD-AF57-02F7-EF599B1C1DF7}"/>
              </a:ext>
            </a:extLst>
          </p:cNvPr>
          <p:cNvSpPr>
            <a:spLocks noGrp="1"/>
          </p:cNvSpPr>
          <p:nvPr>
            <p:ph idx="1"/>
          </p:nvPr>
        </p:nvSpPr>
        <p:spPr>
          <a:xfrm>
            <a:off x="409082" y="1354113"/>
            <a:ext cx="2345737" cy="1324373"/>
          </a:xfrm>
        </p:spPr>
        <p:txBody>
          <a:bodyPr/>
          <a:lstStyle/>
          <a:p>
            <a:pPr marL="0" indent="0">
              <a:buNone/>
            </a:pPr>
            <a:r>
              <a:rPr lang="nl-NL" sz="1600" b="1" dirty="0" err="1">
                <a:solidFill>
                  <a:schemeClr val="accent1">
                    <a:lumMod val="60000"/>
                    <a:lumOff val="40000"/>
                  </a:schemeClr>
                </a:solidFill>
              </a:rPr>
              <a:t>Clinical</a:t>
            </a:r>
            <a:r>
              <a:rPr lang="nl-NL" sz="1600" b="1" dirty="0">
                <a:solidFill>
                  <a:schemeClr val="accent1">
                    <a:lumMod val="60000"/>
                    <a:lumOff val="40000"/>
                  </a:schemeClr>
                </a:solidFill>
              </a:rPr>
              <a:t> </a:t>
            </a:r>
            <a:r>
              <a:rPr lang="nl-NL" sz="1600" b="1" dirty="0" err="1">
                <a:solidFill>
                  <a:schemeClr val="accent1">
                    <a:lumMod val="60000"/>
                    <a:lumOff val="40000"/>
                  </a:schemeClr>
                </a:solidFill>
              </a:rPr>
              <a:t>Otogenetics</a:t>
            </a:r>
            <a:endParaRPr lang="nl-NL" sz="1600" b="1" dirty="0">
              <a:solidFill>
                <a:schemeClr val="accent1">
                  <a:lumMod val="60000"/>
                  <a:lumOff val="40000"/>
                </a:schemeClr>
              </a:solidFill>
            </a:endParaRPr>
          </a:p>
          <a:p>
            <a:pPr marL="0" indent="0">
              <a:lnSpc>
                <a:spcPct val="100000"/>
              </a:lnSpc>
              <a:buNone/>
            </a:pPr>
            <a:r>
              <a:rPr lang="nl-NL" sz="975" b="1" dirty="0"/>
              <a:t>Ronald </a:t>
            </a:r>
            <a:r>
              <a:rPr lang="nl-NL" sz="975" b="1" dirty="0" err="1"/>
              <a:t>Pennings</a:t>
            </a:r>
            <a:endParaRPr lang="nl-NL" sz="975" b="1" dirty="0"/>
          </a:p>
          <a:p>
            <a:pPr marL="0" indent="0">
              <a:lnSpc>
                <a:spcPct val="100000"/>
              </a:lnSpc>
              <a:buNone/>
            </a:pPr>
            <a:r>
              <a:rPr lang="nl-NL" sz="975" b="1" dirty="0"/>
              <a:t>Froukje Cals</a:t>
            </a:r>
          </a:p>
          <a:p>
            <a:pPr marL="0" indent="0">
              <a:lnSpc>
                <a:spcPct val="100000"/>
              </a:lnSpc>
              <a:buNone/>
            </a:pPr>
            <a:r>
              <a:rPr lang="nl-NL" sz="975" b="1" dirty="0"/>
              <a:t>Cris Lanting</a:t>
            </a:r>
          </a:p>
          <a:p>
            <a:pPr marL="0" indent="0">
              <a:lnSpc>
                <a:spcPct val="100000"/>
              </a:lnSpc>
              <a:buNone/>
            </a:pPr>
            <a:r>
              <a:rPr lang="nl-NL" sz="975" b="1" dirty="0"/>
              <a:t>Ilse Feenstra</a:t>
            </a:r>
          </a:p>
          <a:p>
            <a:pPr marL="0" indent="0">
              <a:lnSpc>
                <a:spcPct val="100000"/>
              </a:lnSpc>
              <a:buNone/>
            </a:pPr>
            <a:r>
              <a:rPr lang="nl-NL" sz="975" b="1" dirty="0"/>
              <a:t>Jeroen Smits</a:t>
            </a:r>
          </a:p>
          <a:p>
            <a:pPr marL="0" indent="0">
              <a:lnSpc>
                <a:spcPct val="100000"/>
              </a:lnSpc>
              <a:buNone/>
            </a:pPr>
            <a:r>
              <a:rPr lang="nl-NL" sz="975" dirty="0"/>
              <a:t>Marc van Hoof</a:t>
            </a:r>
          </a:p>
          <a:p>
            <a:pPr marL="0" indent="0">
              <a:lnSpc>
                <a:spcPct val="100000"/>
              </a:lnSpc>
              <a:buNone/>
            </a:pPr>
            <a:endParaRPr lang="nl-NL" sz="975" dirty="0"/>
          </a:p>
          <a:p>
            <a:pPr marL="0" indent="0">
              <a:lnSpc>
                <a:spcPct val="100000"/>
              </a:lnSpc>
              <a:buNone/>
            </a:pPr>
            <a:endParaRPr lang="nl-NL" sz="1200" dirty="0"/>
          </a:p>
        </p:txBody>
      </p:sp>
      <p:sp>
        <p:nvSpPr>
          <p:cNvPr id="4" name="Tijdelijke aanduiding voor inhoud 2">
            <a:extLst>
              <a:ext uri="{FF2B5EF4-FFF2-40B4-BE49-F238E27FC236}">
                <a16:creationId xmlns:a16="http://schemas.microsoft.com/office/drawing/2014/main" id="{4CAC47C1-0698-C7E1-E2F2-02D8921F312E}"/>
              </a:ext>
            </a:extLst>
          </p:cNvPr>
          <p:cNvSpPr txBox="1">
            <a:spLocks/>
          </p:cNvSpPr>
          <p:nvPr/>
        </p:nvSpPr>
        <p:spPr>
          <a:xfrm>
            <a:off x="2520596" y="1372594"/>
            <a:ext cx="2345737" cy="2428090"/>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chemeClr val="accent1">
                    <a:lumMod val="60000"/>
                    <a:lumOff val="40000"/>
                  </a:schemeClr>
                </a:solidFill>
              </a:rPr>
              <a:t>Molecular</a:t>
            </a:r>
            <a:r>
              <a:rPr lang="nl-NL" sz="1600" b="1" dirty="0">
                <a:solidFill>
                  <a:schemeClr val="accent1">
                    <a:lumMod val="60000"/>
                    <a:lumOff val="40000"/>
                  </a:schemeClr>
                </a:solidFill>
              </a:rPr>
              <a:t> </a:t>
            </a:r>
            <a:r>
              <a:rPr lang="nl-NL" sz="1600" b="1" dirty="0" err="1">
                <a:solidFill>
                  <a:schemeClr val="accent1">
                    <a:lumMod val="60000"/>
                    <a:lumOff val="40000"/>
                  </a:schemeClr>
                </a:solidFill>
              </a:rPr>
              <a:t>Otogenetics</a:t>
            </a:r>
            <a:r>
              <a:rPr lang="nl-NL" sz="1600" b="1" dirty="0">
                <a:solidFill>
                  <a:schemeClr val="accent1">
                    <a:lumMod val="60000"/>
                    <a:lumOff val="40000"/>
                  </a:schemeClr>
                </a:solidFill>
              </a:rPr>
              <a:t> </a:t>
            </a:r>
          </a:p>
          <a:p>
            <a:pPr marL="0" indent="0">
              <a:lnSpc>
                <a:spcPct val="100000"/>
              </a:lnSpc>
              <a:buNone/>
            </a:pPr>
            <a:r>
              <a:rPr lang="nl-NL" sz="975" b="1" dirty="0"/>
              <a:t>Hannie Kremer</a:t>
            </a:r>
          </a:p>
          <a:p>
            <a:pPr marL="0" indent="0">
              <a:lnSpc>
                <a:spcPct val="100000"/>
              </a:lnSpc>
              <a:buNone/>
            </a:pPr>
            <a:r>
              <a:rPr lang="nl-NL" sz="975" dirty="0"/>
              <a:t>Suzanne de Bruijn</a:t>
            </a:r>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1200" dirty="0"/>
          </a:p>
        </p:txBody>
      </p:sp>
      <p:sp>
        <p:nvSpPr>
          <p:cNvPr id="5" name="Tijdelijke aanduiding voor inhoud 2">
            <a:extLst>
              <a:ext uri="{FF2B5EF4-FFF2-40B4-BE49-F238E27FC236}">
                <a16:creationId xmlns:a16="http://schemas.microsoft.com/office/drawing/2014/main" id="{5247C6D0-6E58-9DBA-53EE-3DF344F61271}"/>
              </a:ext>
            </a:extLst>
          </p:cNvPr>
          <p:cNvSpPr txBox="1">
            <a:spLocks/>
          </p:cNvSpPr>
          <p:nvPr/>
        </p:nvSpPr>
        <p:spPr>
          <a:xfrm>
            <a:off x="2520595" y="3359806"/>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chemeClr val="accent1">
                    <a:lumMod val="60000"/>
                    <a:lumOff val="40000"/>
                  </a:schemeClr>
                </a:solidFill>
              </a:rPr>
              <a:t>Otogenetic</a:t>
            </a:r>
            <a:r>
              <a:rPr lang="nl-NL" sz="1600" b="1" dirty="0">
                <a:solidFill>
                  <a:schemeClr val="accent1">
                    <a:lumMod val="60000"/>
                    <a:lumOff val="40000"/>
                  </a:schemeClr>
                </a:solidFill>
              </a:rPr>
              <a:t> </a:t>
            </a:r>
            <a:r>
              <a:rPr lang="nl-NL" sz="1600" b="1" dirty="0" err="1">
                <a:solidFill>
                  <a:schemeClr val="accent1">
                    <a:lumMod val="60000"/>
                    <a:lumOff val="40000"/>
                  </a:schemeClr>
                </a:solidFill>
              </a:rPr>
              <a:t>Therapy</a:t>
            </a:r>
            <a:r>
              <a:rPr lang="nl-NL" sz="1600" b="1" dirty="0">
                <a:solidFill>
                  <a:schemeClr val="accent1">
                    <a:lumMod val="60000"/>
                    <a:lumOff val="40000"/>
                  </a:schemeClr>
                </a:solidFill>
              </a:rPr>
              <a:t> </a:t>
            </a:r>
          </a:p>
          <a:p>
            <a:pPr marL="0" indent="0">
              <a:lnSpc>
                <a:spcPct val="100000"/>
              </a:lnSpc>
              <a:buNone/>
            </a:pPr>
            <a:r>
              <a:rPr lang="nl-NL" sz="975" b="1" dirty="0"/>
              <a:t>Erwin van Wijk</a:t>
            </a:r>
          </a:p>
          <a:p>
            <a:pPr marL="0" indent="0">
              <a:lnSpc>
                <a:spcPct val="100000"/>
              </a:lnSpc>
              <a:buNone/>
            </a:pPr>
            <a:r>
              <a:rPr lang="nl-NL" sz="975" b="1" dirty="0"/>
              <a:t>Erik de Vrieze</a:t>
            </a:r>
          </a:p>
          <a:p>
            <a:pPr marL="0" indent="0">
              <a:lnSpc>
                <a:spcPct val="100000"/>
              </a:lnSpc>
              <a:buNone/>
            </a:pPr>
            <a:r>
              <a:rPr lang="nl-NL" sz="975" dirty="0"/>
              <a:t>Theo Peters</a:t>
            </a:r>
          </a:p>
          <a:p>
            <a:pPr marL="0" indent="0">
              <a:lnSpc>
                <a:spcPct val="100000"/>
              </a:lnSpc>
              <a:buNone/>
            </a:pPr>
            <a:r>
              <a:rPr lang="nl-NL" sz="975" dirty="0"/>
              <a:t>Jaap </a:t>
            </a:r>
            <a:r>
              <a:rPr lang="nl-NL" sz="975" dirty="0" err="1"/>
              <a:t>Oostrik</a:t>
            </a:r>
            <a:endParaRPr lang="nl-NL" sz="975" dirty="0"/>
          </a:p>
          <a:p>
            <a:pPr marL="0" indent="0">
              <a:lnSpc>
                <a:spcPct val="100000"/>
              </a:lnSpc>
              <a:buNone/>
            </a:pPr>
            <a:endParaRPr lang="nl-NL" sz="975" dirty="0"/>
          </a:p>
        </p:txBody>
      </p:sp>
      <p:sp>
        <p:nvSpPr>
          <p:cNvPr id="20" name="Tijdelijke aanduiding voor inhoud 2">
            <a:extLst>
              <a:ext uri="{FF2B5EF4-FFF2-40B4-BE49-F238E27FC236}">
                <a16:creationId xmlns:a16="http://schemas.microsoft.com/office/drawing/2014/main" id="{223CA955-38AD-366C-58F6-2D274A113D08}"/>
              </a:ext>
            </a:extLst>
          </p:cNvPr>
          <p:cNvSpPr txBox="1">
            <a:spLocks/>
          </p:cNvSpPr>
          <p:nvPr/>
        </p:nvSpPr>
        <p:spPr>
          <a:xfrm>
            <a:off x="2520595" y="2558483"/>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a:solidFill>
                  <a:schemeClr val="accent1">
                    <a:lumMod val="60000"/>
                    <a:lumOff val="40000"/>
                  </a:schemeClr>
                </a:solidFill>
              </a:rPr>
              <a:t>DNA </a:t>
            </a:r>
            <a:r>
              <a:rPr lang="nl-NL" sz="1600" b="1" dirty="0" err="1">
                <a:solidFill>
                  <a:schemeClr val="accent1">
                    <a:lumMod val="60000"/>
                    <a:lumOff val="40000"/>
                  </a:schemeClr>
                </a:solidFill>
              </a:rPr>
              <a:t>Diagnostics</a:t>
            </a:r>
            <a:r>
              <a:rPr lang="nl-NL" sz="1600" b="1" dirty="0">
                <a:solidFill>
                  <a:schemeClr val="accent1">
                    <a:lumMod val="60000"/>
                    <a:lumOff val="40000"/>
                  </a:schemeClr>
                </a:solidFill>
              </a:rPr>
              <a:t> Lab </a:t>
            </a:r>
          </a:p>
          <a:p>
            <a:pPr marL="0" indent="0">
              <a:lnSpc>
                <a:spcPct val="100000"/>
              </a:lnSpc>
              <a:buNone/>
            </a:pPr>
            <a:r>
              <a:rPr lang="nl-NL" sz="975" b="1" dirty="0" err="1"/>
              <a:t>Helger</a:t>
            </a:r>
            <a:r>
              <a:rPr lang="nl-NL" sz="975" b="1" dirty="0"/>
              <a:t> </a:t>
            </a:r>
            <a:r>
              <a:rPr lang="nl-NL" sz="975" b="1" dirty="0" err="1"/>
              <a:t>Yntema</a:t>
            </a:r>
            <a:endParaRPr lang="nl-NL" sz="975" b="1" dirty="0"/>
          </a:p>
          <a:p>
            <a:pPr marL="0" indent="0">
              <a:lnSpc>
                <a:spcPct val="100000"/>
              </a:lnSpc>
              <a:buNone/>
            </a:pPr>
            <a:r>
              <a:rPr lang="nl-NL" sz="975" dirty="0"/>
              <a:t>Lonneke Haer-Wigman</a:t>
            </a:r>
          </a:p>
          <a:p>
            <a:pPr marL="0" indent="0">
              <a:lnSpc>
                <a:spcPct val="100000"/>
              </a:lnSpc>
              <a:buNone/>
            </a:pPr>
            <a:r>
              <a:rPr lang="nl-NL" sz="975" dirty="0"/>
              <a:t>Ilse de Wijs</a:t>
            </a:r>
          </a:p>
          <a:p>
            <a:pPr marL="0" indent="0">
              <a:lnSpc>
                <a:spcPct val="100000"/>
              </a:lnSpc>
              <a:buNone/>
            </a:pPr>
            <a:endParaRPr lang="nl-NL" sz="975" dirty="0"/>
          </a:p>
        </p:txBody>
      </p:sp>
      <p:sp>
        <p:nvSpPr>
          <p:cNvPr id="21" name="Tijdelijke aanduiding voor inhoud 2">
            <a:extLst>
              <a:ext uri="{FF2B5EF4-FFF2-40B4-BE49-F238E27FC236}">
                <a16:creationId xmlns:a16="http://schemas.microsoft.com/office/drawing/2014/main" id="{88877720-0DBC-9A77-C859-C52551182411}"/>
              </a:ext>
            </a:extLst>
          </p:cNvPr>
          <p:cNvSpPr txBox="1">
            <a:spLocks/>
          </p:cNvSpPr>
          <p:nvPr/>
        </p:nvSpPr>
        <p:spPr>
          <a:xfrm>
            <a:off x="5501335" y="1372594"/>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a:solidFill>
                  <a:srgbClr val="FF0000"/>
                </a:solidFill>
              </a:rPr>
              <a:t>RU </a:t>
            </a:r>
            <a:r>
              <a:rPr lang="nl-NL" sz="1600" b="1" dirty="0" err="1">
                <a:solidFill>
                  <a:srgbClr val="FF0000"/>
                </a:solidFill>
              </a:rPr>
              <a:t>Collaborations</a:t>
            </a:r>
            <a:r>
              <a:rPr lang="nl-NL" sz="1600" b="1" dirty="0">
                <a:solidFill>
                  <a:srgbClr val="FF0000"/>
                </a:solidFill>
              </a:rPr>
              <a:t> </a:t>
            </a:r>
          </a:p>
          <a:p>
            <a:pPr marL="0" indent="0">
              <a:lnSpc>
                <a:spcPct val="100000"/>
              </a:lnSpc>
              <a:buNone/>
            </a:pPr>
            <a:r>
              <a:rPr lang="nl-NL" sz="975" b="1" dirty="0"/>
              <a:t>DCN </a:t>
            </a:r>
            <a:r>
              <a:rPr lang="nl-NL" sz="975" b="1" dirty="0" err="1"/>
              <a:t>Neurophysics</a:t>
            </a:r>
            <a:r>
              <a:rPr lang="nl-NL" sz="975" b="1" dirty="0"/>
              <a:t> </a:t>
            </a:r>
          </a:p>
          <a:p>
            <a:pPr marL="0" indent="0">
              <a:lnSpc>
                <a:spcPct val="100000"/>
              </a:lnSpc>
              <a:buNone/>
            </a:pPr>
            <a:r>
              <a:rPr lang="nl-NL" sz="975" b="1" dirty="0"/>
              <a:t>Marc van </a:t>
            </a:r>
            <a:r>
              <a:rPr lang="nl-NL" sz="975" b="1" dirty="0" err="1"/>
              <a:t>Wanrooij</a:t>
            </a:r>
            <a:endParaRPr lang="nl-NL" sz="975" b="1" dirty="0"/>
          </a:p>
          <a:p>
            <a:pPr marL="0" indent="0">
              <a:lnSpc>
                <a:spcPct val="100000"/>
              </a:lnSpc>
              <a:buNone/>
            </a:pPr>
            <a:r>
              <a:rPr lang="nl-NL" sz="975" dirty="0"/>
              <a:t>John van Opstal</a:t>
            </a:r>
          </a:p>
          <a:p>
            <a:pPr marL="0" indent="0">
              <a:lnSpc>
                <a:spcPct val="100000"/>
              </a:lnSpc>
              <a:buNone/>
            </a:pPr>
            <a:r>
              <a:rPr lang="nl-NL" sz="975" dirty="0" err="1"/>
              <a:t>Ignacio</a:t>
            </a:r>
            <a:r>
              <a:rPr lang="nl-NL" sz="975" dirty="0"/>
              <a:t> </a:t>
            </a:r>
            <a:r>
              <a:rPr lang="nl-NL" sz="975" dirty="0" err="1"/>
              <a:t>Calderon</a:t>
            </a:r>
            <a:r>
              <a:rPr lang="nl-NL" sz="975" dirty="0"/>
              <a:t> de Palma</a:t>
            </a:r>
          </a:p>
          <a:p>
            <a:pPr marL="0" indent="0">
              <a:lnSpc>
                <a:spcPct val="100000"/>
              </a:lnSpc>
              <a:buNone/>
            </a:pPr>
            <a:endParaRPr lang="nl-NL" sz="1600" b="1" dirty="0">
              <a:solidFill>
                <a:schemeClr val="accent1"/>
              </a:solidFill>
            </a:endParaRPr>
          </a:p>
          <a:p>
            <a:pPr marL="0" indent="0">
              <a:lnSpc>
                <a:spcPct val="100000"/>
              </a:lnSpc>
              <a:buNone/>
            </a:pPr>
            <a:endParaRPr lang="nl-NL" sz="975" dirty="0"/>
          </a:p>
          <a:p>
            <a:pPr marL="0" indent="0">
              <a:lnSpc>
                <a:spcPct val="100000"/>
              </a:lnSpc>
              <a:buNone/>
            </a:pPr>
            <a:endParaRPr lang="nl-NL" sz="975" dirty="0"/>
          </a:p>
        </p:txBody>
      </p:sp>
      <p:sp>
        <p:nvSpPr>
          <p:cNvPr id="6" name="Tijdelijke aanduiding voor inhoud 2">
            <a:extLst>
              <a:ext uri="{FF2B5EF4-FFF2-40B4-BE49-F238E27FC236}">
                <a16:creationId xmlns:a16="http://schemas.microsoft.com/office/drawing/2014/main" id="{50D5A48D-6CB3-5F03-1E6B-3B74FA5F42DE}"/>
              </a:ext>
            </a:extLst>
          </p:cNvPr>
          <p:cNvSpPr txBox="1">
            <a:spLocks/>
          </p:cNvSpPr>
          <p:nvPr/>
        </p:nvSpPr>
        <p:spPr>
          <a:xfrm>
            <a:off x="5501335" y="2612506"/>
            <a:ext cx="1752268" cy="952313"/>
          </a:xfrm>
          <a:prstGeom prst="rect">
            <a:avLst/>
          </a:prstGeom>
          <a:solidFill>
            <a:schemeClr val="bg1"/>
          </a:solidFill>
        </p:spPr>
        <p:txBody>
          <a:bodyPr vert="horz" lIns="0" tIns="0" rIns="0" bIns="0" numCol="1"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rgbClr val="FF0000"/>
                </a:solidFill>
              </a:rPr>
              <a:t>Audiology</a:t>
            </a:r>
            <a:r>
              <a:rPr lang="nl-NL" sz="1600" b="1" dirty="0">
                <a:solidFill>
                  <a:srgbClr val="FF0000"/>
                </a:solidFill>
              </a:rPr>
              <a:t> trainees </a:t>
            </a:r>
          </a:p>
          <a:p>
            <a:pPr marL="0" indent="0">
              <a:lnSpc>
                <a:spcPct val="100000"/>
              </a:lnSpc>
              <a:buNone/>
            </a:pPr>
            <a:r>
              <a:rPr lang="nl-NL" sz="975" b="1" dirty="0" err="1"/>
              <a:t>Bilal</a:t>
            </a:r>
            <a:r>
              <a:rPr lang="nl-NL" sz="975" b="1" dirty="0"/>
              <a:t> bel </a:t>
            </a:r>
            <a:r>
              <a:rPr lang="nl-NL" sz="975" b="1" dirty="0" err="1"/>
              <a:t>Hach</a:t>
            </a:r>
            <a:endParaRPr lang="nl-NL" sz="975" b="1" dirty="0"/>
          </a:p>
          <a:p>
            <a:pPr marL="0" indent="0">
              <a:lnSpc>
                <a:spcPct val="100000"/>
              </a:lnSpc>
              <a:buNone/>
            </a:pPr>
            <a:r>
              <a:rPr lang="nl-NL" sz="1000" dirty="0"/>
              <a:t>Noortje van der Mast</a:t>
            </a:r>
          </a:p>
          <a:p>
            <a:pPr marL="0" indent="0">
              <a:lnSpc>
                <a:spcPct val="100000"/>
              </a:lnSpc>
              <a:buNone/>
            </a:pPr>
            <a:endParaRPr lang="nl-NL" sz="1000" dirty="0"/>
          </a:p>
          <a:p>
            <a:pPr marL="0" indent="0">
              <a:lnSpc>
                <a:spcPct val="100000"/>
              </a:lnSpc>
              <a:buNone/>
            </a:pPr>
            <a:endParaRPr lang="nl-NL" sz="1600" b="1" dirty="0">
              <a:solidFill>
                <a:srgbClr val="FF0000"/>
              </a:solidFill>
            </a:endParaRPr>
          </a:p>
          <a:p>
            <a:pPr marL="0" indent="0">
              <a:lnSpc>
                <a:spcPct val="100000"/>
              </a:lnSpc>
              <a:buNone/>
            </a:pPr>
            <a:r>
              <a:rPr lang="nl-NL" sz="1600" b="1" dirty="0">
                <a:solidFill>
                  <a:srgbClr val="FF0000"/>
                </a:solidFill>
              </a:rPr>
              <a:t>MSc </a:t>
            </a:r>
            <a:r>
              <a:rPr lang="nl-NL" sz="1600" b="1" dirty="0" err="1">
                <a:solidFill>
                  <a:srgbClr val="FF0000"/>
                </a:solidFill>
              </a:rPr>
              <a:t>students</a:t>
            </a:r>
            <a:endParaRPr lang="nl-NL" sz="1600" b="1" dirty="0">
              <a:solidFill>
                <a:srgbClr val="FF0000"/>
              </a:solidFill>
            </a:endParaRPr>
          </a:p>
          <a:p>
            <a:pPr marL="0" indent="0">
              <a:lnSpc>
                <a:spcPct val="100000"/>
              </a:lnSpc>
              <a:buNone/>
            </a:pPr>
            <a:r>
              <a:rPr lang="nl-NL" sz="975" b="1" dirty="0"/>
              <a:t>Marit van de </a:t>
            </a:r>
            <a:r>
              <a:rPr lang="nl-NL" sz="975" b="1" dirty="0" err="1"/>
              <a:t>Craats</a:t>
            </a:r>
            <a:endParaRPr lang="nl-NL" sz="975" b="1" dirty="0"/>
          </a:p>
          <a:p>
            <a:pPr marL="0" indent="0">
              <a:lnSpc>
                <a:spcPct val="100000"/>
              </a:lnSpc>
              <a:buNone/>
            </a:pPr>
            <a:r>
              <a:rPr lang="nl-NL" sz="975" dirty="0"/>
              <a:t>Tim van Schaik</a:t>
            </a:r>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1200" dirty="0"/>
          </a:p>
        </p:txBody>
      </p:sp>
      <p:pic>
        <p:nvPicPr>
          <p:cNvPr id="9" name="Afbeelding 12" descr="Afbeelding met persoon, Menselijk gezicht, glimlach, kleding&#10;&#10;Door AI gegenereerde inhoud is mogelijk onjuist.">
            <a:extLst>
              <a:ext uri="{FF2B5EF4-FFF2-40B4-BE49-F238E27FC236}">
                <a16:creationId xmlns:a16="http://schemas.microsoft.com/office/drawing/2014/main" id="{4179A6F7-6117-B9C1-24B6-72AEC0E4E897}"/>
              </a:ext>
            </a:extLst>
          </p:cNvPr>
          <p:cNvPicPr>
            <a:picLocks noChangeAspect="1"/>
          </p:cNvPicPr>
          <p:nvPr/>
        </p:nvPicPr>
        <p:blipFill>
          <a:blip r:embed="rId3"/>
          <a:srcRect l="12374" t="2088" r="23321" b="18525"/>
          <a:stretch>
            <a:fillRect/>
          </a:stretch>
        </p:blipFill>
        <p:spPr>
          <a:xfrm>
            <a:off x="7067516" y="3702874"/>
            <a:ext cx="771386" cy="952313"/>
          </a:xfrm>
          <a:prstGeom prst="rect">
            <a:avLst/>
          </a:prstGeom>
        </p:spPr>
      </p:pic>
      <p:pic>
        <p:nvPicPr>
          <p:cNvPr id="11" name="Afbeelding 5" descr="Afbeelding met Menselijk gezicht, persoon, kleding, Kin&#10;&#10;Door AI gegenereerde inhoud is mogelijk onjuist.">
            <a:extLst>
              <a:ext uri="{FF2B5EF4-FFF2-40B4-BE49-F238E27FC236}">
                <a16:creationId xmlns:a16="http://schemas.microsoft.com/office/drawing/2014/main" id="{99125789-78E5-3940-DA9B-35D7E50FE231}"/>
              </a:ext>
            </a:extLst>
          </p:cNvPr>
          <p:cNvPicPr>
            <a:picLocks noChangeAspect="1"/>
          </p:cNvPicPr>
          <p:nvPr/>
        </p:nvPicPr>
        <p:blipFill>
          <a:blip r:embed="rId4"/>
          <a:stretch>
            <a:fillRect/>
          </a:stretch>
        </p:blipFill>
        <p:spPr>
          <a:xfrm>
            <a:off x="7925971" y="1565143"/>
            <a:ext cx="725314" cy="965852"/>
          </a:xfrm>
          <a:prstGeom prst="rect">
            <a:avLst/>
          </a:prstGeom>
        </p:spPr>
      </p:pic>
      <p:pic>
        <p:nvPicPr>
          <p:cNvPr id="1026" name="Picture 2" descr="Ronald Pennings - Radboudumc | LinkedIn">
            <a:extLst>
              <a:ext uri="{FF2B5EF4-FFF2-40B4-BE49-F238E27FC236}">
                <a16:creationId xmlns:a16="http://schemas.microsoft.com/office/drawing/2014/main" id="{73377B31-CC13-04F5-F2FE-91C1894962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7" r="8884"/>
          <a:stretch>
            <a:fillRect/>
          </a:stretch>
        </p:blipFill>
        <p:spPr bwMode="auto">
          <a:xfrm>
            <a:off x="1448405" y="2678486"/>
            <a:ext cx="813810" cy="914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Froukje Cals - Radboud UMC Radboud UMC">
            <a:extLst>
              <a:ext uri="{FF2B5EF4-FFF2-40B4-BE49-F238E27FC236}">
                <a16:creationId xmlns:a16="http://schemas.microsoft.com/office/drawing/2014/main" id="{FA5924E1-5FA8-C503-8202-4BE96FEF05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32" y="2678486"/>
            <a:ext cx="974817" cy="9145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eroen Smits - Radboudumc | LinkedIn">
            <a:extLst>
              <a:ext uri="{FF2B5EF4-FFF2-40B4-BE49-F238E27FC236}">
                <a16:creationId xmlns:a16="http://schemas.microsoft.com/office/drawing/2014/main" id="{C0A35167-5EF8-D4E2-5BF1-582C217118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32" y="3680604"/>
            <a:ext cx="981971" cy="9819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cussie over melding aan de patiënt bij nevenbevindingen van klinisch  genetisch onderzoek - Oncologie.nu">
            <a:extLst>
              <a:ext uri="{FF2B5EF4-FFF2-40B4-BE49-F238E27FC236}">
                <a16:creationId xmlns:a16="http://schemas.microsoft.com/office/drawing/2014/main" id="{2D2F0B9F-CE47-2BDA-4AA6-FDA2B7021E3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42" r="55683" b="5128"/>
          <a:stretch>
            <a:fillRect/>
          </a:stretch>
        </p:blipFill>
        <p:spPr bwMode="auto">
          <a:xfrm>
            <a:off x="1448406" y="3689335"/>
            <a:ext cx="813810" cy="981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nnie KREMER | Head of Otogenetics Researh | PhD | Radboud University  Medical Centre (Radboudumc), Nijmegen | Department of Human Genetics |  Research profile">
            <a:extLst>
              <a:ext uri="{FF2B5EF4-FFF2-40B4-BE49-F238E27FC236}">
                <a16:creationId xmlns:a16="http://schemas.microsoft.com/office/drawing/2014/main" id="{4B3B5853-B2B3-4518-A55B-EAEFDD6CAD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288" y="1733234"/>
            <a:ext cx="722886" cy="7228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lger Yntema - Radboudumc | LinkedIn">
            <a:extLst>
              <a:ext uri="{FF2B5EF4-FFF2-40B4-BE49-F238E27FC236}">
                <a16:creationId xmlns:a16="http://schemas.microsoft.com/office/drawing/2014/main" id="{D93EC84C-62EC-1895-8C28-9183AA63BC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3728" y="2571750"/>
            <a:ext cx="728326" cy="7283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rwin van Wijk, PhD | Astherna">
            <a:extLst>
              <a:ext uri="{FF2B5EF4-FFF2-40B4-BE49-F238E27FC236}">
                <a16:creationId xmlns:a16="http://schemas.microsoft.com/office/drawing/2014/main" id="{FF6A533B-DF28-0F6E-2565-0ED9085AA8B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525" b="11865"/>
          <a:stretch>
            <a:fillRect/>
          </a:stretch>
        </p:blipFill>
        <p:spPr bwMode="auto">
          <a:xfrm>
            <a:off x="4399399" y="3783894"/>
            <a:ext cx="725315" cy="75485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rik de Vrieze - Radboudumc | LinkedIn">
            <a:extLst>
              <a:ext uri="{FF2B5EF4-FFF2-40B4-BE49-F238E27FC236}">
                <a16:creationId xmlns:a16="http://schemas.microsoft.com/office/drawing/2014/main" id="{440B1E32-181F-716A-DD81-46ECF1980F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725" r="10017" b="14391"/>
          <a:stretch>
            <a:fillRect/>
          </a:stretch>
        </p:blipFill>
        <p:spPr bwMode="auto">
          <a:xfrm>
            <a:off x="3576893" y="3801600"/>
            <a:ext cx="725315" cy="754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29D85FE-70A8-22F6-274B-916F2F3ADB2F}"/>
              </a:ext>
            </a:extLst>
          </p:cNvPr>
          <p:cNvPicPr>
            <a:picLocks noChangeAspect="1"/>
          </p:cNvPicPr>
          <p:nvPr/>
        </p:nvPicPr>
        <p:blipFill>
          <a:blip r:embed="rId13"/>
          <a:srcRect l="23376" t="3463" r="19508" b="38685"/>
          <a:stretch>
            <a:fillRect/>
          </a:stretch>
        </p:blipFill>
        <p:spPr>
          <a:xfrm>
            <a:off x="7988774" y="3689335"/>
            <a:ext cx="662511" cy="965852"/>
          </a:xfrm>
          <a:prstGeom prst="rect">
            <a:avLst/>
          </a:prstGeom>
        </p:spPr>
      </p:pic>
      <p:pic>
        <p:nvPicPr>
          <p:cNvPr id="8" name="Picture 7">
            <a:extLst>
              <a:ext uri="{FF2B5EF4-FFF2-40B4-BE49-F238E27FC236}">
                <a16:creationId xmlns:a16="http://schemas.microsoft.com/office/drawing/2014/main" id="{D86C2AB3-7D6A-46DE-596D-39EDB84CB0CF}"/>
              </a:ext>
            </a:extLst>
          </p:cNvPr>
          <p:cNvPicPr>
            <a:picLocks noChangeAspect="1"/>
          </p:cNvPicPr>
          <p:nvPr/>
        </p:nvPicPr>
        <p:blipFill>
          <a:blip r:embed="rId14"/>
          <a:stretch>
            <a:fillRect/>
          </a:stretch>
        </p:blipFill>
        <p:spPr>
          <a:xfrm>
            <a:off x="7925971" y="2612506"/>
            <a:ext cx="725314" cy="986360"/>
          </a:xfrm>
          <a:prstGeom prst="rect">
            <a:avLst/>
          </a:prstGeom>
        </p:spPr>
      </p:pic>
    </p:spTree>
    <p:extLst>
      <p:ext uri="{BB962C8B-B14F-4D97-AF65-F5344CB8AC3E}">
        <p14:creationId xmlns:p14="http://schemas.microsoft.com/office/powerpoint/2010/main" val="2233669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759F-CD67-8EAA-25F4-DF63E71DD301}"/>
              </a:ext>
            </a:extLst>
          </p:cNvPr>
          <p:cNvSpPr>
            <a:spLocks noGrp="1"/>
          </p:cNvSpPr>
          <p:nvPr>
            <p:ph type="title"/>
          </p:nvPr>
        </p:nvSpPr>
        <p:spPr/>
        <p:txBody>
          <a:bodyPr/>
          <a:lstStyle/>
          <a:p>
            <a:r>
              <a:rPr lang="en-US" sz="3200" dirty="0"/>
              <a:t>Four contributions; </a:t>
            </a:r>
            <a:r>
              <a:rPr lang="en-US" sz="3200" dirty="0" err="1"/>
              <a:t>stMTF</a:t>
            </a:r>
            <a:r>
              <a:rPr lang="en-US" sz="3200" dirty="0"/>
              <a:t>-RT is a good suprathreshold biomarker</a:t>
            </a:r>
          </a:p>
        </p:txBody>
      </p:sp>
      <p:sp>
        <p:nvSpPr>
          <p:cNvPr id="3" name="Content Placeholder 2">
            <a:extLst>
              <a:ext uri="{FF2B5EF4-FFF2-40B4-BE49-F238E27FC236}">
                <a16:creationId xmlns:a16="http://schemas.microsoft.com/office/drawing/2014/main" id="{4B5AD898-D205-E3FD-11FC-3D3D46BD91D9}"/>
              </a:ext>
            </a:extLst>
          </p:cNvPr>
          <p:cNvSpPr>
            <a:spLocks noGrp="1"/>
          </p:cNvSpPr>
          <p:nvPr>
            <p:ph idx="1"/>
          </p:nvPr>
        </p:nvSpPr>
        <p:spPr>
          <a:xfrm>
            <a:off x="522000" y="1698170"/>
            <a:ext cx="8100000" cy="2979839"/>
          </a:xfrm>
        </p:spPr>
        <p:txBody>
          <a:bodyPr>
            <a:normAutofit fontScale="85000" lnSpcReduction="10000"/>
          </a:bodyPr>
          <a:lstStyle/>
          <a:p>
            <a:pPr marL="0" lvl="0" indent="0">
              <a:buNone/>
            </a:pPr>
            <a:r>
              <a:rPr lang="en-US" dirty="0"/>
              <a:t>1. Same PTA, different fingerprints: patient with STRC, TECTA and COL11A2 differ in their </a:t>
            </a:r>
            <a:r>
              <a:rPr lang="en-US" dirty="0" err="1"/>
              <a:t>stMTF</a:t>
            </a:r>
            <a:r>
              <a:rPr lang="en-US" dirty="0"/>
              <a:t>, hardly in their audiogram.</a:t>
            </a:r>
          </a:p>
          <a:p>
            <a:pPr marL="0" lvl="0" indent="0">
              <a:buNone/>
            </a:pPr>
            <a:r>
              <a:rPr lang="en-US" dirty="0"/>
              <a:t>2. The spectral edge is the largest </a:t>
            </a:r>
            <a:r>
              <a:rPr lang="en-US"/>
              <a:t>contributor to predict </a:t>
            </a:r>
            <a:r>
              <a:rPr lang="en-US" dirty="0"/>
              <a:t>speech-in-noise (R² = 0.74).</a:t>
            </a:r>
          </a:p>
          <a:p>
            <a:pPr marL="0" lvl="0" indent="0">
              <a:buNone/>
            </a:pPr>
            <a:r>
              <a:rPr lang="en-US" dirty="0"/>
              <a:t>3. Selective spectral smearing reduces </a:t>
            </a:r>
            <a:r>
              <a:rPr lang="en-US" dirty="0" err="1"/>
              <a:t>sMTF</a:t>
            </a:r>
            <a:r>
              <a:rPr lang="en-US" dirty="0"/>
              <a:t> but not </a:t>
            </a:r>
            <a:r>
              <a:rPr lang="en-US" dirty="0" err="1"/>
              <a:t>tMTF</a:t>
            </a:r>
            <a:r>
              <a:rPr lang="en-US" dirty="0"/>
              <a:t>; the test measures auditory-filter width.</a:t>
            </a:r>
          </a:p>
          <a:p>
            <a:pPr marL="0" lvl="0" indent="0">
              <a:buNone/>
            </a:pPr>
            <a:r>
              <a:rPr lang="en-US" dirty="0"/>
              <a:t>4. The test runs in minutes and works in clinical populations; ready as a trial endpoint.</a:t>
            </a:r>
          </a:p>
          <a:p>
            <a:pPr marL="0" lvl="0" indent="0">
              <a:buNone/>
            </a:pPr>
            <a:endParaRPr lang="en-US" dirty="0"/>
          </a:p>
          <a:p>
            <a:pPr marL="0" indent="0">
              <a:buNone/>
            </a:pPr>
            <a:r>
              <a:rPr lang="en-US" b="1" dirty="0"/>
              <a:t>If future therapies aim to restore hearing, we should not only ask whether thresholds improve, but whether the distortion fingerprint normalizes.</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128385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0E86-08B1-5073-BAD1-E7F6739977AB}"/>
              </a:ext>
            </a:extLst>
          </p:cNvPr>
          <p:cNvSpPr>
            <a:spLocks noGrp="1"/>
          </p:cNvSpPr>
          <p:nvPr>
            <p:ph type="ctrTitle"/>
          </p:nvPr>
        </p:nvSpPr>
        <p:spPr/>
        <p:txBody>
          <a:bodyPr/>
          <a:lstStyle/>
          <a:p>
            <a:r>
              <a:rPr lang="en-US" sz="2800" dirty="0"/>
              <a:t>By the end </a:t>
            </a:r>
            <a:br>
              <a:rPr lang="en-US" sz="2800" dirty="0"/>
            </a:br>
            <a:endParaRPr lang="en-US" sz="2800" dirty="0"/>
          </a:p>
        </p:txBody>
      </p:sp>
      <p:sp>
        <p:nvSpPr>
          <p:cNvPr id="3" name="Subtitle 2">
            <a:extLst>
              <a:ext uri="{FF2B5EF4-FFF2-40B4-BE49-F238E27FC236}">
                <a16:creationId xmlns:a16="http://schemas.microsoft.com/office/drawing/2014/main" id="{B335F4F6-C1E6-1659-30DD-24B505BED7B7}"/>
              </a:ext>
            </a:extLst>
          </p:cNvPr>
          <p:cNvSpPr>
            <a:spLocks noGrp="1"/>
          </p:cNvSpPr>
          <p:nvPr>
            <p:ph type="subTitle" idx="1"/>
          </p:nvPr>
        </p:nvSpPr>
        <p:spPr>
          <a:xfrm>
            <a:off x="845540" y="1427086"/>
            <a:ext cx="4985244" cy="533400"/>
          </a:xfrm>
        </p:spPr>
        <p:txBody>
          <a:bodyPr/>
          <a:lstStyle/>
          <a:p>
            <a:pPr>
              <a:lnSpc>
                <a:spcPct val="150000"/>
              </a:lnSpc>
            </a:pPr>
            <a:r>
              <a:rPr lang="en-US" sz="1600" dirty="0"/>
              <a:t>By the end of this talk, you will understand our reaction-time test that resolves the cochlear site-of-lesion in monogenic hearing loss, predicts speech-in-noise variance better than the audiogram (R² = 0.74), and is ready to use as an outcome measure for the gene-therapy trials about to land in your clinic.</a:t>
            </a:r>
          </a:p>
        </p:txBody>
      </p:sp>
      <p:pic>
        <p:nvPicPr>
          <p:cNvPr id="5" name="Picture 4">
            <a:extLst>
              <a:ext uri="{FF2B5EF4-FFF2-40B4-BE49-F238E27FC236}">
                <a16:creationId xmlns:a16="http://schemas.microsoft.com/office/drawing/2014/main" id="{C6D1660E-2091-526F-C9C7-0E01D3B81D72}"/>
              </a:ext>
            </a:extLst>
          </p:cNvPr>
          <p:cNvPicPr>
            <a:picLocks noChangeAspect="1"/>
          </p:cNvPicPr>
          <p:nvPr/>
        </p:nvPicPr>
        <p:blipFill>
          <a:blip r:embed="rId3">
            <a:extLst>
              <a:ext uri="{28A0092B-C50C-407E-A947-70E740481C1C}">
                <a14:useLocalDpi xmlns:a14="http://schemas.microsoft.com/office/drawing/2010/main" val="0"/>
              </a:ext>
            </a:extLst>
          </a:blip>
          <a:srcRect l="15096" t="13418" r="17555" b="13473"/>
          <a:stretch>
            <a:fillRect/>
          </a:stretch>
        </p:blipFill>
        <p:spPr>
          <a:xfrm>
            <a:off x="6507678" y="1427086"/>
            <a:ext cx="2208810" cy="2054431"/>
          </a:xfrm>
          <a:prstGeom prst="rect">
            <a:avLst/>
          </a:prstGeom>
        </p:spPr>
      </p:pic>
    </p:spTree>
    <p:extLst>
      <p:ext uri="{BB962C8B-B14F-4D97-AF65-F5344CB8AC3E}">
        <p14:creationId xmlns:p14="http://schemas.microsoft.com/office/powerpoint/2010/main" val="2232291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medical device&#10;&#10;Description automatically generated">
            <a:extLst>
              <a:ext uri="{FF2B5EF4-FFF2-40B4-BE49-F238E27FC236}">
                <a16:creationId xmlns:a16="http://schemas.microsoft.com/office/drawing/2014/main" id="{C15A8D9A-EA98-66C1-89BB-F0FA4BBF48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1285" y="666095"/>
            <a:ext cx="3604940" cy="3960357"/>
          </a:xfrm>
        </p:spPr>
      </p:pic>
      <p:pic>
        <p:nvPicPr>
          <p:cNvPr id="12" name="Picture 11" descr="A screenshot of a news article&#10;&#10;Description automatically generated">
            <a:extLst>
              <a:ext uri="{FF2B5EF4-FFF2-40B4-BE49-F238E27FC236}">
                <a16:creationId xmlns:a16="http://schemas.microsoft.com/office/drawing/2014/main" id="{CE8C1BB0-6438-9AE9-4105-F7B0D9FA4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062" y="666096"/>
            <a:ext cx="4352653" cy="3634442"/>
          </a:xfrm>
          <a:prstGeom prst="rect">
            <a:avLst/>
          </a:prstGeom>
        </p:spPr>
      </p:pic>
      <p:pic>
        <p:nvPicPr>
          <p:cNvPr id="3" name="Picture 2">
            <a:extLst>
              <a:ext uri="{FF2B5EF4-FFF2-40B4-BE49-F238E27FC236}">
                <a16:creationId xmlns:a16="http://schemas.microsoft.com/office/drawing/2014/main" id="{FA939B73-0028-CA4D-303C-D234E07F5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84" y="560541"/>
            <a:ext cx="8094003" cy="4672495"/>
          </a:xfrm>
          <a:prstGeom prst="rect">
            <a:avLst/>
          </a:prstGeom>
        </p:spPr>
      </p:pic>
    </p:spTree>
    <p:extLst>
      <p:ext uri="{BB962C8B-B14F-4D97-AF65-F5344CB8AC3E}">
        <p14:creationId xmlns:p14="http://schemas.microsoft.com/office/powerpoint/2010/main" val="7052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DE45-5560-EFDF-1A59-92EEBF63731B}"/>
              </a:ext>
            </a:extLst>
          </p:cNvPr>
          <p:cNvSpPr>
            <a:spLocks noGrp="1"/>
          </p:cNvSpPr>
          <p:nvPr>
            <p:ph type="title"/>
          </p:nvPr>
        </p:nvSpPr>
        <p:spPr/>
        <p:txBody>
          <a:bodyPr/>
          <a:lstStyle/>
          <a:p>
            <a:r>
              <a:rPr lang="en-US" sz="2800" dirty="0" err="1"/>
              <a:t>Plomp</a:t>
            </a:r>
            <a:r>
              <a:rPr lang="en-US" sz="2800" dirty="0"/>
              <a:t> (1978): A–D Model of Speech-in-Noise</a:t>
            </a:r>
          </a:p>
        </p:txBody>
      </p:sp>
      <p:sp>
        <p:nvSpPr>
          <p:cNvPr id="3" name="Content Placeholder 2">
            <a:extLst>
              <a:ext uri="{FF2B5EF4-FFF2-40B4-BE49-F238E27FC236}">
                <a16:creationId xmlns:a16="http://schemas.microsoft.com/office/drawing/2014/main" id="{1F05B0DA-67B5-6C1D-5E23-49DBE4DAE0AE}"/>
              </a:ext>
            </a:extLst>
          </p:cNvPr>
          <p:cNvSpPr>
            <a:spLocks noGrp="1"/>
          </p:cNvSpPr>
          <p:nvPr>
            <p:ph idx="1"/>
          </p:nvPr>
        </p:nvSpPr>
        <p:spPr>
          <a:xfrm>
            <a:off x="522000" y="1742172"/>
            <a:ext cx="4808283" cy="2935837"/>
          </a:xfrm>
        </p:spPr>
        <p:txBody>
          <a:bodyPr/>
          <a:lstStyle/>
          <a:p>
            <a:pPr marL="0" indent="0">
              <a:buNone/>
            </a:pPr>
            <a:r>
              <a:rPr lang="en-US" b="1" dirty="0"/>
              <a:t>A-factor</a:t>
            </a:r>
            <a:r>
              <a:rPr lang="en-US" dirty="0"/>
              <a:t>: attenuation</a:t>
            </a:r>
          </a:p>
          <a:p>
            <a:pPr marL="0" indent="0">
              <a:buNone/>
            </a:pPr>
            <a:r>
              <a:rPr lang="en-US" dirty="0"/>
              <a:t>Related to the audiogram; can be compensated</a:t>
            </a:r>
          </a:p>
          <a:p>
            <a:pPr marL="0" indent="0">
              <a:buNone/>
            </a:pPr>
            <a:endParaRPr lang="en-US" dirty="0"/>
          </a:p>
          <a:p>
            <a:pPr marL="0" indent="0">
              <a:buNone/>
            </a:pPr>
            <a:endParaRPr lang="en-US" dirty="0"/>
          </a:p>
          <a:p>
            <a:pPr marL="0" indent="0">
              <a:buNone/>
            </a:pPr>
            <a:r>
              <a:rPr lang="en-US" b="1" dirty="0"/>
              <a:t>D-factor</a:t>
            </a:r>
            <a:r>
              <a:rPr lang="en-US" dirty="0"/>
              <a:t>: distortion</a:t>
            </a:r>
          </a:p>
          <a:p>
            <a:pPr marL="0" indent="0">
              <a:buNone/>
            </a:pPr>
            <a:r>
              <a:rPr lang="en-US" dirty="0"/>
              <a:t>Speech in noise deficit; higher SNRs needed for speech understanding in noise</a:t>
            </a:r>
          </a:p>
          <a:p>
            <a:pPr marL="0" indent="0">
              <a:buNone/>
            </a:pPr>
            <a:endParaRPr lang="en-US" dirty="0"/>
          </a:p>
        </p:txBody>
      </p:sp>
      <p:pic>
        <p:nvPicPr>
          <p:cNvPr id="5" name="Picture 4">
            <a:extLst>
              <a:ext uri="{FF2B5EF4-FFF2-40B4-BE49-F238E27FC236}">
                <a16:creationId xmlns:a16="http://schemas.microsoft.com/office/drawing/2014/main" id="{49B7578C-EC3F-C877-4D00-66A95D5711C6}"/>
              </a:ext>
            </a:extLst>
          </p:cNvPr>
          <p:cNvPicPr>
            <a:picLocks noChangeAspect="1"/>
          </p:cNvPicPr>
          <p:nvPr/>
        </p:nvPicPr>
        <p:blipFill>
          <a:blip r:embed="rId3"/>
          <a:stretch>
            <a:fillRect/>
          </a:stretch>
        </p:blipFill>
        <p:spPr>
          <a:xfrm>
            <a:off x="5491929" y="1320549"/>
            <a:ext cx="3130071" cy="3203816"/>
          </a:xfrm>
          <a:prstGeom prst="rect">
            <a:avLst/>
          </a:prstGeom>
        </p:spPr>
      </p:pic>
    </p:spTree>
    <p:extLst>
      <p:ext uri="{BB962C8B-B14F-4D97-AF65-F5344CB8AC3E}">
        <p14:creationId xmlns:p14="http://schemas.microsoft.com/office/powerpoint/2010/main" val="317510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C99FAC-D7E6-9E7B-AF40-538F081FA901}"/>
              </a:ext>
            </a:extLst>
          </p:cNvPr>
          <p:cNvSpPr txBox="1"/>
          <p:nvPr/>
        </p:nvSpPr>
        <p:spPr>
          <a:xfrm>
            <a:off x="522000" y="1393260"/>
            <a:ext cx="3338909" cy="2677656"/>
          </a:xfrm>
          <a:prstGeom prst="rect">
            <a:avLst/>
          </a:prstGeom>
          <a:noFill/>
        </p:spPr>
        <p:txBody>
          <a:bodyPr wrap="square" rtlCol="0">
            <a:spAutoFit/>
          </a:bodyPr>
          <a:lstStyle/>
          <a:p>
            <a:r>
              <a:rPr lang="en-US" sz="1600" dirty="0"/>
              <a:t>Differences between groups</a:t>
            </a:r>
          </a:p>
          <a:p>
            <a:endParaRPr lang="en-US" sz="1600" dirty="0"/>
          </a:p>
          <a:p>
            <a:pPr marL="285750" indent="-285750">
              <a:buFontTx/>
              <a:buChar char="-"/>
            </a:pPr>
            <a:r>
              <a:rPr lang="en-US" sz="1600" dirty="0"/>
              <a:t>DFNA 8/12 and DFNA13 relative normal performance (i.e., close to 0)</a:t>
            </a:r>
          </a:p>
          <a:p>
            <a:pPr marL="285750" indent="-285750">
              <a:buFontTx/>
              <a:buChar char="-"/>
            </a:pPr>
            <a:r>
              <a:rPr lang="en-US" sz="1600" dirty="0"/>
              <a:t>DFNA10/Usher2a poor (&gt; 5 dB loss)</a:t>
            </a:r>
          </a:p>
          <a:p>
            <a:pPr marL="285750" indent="-285750">
              <a:buFontTx/>
              <a:buChar char="-"/>
            </a:pPr>
            <a:endParaRPr lang="en-US" sz="1600" dirty="0"/>
          </a:p>
          <a:p>
            <a:r>
              <a:rPr lang="en-US" sz="2000" b="1" dirty="0"/>
              <a:t>What underlies this distortion?</a:t>
            </a:r>
          </a:p>
        </p:txBody>
      </p:sp>
      <p:pic>
        <p:nvPicPr>
          <p:cNvPr id="9" name="Picture 8" descr="A graph of different colored lines&#10;&#10;AI-generated content may be incorrect.">
            <a:extLst>
              <a:ext uri="{FF2B5EF4-FFF2-40B4-BE49-F238E27FC236}">
                <a16:creationId xmlns:a16="http://schemas.microsoft.com/office/drawing/2014/main" id="{2421B2A7-FF2C-0DCE-54A1-FE8DA9368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951" y="787149"/>
            <a:ext cx="3816912" cy="3816912"/>
          </a:xfrm>
          <a:prstGeom prst="rect">
            <a:avLst/>
          </a:prstGeom>
        </p:spPr>
      </p:pic>
      <p:pic>
        <p:nvPicPr>
          <p:cNvPr id="11" name="Picture 10" descr="A graph of a patient group&#10;&#10;AI-generated content may be incorrect.">
            <a:extLst>
              <a:ext uri="{FF2B5EF4-FFF2-40B4-BE49-F238E27FC236}">
                <a16:creationId xmlns:a16="http://schemas.microsoft.com/office/drawing/2014/main" id="{BE07FD57-EBF3-B730-9F6C-707F3631F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759" y="1072585"/>
            <a:ext cx="5630242" cy="4021602"/>
          </a:xfrm>
          <a:prstGeom prst="rect">
            <a:avLst/>
          </a:prstGeom>
        </p:spPr>
      </p:pic>
      <p:sp>
        <p:nvSpPr>
          <p:cNvPr id="2" name="Title 1">
            <a:extLst>
              <a:ext uri="{FF2B5EF4-FFF2-40B4-BE49-F238E27FC236}">
                <a16:creationId xmlns:a16="http://schemas.microsoft.com/office/drawing/2014/main" id="{C9F414F6-571C-6252-F447-851F85C9C95B}"/>
              </a:ext>
            </a:extLst>
          </p:cNvPr>
          <p:cNvSpPr>
            <a:spLocks noGrp="1"/>
          </p:cNvSpPr>
          <p:nvPr>
            <p:ph type="title"/>
          </p:nvPr>
        </p:nvSpPr>
        <p:spPr>
          <a:xfrm>
            <a:off x="522000" y="632081"/>
            <a:ext cx="8100000" cy="533400"/>
          </a:xfrm>
        </p:spPr>
        <p:txBody>
          <a:bodyPr/>
          <a:lstStyle/>
          <a:p>
            <a:r>
              <a:rPr lang="en-US" sz="2800" dirty="0"/>
              <a:t>What is the cochlear basis of D?</a:t>
            </a:r>
          </a:p>
        </p:txBody>
      </p:sp>
      <p:sp>
        <p:nvSpPr>
          <p:cNvPr id="3" name="TextBox 2">
            <a:extLst>
              <a:ext uri="{FF2B5EF4-FFF2-40B4-BE49-F238E27FC236}">
                <a16:creationId xmlns:a16="http://schemas.microsoft.com/office/drawing/2014/main" id="{1C0D0DD6-08B5-BB64-D199-D50CE2E9F432}"/>
              </a:ext>
            </a:extLst>
          </p:cNvPr>
          <p:cNvSpPr txBox="1"/>
          <p:nvPr/>
        </p:nvSpPr>
        <p:spPr>
          <a:xfrm>
            <a:off x="437102" y="4743390"/>
            <a:ext cx="5451231" cy="400110"/>
          </a:xfrm>
          <a:prstGeom prst="rect">
            <a:avLst/>
          </a:prstGeom>
          <a:noFill/>
        </p:spPr>
        <p:txBody>
          <a:bodyPr wrap="square">
            <a:spAutoFit/>
          </a:bodyPr>
          <a:lstStyle/>
          <a:p>
            <a:pPr>
              <a:buNone/>
            </a:pPr>
            <a:r>
              <a:rPr lang="en-US" sz="1000" dirty="0">
                <a:effectLst/>
              </a:rPr>
              <a:t>Lanting, Cris, Ad </a:t>
            </a:r>
            <a:r>
              <a:rPr lang="en-US" sz="1000" dirty="0" err="1">
                <a:effectLst/>
              </a:rPr>
              <a:t>Snik</a:t>
            </a:r>
            <a:r>
              <a:rPr lang="en-US" sz="1000" dirty="0">
                <a:effectLst/>
              </a:rPr>
              <a:t>, Joop </a:t>
            </a:r>
            <a:r>
              <a:rPr lang="en-US" sz="1000" dirty="0" err="1">
                <a:effectLst/>
              </a:rPr>
              <a:t>Leijendeckers</a:t>
            </a:r>
            <a:r>
              <a:rPr lang="en-US" sz="1000" dirty="0">
                <a:effectLst/>
              </a:rPr>
              <a:t>, Arjan Bosman, and Ronald Pennings. 2022. “Genetic Hearing Loss Affects Cochlear Processing.” </a:t>
            </a:r>
            <a:r>
              <a:rPr lang="en-US" sz="1000" i="1" dirty="0">
                <a:effectLst/>
              </a:rPr>
              <a:t>Genes</a:t>
            </a:r>
            <a:r>
              <a:rPr lang="en-US" sz="1000" dirty="0">
                <a:effectLst/>
              </a:rPr>
              <a:t> 13(11):1923. doi:</a:t>
            </a:r>
            <a:r>
              <a:rPr lang="en-US" sz="1000" dirty="0">
                <a:effectLst/>
                <a:hlinkClick r:id="rId5"/>
              </a:rPr>
              <a:t>10.3390/genes13111923</a:t>
            </a:r>
            <a:r>
              <a:rPr lang="en-US" sz="1000" dirty="0">
                <a:effectLst/>
              </a:rPr>
              <a:t>.</a:t>
            </a:r>
          </a:p>
        </p:txBody>
      </p:sp>
    </p:spTree>
    <p:extLst>
      <p:ext uri="{BB962C8B-B14F-4D97-AF65-F5344CB8AC3E}">
        <p14:creationId xmlns:p14="http://schemas.microsoft.com/office/powerpoint/2010/main" val="13551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87EE-62F9-1EB2-BDD8-5E9251272BBD}"/>
              </a:ext>
            </a:extLst>
          </p:cNvPr>
          <p:cNvSpPr>
            <a:spLocks noGrp="1"/>
          </p:cNvSpPr>
          <p:nvPr>
            <p:ph type="title"/>
          </p:nvPr>
        </p:nvSpPr>
        <p:spPr>
          <a:xfrm>
            <a:off x="522000" y="692146"/>
            <a:ext cx="8100000" cy="1879604"/>
          </a:xfrm>
        </p:spPr>
        <p:txBody>
          <a:bodyPr/>
          <a:lstStyle/>
          <a:p>
            <a:r>
              <a:rPr lang="en-US" sz="2800" dirty="0"/>
              <a:t>Current tests collapse audibility and processing.</a:t>
            </a:r>
            <a:br>
              <a:rPr lang="en-US" sz="2800" dirty="0"/>
            </a:br>
            <a:r>
              <a:rPr lang="en-US" sz="2800" dirty="0"/>
              <a:t>We need to separate them</a:t>
            </a:r>
            <a:br>
              <a:rPr lang="en-US" sz="2800" dirty="0"/>
            </a:br>
            <a:br>
              <a:rPr lang="en-US" sz="2800" dirty="0"/>
            </a:br>
            <a:endParaRPr lang="en-US" sz="2800" dirty="0"/>
          </a:p>
        </p:txBody>
      </p:sp>
      <p:pic>
        <p:nvPicPr>
          <p:cNvPr id="5" name="Picture 4">
            <a:extLst>
              <a:ext uri="{FF2B5EF4-FFF2-40B4-BE49-F238E27FC236}">
                <a16:creationId xmlns:a16="http://schemas.microsoft.com/office/drawing/2014/main" id="{0A3B72D1-2114-75B9-DE99-8D62E9B32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40" y="1900001"/>
            <a:ext cx="9498279" cy="1746501"/>
          </a:xfrm>
          <a:prstGeom prst="rect">
            <a:avLst/>
          </a:prstGeom>
        </p:spPr>
      </p:pic>
      <p:sp>
        <p:nvSpPr>
          <p:cNvPr id="10" name="TextBox 9">
            <a:extLst>
              <a:ext uri="{FF2B5EF4-FFF2-40B4-BE49-F238E27FC236}">
                <a16:creationId xmlns:a16="http://schemas.microsoft.com/office/drawing/2014/main" id="{B0B31044-E3CC-1C6E-30B4-8C10EAE2FA2E}"/>
              </a:ext>
            </a:extLst>
          </p:cNvPr>
          <p:cNvSpPr txBox="1"/>
          <p:nvPr/>
        </p:nvSpPr>
        <p:spPr>
          <a:xfrm>
            <a:off x="3217127" y="4003287"/>
            <a:ext cx="2709746" cy="369332"/>
          </a:xfrm>
          <a:prstGeom prst="rect">
            <a:avLst/>
          </a:prstGeom>
          <a:noFill/>
        </p:spPr>
        <p:txBody>
          <a:bodyPr wrap="square" rtlCol="0">
            <a:spAutoFit/>
          </a:bodyPr>
          <a:lstStyle/>
          <a:p>
            <a:r>
              <a:rPr lang="en-US" dirty="0"/>
              <a:t>How to disentangle A&amp;D? </a:t>
            </a:r>
          </a:p>
        </p:txBody>
      </p:sp>
    </p:spTree>
    <p:extLst>
      <p:ext uri="{BB962C8B-B14F-4D97-AF65-F5344CB8AC3E}">
        <p14:creationId xmlns:p14="http://schemas.microsoft.com/office/powerpoint/2010/main" val="396313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6C64-665D-D6FF-18FD-9A963C67E8AC}"/>
              </a:ext>
            </a:extLst>
          </p:cNvPr>
          <p:cNvSpPr>
            <a:spLocks noGrp="1"/>
          </p:cNvSpPr>
          <p:nvPr>
            <p:ph type="title"/>
          </p:nvPr>
        </p:nvSpPr>
        <p:spPr>
          <a:xfrm>
            <a:off x="522000" y="675016"/>
            <a:ext cx="8100000" cy="532800"/>
          </a:xfrm>
        </p:spPr>
        <p:txBody>
          <a:bodyPr/>
          <a:lstStyle/>
          <a:p>
            <a:r>
              <a:rPr lang="en-US" sz="2800" dirty="0"/>
              <a:t>Why monogenic hearing loss may help</a:t>
            </a:r>
          </a:p>
        </p:txBody>
      </p:sp>
      <p:sp>
        <p:nvSpPr>
          <p:cNvPr id="3" name="Chart Placeholder 2">
            <a:extLst>
              <a:ext uri="{FF2B5EF4-FFF2-40B4-BE49-F238E27FC236}">
                <a16:creationId xmlns:a16="http://schemas.microsoft.com/office/drawing/2014/main" id="{E3C828C6-D747-4F6B-511D-79BD1BF9DE16}"/>
              </a:ext>
            </a:extLst>
          </p:cNvPr>
          <p:cNvSpPr>
            <a:spLocks noGrp="1"/>
          </p:cNvSpPr>
          <p:nvPr>
            <p:ph type="chart" sz="quarter" idx="13"/>
          </p:nvPr>
        </p:nvSpPr>
        <p:spPr/>
        <p:txBody>
          <a:bodyPr/>
          <a:lstStyle/>
          <a:p>
            <a:endParaRPr lang="en-US"/>
          </a:p>
        </p:txBody>
      </p:sp>
      <p:sp>
        <p:nvSpPr>
          <p:cNvPr id="4" name="Text Placeholder 3">
            <a:extLst>
              <a:ext uri="{FF2B5EF4-FFF2-40B4-BE49-F238E27FC236}">
                <a16:creationId xmlns:a16="http://schemas.microsoft.com/office/drawing/2014/main" id="{053A250F-B7DB-0435-328B-FE9A5B31A990}"/>
              </a:ext>
            </a:extLst>
          </p:cNvPr>
          <p:cNvSpPr>
            <a:spLocks noGrp="1"/>
          </p:cNvSpPr>
          <p:nvPr>
            <p:ph type="body" sz="quarter" idx="14"/>
          </p:nvPr>
        </p:nvSpPr>
        <p:spPr>
          <a:xfrm>
            <a:off x="522288" y="1527181"/>
            <a:ext cx="3957289" cy="3166599"/>
          </a:xfrm>
        </p:spPr>
        <p:txBody>
          <a:bodyPr>
            <a:normAutofit fontScale="85000" lnSpcReduction="10000"/>
          </a:bodyPr>
          <a:lstStyle/>
          <a:p>
            <a:pPr marL="0" indent="0">
              <a:buNone/>
            </a:pPr>
            <a:r>
              <a:rPr lang="en-US" dirty="0"/>
              <a:t>Monogenic HL as natural site-of-lesion models. In some cases, like OTOF, the mechanism is well understood. Also:</a:t>
            </a:r>
            <a:endParaRPr lang="en-US" i="1" dirty="0"/>
          </a:p>
          <a:p>
            <a:r>
              <a:rPr lang="en-US" b="1" i="1" dirty="0"/>
              <a:t>STRC: </a:t>
            </a:r>
            <a:r>
              <a:rPr lang="en-US" dirty="0"/>
              <a:t>OHC/tectorial membrane (de)coupling. Stable 40 dB hearing loss</a:t>
            </a:r>
          </a:p>
          <a:p>
            <a:r>
              <a:rPr lang="en-US" b="1" i="1" dirty="0"/>
              <a:t>TECTA / COL11A2</a:t>
            </a:r>
            <a:r>
              <a:rPr lang="en-US" dirty="0"/>
              <a:t>: tectorial membrane structure/composition -&gt; cookie-bite audiogram</a:t>
            </a:r>
          </a:p>
          <a:p>
            <a:r>
              <a:rPr lang="en-US" dirty="0"/>
              <a:t>Both are relatively good performers (</a:t>
            </a:r>
            <a:r>
              <a:rPr lang="en-US" dirty="0" err="1"/>
              <a:t>SiN</a:t>
            </a:r>
            <a:r>
              <a:rPr lang="en-US" dirty="0"/>
              <a:t>)</a:t>
            </a:r>
          </a:p>
          <a:p>
            <a:endParaRPr lang="en-US" dirty="0"/>
          </a:p>
          <a:p>
            <a:pPr marL="457200" lvl="1" indent="-457200">
              <a:buFont typeface="+mj-lt"/>
              <a:buAutoNum type="arabicPeriod"/>
            </a:pPr>
            <a:endParaRPr lang="en-US" dirty="0"/>
          </a:p>
        </p:txBody>
      </p:sp>
      <p:pic>
        <p:nvPicPr>
          <p:cNvPr id="6" name="Afbeelding 9">
            <a:extLst>
              <a:ext uri="{FF2B5EF4-FFF2-40B4-BE49-F238E27FC236}">
                <a16:creationId xmlns:a16="http://schemas.microsoft.com/office/drawing/2014/main" id="{A7CCB6E1-9551-891E-408A-5178E5275D4E}"/>
              </a:ext>
            </a:extLst>
          </p:cNvPr>
          <p:cNvPicPr>
            <a:picLocks noChangeAspect="1"/>
          </p:cNvPicPr>
          <p:nvPr/>
        </p:nvPicPr>
        <p:blipFill>
          <a:blip r:embed="rId3"/>
          <a:srcRect l="6385" t="71040"/>
          <a:stretch>
            <a:fillRect/>
          </a:stretch>
        </p:blipFill>
        <p:spPr>
          <a:xfrm>
            <a:off x="4647600" y="1526400"/>
            <a:ext cx="3974112" cy="1079898"/>
          </a:xfrm>
          <a:prstGeom prst="rect">
            <a:avLst/>
          </a:prstGeom>
        </p:spPr>
      </p:pic>
      <p:grpSp>
        <p:nvGrpSpPr>
          <p:cNvPr id="8" name="Groep 20">
            <a:extLst>
              <a:ext uri="{FF2B5EF4-FFF2-40B4-BE49-F238E27FC236}">
                <a16:creationId xmlns:a16="http://schemas.microsoft.com/office/drawing/2014/main" id="{EA2EEE5C-DE99-E2F2-F518-B511C0DE897E}"/>
              </a:ext>
            </a:extLst>
          </p:cNvPr>
          <p:cNvGrpSpPr/>
          <p:nvPr/>
        </p:nvGrpSpPr>
        <p:grpSpPr>
          <a:xfrm>
            <a:off x="4582514" y="2674908"/>
            <a:ext cx="4142923" cy="1793576"/>
            <a:chOff x="6117990" y="3462548"/>
            <a:chExt cx="5826628" cy="2728393"/>
          </a:xfrm>
        </p:grpSpPr>
        <p:pic>
          <p:nvPicPr>
            <p:cNvPr id="12" name="Afbeelding 15">
              <a:extLst>
                <a:ext uri="{FF2B5EF4-FFF2-40B4-BE49-F238E27FC236}">
                  <a16:creationId xmlns:a16="http://schemas.microsoft.com/office/drawing/2014/main" id="{1250DA28-47F6-C043-B0C4-B54E41700F63}"/>
                </a:ext>
              </a:extLst>
            </p:cNvPr>
            <p:cNvPicPr>
              <a:picLocks noChangeAspect="1"/>
            </p:cNvPicPr>
            <p:nvPr/>
          </p:nvPicPr>
          <p:blipFill>
            <a:blip r:embed="rId4"/>
            <a:srcRect l="1065"/>
            <a:stretch>
              <a:fillRect/>
            </a:stretch>
          </p:blipFill>
          <p:spPr>
            <a:xfrm>
              <a:off x="6117990" y="3462548"/>
              <a:ext cx="5826628" cy="2728393"/>
            </a:xfrm>
            <a:prstGeom prst="rect">
              <a:avLst/>
            </a:prstGeom>
          </p:spPr>
        </p:pic>
        <p:sp>
          <p:nvSpPr>
            <p:cNvPr id="10" name="Pijl: rechts 18">
              <a:extLst>
                <a:ext uri="{FF2B5EF4-FFF2-40B4-BE49-F238E27FC236}">
                  <a16:creationId xmlns:a16="http://schemas.microsoft.com/office/drawing/2014/main" id="{3DD1BE42-A636-A3AF-11E5-7231F4C332D9}"/>
                </a:ext>
              </a:extLst>
            </p:cNvPr>
            <p:cNvSpPr/>
            <p:nvPr/>
          </p:nvSpPr>
          <p:spPr>
            <a:xfrm rot="2775270">
              <a:off x="6585947" y="4133298"/>
              <a:ext cx="874447" cy="432048"/>
            </a:xfrm>
            <a:prstGeom prst="right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Pijl: rechts 19">
              <a:extLst>
                <a:ext uri="{FF2B5EF4-FFF2-40B4-BE49-F238E27FC236}">
                  <a16:creationId xmlns:a16="http://schemas.microsoft.com/office/drawing/2014/main" id="{5D70241B-9364-24C0-5828-4CBC94EB78BE}"/>
                </a:ext>
              </a:extLst>
            </p:cNvPr>
            <p:cNvSpPr/>
            <p:nvPr/>
          </p:nvSpPr>
          <p:spPr>
            <a:xfrm rot="2775270">
              <a:off x="9501533" y="3882460"/>
              <a:ext cx="874447" cy="432048"/>
            </a:xfrm>
            <a:prstGeom prst="right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5" name="TextBox 4">
            <a:extLst>
              <a:ext uri="{FF2B5EF4-FFF2-40B4-BE49-F238E27FC236}">
                <a16:creationId xmlns:a16="http://schemas.microsoft.com/office/drawing/2014/main" id="{C21185B6-144C-F8C0-B380-00D17932F153}"/>
              </a:ext>
            </a:extLst>
          </p:cNvPr>
          <p:cNvSpPr txBox="1"/>
          <p:nvPr/>
        </p:nvSpPr>
        <p:spPr>
          <a:xfrm>
            <a:off x="421516" y="4693781"/>
            <a:ext cx="2190793" cy="338554"/>
          </a:xfrm>
          <a:prstGeom prst="rect">
            <a:avLst/>
          </a:prstGeom>
          <a:noFill/>
        </p:spPr>
        <p:txBody>
          <a:bodyPr wrap="none" rtlCol="0">
            <a:spAutoFit/>
          </a:bodyPr>
          <a:lstStyle/>
          <a:p>
            <a:r>
              <a:rPr lang="en-US" sz="1600" dirty="0"/>
              <a:t>Bel Hach, in preparation</a:t>
            </a:r>
          </a:p>
        </p:txBody>
      </p:sp>
    </p:spTree>
    <p:extLst>
      <p:ext uri="{BB962C8B-B14F-4D97-AF65-F5344CB8AC3E}">
        <p14:creationId xmlns:p14="http://schemas.microsoft.com/office/powerpoint/2010/main" val="2001016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92994-D0BB-9204-EBC1-A6FC2CA02C25}"/>
              </a:ext>
            </a:extLst>
          </p:cNvPr>
          <p:cNvSpPr>
            <a:spLocks noGrp="1"/>
          </p:cNvSpPr>
          <p:nvPr>
            <p:ph type="title"/>
          </p:nvPr>
        </p:nvSpPr>
        <p:spPr>
          <a:xfrm>
            <a:off x="522000" y="727772"/>
            <a:ext cx="8100000" cy="533400"/>
          </a:xfrm>
        </p:spPr>
        <p:txBody>
          <a:bodyPr/>
          <a:lstStyle/>
          <a:p>
            <a:r>
              <a:rPr lang="en-US" sz="2800" dirty="0"/>
              <a:t>Auditory ‘fingerprint’</a:t>
            </a:r>
          </a:p>
        </p:txBody>
      </p:sp>
      <p:pic>
        <p:nvPicPr>
          <p:cNvPr id="7" name="Picture 6">
            <a:extLst>
              <a:ext uri="{FF2B5EF4-FFF2-40B4-BE49-F238E27FC236}">
                <a16:creationId xmlns:a16="http://schemas.microsoft.com/office/drawing/2014/main" id="{0F0A7D10-1DC1-E1D0-10A7-15D128B8F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0" y="1405873"/>
            <a:ext cx="7772400" cy="1563286"/>
          </a:xfrm>
          <a:prstGeom prst="rect">
            <a:avLst/>
          </a:prstGeom>
        </p:spPr>
      </p:pic>
      <p:pic>
        <p:nvPicPr>
          <p:cNvPr id="8" name="Picture 7">
            <a:extLst>
              <a:ext uri="{FF2B5EF4-FFF2-40B4-BE49-F238E27FC236}">
                <a16:creationId xmlns:a16="http://schemas.microsoft.com/office/drawing/2014/main" id="{7EA6005B-27D3-626B-24B9-9F73328A79B6}"/>
              </a:ext>
            </a:extLst>
          </p:cNvPr>
          <p:cNvPicPr>
            <a:picLocks noChangeAspect="1"/>
          </p:cNvPicPr>
          <p:nvPr/>
        </p:nvPicPr>
        <p:blipFill>
          <a:blip r:embed="rId4">
            <a:extLst>
              <a:ext uri="{28A0092B-C50C-407E-A947-70E740481C1C}">
                <a14:useLocalDpi xmlns:a14="http://schemas.microsoft.com/office/drawing/2010/main" val="0"/>
              </a:ext>
            </a:extLst>
          </a:blip>
          <a:srcRect l="15096" t="13418" r="17555" b="13473"/>
          <a:stretch>
            <a:fillRect/>
          </a:stretch>
        </p:blipFill>
        <p:spPr>
          <a:xfrm>
            <a:off x="1549508" y="3236162"/>
            <a:ext cx="1268205" cy="1179567"/>
          </a:xfrm>
          <a:prstGeom prst="rect">
            <a:avLst/>
          </a:prstGeom>
        </p:spPr>
      </p:pic>
      <p:pic>
        <p:nvPicPr>
          <p:cNvPr id="9" name="Content Placeholder 4">
            <a:extLst>
              <a:ext uri="{FF2B5EF4-FFF2-40B4-BE49-F238E27FC236}">
                <a16:creationId xmlns:a16="http://schemas.microsoft.com/office/drawing/2014/main" id="{D41A43D6-7E76-0EEF-627E-016ED6F6BD28}"/>
              </a:ext>
            </a:extLst>
          </p:cNvPr>
          <p:cNvPicPr>
            <a:picLocks noGrp="1" noChangeAspect="1"/>
          </p:cNvPicPr>
          <p:nvPr>
            <p:ph idx="1"/>
          </p:nvPr>
        </p:nvPicPr>
        <p:blipFill>
          <a:blip r:embed="rId5"/>
          <a:srcRect t="5708" b="8923"/>
          <a:stretch>
            <a:fillRect/>
          </a:stretch>
        </p:blipFill>
        <p:spPr>
          <a:xfrm>
            <a:off x="4040871" y="3236161"/>
            <a:ext cx="3456433" cy="1179567"/>
          </a:xfrm>
          <a:prstGeom prst="rect">
            <a:avLst/>
          </a:prstGeom>
        </p:spPr>
      </p:pic>
      <p:sp>
        <p:nvSpPr>
          <p:cNvPr id="10" name="Right Arrow 9">
            <a:extLst>
              <a:ext uri="{FF2B5EF4-FFF2-40B4-BE49-F238E27FC236}">
                <a16:creationId xmlns:a16="http://schemas.microsoft.com/office/drawing/2014/main" id="{5FD3EF05-EE6B-11CE-F2E7-6CE885D887EB}"/>
              </a:ext>
            </a:extLst>
          </p:cNvPr>
          <p:cNvSpPr/>
          <p:nvPr/>
        </p:nvSpPr>
        <p:spPr>
          <a:xfrm>
            <a:off x="3132409" y="3802194"/>
            <a:ext cx="593766" cy="955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47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fault Theme" id="{010D9F1C-6723-4403-8A0F-7B7B87DEFB83}" vid="{734C3750-47CD-4789-BCDB-5284B5D107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Default Theme</Template>
  <TotalTime>17986</TotalTime>
  <Words>3470</Words>
  <Application>Microsoft Macintosh PowerPoint</Application>
  <PresentationFormat>On-screen Show (16:9)</PresentationFormat>
  <Paragraphs>380</Paragraphs>
  <Slides>28</Slides>
  <Notes>28</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.AppleSystemUIFont</vt:lpstr>
      <vt:lpstr>Aptos</vt:lpstr>
      <vt:lpstr>Arial</vt:lpstr>
      <vt:lpstr>Calibri</vt:lpstr>
      <vt:lpstr>Courier New</vt:lpstr>
      <vt:lpstr>Wingdings</vt:lpstr>
      <vt:lpstr>Default Theme</vt:lpstr>
      <vt:lpstr>Reaction-Time Spectrotemporal Modulation Transfer Functions as Biomarkers of Cochlear Dysfunction Beyond thresholds, toward distortion fingerprints </vt:lpstr>
      <vt:lpstr>Why?</vt:lpstr>
      <vt:lpstr>By the end  </vt:lpstr>
      <vt:lpstr>PowerPoint Presentation</vt:lpstr>
      <vt:lpstr>Plomp (1978): A–D Model of Speech-in-Noise</vt:lpstr>
      <vt:lpstr>What is the cochlear basis of D?</vt:lpstr>
      <vt:lpstr>Current tests collapse audibility and processing. We need to separate them  </vt:lpstr>
      <vt:lpstr>Why monogenic hearing loss may help</vt:lpstr>
      <vt:lpstr>Auditory ‘fingerprint’</vt:lpstr>
      <vt:lpstr>Our method: sound represented as spectrotemporal ripples</vt:lpstr>
      <vt:lpstr>The task: “Detect the ripple onset.”</vt:lpstr>
      <vt:lpstr>Ripples</vt:lpstr>
      <vt:lpstr>Why RT? RT indexes evidence accumulation (LATER)</vt:lpstr>
      <vt:lpstr>From RT to stMTF</vt:lpstr>
      <vt:lpstr>Predictions</vt:lpstr>
      <vt:lpstr>Results: thresholds (A-factor)</vt:lpstr>
      <vt:lpstr>Results: stMTFs</vt:lpstr>
      <vt:lpstr>Results: stMTFs across groups</vt:lpstr>
      <vt:lpstr>Site-of-lesion specific stMTF aka ‘fingerprints’</vt:lpstr>
      <vt:lpstr>Clinical relevance: does the fingerprint explain speech-in-noise? </vt:lpstr>
      <vt:lpstr>Discussion and mechanistic validation: does sMTF reflect spectral resolution? </vt:lpstr>
      <vt:lpstr>PowerPoint Presentation</vt:lpstr>
      <vt:lpstr>PowerPoint Presentation</vt:lpstr>
      <vt:lpstr>Smear </vt:lpstr>
      <vt:lpstr>Temporal and spectral MTF</vt:lpstr>
      <vt:lpstr>Teamwork makes the dream work</vt:lpstr>
      <vt:lpstr>Teamwork makes the dream work</vt:lpstr>
      <vt:lpstr>Four contributions; stMTF-RT is a good suprathreshold biomarker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Lanting, Cris</dc:creator>
  <cp:lastModifiedBy>Lanting, Cris</cp:lastModifiedBy>
  <cp:revision>33</cp:revision>
  <dcterms:created xsi:type="dcterms:W3CDTF">2025-11-17T09:39:49Z</dcterms:created>
  <dcterms:modified xsi:type="dcterms:W3CDTF">2026-05-07T06:15:05Z</dcterms:modified>
</cp:coreProperties>
</file>