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2140755252" r:id="rId3"/>
    <p:sldId id="2140755233" r:id="rId4"/>
    <p:sldId id="276" r:id="rId5"/>
    <p:sldId id="2140755260" r:id="rId6"/>
    <p:sldId id="2140755244" r:id="rId7"/>
    <p:sldId id="2140755245" r:id="rId8"/>
    <p:sldId id="2140755255" r:id="rId9"/>
    <p:sldId id="481" r:id="rId10"/>
    <p:sldId id="2140755256" r:id="rId11"/>
    <p:sldId id="477" r:id="rId12"/>
    <p:sldId id="2140755246" r:id="rId13"/>
    <p:sldId id="2140755254" r:id="rId14"/>
    <p:sldId id="257" r:id="rId15"/>
    <p:sldId id="2140755201" r:id="rId16"/>
    <p:sldId id="2140755257" r:id="rId17"/>
    <p:sldId id="2140755231" r:id="rId18"/>
    <p:sldId id="2140755204" r:id="rId19"/>
    <p:sldId id="2140755247" r:id="rId20"/>
    <p:sldId id="2140755206" r:id="rId21"/>
    <p:sldId id="2140755208" r:id="rId22"/>
    <p:sldId id="2140755209" r:id="rId23"/>
    <p:sldId id="2140755210" r:id="rId24"/>
    <p:sldId id="2140755207" r:id="rId25"/>
    <p:sldId id="2140755205" r:id="rId26"/>
    <p:sldId id="2140755248" r:id="rId27"/>
    <p:sldId id="2140755211" r:id="rId28"/>
    <p:sldId id="2140755249" r:id="rId29"/>
    <p:sldId id="2140755251" r:id="rId30"/>
    <p:sldId id="2140755250" r:id="rId31"/>
    <p:sldId id="2140755216" r:id="rId32"/>
    <p:sldId id="2140755234" r:id="rId33"/>
    <p:sldId id="2140755140" r:id="rId34"/>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9006"/>
    <a:srgbClr val="009E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1208F-71FE-D044-A99F-DEBC061454A3}" v="27" dt="2026-03-26T07:48:26.57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78" autoAdjust="0"/>
    <p:restoredTop sz="82650"/>
  </p:normalViewPr>
  <p:slideViewPr>
    <p:cSldViewPr snapToGrid="0">
      <p:cViewPr varScale="1">
        <p:scale>
          <a:sx n="133" d="100"/>
          <a:sy n="133" d="100"/>
        </p:scale>
        <p:origin x="664" y="184"/>
      </p:cViewPr>
      <p:guideLst>
        <p:guide orient="horz" pos="1596"/>
        <p:guide pos="2880"/>
      </p:guideLst>
    </p:cSldViewPr>
  </p:slideViewPr>
  <p:outlineViewPr>
    <p:cViewPr>
      <p:scale>
        <a:sx n="33" d="100"/>
        <a:sy n="33" d="100"/>
      </p:scale>
      <p:origin x="0" y="-741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0" d="100"/>
          <a:sy n="110" d="100"/>
        </p:scale>
        <p:origin x="293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8C511-749B-944B-B7B4-E49900C90014}" type="datetimeFigureOut">
              <a:rPr lang="en-US" smtClean="0"/>
              <a:t>4/19/26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54B91-9FAF-9A4B-AC66-9727AFBF7966}" type="slidenum">
              <a:rPr lang="en-US" smtClean="0"/>
              <a:t>‹#›</a:t>
            </a:fld>
            <a:endParaRPr lang="en-US"/>
          </a:p>
        </p:txBody>
      </p:sp>
    </p:spTree>
    <p:extLst>
      <p:ext uri="{BB962C8B-B14F-4D97-AF65-F5344CB8AC3E}">
        <p14:creationId xmlns:p14="http://schemas.microsoft.com/office/powerpoint/2010/main" val="203013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54B91-9FAF-9A4B-AC66-9727AFBF7966}" type="slidenum">
              <a:rPr lang="en-US" smtClean="0"/>
              <a:t>1</a:t>
            </a:fld>
            <a:endParaRPr lang="en-US"/>
          </a:p>
        </p:txBody>
      </p:sp>
    </p:spTree>
    <p:extLst>
      <p:ext uri="{BB962C8B-B14F-4D97-AF65-F5344CB8AC3E}">
        <p14:creationId xmlns:p14="http://schemas.microsoft.com/office/powerpoint/2010/main" val="4150390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20</a:t>
            </a:fld>
            <a:endParaRPr lang="en-US"/>
          </a:p>
        </p:txBody>
      </p:sp>
    </p:spTree>
    <p:extLst>
      <p:ext uri="{BB962C8B-B14F-4D97-AF65-F5344CB8AC3E}">
        <p14:creationId xmlns:p14="http://schemas.microsoft.com/office/powerpoint/2010/main" val="292770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brain accumulates sensory evidence at a roughly </a:t>
            </a:r>
            <a:r>
              <a:rPr lang="en-US" i="1" dirty="0"/>
              <a:t>constant rate</a:t>
            </a:r>
            <a:r>
              <a:rPr lang="en-US" dirty="0"/>
              <a:t> (drift rate). In your task, this rate reflects how quickly the </a:t>
            </a:r>
            <a:r>
              <a:rPr lang="en-US" dirty="0" err="1"/>
              <a:t>spectrotemporally</a:t>
            </a:r>
            <a:r>
              <a:rPr lang="en-US" dirty="0"/>
              <a:t> modulated signal becomes detectable above noise.</a:t>
            </a:r>
          </a:p>
          <a:p>
            <a:endParaRPr lang="en-US" dirty="0"/>
          </a:p>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21</a:t>
            </a:fld>
            <a:endParaRPr lang="en-US"/>
          </a:p>
        </p:txBody>
      </p:sp>
    </p:spTree>
    <p:extLst>
      <p:ext uri="{BB962C8B-B14F-4D97-AF65-F5344CB8AC3E}">
        <p14:creationId xmlns:p14="http://schemas.microsoft.com/office/powerpoint/2010/main" val="273657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22</a:t>
            </a:fld>
            <a:endParaRPr lang="en-US"/>
          </a:p>
        </p:txBody>
      </p:sp>
    </p:spTree>
    <p:extLst>
      <p:ext uri="{BB962C8B-B14F-4D97-AF65-F5344CB8AC3E}">
        <p14:creationId xmlns:p14="http://schemas.microsoft.com/office/powerpoint/2010/main" val="3492460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23</a:t>
            </a:fld>
            <a:endParaRPr lang="en-US"/>
          </a:p>
        </p:txBody>
      </p:sp>
    </p:spTree>
    <p:extLst>
      <p:ext uri="{BB962C8B-B14F-4D97-AF65-F5344CB8AC3E}">
        <p14:creationId xmlns:p14="http://schemas.microsoft.com/office/powerpoint/2010/main" val="2950788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24</a:t>
            </a:fld>
            <a:endParaRPr lang="en-US"/>
          </a:p>
        </p:txBody>
      </p:sp>
    </p:spTree>
    <p:extLst>
      <p:ext uri="{BB962C8B-B14F-4D97-AF65-F5344CB8AC3E}">
        <p14:creationId xmlns:p14="http://schemas.microsoft.com/office/powerpoint/2010/main" val="3763589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25</a:t>
            </a:fld>
            <a:endParaRPr lang="en-US"/>
          </a:p>
        </p:txBody>
      </p:sp>
    </p:spTree>
    <p:extLst>
      <p:ext uri="{BB962C8B-B14F-4D97-AF65-F5344CB8AC3E}">
        <p14:creationId xmlns:p14="http://schemas.microsoft.com/office/powerpoint/2010/main" val="1965615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27</a:t>
            </a:fld>
            <a:endParaRPr lang="en-US"/>
          </a:p>
        </p:txBody>
      </p:sp>
    </p:spTree>
    <p:extLst>
      <p:ext uri="{BB962C8B-B14F-4D97-AF65-F5344CB8AC3E}">
        <p14:creationId xmlns:p14="http://schemas.microsoft.com/office/powerpoint/2010/main" val="302571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28</a:t>
            </a:fld>
            <a:endParaRPr lang="en-US"/>
          </a:p>
        </p:txBody>
      </p:sp>
    </p:spTree>
    <p:extLst>
      <p:ext uri="{BB962C8B-B14F-4D97-AF65-F5344CB8AC3E}">
        <p14:creationId xmlns:p14="http://schemas.microsoft.com/office/powerpoint/2010/main" val="1367685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54B91-9FAF-9A4B-AC66-9727AFBF7966}" type="slidenum">
              <a:rPr lang="en-US" smtClean="0"/>
              <a:t>31</a:t>
            </a:fld>
            <a:endParaRPr lang="en-US"/>
          </a:p>
        </p:txBody>
      </p:sp>
    </p:spTree>
    <p:extLst>
      <p:ext uri="{BB962C8B-B14F-4D97-AF65-F5344CB8AC3E}">
        <p14:creationId xmlns:p14="http://schemas.microsoft.com/office/powerpoint/2010/main" val="4259059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54B91-9FAF-9A4B-AC66-9727AFBF7966}" type="slidenum">
              <a:rPr lang="en-US" smtClean="0"/>
              <a:t>32</a:t>
            </a:fld>
            <a:endParaRPr lang="en-US"/>
          </a:p>
        </p:txBody>
      </p:sp>
    </p:spTree>
    <p:extLst>
      <p:ext uri="{BB962C8B-B14F-4D97-AF65-F5344CB8AC3E}">
        <p14:creationId xmlns:p14="http://schemas.microsoft.com/office/powerpoint/2010/main" val="342764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54B91-9FAF-9A4B-AC66-9727AFBF7966}" type="slidenum">
              <a:rPr lang="en-US" smtClean="0"/>
              <a:t>3</a:t>
            </a:fld>
            <a:endParaRPr lang="en-US"/>
          </a:p>
        </p:txBody>
      </p:sp>
    </p:spTree>
    <p:extLst>
      <p:ext uri="{BB962C8B-B14F-4D97-AF65-F5344CB8AC3E}">
        <p14:creationId xmlns:p14="http://schemas.microsoft.com/office/powerpoint/2010/main" val="226603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099BCF2-9949-4E2D-9822-0F79946EE8EB}" type="slidenum">
              <a:rPr lang="nl-NL" smtClean="0"/>
              <a:t>33</a:t>
            </a:fld>
            <a:endParaRPr lang="nl-NL"/>
          </a:p>
        </p:txBody>
      </p:sp>
    </p:spTree>
    <p:extLst>
      <p:ext uri="{BB962C8B-B14F-4D97-AF65-F5344CB8AC3E}">
        <p14:creationId xmlns:p14="http://schemas.microsoft.com/office/powerpoint/2010/main" val="151060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E56FA5-E06C-6E5D-9A13-95A83A33D1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1D574C8-07CF-090D-B7EE-9AD990778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NL" b="1" dirty="0">
                <a:latin typeface="Arial" panose="020B0604020202020204" pitchFamily="34" charset="0"/>
                <a:ea typeface="ヒラギノ角ゴ Pro W3"/>
                <a:cs typeface="Arial" panose="020B0604020202020204" pitchFamily="34" charset="0"/>
              </a:rPr>
              <a:t>Figure 3 | </a:t>
            </a:r>
            <a:r>
              <a:rPr lang="en-US" altLang="nl-NL" dirty="0">
                <a:latin typeface="Arial" panose="020B0604020202020204" pitchFamily="34" charset="0"/>
                <a:ea typeface="ヒラギノ角ゴ Pro W3"/>
                <a:cs typeface="Arial" panose="020B0604020202020204" pitchFamily="34" charset="0"/>
              </a:rPr>
              <a:t>The afferent ribbon synapses between inner hair cells (IHCs) and spiral ganglion neurons (SGNs). The ribbon synapses are highly specialized for indefatigable encoding of sound information with </a:t>
            </a:r>
            <a:r>
              <a:rPr lang="en-US" altLang="nl-NL" dirty="0" err="1">
                <a:latin typeface="Arial" panose="020B0604020202020204" pitchFamily="34" charset="0"/>
                <a:ea typeface="ヒラギノ角ゴ Pro W3"/>
                <a:cs typeface="Arial" panose="020B0604020202020204" pitchFamily="34" charset="0"/>
              </a:rPr>
              <a:t>submillisecond</a:t>
            </a:r>
            <a:r>
              <a:rPr lang="en-US" altLang="nl-NL" dirty="0">
                <a:latin typeface="Arial" panose="020B0604020202020204" pitchFamily="34" charset="0"/>
                <a:ea typeface="ヒラギノ角ゴ Pro W3"/>
                <a:cs typeface="Arial" panose="020B0604020202020204" pitchFamily="34" charset="0"/>
              </a:rPr>
              <a:t> temporal transmission. </a:t>
            </a:r>
            <a:r>
              <a:rPr lang="en-US" altLang="nl-NL" b="1" dirty="0">
                <a:latin typeface="Arial" panose="020B0604020202020204" pitchFamily="34" charset="0"/>
                <a:ea typeface="ヒラギノ角ゴ Pro W3"/>
                <a:cs typeface="Arial" panose="020B0604020202020204" pitchFamily="34" charset="0"/>
              </a:rPr>
              <a:t>a</a:t>
            </a:r>
            <a:r>
              <a:rPr lang="en-US" altLang="nl-NL" dirty="0">
                <a:latin typeface="Arial" panose="020B0604020202020204" pitchFamily="34" charset="0"/>
                <a:ea typeface="ヒラギノ角ゴ Pro W3"/>
                <a:cs typeface="Arial" panose="020B0604020202020204" pitchFamily="34" charset="0"/>
              </a:rPr>
              <a:t> | Transmission electron micrograph of a ribbon synapse formed by the presynaptic IHC and the postsynaptic SGN. Note the electron-dense synaptic ribbon tethering synaptic vesicle (small black-rimmed spheres). Image courtesy of Dr C. Wichmann, Molecular Architecture of Synapses group, Institute for Auditory Neuroscience, University Medical Center Göttingen, Göttingen, Germany. </a:t>
            </a:r>
            <a:r>
              <a:rPr lang="en-US" altLang="nl-NL" b="1" dirty="0">
                <a:latin typeface="Arial" panose="020B0604020202020204" pitchFamily="34" charset="0"/>
                <a:ea typeface="ヒラギノ角ゴ Pro W3"/>
                <a:cs typeface="Arial" panose="020B0604020202020204" pitchFamily="34" charset="0"/>
              </a:rPr>
              <a:t>b</a:t>
            </a:r>
            <a:r>
              <a:rPr lang="en-US" altLang="nl-NL" dirty="0">
                <a:latin typeface="Arial" panose="020B0604020202020204" pitchFamily="34" charset="0"/>
                <a:ea typeface="ヒラギノ角ゴ Pro W3"/>
                <a:cs typeface="Arial" panose="020B0604020202020204" pitchFamily="34" charset="0"/>
              </a:rPr>
              <a:t> | Schematic of an IHC forming several ribbon synapses, each connected to a SGN with distinct spontaneous rate, sound threshold and dynamic range. </a:t>
            </a:r>
            <a:r>
              <a:rPr lang="en-US" altLang="nl-NL" b="1" dirty="0">
                <a:latin typeface="Arial" panose="020B0604020202020204" pitchFamily="34" charset="0"/>
                <a:ea typeface="ヒラギノ角ゴ Pro W3"/>
                <a:cs typeface="Arial" panose="020B0604020202020204" pitchFamily="34" charset="0"/>
              </a:rPr>
              <a:t>c</a:t>
            </a:r>
            <a:r>
              <a:rPr lang="en-US" altLang="nl-NL" dirty="0">
                <a:latin typeface="Arial" panose="020B0604020202020204" pitchFamily="34" charset="0"/>
                <a:ea typeface="ヒラギノ角ゴ Pro W3"/>
                <a:cs typeface="Arial" panose="020B0604020202020204" pitchFamily="34" charset="0"/>
              </a:rPr>
              <a:t> | Schematic of the IHC ribbon synapse. The synaptic ribbon is anchored to the presynaptic membrane by large scaffolding proteins. The molecular composition of the IHC ribbon synapse vastly deviates from that of glutamatergic synapses of the CNS. </a:t>
            </a:r>
            <a:r>
              <a:rPr lang="en-US" altLang="nl-NL" b="1" dirty="0">
                <a:latin typeface="Arial" panose="020B0604020202020204" pitchFamily="34" charset="0"/>
                <a:ea typeface="ヒラギノ角ゴ Pro W3"/>
                <a:cs typeface="Arial" panose="020B0604020202020204" pitchFamily="34" charset="0"/>
              </a:rPr>
              <a:t>b</a:t>
            </a:r>
            <a:r>
              <a:rPr lang="en-US" altLang="nl-NL" dirty="0">
                <a:latin typeface="Arial" panose="020B0604020202020204" pitchFamily="34" charset="0"/>
                <a:ea typeface="ヒラギノ角ゴ Pro W3"/>
                <a:cs typeface="Arial" panose="020B0604020202020204" pitchFamily="34" charset="0"/>
              </a:rPr>
              <a:t>, </a:t>
            </a:r>
            <a:r>
              <a:rPr lang="en-US" altLang="nl-NL" b="1" dirty="0">
                <a:latin typeface="Arial" panose="020B0604020202020204" pitchFamily="34" charset="0"/>
                <a:ea typeface="ヒラギノ角ゴ Pro W3"/>
                <a:cs typeface="Arial" panose="020B0604020202020204" pitchFamily="34" charset="0"/>
              </a:rPr>
              <a:t>c</a:t>
            </a:r>
            <a:r>
              <a:rPr lang="en-US" altLang="nl-NL" dirty="0">
                <a:latin typeface="Arial" panose="020B0604020202020204" pitchFamily="34" charset="0"/>
                <a:ea typeface="ヒラギノ角ゴ Pro W3"/>
                <a:cs typeface="Arial" panose="020B0604020202020204" pitchFamily="34" charset="0"/>
              </a:rPr>
              <a:t> are courtesy of Dr R. </a:t>
            </a:r>
            <a:r>
              <a:rPr lang="en-US" altLang="nl-NL" dirty="0" err="1">
                <a:latin typeface="Arial" panose="020B0604020202020204" pitchFamily="34" charset="0"/>
                <a:ea typeface="ヒラギノ角ゴ Pro W3"/>
                <a:cs typeface="Arial" panose="020B0604020202020204" pitchFamily="34" charset="0"/>
              </a:rPr>
              <a:t>Nouvian</a:t>
            </a:r>
            <a:r>
              <a:rPr lang="en-US" altLang="nl-NL" dirty="0">
                <a:latin typeface="Arial" panose="020B0604020202020204" pitchFamily="34" charset="0"/>
                <a:ea typeface="ヒラギノ角ゴ Pro W3"/>
                <a:cs typeface="Arial" panose="020B0604020202020204" pitchFamily="34" charset="0"/>
              </a:rPr>
              <a:t>, Institute for Neurosciences of Montpellier, France.</a:t>
            </a:r>
          </a:p>
        </p:txBody>
      </p:sp>
      <p:sp>
        <p:nvSpPr>
          <p:cNvPr id="4100" name="Slide Number Placeholder 3">
            <a:extLst>
              <a:ext uri="{FF2B5EF4-FFF2-40B4-BE49-F238E27FC236}">
                <a16:creationId xmlns:a16="http://schemas.microsoft.com/office/drawing/2014/main" id="{4C60A50E-569E-922A-84F3-F0E8FFE10E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4F07C1A8-941E-4CD5-882B-9BEDDDF114A0}" type="slidenum">
              <a:rPr lang="en-US" altLang="nl-NL"/>
              <a:pPr eaLnBrk="1" hangingPunct="1"/>
              <a:t>6</a:t>
            </a:fld>
            <a:endParaRPr lang="en-US"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81550F0-0723-EB09-E1E9-AEB82C399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8748018-0E03-12EF-9851-BD0253D35F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NL" b="1">
                <a:latin typeface="Arial" panose="020B0604020202020204" pitchFamily="34" charset="0"/>
                <a:ea typeface="ヒラギノ角ゴ Pro W3"/>
                <a:cs typeface="Arial" panose="020B0604020202020204" pitchFamily="34" charset="0"/>
              </a:rPr>
              <a:t>Figure 4 | </a:t>
            </a:r>
            <a:r>
              <a:rPr lang="en-US" altLang="nl-NL">
                <a:latin typeface="Arial" panose="020B0604020202020204" pitchFamily="34" charset="0"/>
                <a:ea typeface="ヒラギノ角ゴ Pro W3"/>
                <a:cs typeface="Arial" panose="020B0604020202020204" pitchFamily="34" charset="0"/>
              </a:rPr>
              <a:t>Otoferlin has an essential role at the inner hair cell (IHC) ribbon synapse. Otoferlin is involved in vesicle fusion with the plasma membrane, and in vesicle replenishment. The role of otoferlin in vesicle replenishment might involve tethering as well as interaction with endocytic proteins, such as adaptor protein 2 (AP2) that enables rapid clearance of exocytosed material from the vesicular release site. AZ, active zone. Adapted with permission from Elsevier Ltd © Pangršic </a:t>
            </a:r>
            <a:r>
              <a:rPr lang="en-US" altLang="nl-NL" i="1">
                <a:latin typeface="Arial" panose="020B0604020202020204" pitchFamily="34" charset="0"/>
                <a:ea typeface="ヒラギノ角ゴ Pro W3"/>
                <a:cs typeface="Arial" panose="020B0604020202020204" pitchFamily="34" charset="0"/>
              </a:rPr>
              <a:t>et al</a:t>
            </a:r>
            <a:r>
              <a:rPr lang="en-US" altLang="nl-NL">
                <a:latin typeface="Arial" panose="020B0604020202020204" pitchFamily="34" charset="0"/>
                <a:ea typeface="ヒラギノ角ゴ Pro W3"/>
                <a:cs typeface="Arial" panose="020B0604020202020204" pitchFamily="34" charset="0"/>
              </a:rPr>
              <a:t>. Trends Neurosci. </a:t>
            </a:r>
            <a:r>
              <a:rPr lang="en-US" altLang="nl-NL" b="1">
                <a:latin typeface="Arial" panose="020B0604020202020204" pitchFamily="34" charset="0"/>
                <a:ea typeface="ヒラギノ角ゴ Pro W3"/>
                <a:cs typeface="Arial" panose="020B0604020202020204" pitchFamily="34" charset="0"/>
              </a:rPr>
              <a:t>35</a:t>
            </a:r>
            <a:r>
              <a:rPr lang="en-US" altLang="nl-NL">
                <a:latin typeface="Arial" panose="020B0604020202020204" pitchFamily="34" charset="0"/>
                <a:ea typeface="ヒラギノ角ゴ Pro W3"/>
                <a:cs typeface="Arial" panose="020B0604020202020204" pitchFamily="34" charset="0"/>
              </a:rPr>
              <a:t>, 671–680 (2012).</a:t>
            </a:r>
          </a:p>
        </p:txBody>
      </p:sp>
      <p:sp>
        <p:nvSpPr>
          <p:cNvPr id="4100" name="Slide Number Placeholder 3">
            <a:extLst>
              <a:ext uri="{FF2B5EF4-FFF2-40B4-BE49-F238E27FC236}">
                <a16:creationId xmlns:a16="http://schemas.microsoft.com/office/drawing/2014/main" id="{33CA4296-1B24-69D2-62F8-82EFF0BA75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298157F0-1B86-4AD3-816E-7ECEB25A2F4A}" type="slidenum">
              <a:rPr lang="en-US" altLang="nl-NL"/>
              <a:pPr eaLnBrk="1" hangingPunct="1"/>
              <a:t>7</a:t>
            </a:fld>
            <a:endParaRPr lang="en-US"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14</a:t>
            </a:fld>
            <a:endParaRPr lang="en-US"/>
          </a:p>
        </p:txBody>
      </p:sp>
    </p:spTree>
    <p:extLst>
      <p:ext uri="{BB962C8B-B14F-4D97-AF65-F5344CB8AC3E}">
        <p14:creationId xmlns:p14="http://schemas.microsoft.com/office/powerpoint/2010/main" val="132522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15</a:t>
            </a:fld>
            <a:endParaRPr lang="en-US"/>
          </a:p>
        </p:txBody>
      </p:sp>
    </p:spTree>
    <p:extLst>
      <p:ext uri="{BB962C8B-B14F-4D97-AF65-F5344CB8AC3E}">
        <p14:creationId xmlns:p14="http://schemas.microsoft.com/office/powerpoint/2010/main" val="411954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17</a:t>
            </a:fld>
            <a:endParaRPr lang="en-US"/>
          </a:p>
        </p:txBody>
      </p:sp>
    </p:spTree>
    <p:extLst>
      <p:ext uri="{BB962C8B-B14F-4D97-AF65-F5344CB8AC3E}">
        <p14:creationId xmlns:p14="http://schemas.microsoft.com/office/powerpoint/2010/main" val="314271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18</a:t>
            </a:fld>
            <a:endParaRPr lang="en-US"/>
          </a:p>
        </p:txBody>
      </p:sp>
    </p:spTree>
    <p:extLst>
      <p:ext uri="{BB962C8B-B14F-4D97-AF65-F5344CB8AC3E}">
        <p14:creationId xmlns:p14="http://schemas.microsoft.com/office/powerpoint/2010/main" val="1351759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54B91-9FAF-9A4B-AC66-9727AFBF7966}" type="slidenum">
              <a:rPr lang="en-US" smtClean="0"/>
              <a:t>19</a:t>
            </a:fld>
            <a:endParaRPr lang="en-US"/>
          </a:p>
        </p:txBody>
      </p:sp>
    </p:spTree>
    <p:extLst>
      <p:ext uri="{BB962C8B-B14F-4D97-AF65-F5344CB8AC3E}">
        <p14:creationId xmlns:p14="http://schemas.microsoft.com/office/powerpoint/2010/main" val="584020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Rechthoek 6"/>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1500" y="468000"/>
            <a:ext cx="8100000" cy="290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942026"/>
            <a:ext cx="7452000" cy="533400"/>
          </a:xfrm>
        </p:spPr>
        <p:txBody>
          <a:bodyPr>
            <a:noAutofit/>
          </a:bodyPr>
          <a:lstStyle>
            <a:lvl1pPr>
              <a:defRPr>
                <a:solidFill>
                  <a:schemeClr val="bg2"/>
                </a:solidFill>
              </a:defRPr>
            </a:lvl1pPr>
          </a:lstStyle>
          <a:p>
            <a:r>
              <a:rPr lang="nl-NL"/>
              <a:t>Klik om stijl te bewerken</a:t>
            </a:r>
            <a:endParaRPr lang="nl-NL" dirty="0"/>
          </a:p>
        </p:txBody>
      </p:sp>
      <p:sp>
        <p:nvSpPr>
          <p:cNvPr id="3" name="Ondertitel 2"/>
          <p:cNvSpPr>
            <a:spLocks noGrp="1"/>
          </p:cNvSpPr>
          <p:nvPr>
            <p:ph type="subTitle" idx="1"/>
          </p:nvPr>
        </p:nvSpPr>
        <p:spPr>
          <a:xfrm>
            <a:off x="845540" y="1427086"/>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521500" y="3708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2657578"/>
            <a:ext cx="5346157" cy="635000"/>
          </a:xfrm>
        </p:spPr>
        <p:txBody>
          <a:bodyPr>
            <a:noAutofit/>
          </a:bodyPr>
          <a:lstStyle>
            <a:lvl1pPr marL="0" indent="0" algn="l">
              <a:buNone/>
              <a:defRPr>
                <a:solidFill>
                  <a:schemeClr val="bg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000" y="4383446"/>
            <a:ext cx="2440350" cy="304088"/>
          </a:xfrm>
          <a:prstGeom prst="rect">
            <a:avLst/>
          </a:prstGeom>
        </p:spPr>
      </p:pic>
    </p:spTree>
    <p:extLst>
      <p:ext uri="{BB962C8B-B14F-4D97-AF65-F5344CB8AC3E}">
        <p14:creationId xmlns:p14="http://schemas.microsoft.com/office/powerpoint/2010/main" val="192247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fsluitende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22000" y="788400"/>
            <a:ext cx="8100000" cy="532800"/>
          </a:xfrm>
        </p:spPr>
        <p:txBody>
          <a:bodyPr/>
          <a:lstStyle>
            <a:lvl1pPr>
              <a:defRPr baseline="0"/>
            </a:lvl1pPr>
          </a:lstStyle>
          <a:p>
            <a:r>
              <a:rPr lang="nl-NL" dirty="0"/>
              <a:t>Dank voor uw aandacht</a:t>
            </a:r>
          </a:p>
        </p:txBody>
      </p:sp>
      <p:sp>
        <p:nvSpPr>
          <p:cNvPr id="7" name="Rechthoek 6"/>
          <p:cNvSpPr/>
          <p:nvPr/>
        </p:nvSpPr>
        <p:spPr>
          <a:xfrm>
            <a:off x="0" y="4637505"/>
            <a:ext cx="9144000" cy="505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9" name="Groep 58"/>
          <p:cNvGrpSpPr/>
          <p:nvPr/>
        </p:nvGrpSpPr>
        <p:grpSpPr>
          <a:xfrm>
            <a:off x="7488238" y="4356100"/>
            <a:ext cx="647700" cy="928688"/>
            <a:chOff x="7488238" y="4356100"/>
            <a:chExt cx="647700" cy="928688"/>
          </a:xfrm>
        </p:grpSpPr>
        <p:sp>
          <p:nvSpPr>
            <p:cNvPr id="33" name="AutoShape 31"/>
            <p:cNvSpPr>
              <a:spLocks noChangeAspect="1" noChangeArrowheads="1" noTextEdit="1"/>
            </p:cNvSpPr>
            <p:nvPr/>
          </p:nvSpPr>
          <p:spPr bwMode="auto">
            <a:xfrm>
              <a:off x="7488238" y="4356100"/>
              <a:ext cx="6477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Rectangle 33"/>
            <p:cNvSpPr>
              <a:spLocks noChangeArrowheads="1"/>
            </p:cNvSpPr>
            <p:nvPr/>
          </p:nvSpPr>
          <p:spPr bwMode="auto">
            <a:xfrm>
              <a:off x="7488238" y="4356100"/>
              <a:ext cx="647700" cy="787400"/>
            </a:xfrm>
            <a:prstGeom prst="rect">
              <a:avLst/>
            </a:prstGeom>
            <a:solidFill>
              <a:srgbClr val="00AF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34"/>
            <p:cNvSpPr>
              <a:spLocks noEditPoints="1"/>
            </p:cNvSpPr>
            <p:nvPr/>
          </p:nvSpPr>
          <p:spPr bwMode="auto">
            <a:xfrm>
              <a:off x="7608888" y="4745038"/>
              <a:ext cx="39688" cy="39688"/>
            </a:xfrm>
            <a:custGeom>
              <a:avLst/>
              <a:gdLst>
                <a:gd name="T0" fmla="*/ 58 w 62"/>
                <a:gd name="T1" fmla="*/ 2 h 62"/>
                <a:gd name="T2" fmla="*/ 57 w 62"/>
                <a:gd name="T3" fmla="*/ 6 h 62"/>
                <a:gd name="T4" fmla="*/ 7 w 62"/>
                <a:gd name="T5" fmla="*/ 4 h 62"/>
                <a:gd name="T6" fmla="*/ 3 w 62"/>
                <a:gd name="T7" fmla="*/ 0 h 62"/>
                <a:gd name="T8" fmla="*/ 0 w 62"/>
                <a:gd name="T9" fmla="*/ 0 h 62"/>
                <a:gd name="T10" fmla="*/ 0 w 62"/>
                <a:gd name="T11" fmla="*/ 31 h 62"/>
                <a:gd name="T12" fmla="*/ 32 w 62"/>
                <a:gd name="T13" fmla="*/ 62 h 62"/>
                <a:gd name="T14" fmla="*/ 61 w 62"/>
                <a:gd name="T15" fmla="*/ 28 h 62"/>
                <a:gd name="T16" fmla="*/ 62 w 62"/>
                <a:gd name="T17" fmla="*/ 2 h 62"/>
                <a:gd name="T18" fmla="*/ 58 w 62"/>
                <a:gd name="T19" fmla="*/ 2 h 62"/>
                <a:gd name="T20" fmla="*/ 52 w 62"/>
                <a:gd name="T21" fmla="*/ 32 h 62"/>
                <a:gd name="T22" fmla="*/ 32 w 62"/>
                <a:gd name="T23" fmla="*/ 49 h 62"/>
                <a:gd name="T24" fmla="*/ 7 w 62"/>
                <a:gd name="T25" fmla="*/ 29 h 62"/>
                <a:gd name="T26" fmla="*/ 7 w 62"/>
                <a:gd name="T27" fmla="*/ 17 h 62"/>
                <a:gd name="T28" fmla="*/ 53 w 62"/>
                <a:gd name="T29" fmla="*/ 19 h 62"/>
                <a:gd name="T30" fmla="*/ 52 w 62"/>
                <a:gd name="T31"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62">
                  <a:moveTo>
                    <a:pt x="58" y="2"/>
                  </a:moveTo>
                  <a:cubicBezTo>
                    <a:pt x="57" y="6"/>
                    <a:pt x="57" y="6"/>
                    <a:pt x="57" y="6"/>
                  </a:cubicBezTo>
                  <a:cubicBezTo>
                    <a:pt x="7" y="4"/>
                    <a:pt x="7" y="4"/>
                    <a:pt x="7" y="4"/>
                  </a:cubicBezTo>
                  <a:cubicBezTo>
                    <a:pt x="3" y="0"/>
                    <a:pt x="3" y="0"/>
                    <a:pt x="3" y="0"/>
                  </a:cubicBezTo>
                  <a:cubicBezTo>
                    <a:pt x="0" y="0"/>
                    <a:pt x="0" y="0"/>
                    <a:pt x="0" y="0"/>
                  </a:cubicBezTo>
                  <a:cubicBezTo>
                    <a:pt x="0" y="31"/>
                    <a:pt x="0" y="31"/>
                    <a:pt x="0" y="31"/>
                  </a:cubicBezTo>
                  <a:cubicBezTo>
                    <a:pt x="0" y="45"/>
                    <a:pt x="13" y="62"/>
                    <a:pt x="32" y="62"/>
                  </a:cubicBezTo>
                  <a:cubicBezTo>
                    <a:pt x="51" y="61"/>
                    <a:pt x="59" y="44"/>
                    <a:pt x="61" y="28"/>
                  </a:cubicBezTo>
                  <a:cubicBezTo>
                    <a:pt x="62" y="2"/>
                    <a:pt x="62" y="2"/>
                    <a:pt x="62" y="2"/>
                  </a:cubicBezTo>
                  <a:lnTo>
                    <a:pt x="58" y="2"/>
                  </a:lnTo>
                  <a:close/>
                  <a:moveTo>
                    <a:pt x="52" y="32"/>
                  </a:moveTo>
                  <a:cubicBezTo>
                    <a:pt x="51" y="39"/>
                    <a:pt x="43" y="48"/>
                    <a:pt x="32" y="49"/>
                  </a:cubicBezTo>
                  <a:cubicBezTo>
                    <a:pt x="18" y="49"/>
                    <a:pt x="8" y="38"/>
                    <a:pt x="7" y="29"/>
                  </a:cubicBezTo>
                  <a:cubicBezTo>
                    <a:pt x="7" y="20"/>
                    <a:pt x="7" y="17"/>
                    <a:pt x="7" y="17"/>
                  </a:cubicBezTo>
                  <a:cubicBezTo>
                    <a:pt x="53" y="19"/>
                    <a:pt x="53" y="19"/>
                    <a:pt x="53" y="19"/>
                  </a:cubicBezTo>
                  <a:cubicBezTo>
                    <a:pt x="53" y="24"/>
                    <a:pt x="54" y="27"/>
                    <a:pt x="52"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35"/>
            <p:cNvSpPr>
              <a:spLocks/>
            </p:cNvSpPr>
            <p:nvPr/>
          </p:nvSpPr>
          <p:spPr bwMode="auto">
            <a:xfrm>
              <a:off x="7621588" y="4824413"/>
              <a:ext cx="41275" cy="26988"/>
            </a:xfrm>
            <a:custGeom>
              <a:avLst/>
              <a:gdLst>
                <a:gd name="T0" fmla="*/ 0 w 26"/>
                <a:gd name="T1" fmla="*/ 9 h 17"/>
                <a:gd name="T2" fmla="*/ 4 w 26"/>
                <a:gd name="T3" fmla="*/ 17 h 17"/>
                <a:gd name="T4" fmla="*/ 5 w 26"/>
                <a:gd name="T5" fmla="*/ 16 h 17"/>
                <a:gd name="T6" fmla="*/ 4 w 26"/>
                <a:gd name="T7" fmla="*/ 14 h 17"/>
                <a:gd name="T8" fmla="*/ 23 w 26"/>
                <a:gd name="T9" fmla="*/ 6 h 17"/>
                <a:gd name="T10" fmla="*/ 24 w 26"/>
                <a:gd name="T11" fmla="*/ 7 h 17"/>
                <a:gd name="T12" fmla="*/ 26 w 26"/>
                <a:gd name="T13" fmla="*/ 6 h 17"/>
                <a:gd name="T14" fmla="*/ 22 w 26"/>
                <a:gd name="T15" fmla="*/ 0 h 17"/>
                <a:gd name="T16" fmla="*/ 21 w 26"/>
                <a:gd name="T17" fmla="*/ 0 h 17"/>
                <a:gd name="T18" fmla="*/ 21 w 26"/>
                <a:gd name="T19" fmla="*/ 2 h 17"/>
                <a:gd name="T20" fmla="*/ 3 w 26"/>
                <a:gd name="T21" fmla="*/ 10 h 17"/>
                <a:gd name="T22" fmla="*/ 1 w 26"/>
                <a:gd name="T23" fmla="*/ 9 h 17"/>
                <a:gd name="T24" fmla="*/ 0 w 26"/>
                <a:gd name="T2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7">
                  <a:moveTo>
                    <a:pt x="0" y="9"/>
                  </a:moveTo>
                  <a:lnTo>
                    <a:pt x="4" y="17"/>
                  </a:lnTo>
                  <a:lnTo>
                    <a:pt x="5" y="16"/>
                  </a:lnTo>
                  <a:lnTo>
                    <a:pt x="4" y="14"/>
                  </a:lnTo>
                  <a:lnTo>
                    <a:pt x="23" y="6"/>
                  </a:lnTo>
                  <a:lnTo>
                    <a:pt x="24" y="7"/>
                  </a:lnTo>
                  <a:lnTo>
                    <a:pt x="26" y="6"/>
                  </a:lnTo>
                  <a:lnTo>
                    <a:pt x="22" y="0"/>
                  </a:lnTo>
                  <a:lnTo>
                    <a:pt x="21" y="0"/>
                  </a:lnTo>
                  <a:lnTo>
                    <a:pt x="21" y="2"/>
                  </a:lnTo>
                  <a:lnTo>
                    <a:pt x="3" y="10"/>
                  </a:lnTo>
                  <a:lnTo>
                    <a:pt x="1"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36"/>
            <p:cNvSpPr>
              <a:spLocks/>
            </p:cNvSpPr>
            <p:nvPr/>
          </p:nvSpPr>
          <p:spPr bwMode="auto">
            <a:xfrm>
              <a:off x="7612063" y="4787900"/>
              <a:ext cx="42863" cy="41275"/>
            </a:xfrm>
            <a:custGeom>
              <a:avLst/>
              <a:gdLst>
                <a:gd name="T0" fmla="*/ 31 w 67"/>
                <a:gd name="T1" fmla="*/ 60 h 65"/>
                <a:gd name="T2" fmla="*/ 31 w 67"/>
                <a:gd name="T3" fmla="*/ 62 h 65"/>
                <a:gd name="T4" fmla="*/ 17 w 67"/>
                <a:gd name="T5" fmla="*/ 65 h 65"/>
                <a:gd name="T6" fmla="*/ 5 w 67"/>
                <a:gd name="T7" fmla="*/ 45 h 65"/>
                <a:gd name="T8" fmla="*/ 26 w 67"/>
                <a:gd name="T9" fmla="*/ 7 h 65"/>
                <a:gd name="T10" fmla="*/ 65 w 67"/>
                <a:gd name="T11" fmla="*/ 32 h 65"/>
                <a:gd name="T12" fmla="*/ 67 w 67"/>
                <a:gd name="T13" fmla="*/ 47 h 65"/>
                <a:gd name="T14" fmla="*/ 55 w 67"/>
                <a:gd name="T15" fmla="*/ 50 h 65"/>
                <a:gd name="T16" fmla="*/ 54 w 67"/>
                <a:gd name="T17" fmla="*/ 48 h 65"/>
                <a:gd name="T18" fmla="*/ 58 w 67"/>
                <a:gd name="T19" fmla="*/ 31 h 65"/>
                <a:gd name="T20" fmla="*/ 36 w 67"/>
                <a:gd name="T21" fmla="*/ 19 h 65"/>
                <a:gd name="T22" fmla="*/ 43 w 67"/>
                <a:gd name="T23" fmla="*/ 48 h 65"/>
                <a:gd name="T24" fmla="*/ 48 w 67"/>
                <a:gd name="T25" fmla="*/ 50 h 65"/>
                <a:gd name="T26" fmla="*/ 48 w 67"/>
                <a:gd name="T27" fmla="*/ 52 h 65"/>
                <a:gd name="T28" fmla="*/ 35 w 67"/>
                <a:gd name="T29" fmla="*/ 56 h 65"/>
                <a:gd name="T30" fmla="*/ 34 w 67"/>
                <a:gd name="T31" fmla="*/ 53 h 65"/>
                <a:gd name="T32" fmla="*/ 36 w 67"/>
                <a:gd name="T33" fmla="*/ 50 h 65"/>
                <a:gd name="T34" fmla="*/ 28 w 67"/>
                <a:gd name="T35" fmla="*/ 22 h 65"/>
                <a:gd name="T36" fmla="*/ 11 w 67"/>
                <a:gd name="T37" fmla="*/ 44 h 65"/>
                <a:gd name="T38" fmla="*/ 31 w 67"/>
                <a:gd name="T39"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1" y="60"/>
                  </a:moveTo>
                  <a:cubicBezTo>
                    <a:pt x="31" y="62"/>
                    <a:pt x="31" y="62"/>
                    <a:pt x="31" y="62"/>
                  </a:cubicBezTo>
                  <a:cubicBezTo>
                    <a:pt x="17" y="65"/>
                    <a:pt x="17" y="65"/>
                    <a:pt x="17" y="65"/>
                  </a:cubicBezTo>
                  <a:cubicBezTo>
                    <a:pt x="10" y="60"/>
                    <a:pt x="6" y="54"/>
                    <a:pt x="5" y="45"/>
                  </a:cubicBezTo>
                  <a:cubicBezTo>
                    <a:pt x="0" y="29"/>
                    <a:pt x="5" y="13"/>
                    <a:pt x="26" y="7"/>
                  </a:cubicBezTo>
                  <a:cubicBezTo>
                    <a:pt x="51" y="0"/>
                    <a:pt x="60" y="14"/>
                    <a:pt x="65" y="32"/>
                  </a:cubicBezTo>
                  <a:cubicBezTo>
                    <a:pt x="66" y="37"/>
                    <a:pt x="66" y="41"/>
                    <a:pt x="67" y="47"/>
                  </a:cubicBezTo>
                  <a:cubicBezTo>
                    <a:pt x="55" y="50"/>
                    <a:pt x="55" y="50"/>
                    <a:pt x="55" y="50"/>
                  </a:cubicBezTo>
                  <a:cubicBezTo>
                    <a:pt x="54" y="48"/>
                    <a:pt x="54" y="48"/>
                    <a:pt x="54" y="48"/>
                  </a:cubicBezTo>
                  <a:cubicBezTo>
                    <a:pt x="58" y="44"/>
                    <a:pt x="60" y="37"/>
                    <a:pt x="58" y="31"/>
                  </a:cubicBezTo>
                  <a:cubicBezTo>
                    <a:pt x="56" y="21"/>
                    <a:pt x="45" y="16"/>
                    <a:pt x="36" y="19"/>
                  </a:cubicBezTo>
                  <a:cubicBezTo>
                    <a:pt x="43" y="48"/>
                    <a:pt x="43" y="48"/>
                    <a:pt x="43" y="48"/>
                  </a:cubicBezTo>
                  <a:cubicBezTo>
                    <a:pt x="48" y="50"/>
                    <a:pt x="48" y="50"/>
                    <a:pt x="48" y="50"/>
                  </a:cubicBezTo>
                  <a:cubicBezTo>
                    <a:pt x="48" y="52"/>
                    <a:pt x="48" y="52"/>
                    <a:pt x="48" y="52"/>
                  </a:cubicBezTo>
                  <a:cubicBezTo>
                    <a:pt x="35" y="56"/>
                    <a:pt x="35" y="56"/>
                    <a:pt x="35" y="56"/>
                  </a:cubicBezTo>
                  <a:cubicBezTo>
                    <a:pt x="34" y="53"/>
                    <a:pt x="34" y="53"/>
                    <a:pt x="34" y="53"/>
                  </a:cubicBezTo>
                  <a:cubicBezTo>
                    <a:pt x="36" y="50"/>
                    <a:pt x="36" y="50"/>
                    <a:pt x="36" y="50"/>
                  </a:cubicBezTo>
                  <a:cubicBezTo>
                    <a:pt x="28" y="22"/>
                    <a:pt x="28" y="22"/>
                    <a:pt x="28" y="22"/>
                  </a:cubicBezTo>
                  <a:cubicBezTo>
                    <a:pt x="17" y="22"/>
                    <a:pt x="9" y="33"/>
                    <a:pt x="11" y="44"/>
                  </a:cubicBezTo>
                  <a:cubicBezTo>
                    <a:pt x="13" y="51"/>
                    <a:pt x="21" y="59"/>
                    <a:pt x="31"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37"/>
            <p:cNvSpPr>
              <a:spLocks/>
            </p:cNvSpPr>
            <p:nvPr/>
          </p:nvSpPr>
          <p:spPr bwMode="auto">
            <a:xfrm>
              <a:off x="7624763" y="4732338"/>
              <a:ext cx="9525" cy="9525"/>
            </a:xfrm>
            <a:custGeom>
              <a:avLst/>
              <a:gdLst>
                <a:gd name="T0" fmla="*/ 1 w 17"/>
                <a:gd name="T1" fmla="*/ 11 h 16"/>
                <a:gd name="T2" fmla="*/ 5 w 17"/>
                <a:gd name="T3" fmla="*/ 1 h 16"/>
                <a:gd name="T4" fmla="*/ 15 w 17"/>
                <a:gd name="T5" fmla="*/ 4 h 16"/>
                <a:gd name="T6" fmla="*/ 11 w 17"/>
                <a:gd name="T7" fmla="*/ 14 h 16"/>
                <a:gd name="T8" fmla="*/ 1 w 17"/>
                <a:gd name="T9" fmla="*/ 11 h 16"/>
              </a:gdLst>
              <a:ahLst/>
              <a:cxnLst>
                <a:cxn ang="0">
                  <a:pos x="T0" y="T1"/>
                </a:cxn>
                <a:cxn ang="0">
                  <a:pos x="T2" y="T3"/>
                </a:cxn>
                <a:cxn ang="0">
                  <a:pos x="T4" y="T5"/>
                </a:cxn>
                <a:cxn ang="0">
                  <a:pos x="T6" y="T7"/>
                </a:cxn>
                <a:cxn ang="0">
                  <a:pos x="T8" y="T9"/>
                </a:cxn>
              </a:cxnLst>
              <a:rect l="0" t="0" r="r" b="b"/>
              <a:pathLst>
                <a:path w="17" h="16">
                  <a:moveTo>
                    <a:pt x="1" y="11"/>
                  </a:moveTo>
                  <a:cubicBezTo>
                    <a:pt x="0" y="7"/>
                    <a:pt x="1" y="3"/>
                    <a:pt x="5" y="1"/>
                  </a:cubicBezTo>
                  <a:cubicBezTo>
                    <a:pt x="9" y="0"/>
                    <a:pt x="13" y="1"/>
                    <a:pt x="15" y="4"/>
                  </a:cubicBezTo>
                  <a:cubicBezTo>
                    <a:pt x="17" y="7"/>
                    <a:pt x="15" y="12"/>
                    <a:pt x="11" y="14"/>
                  </a:cubicBezTo>
                  <a:cubicBezTo>
                    <a:pt x="7" y="16"/>
                    <a:pt x="3" y="14"/>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38"/>
            <p:cNvSpPr>
              <a:spLocks/>
            </p:cNvSpPr>
            <p:nvPr/>
          </p:nvSpPr>
          <p:spPr bwMode="auto">
            <a:xfrm>
              <a:off x="7650163" y="4846638"/>
              <a:ext cx="9525" cy="9525"/>
            </a:xfrm>
            <a:custGeom>
              <a:avLst/>
              <a:gdLst>
                <a:gd name="T0" fmla="*/ 1 w 15"/>
                <a:gd name="T1" fmla="*/ 11 h 16"/>
                <a:gd name="T2" fmla="*/ 3 w 15"/>
                <a:gd name="T3" fmla="*/ 2 h 16"/>
                <a:gd name="T4" fmla="*/ 14 w 15"/>
                <a:gd name="T5" fmla="*/ 6 h 16"/>
                <a:gd name="T6" fmla="*/ 10 w 15"/>
                <a:gd name="T7" fmla="*/ 15 h 16"/>
                <a:gd name="T8" fmla="*/ 1 w 15"/>
                <a:gd name="T9" fmla="*/ 11 h 16"/>
              </a:gdLst>
              <a:ahLst/>
              <a:cxnLst>
                <a:cxn ang="0">
                  <a:pos x="T0" y="T1"/>
                </a:cxn>
                <a:cxn ang="0">
                  <a:pos x="T2" y="T3"/>
                </a:cxn>
                <a:cxn ang="0">
                  <a:pos x="T4" y="T5"/>
                </a:cxn>
                <a:cxn ang="0">
                  <a:pos x="T6" y="T7"/>
                </a:cxn>
                <a:cxn ang="0">
                  <a:pos x="T8" y="T9"/>
                </a:cxn>
              </a:cxnLst>
              <a:rect l="0" t="0" r="r" b="b"/>
              <a:pathLst>
                <a:path w="15" h="16">
                  <a:moveTo>
                    <a:pt x="1" y="11"/>
                  </a:moveTo>
                  <a:cubicBezTo>
                    <a:pt x="0" y="8"/>
                    <a:pt x="1" y="3"/>
                    <a:pt x="3" y="2"/>
                  </a:cubicBezTo>
                  <a:cubicBezTo>
                    <a:pt x="6" y="0"/>
                    <a:pt x="11" y="2"/>
                    <a:pt x="14" y="6"/>
                  </a:cubicBezTo>
                  <a:cubicBezTo>
                    <a:pt x="15" y="9"/>
                    <a:pt x="14" y="13"/>
                    <a:pt x="10" y="15"/>
                  </a:cubicBezTo>
                  <a:cubicBezTo>
                    <a:pt x="7" y="16"/>
                    <a:pt x="3" y="15"/>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39"/>
            <p:cNvSpPr>
              <a:spLocks/>
            </p:cNvSpPr>
            <p:nvPr/>
          </p:nvSpPr>
          <p:spPr bwMode="auto">
            <a:xfrm>
              <a:off x="7870826" y="4930775"/>
              <a:ext cx="11113" cy="11113"/>
            </a:xfrm>
            <a:custGeom>
              <a:avLst/>
              <a:gdLst>
                <a:gd name="T0" fmla="*/ 2 w 16"/>
                <a:gd name="T1" fmla="*/ 11 h 16"/>
                <a:gd name="T2" fmla="*/ 6 w 16"/>
                <a:gd name="T3" fmla="*/ 1 h 16"/>
                <a:gd name="T4" fmla="*/ 15 w 16"/>
                <a:gd name="T5" fmla="*/ 5 h 16"/>
                <a:gd name="T6" fmla="*/ 11 w 16"/>
                <a:gd name="T7" fmla="*/ 14 h 16"/>
                <a:gd name="T8" fmla="*/ 2 w 16"/>
                <a:gd name="T9" fmla="*/ 11 h 16"/>
              </a:gdLst>
              <a:ahLst/>
              <a:cxnLst>
                <a:cxn ang="0">
                  <a:pos x="T0" y="T1"/>
                </a:cxn>
                <a:cxn ang="0">
                  <a:pos x="T2" y="T3"/>
                </a:cxn>
                <a:cxn ang="0">
                  <a:pos x="T4" y="T5"/>
                </a:cxn>
                <a:cxn ang="0">
                  <a:pos x="T6" y="T7"/>
                </a:cxn>
                <a:cxn ang="0">
                  <a:pos x="T8" y="T9"/>
                </a:cxn>
              </a:cxnLst>
              <a:rect l="0" t="0" r="r" b="b"/>
              <a:pathLst>
                <a:path w="16" h="16">
                  <a:moveTo>
                    <a:pt x="2" y="11"/>
                  </a:moveTo>
                  <a:cubicBezTo>
                    <a:pt x="0" y="7"/>
                    <a:pt x="2" y="3"/>
                    <a:pt x="6" y="1"/>
                  </a:cubicBezTo>
                  <a:cubicBezTo>
                    <a:pt x="9" y="0"/>
                    <a:pt x="13" y="1"/>
                    <a:pt x="15" y="5"/>
                  </a:cubicBezTo>
                  <a:cubicBezTo>
                    <a:pt x="16" y="8"/>
                    <a:pt x="15" y="12"/>
                    <a:pt x="11" y="14"/>
                  </a:cubicBezTo>
                  <a:cubicBezTo>
                    <a:pt x="8" y="16"/>
                    <a:pt x="4" y="14"/>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40"/>
            <p:cNvSpPr>
              <a:spLocks/>
            </p:cNvSpPr>
            <p:nvPr/>
          </p:nvSpPr>
          <p:spPr bwMode="auto">
            <a:xfrm>
              <a:off x="7627938" y="4665663"/>
              <a:ext cx="39688" cy="28575"/>
            </a:xfrm>
            <a:custGeom>
              <a:avLst/>
              <a:gdLst>
                <a:gd name="T0" fmla="*/ 4 w 25"/>
                <a:gd name="T1" fmla="*/ 0 h 18"/>
                <a:gd name="T2" fmla="*/ 0 w 25"/>
                <a:gd name="T3" fmla="*/ 8 h 18"/>
                <a:gd name="T4" fmla="*/ 1 w 25"/>
                <a:gd name="T5" fmla="*/ 9 h 18"/>
                <a:gd name="T6" fmla="*/ 3 w 25"/>
                <a:gd name="T7" fmla="*/ 7 h 18"/>
                <a:gd name="T8" fmla="*/ 20 w 25"/>
                <a:gd name="T9" fmla="*/ 16 h 18"/>
                <a:gd name="T10" fmla="*/ 20 w 25"/>
                <a:gd name="T11" fmla="*/ 18 h 18"/>
                <a:gd name="T12" fmla="*/ 22 w 25"/>
                <a:gd name="T13" fmla="*/ 18 h 18"/>
                <a:gd name="T14" fmla="*/ 25 w 25"/>
                <a:gd name="T15" fmla="*/ 12 h 18"/>
                <a:gd name="T16" fmla="*/ 24 w 25"/>
                <a:gd name="T17" fmla="*/ 11 h 18"/>
                <a:gd name="T18" fmla="*/ 22 w 25"/>
                <a:gd name="T19" fmla="*/ 12 h 18"/>
                <a:gd name="T20" fmla="*/ 5 w 25"/>
                <a:gd name="T21" fmla="*/ 3 h 18"/>
                <a:gd name="T22" fmla="*/ 5 w 25"/>
                <a:gd name="T23" fmla="*/ 1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4" y="0"/>
                  </a:moveTo>
                  <a:lnTo>
                    <a:pt x="0" y="8"/>
                  </a:lnTo>
                  <a:lnTo>
                    <a:pt x="1" y="9"/>
                  </a:lnTo>
                  <a:lnTo>
                    <a:pt x="3" y="7"/>
                  </a:lnTo>
                  <a:lnTo>
                    <a:pt x="20" y="16"/>
                  </a:lnTo>
                  <a:lnTo>
                    <a:pt x="20" y="18"/>
                  </a:lnTo>
                  <a:lnTo>
                    <a:pt x="22" y="18"/>
                  </a:lnTo>
                  <a:lnTo>
                    <a:pt x="25" y="12"/>
                  </a:lnTo>
                  <a:lnTo>
                    <a:pt x="24" y="11"/>
                  </a:lnTo>
                  <a:lnTo>
                    <a:pt x="22" y="12"/>
                  </a:lnTo>
                  <a:lnTo>
                    <a:pt x="5" y="3"/>
                  </a:lnTo>
                  <a:lnTo>
                    <a:pt x="5" y="1"/>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41"/>
            <p:cNvSpPr>
              <a:spLocks/>
            </p:cNvSpPr>
            <p:nvPr/>
          </p:nvSpPr>
          <p:spPr bwMode="auto">
            <a:xfrm>
              <a:off x="7613651" y="4684713"/>
              <a:ext cx="46038" cy="44450"/>
            </a:xfrm>
            <a:custGeom>
              <a:avLst/>
              <a:gdLst>
                <a:gd name="T0" fmla="*/ 24 w 29"/>
                <a:gd name="T1" fmla="*/ 23 h 28"/>
                <a:gd name="T2" fmla="*/ 23 w 29"/>
                <a:gd name="T3" fmla="*/ 22 h 28"/>
                <a:gd name="T4" fmla="*/ 22 w 29"/>
                <a:gd name="T5" fmla="*/ 23 h 28"/>
                <a:gd name="T6" fmla="*/ 9 w 29"/>
                <a:gd name="T7" fmla="*/ 20 h 28"/>
                <a:gd name="T8" fmla="*/ 27 w 29"/>
                <a:gd name="T9" fmla="*/ 13 h 28"/>
                <a:gd name="T10" fmla="*/ 29 w 29"/>
                <a:gd name="T11" fmla="*/ 9 h 28"/>
                <a:gd name="T12" fmla="*/ 28 w 29"/>
                <a:gd name="T13" fmla="*/ 8 h 28"/>
                <a:gd name="T14" fmla="*/ 27 w 29"/>
                <a:gd name="T15" fmla="*/ 9 h 28"/>
                <a:gd name="T16" fmla="*/ 9 w 29"/>
                <a:gd name="T17" fmla="*/ 2 h 28"/>
                <a:gd name="T18" fmla="*/ 9 w 29"/>
                <a:gd name="T19" fmla="*/ 0 h 28"/>
                <a:gd name="T20" fmla="*/ 7 w 29"/>
                <a:gd name="T21" fmla="*/ 0 h 28"/>
                <a:gd name="T22" fmla="*/ 5 w 29"/>
                <a:gd name="T23" fmla="*/ 6 h 28"/>
                <a:gd name="T24" fmla="*/ 7 w 29"/>
                <a:gd name="T25" fmla="*/ 6 h 28"/>
                <a:gd name="T26" fmla="*/ 8 w 29"/>
                <a:gd name="T27" fmla="*/ 6 h 28"/>
                <a:gd name="T28" fmla="*/ 21 w 29"/>
                <a:gd name="T29" fmla="*/ 11 h 28"/>
                <a:gd name="T30" fmla="*/ 1 w 29"/>
                <a:gd name="T31" fmla="*/ 18 h 28"/>
                <a:gd name="T32" fmla="*/ 0 w 29"/>
                <a:gd name="T33" fmla="*/ 22 h 28"/>
                <a:gd name="T34" fmla="*/ 21 w 29"/>
                <a:gd name="T35" fmla="*/ 26 h 28"/>
                <a:gd name="T36" fmla="*/ 22 w 29"/>
                <a:gd name="T37" fmla="*/ 27 h 28"/>
                <a:gd name="T38" fmla="*/ 23 w 29"/>
                <a:gd name="T39" fmla="*/ 28 h 28"/>
                <a:gd name="T40" fmla="*/ 24 w 29"/>
                <a:gd name="T41"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8">
                  <a:moveTo>
                    <a:pt x="24" y="23"/>
                  </a:moveTo>
                  <a:lnTo>
                    <a:pt x="23" y="22"/>
                  </a:lnTo>
                  <a:lnTo>
                    <a:pt x="22" y="23"/>
                  </a:lnTo>
                  <a:lnTo>
                    <a:pt x="9" y="20"/>
                  </a:lnTo>
                  <a:lnTo>
                    <a:pt x="27" y="13"/>
                  </a:lnTo>
                  <a:lnTo>
                    <a:pt x="29" y="9"/>
                  </a:lnTo>
                  <a:lnTo>
                    <a:pt x="28" y="8"/>
                  </a:lnTo>
                  <a:lnTo>
                    <a:pt x="27" y="9"/>
                  </a:lnTo>
                  <a:lnTo>
                    <a:pt x="9" y="2"/>
                  </a:lnTo>
                  <a:lnTo>
                    <a:pt x="9" y="0"/>
                  </a:lnTo>
                  <a:lnTo>
                    <a:pt x="7" y="0"/>
                  </a:lnTo>
                  <a:lnTo>
                    <a:pt x="5" y="6"/>
                  </a:lnTo>
                  <a:lnTo>
                    <a:pt x="7" y="6"/>
                  </a:lnTo>
                  <a:lnTo>
                    <a:pt x="8" y="6"/>
                  </a:lnTo>
                  <a:lnTo>
                    <a:pt x="21" y="11"/>
                  </a:lnTo>
                  <a:lnTo>
                    <a:pt x="1" y="18"/>
                  </a:lnTo>
                  <a:lnTo>
                    <a:pt x="0" y="22"/>
                  </a:lnTo>
                  <a:lnTo>
                    <a:pt x="21" y="26"/>
                  </a:lnTo>
                  <a:lnTo>
                    <a:pt x="22" y="27"/>
                  </a:lnTo>
                  <a:lnTo>
                    <a:pt x="23" y="28"/>
                  </a:lnTo>
                  <a:lnTo>
                    <a:pt x="24"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42"/>
            <p:cNvSpPr>
              <a:spLocks noEditPoints="1"/>
            </p:cNvSpPr>
            <p:nvPr/>
          </p:nvSpPr>
          <p:spPr bwMode="auto">
            <a:xfrm>
              <a:off x="7677151" y="4889500"/>
              <a:ext cx="39688" cy="39688"/>
            </a:xfrm>
            <a:custGeom>
              <a:avLst/>
              <a:gdLst>
                <a:gd name="T0" fmla="*/ 63 w 63"/>
                <a:gd name="T1" fmla="*/ 30 h 63"/>
                <a:gd name="T2" fmla="*/ 63 w 63"/>
                <a:gd name="T3" fmla="*/ 30 h 63"/>
                <a:gd name="T4" fmla="*/ 56 w 63"/>
                <a:gd name="T5" fmla="*/ 9 h 63"/>
                <a:gd name="T6" fmla="*/ 55 w 63"/>
                <a:gd name="T7" fmla="*/ 8 h 63"/>
                <a:gd name="T8" fmla="*/ 55 w 63"/>
                <a:gd name="T9" fmla="*/ 7 h 63"/>
                <a:gd name="T10" fmla="*/ 55 w 63"/>
                <a:gd name="T11" fmla="*/ 7 h 63"/>
                <a:gd name="T12" fmla="*/ 54 w 63"/>
                <a:gd name="T13" fmla="*/ 7 h 63"/>
                <a:gd name="T14" fmla="*/ 54 w 63"/>
                <a:gd name="T15" fmla="*/ 6 h 63"/>
                <a:gd name="T16" fmla="*/ 32 w 63"/>
                <a:gd name="T17" fmla="*/ 0 h 63"/>
                <a:gd name="T18" fmla="*/ 9 w 63"/>
                <a:gd name="T19" fmla="*/ 14 h 63"/>
                <a:gd name="T20" fmla="*/ 11 w 63"/>
                <a:gd name="T21" fmla="*/ 53 h 63"/>
                <a:gd name="T22" fmla="*/ 11 w 63"/>
                <a:gd name="T23" fmla="*/ 53 h 63"/>
                <a:gd name="T24" fmla="*/ 11 w 63"/>
                <a:gd name="T25" fmla="*/ 53 h 63"/>
                <a:gd name="T26" fmla="*/ 11 w 63"/>
                <a:gd name="T27" fmla="*/ 53 h 63"/>
                <a:gd name="T28" fmla="*/ 11 w 63"/>
                <a:gd name="T29" fmla="*/ 53 h 63"/>
                <a:gd name="T30" fmla="*/ 51 w 63"/>
                <a:gd name="T31" fmla="*/ 53 h 63"/>
                <a:gd name="T32" fmla="*/ 63 w 63"/>
                <a:gd name="T33" fmla="*/ 30 h 63"/>
                <a:gd name="T34" fmla="*/ 43 w 63"/>
                <a:gd name="T35" fmla="*/ 41 h 63"/>
                <a:gd name="T36" fmla="*/ 26 w 63"/>
                <a:gd name="T37" fmla="*/ 50 h 63"/>
                <a:gd name="T38" fmla="*/ 17 w 63"/>
                <a:gd name="T39" fmla="*/ 47 h 63"/>
                <a:gd name="T40" fmla="*/ 16 w 63"/>
                <a:gd name="T41" fmla="*/ 46 h 63"/>
                <a:gd name="T42" fmla="*/ 13 w 63"/>
                <a:gd name="T43" fmla="*/ 38 h 63"/>
                <a:gd name="T44" fmla="*/ 22 w 63"/>
                <a:gd name="T45" fmla="*/ 19 h 63"/>
                <a:gd name="T46" fmla="*/ 48 w 63"/>
                <a:gd name="T47" fmla="*/ 12 h 63"/>
                <a:gd name="T48" fmla="*/ 50 w 63"/>
                <a:gd name="T49" fmla="*/ 12 h 63"/>
                <a:gd name="T50" fmla="*/ 43 w 63"/>
                <a:gd name="T5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63">
                  <a:moveTo>
                    <a:pt x="63" y="30"/>
                  </a:moveTo>
                  <a:cubicBezTo>
                    <a:pt x="63" y="30"/>
                    <a:pt x="63" y="30"/>
                    <a:pt x="63" y="30"/>
                  </a:cubicBezTo>
                  <a:cubicBezTo>
                    <a:pt x="63" y="21"/>
                    <a:pt x="62" y="14"/>
                    <a:pt x="56" y="9"/>
                  </a:cubicBezTo>
                  <a:cubicBezTo>
                    <a:pt x="55" y="8"/>
                    <a:pt x="55" y="8"/>
                    <a:pt x="55" y="8"/>
                  </a:cubicBezTo>
                  <a:cubicBezTo>
                    <a:pt x="55" y="7"/>
                    <a:pt x="55" y="7"/>
                    <a:pt x="55" y="7"/>
                  </a:cubicBezTo>
                  <a:cubicBezTo>
                    <a:pt x="55" y="7"/>
                    <a:pt x="55" y="7"/>
                    <a:pt x="55" y="7"/>
                  </a:cubicBezTo>
                  <a:cubicBezTo>
                    <a:pt x="54" y="7"/>
                    <a:pt x="54" y="7"/>
                    <a:pt x="54" y="7"/>
                  </a:cubicBezTo>
                  <a:cubicBezTo>
                    <a:pt x="54" y="6"/>
                    <a:pt x="54" y="6"/>
                    <a:pt x="54" y="6"/>
                  </a:cubicBezTo>
                  <a:cubicBezTo>
                    <a:pt x="48" y="1"/>
                    <a:pt x="40" y="0"/>
                    <a:pt x="32" y="0"/>
                  </a:cubicBezTo>
                  <a:cubicBezTo>
                    <a:pt x="23" y="1"/>
                    <a:pt x="15" y="6"/>
                    <a:pt x="9" y="14"/>
                  </a:cubicBezTo>
                  <a:cubicBezTo>
                    <a:pt x="0" y="26"/>
                    <a:pt x="0" y="41"/>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24" y="63"/>
                    <a:pt x="39" y="62"/>
                    <a:pt x="51" y="53"/>
                  </a:cubicBezTo>
                  <a:cubicBezTo>
                    <a:pt x="58" y="47"/>
                    <a:pt x="62" y="38"/>
                    <a:pt x="63" y="30"/>
                  </a:cubicBezTo>
                  <a:moveTo>
                    <a:pt x="43" y="41"/>
                  </a:moveTo>
                  <a:cubicBezTo>
                    <a:pt x="42" y="43"/>
                    <a:pt x="34" y="50"/>
                    <a:pt x="26" y="50"/>
                  </a:cubicBezTo>
                  <a:cubicBezTo>
                    <a:pt x="23" y="50"/>
                    <a:pt x="20" y="49"/>
                    <a:pt x="17" y="47"/>
                  </a:cubicBezTo>
                  <a:cubicBezTo>
                    <a:pt x="16" y="46"/>
                    <a:pt x="16" y="46"/>
                    <a:pt x="16" y="46"/>
                  </a:cubicBezTo>
                  <a:cubicBezTo>
                    <a:pt x="14" y="44"/>
                    <a:pt x="13" y="41"/>
                    <a:pt x="13" y="38"/>
                  </a:cubicBezTo>
                  <a:cubicBezTo>
                    <a:pt x="12" y="32"/>
                    <a:pt x="18" y="23"/>
                    <a:pt x="22" y="19"/>
                  </a:cubicBezTo>
                  <a:cubicBezTo>
                    <a:pt x="26" y="16"/>
                    <a:pt x="38" y="3"/>
                    <a:pt x="48" y="12"/>
                  </a:cubicBezTo>
                  <a:cubicBezTo>
                    <a:pt x="50" y="12"/>
                    <a:pt x="50" y="12"/>
                    <a:pt x="50" y="12"/>
                  </a:cubicBezTo>
                  <a:cubicBezTo>
                    <a:pt x="59" y="22"/>
                    <a:pt x="46" y="38"/>
                    <a:pt x="43"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4" name="Freeform 43"/>
            <p:cNvSpPr>
              <a:spLocks/>
            </p:cNvSpPr>
            <p:nvPr/>
          </p:nvSpPr>
          <p:spPr bwMode="auto">
            <a:xfrm>
              <a:off x="7762876" y="4924425"/>
              <a:ext cx="20638" cy="38100"/>
            </a:xfrm>
            <a:custGeom>
              <a:avLst/>
              <a:gdLst>
                <a:gd name="T0" fmla="*/ 0 w 13"/>
                <a:gd name="T1" fmla="*/ 23 h 24"/>
                <a:gd name="T2" fmla="*/ 8 w 13"/>
                <a:gd name="T3" fmla="*/ 24 h 24"/>
                <a:gd name="T4" fmla="*/ 8 w 13"/>
                <a:gd name="T5" fmla="*/ 24 h 24"/>
                <a:gd name="T6" fmla="*/ 7 w 13"/>
                <a:gd name="T7" fmla="*/ 22 h 24"/>
                <a:gd name="T8" fmla="*/ 11 w 13"/>
                <a:gd name="T9" fmla="*/ 3 h 24"/>
                <a:gd name="T10" fmla="*/ 12 w 13"/>
                <a:gd name="T11" fmla="*/ 3 h 24"/>
                <a:gd name="T12" fmla="*/ 13 w 13"/>
                <a:gd name="T13" fmla="*/ 1 h 24"/>
                <a:gd name="T14" fmla="*/ 5 w 13"/>
                <a:gd name="T15" fmla="*/ 0 h 24"/>
                <a:gd name="T16" fmla="*/ 5 w 13"/>
                <a:gd name="T17" fmla="*/ 1 h 24"/>
                <a:gd name="T18" fmla="*/ 6 w 13"/>
                <a:gd name="T19" fmla="*/ 2 h 24"/>
                <a:gd name="T20" fmla="*/ 3 w 13"/>
                <a:gd name="T21" fmla="*/ 21 h 24"/>
                <a:gd name="T22" fmla="*/ 1 w 13"/>
                <a:gd name="T23" fmla="*/ 22 h 24"/>
                <a:gd name="T24" fmla="*/ 0 w 13"/>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4">
                  <a:moveTo>
                    <a:pt x="0" y="23"/>
                  </a:moveTo>
                  <a:lnTo>
                    <a:pt x="8" y="24"/>
                  </a:lnTo>
                  <a:lnTo>
                    <a:pt x="8" y="24"/>
                  </a:lnTo>
                  <a:lnTo>
                    <a:pt x="7" y="22"/>
                  </a:lnTo>
                  <a:lnTo>
                    <a:pt x="11" y="3"/>
                  </a:lnTo>
                  <a:lnTo>
                    <a:pt x="12" y="3"/>
                  </a:lnTo>
                  <a:lnTo>
                    <a:pt x="13" y="1"/>
                  </a:lnTo>
                  <a:lnTo>
                    <a:pt x="5" y="0"/>
                  </a:lnTo>
                  <a:lnTo>
                    <a:pt x="5" y="1"/>
                  </a:lnTo>
                  <a:lnTo>
                    <a:pt x="6" y="2"/>
                  </a:lnTo>
                  <a:lnTo>
                    <a:pt x="3" y="21"/>
                  </a:lnTo>
                  <a:lnTo>
                    <a:pt x="1" y="22"/>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5" name="Freeform 44"/>
            <p:cNvSpPr>
              <a:spLocks/>
            </p:cNvSpPr>
            <p:nvPr/>
          </p:nvSpPr>
          <p:spPr bwMode="auto">
            <a:xfrm>
              <a:off x="7824788" y="4922838"/>
              <a:ext cx="42863" cy="42863"/>
            </a:xfrm>
            <a:custGeom>
              <a:avLst/>
              <a:gdLst>
                <a:gd name="T0" fmla="*/ 59 w 66"/>
                <a:gd name="T1" fmla="*/ 37 h 66"/>
                <a:gd name="T2" fmla="*/ 62 w 66"/>
                <a:gd name="T3" fmla="*/ 37 h 66"/>
                <a:gd name="T4" fmla="*/ 66 w 66"/>
                <a:gd name="T5" fmla="*/ 50 h 66"/>
                <a:gd name="T6" fmla="*/ 46 w 66"/>
                <a:gd name="T7" fmla="*/ 62 h 66"/>
                <a:gd name="T8" fmla="*/ 8 w 66"/>
                <a:gd name="T9" fmla="*/ 40 h 66"/>
                <a:gd name="T10" fmla="*/ 33 w 66"/>
                <a:gd name="T11" fmla="*/ 2 h 66"/>
                <a:gd name="T12" fmla="*/ 48 w 66"/>
                <a:gd name="T13" fmla="*/ 0 h 66"/>
                <a:gd name="T14" fmla="*/ 52 w 66"/>
                <a:gd name="T15" fmla="*/ 12 h 66"/>
                <a:gd name="T16" fmla="*/ 49 w 66"/>
                <a:gd name="T17" fmla="*/ 14 h 66"/>
                <a:gd name="T18" fmla="*/ 32 w 66"/>
                <a:gd name="T19" fmla="*/ 9 h 66"/>
                <a:gd name="T20" fmla="*/ 19 w 66"/>
                <a:gd name="T21" fmla="*/ 32 h 66"/>
                <a:gd name="T22" fmla="*/ 48 w 66"/>
                <a:gd name="T23" fmla="*/ 25 h 66"/>
                <a:gd name="T24" fmla="*/ 50 w 66"/>
                <a:gd name="T25" fmla="*/ 20 h 66"/>
                <a:gd name="T26" fmla="*/ 53 w 66"/>
                <a:gd name="T27" fmla="*/ 19 h 66"/>
                <a:gd name="T28" fmla="*/ 57 w 66"/>
                <a:gd name="T29" fmla="*/ 32 h 66"/>
                <a:gd name="T30" fmla="*/ 54 w 66"/>
                <a:gd name="T31" fmla="*/ 33 h 66"/>
                <a:gd name="T32" fmla="*/ 51 w 66"/>
                <a:gd name="T33" fmla="*/ 31 h 66"/>
                <a:gd name="T34" fmla="*/ 22 w 66"/>
                <a:gd name="T35" fmla="*/ 38 h 66"/>
                <a:gd name="T36" fmla="*/ 45 w 66"/>
                <a:gd name="T37" fmla="*/ 55 h 66"/>
                <a:gd name="T38" fmla="*/ 59 w 66"/>
                <a:gd name="T39"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59" y="37"/>
                  </a:moveTo>
                  <a:cubicBezTo>
                    <a:pt x="62" y="37"/>
                    <a:pt x="62" y="37"/>
                    <a:pt x="62" y="37"/>
                  </a:cubicBezTo>
                  <a:cubicBezTo>
                    <a:pt x="66" y="50"/>
                    <a:pt x="66" y="50"/>
                    <a:pt x="66" y="50"/>
                  </a:cubicBezTo>
                  <a:cubicBezTo>
                    <a:pt x="60" y="57"/>
                    <a:pt x="55" y="60"/>
                    <a:pt x="46" y="62"/>
                  </a:cubicBezTo>
                  <a:cubicBezTo>
                    <a:pt x="29" y="66"/>
                    <a:pt x="13" y="62"/>
                    <a:pt x="8" y="40"/>
                  </a:cubicBezTo>
                  <a:cubicBezTo>
                    <a:pt x="0" y="16"/>
                    <a:pt x="16" y="7"/>
                    <a:pt x="33" y="2"/>
                  </a:cubicBezTo>
                  <a:cubicBezTo>
                    <a:pt x="39" y="0"/>
                    <a:pt x="43" y="0"/>
                    <a:pt x="48" y="0"/>
                  </a:cubicBezTo>
                  <a:cubicBezTo>
                    <a:pt x="52" y="12"/>
                    <a:pt x="52" y="12"/>
                    <a:pt x="52" y="12"/>
                  </a:cubicBezTo>
                  <a:cubicBezTo>
                    <a:pt x="49" y="14"/>
                    <a:pt x="49" y="14"/>
                    <a:pt x="49" y="14"/>
                  </a:cubicBezTo>
                  <a:cubicBezTo>
                    <a:pt x="45" y="9"/>
                    <a:pt x="38" y="7"/>
                    <a:pt x="32" y="9"/>
                  </a:cubicBezTo>
                  <a:cubicBezTo>
                    <a:pt x="22" y="11"/>
                    <a:pt x="16" y="22"/>
                    <a:pt x="19" y="32"/>
                  </a:cubicBezTo>
                  <a:cubicBezTo>
                    <a:pt x="48" y="25"/>
                    <a:pt x="48" y="25"/>
                    <a:pt x="48" y="25"/>
                  </a:cubicBezTo>
                  <a:cubicBezTo>
                    <a:pt x="50" y="20"/>
                    <a:pt x="50" y="20"/>
                    <a:pt x="50" y="20"/>
                  </a:cubicBezTo>
                  <a:cubicBezTo>
                    <a:pt x="53" y="19"/>
                    <a:pt x="53" y="19"/>
                    <a:pt x="53" y="19"/>
                  </a:cubicBezTo>
                  <a:cubicBezTo>
                    <a:pt x="57" y="32"/>
                    <a:pt x="57" y="32"/>
                    <a:pt x="57" y="32"/>
                  </a:cubicBezTo>
                  <a:cubicBezTo>
                    <a:pt x="54" y="33"/>
                    <a:pt x="54" y="33"/>
                    <a:pt x="54" y="33"/>
                  </a:cubicBezTo>
                  <a:cubicBezTo>
                    <a:pt x="51" y="31"/>
                    <a:pt x="51" y="31"/>
                    <a:pt x="51" y="31"/>
                  </a:cubicBezTo>
                  <a:cubicBezTo>
                    <a:pt x="22" y="38"/>
                    <a:pt x="22" y="38"/>
                    <a:pt x="22" y="38"/>
                  </a:cubicBezTo>
                  <a:cubicBezTo>
                    <a:pt x="23" y="49"/>
                    <a:pt x="34" y="57"/>
                    <a:pt x="45" y="55"/>
                  </a:cubicBezTo>
                  <a:cubicBezTo>
                    <a:pt x="52" y="53"/>
                    <a:pt x="60" y="46"/>
                    <a:pt x="59"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6" name="Freeform 45"/>
            <p:cNvSpPr>
              <a:spLocks/>
            </p:cNvSpPr>
            <p:nvPr/>
          </p:nvSpPr>
          <p:spPr bwMode="auto">
            <a:xfrm>
              <a:off x="7642226" y="4854575"/>
              <a:ext cx="50800" cy="49213"/>
            </a:xfrm>
            <a:custGeom>
              <a:avLst/>
              <a:gdLst>
                <a:gd name="T0" fmla="*/ 29 w 32"/>
                <a:gd name="T1" fmla="*/ 11 h 31"/>
                <a:gd name="T2" fmla="*/ 28 w 32"/>
                <a:gd name="T3" fmla="*/ 12 h 31"/>
                <a:gd name="T4" fmla="*/ 28 w 32"/>
                <a:gd name="T5" fmla="*/ 13 h 31"/>
                <a:gd name="T6" fmla="*/ 18 w 32"/>
                <a:gd name="T7" fmla="*/ 23 h 31"/>
                <a:gd name="T8" fmla="*/ 22 w 32"/>
                <a:gd name="T9" fmla="*/ 3 h 31"/>
                <a:gd name="T10" fmla="*/ 19 w 32"/>
                <a:gd name="T11" fmla="*/ 0 h 31"/>
                <a:gd name="T12" fmla="*/ 19 w 32"/>
                <a:gd name="T13" fmla="*/ 1 h 31"/>
                <a:gd name="T14" fmla="*/ 18 w 32"/>
                <a:gd name="T15" fmla="*/ 2 h 31"/>
                <a:gd name="T16" fmla="*/ 3 w 32"/>
                <a:gd name="T17" fmla="*/ 13 h 31"/>
                <a:gd name="T18" fmla="*/ 1 w 32"/>
                <a:gd name="T19" fmla="*/ 12 h 31"/>
                <a:gd name="T20" fmla="*/ 0 w 32"/>
                <a:gd name="T21" fmla="*/ 13 h 31"/>
                <a:gd name="T22" fmla="*/ 4 w 32"/>
                <a:gd name="T23" fmla="*/ 18 h 31"/>
                <a:gd name="T24" fmla="*/ 5 w 32"/>
                <a:gd name="T25" fmla="*/ 17 h 31"/>
                <a:gd name="T26" fmla="*/ 5 w 32"/>
                <a:gd name="T27" fmla="*/ 15 h 31"/>
                <a:gd name="T28" fmla="*/ 17 w 32"/>
                <a:gd name="T29" fmla="*/ 8 h 31"/>
                <a:gd name="T30" fmla="*/ 12 w 32"/>
                <a:gd name="T31" fmla="*/ 28 h 31"/>
                <a:gd name="T32" fmla="*/ 14 w 32"/>
                <a:gd name="T33" fmla="*/ 31 h 31"/>
                <a:gd name="T34" fmla="*/ 30 w 32"/>
                <a:gd name="T35" fmla="*/ 16 h 31"/>
                <a:gd name="T36" fmla="*/ 31 w 32"/>
                <a:gd name="T37" fmla="*/ 15 h 31"/>
                <a:gd name="T38" fmla="*/ 32 w 32"/>
                <a:gd name="T39" fmla="*/ 15 h 31"/>
                <a:gd name="T40" fmla="*/ 29 w 32"/>
                <a:gd name="T4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29" y="11"/>
                  </a:moveTo>
                  <a:lnTo>
                    <a:pt x="28" y="12"/>
                  </a:lnTo>
                  <a:lnTo>
                    <a:pt x="28" y="13"/>
                  </a:lnTo>
                  <a:lnTo>
                    <a:pt x="18" y="23"/>
                  </a:lnTo>
                  <a:lnTo>
                    <a:pt x="22" y="3"/>
                  </a:lnTo>
                  <a:lnTo>
                    <a:pt x="19" y="0"/>
                  </a:lnTo>
                  <a:lnTo>
                    <a:pt x="19" y="1"/>
                  </a:lnTo>
                  <a:lnTo>
                    <a:pt x="18" y="2"/>
                  </a:lnTo>
                  <a:lnTo>
                    <a:pt x="3" y="13"/>
                  </a:lnTo>
                  <a:lnTo>
                    <a:pt x="1" y="12"/>
                  </a:lnTo>
                  <a:lnTo>
                    <a:pt x="0" y="13"/>
                  </a:lnTo>
                  <a:lnTo>
                    <a:pt x="4" y="18"/>
                  </a:lnTo>
                  <a:lnTo>
                    <a:pt x="5" y="17"/>
                  </a:lnTo>
                  <a:lnTo>
                    <a:pt x="5" y="15"/>
                  </a:lnTo>
                  <a:lnTo>
                    <a:pt x="17" y="8"/>
                  </a:lnTo>
                  <a:lnTo>
                    <a:pt x="12" y="28"/>
                  </a:lnTo>
                  <a:lnTo>
                    <a:pt x="14" y="31"/>
                  </a:lnTo>
                  <a:lnTo>
                    <a:pt x="30" y="16"/>
                  </a:lnTo>
                  <a:lnTo>
                    <a:pt x="31" y="15"/>
                  </a:lnTo>
                  <a:lnTo>
                    <a:pt x="32" y="15"/>
                  </a:lnTo>
                  <a:lnTo>
                    <a:pt x="2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7" name="Freeform 46"/>
            <p:cNvSpPr>
              <a:spLocks/>
            </p:cNvSpPr>
            <p:nvPr/>
          </p:nvSpPr>
          <p:spPr bwMode="auto">
            <a:xfrm>
              <a:off x="7786688" y="4927600"/>
              <a:ext cx="36513" cy="38100"/>
            </a:xfrm>
            <a:custGeom>
              <a:avLst/>
              <a:gdLst>
                <a:gd name="T0" fmla="*/ 17 w 23"/>
                <a:gd name="T1" fmla="*/ 1 h 24"/>
                <a:gd name="T2" fmla="*/ 17 w 23"/>
                <a:gd name="T3" fmla="*/ 2 h 24"/>
                <a:gd name="T4" fmla="*/ 18 w 23"/>
                <a:gd name="T5" fmla="*/ 3 h 24"/>
                <a:gd name="T6" fmla="*/ 19 w 23"/>
                <a:gd name="T7" fmla="*/ 17 h 24"/>
                <a:gd name="T8" fmla="*/ 6 w 23"/>
                <a:gd name="T9" fmla="*/ 0 h 24"/>
                <a:gd name="T10" fmla="*/ 2 w 23"/>
                <a:gd name="T11" fmla="*/ 0 h 24"/>
                <a:gd name="T12" fmla="*/ 2 w 23"/>
                <a:gd name="T13" fmla="*/ 1 h 24"/>
                <a:gd name="T14" fmla="*/ 3 w 23"/>
                <a:gd name="T15" fmla="*/ 2 h 24"/>
                <a:gd name="T16" fmla="*/ 1 w 23"/>
                <a:gd name="T17" fmla="*/ 22 h 24"/>
                <a:gd name="T18" fmla="*/ 0 w 23"/>
                <a:gd name="T19" fmla="*/ 22 h 24"/>
                <a:gd name="T20" fmla="*/ 0 w 23"/>
                <a:gd name="T21" fmla="*/ 24 h 24"/>
                <a:gd name="T22" fmla="*/ 6 w 23"/>
                <a:gd name="T23" fmla="*/ 24 h 24"/>
                <a:gd name="T24" fmla="*/ 6 w 23"/>
                <a:gd name="T25" fmla="*/ 22 h 24"/>
                <a:gd name="T26" fmla="*/ 5 w 23"/>
                <a:gd name="T27" fmla="*/ 21 h 24"/>
                <a:gd name="T28" fmla="*/ 6 w 23"/>
                <a:gd name="T29" fmla="*/ 8 h 24"/>
                <a:gd name="T30" fmla="*/ 20 w 23"/>
                <a:gd name="T31" fmla="*/ 24 h 24"/>
                <a:gd name="T32" fmla="*/ 23 w 23"/>
                <a:gd name="T33" fmla="*/ 24 h 24"/>
                <a:gd name="T34" fmla="*/ 21 w 23"/>
                <a:gd name="T35" fmla="*/ 3 h 24"/>
                <a:gd name="T36" fmla="*/ 22 w 23"/>
                <a:gd name="T37" fmla="*/ 2 h 24"/>
                <a:gd name="T38" fmla="*/ 22 w 23"/>
                <a:gd name="T39" fmla="*/ 1 h 24"/>
                <a:gd name="T40" fmla="*/ 17 w 23"/>
                <a:gd name="T4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17" y="1"/>
                  </a:moveTo>
                  <a:lnTo>
                    <a:pt x="17" y="2"/>
                  </a:lnTo>
                  <a:lnTo>
                    <a:pt x="18" y="3"/>
                  </a:lnTo>
                  <a:lnTo>
                    <a:pt x="19" y="17"/>
                  </a:lnTo>
                  <a:lnTo>
                    <a:pt x="6" y="0"/>
                  </a:lnTo>
                  <a:lnTo>
                    <a:pt x="2" y="0"/>
                  </a:lnTo>
                  <a:lnTo>
                    <a:pt x="2" y="1"/>
                  </a:lnTo>
                  <a:lnTo>
                    <a:pt x="3" y="2"/>
                  </a:lnTo>
                  <a:lnTo>
                    <a:pt x="1" y="22"/>
                  </a:lnTo>
                  <a:lnTo>
                    <a:pt x="0" y="22"/>
                  </a:lnTo>
                  <a:lnTo>
                    <a:pt x="0" y="24"/>
                  </a:lnTo>
                  <a:lnTo>
                    <a:pt x="6" y="24"/>
                  </a:lnTo>
                  <a:lnTo>
                    <a:pt x="6" y="22"/>
                  </a:lnTo>
                  <a:lnTo>
                    <a:pt x="5" y="21"/>
                  </a:lnTo>
                  <a:lnTo>
                    <a:pt x="6" y="8"/>
                  </a:lnTo>
                  <a:lnTo>
                    <a:pt x="20" y="24"/>
                  </a:lnTo>
                  <a:lnTo>
                    <a:pt x="23" y="24"/>
                  </a:lnTo>
                  <a:lnTo>
                    <a:pt x="21" y="3"/>
                  </a:lnTo>
                  <a:lnTo>
                    <a:pt x="22" y="2"/>
                  </a:lnTo>
                  <a:lnTo>
                    <a:pt x="22" y="1"/>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8" name="Freeform 47"/>
            <p:cNvSpPr>
              <a:spLocks/>
            </p:cNvSpPr>
            <p:nvPr/>
          </p:nvSpPr>
          <p:spPr bwMode="auto">
            <a:xfrm>
              <a:off x="7705726" y="4906963"/>
              <a:ext cx="52388" cy="50800"/>
            </a:xfrm>
            <a:custGeom>
              <a:avLst/>
              <a:gdLst>
                <a:gd name="T0" fmla="*/ 0 w 33"/>
                <a:gd name="T1" fmla="*/ 19 h 32"/>
                <a:gd name="T2" fmla="*/ 1 w 33"/>
                <a:gd name="T3" fmla="*/ 17 h 32"/>
                <a:gd name="T4" fmla="*/ 3 w 33"/>
                <a:gd name="T5" fmla="*/ 17 h 32"/>
                <a:gd name="T6" fmla="*/ 15 w 33"/>
                <a:gd name="T7" fmla="*/ 3 h 32"/>
                <a:gd name="T8" fmla="*/ 15 w 33"/>
                <a:gd name="T9" fmla="*/ 1 h 32"/>
                <a:gd name="T10" fmla="*/ 16 w 33"/>
                <a:gd name="T11" fmla="*/ 0 h 32"/>
                <a:gd name="T12" fmla="*/ 20 w 33"/>
                <a:gd name="T13" fmla="*/ 2 h 32"/>
                <a:gd name="T14" fmla="*/ 19 w 33"/>
                <a:gd name="T15" fmla="*/ 17 h 32"/>
                <a:gd name="T16" fmla="*/ 27 w 33"/>
                <a:gd name="T17" fmla="*/ 7 h 32"/>
                <a:gd name="T18" fmla="*/ 27 w 33"/>
                <a:gd name="T19" fmla="*/ 6 h 32"/>
                <a:gd name="T20" fmla="*/ 28 w 33"/>
                <a:gd name="T21" fmla="*/ 6 h 32"/>
                <a:gd name="T22" fmla="*/ 33 w 33"/>
                <a:gd name="T23" fmla="*/ 8 h 32"/>
                <a:gd name="T24" fmla="*/ 33 w 33"/>
                <a:gd name="T25" fmla="*/ 9 h 32"/>
                <a:gd name="T26" fmla="*/ 32 w 33"/>
                <a:gd name="T27" fmla="*/ 10 h 32"/>
                <a:gd name="T28" fmla="*/ 30 w 33"/>
                <a:gd name="T29" fmla="*/ 30 h 32"/>
                <a:gd name="T30" fmla="*/ 31 w 33"/>
                <a:gd name="T31" fmla="*/ 31 h 32"/>
                <a:gd name="T32" fmla="*/ 31 w 33"/>
                <a:gd name="T33" fmla="*/ 32 h 32"/>
                <a:gd name="T34" fmla="*/ 24 w 33"/>
                <a:gd name="T35" fmla="*/ 29 h 32"/>
                <a:gd name="T36" fmla="*/ 24 w 33"/>
                <a:gd name="T37" fmla="*/ 28 h 32"/>
                <a:gd name="T38" fmla="*/ 25 w 33"/>
                <a:gd name="T39" fmla="*/ 28 h 32"/>
                <a:gd name="T40" fmla="*/ 27 w 33"/>
                <a:gd name="T41" fmla="*/ 12 h 32"/>
                <a:gd name="T42" fmla="*/ 15 w 33"/>
                <a:gd name="T43" fmla="*/ 27 h 32"/>
                <a:gd name="T44" fmla="*/ 13 w 33"/>
                <a:gd name="T45" fmla="*/ 26 h 32"/>
                <a:gd name="T46" fmla="*/ 15 w 33"/>
                <a:gd name="T47" fmla="*/ 8 h 32"/>
                <a:gd name="T48" fmla="*/ 5 w 33"/>
                <a:gd name="T49" fmla="*/ 19 h 32"/>
                <a:gd name="T50" fmla="*/ 6 w 33"/>
                <a:gd name="T51" fmla="*/ 21 h 32"/>
                <a:gd name="T52" fmla="*/ 5 w 33"/>
                <a:gd name="T53" fmla="*/ 22 h 32"/>
                <a:gd name="T54" fmla="*/ 0 w 33"/>
                <a:gd name="T5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32">
                  <a:moveTo>
                    <a:pt x="0" y="19"/>
                  </a:moveTo>
                  <a:lnTo>
                    <a:pt x="1" y="17"/>
                  </a:lnTo>
                  <a:lnTo>
                    <a:pt x="3" y="17"/>
                  </a:lnTo>
                  <a:lnTo>
                    <a:pt x="15" y="3"/>
                  </a:lnTo>
                  <a:lnTo>
                    <a:pt x="15" y="1"/>
                  </a:lnTo>
                  <a:lnTo>
                    <a:pt x="16" y="0"/>
                  </a:lnTo>
                  <a:lnTo>
                    <a:pt x="20" y="2"/>
                  </a:lnTo>
                  <a:lnTo>
                    <a:pt x="19" y="17"/>
                  </a:lnTo>
                  <a:lnTo>
                    <a:pt x="27" y="7"/>
                  </a:lnTo>
                  <a:lnTo>
                    <a:pt x="27" y="6"/>
                  </a:lnTo>
                  <a:lnTo>
                    <a:pt x="28" y="6"/>
                  </a:lnTo>
                  <a:lnTo>
                    <a:pt x="33" y="8"/>
                  </a:lnTo>
                  <a:lnTo>
                    <a:pt x="33" y="9"/>
                  </a:lnTo>
                  <a:lnTo>
                    <a:pt x="32" y="10"/>
                  </a:lnTo>
                  <a:lnTo>
                    <a:pt x="30" y="30"/>
                  </a:lnTo>
                  <a:lnTo>
                    <a:pt x="31" y="31"/>
                  </a:lnTo>
                  <a:lnTo>
                    <a:pt x="31" y="32"/>
                  </a:lnTo>
                  <a:lnTo>
                    <a:pt x="24" y="29"/>
                  </a:lnTo>
                  <a:lnTo>
                    <a:pt x="24" y="28"/>
                  </a:lnTo>
                  <a:lnTo>
                    <a:pt x="25" y="28"/>
                  </a:lnTo>
                  <a:lnTo>
                    <a:pt x="27" y="12"/>
                  </a:lnTo>
                  <a:lnTo>
                    <a:pt x="15" y="27"/>
                  </a:lnTo>
                  <a:lnTo>
                    <a:pt x="13" y="26"/>
                  </a:lnTo>
                  <a:lnTo>
                    <a:pt x="15" y="8"/>
                  </a:lnTo>
                  <a:lnTo>
                    <a:pt x="5" y="19"/>
                  </a:lnTo>
                  <a:lnTo>
                    <a:pt x="6" y="21"/>
                  </a:lnTo>
                  <a:lnTo>
                    <a:pt x="5" y="22"/>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9" name="Freeform 48"/>
            <p:cNvSpPr>
              <a:spLocks/>
            </p:cNvSpPr>
            <p:nvPr/>
          </p:nvSpPr>
          <p:spPr bwMode="auto">
            <a:xfrm>
              <a:off x="7908926" y="4879975"/>
              <a:ext cx="46038" cy="46038"/>
            </a:xfrm>
            <a:custGeom>
              <a:avLst/>
              <a:gdLst>
                <a:gd name="T0" fmla="*/ 62 w 73"/>
                <a:gd name="T1" fmla="*/ 26 h 72"/>
                <a:gd name="T2" fmla="*/ 64 w 73"/>
                <a:gd name="T3" fmla="*/ 25 h 72"/>
                <a:gd name="T4" fmla="*/ 73 w 73"/>
                <a:gd name="T5" fmla="*/ 35 h 72"/>
                <a:gd name="T6" fmla="*/ 62 w 73"/>
                <a:gd name="T7" fmla="*/ 55 h 72"/>
                <a:gd name="T8" fmla="*/ 17 w 73"/>
                <a:gd name="T9" fmla="*/ 55 h 72"/>
                <a:gd name="T10" fmla="*/ 22 w 73"/>
                <a:gd name="T11" fmla="*/ 9 h 72"/>
                <a:gd name="T12" fmla="*/ 34 w 73"/>
                <a:gd name="T13" fmla="*/ 0 h 72"/>
                <a:gd name="T14" fmla="*/ 43 w 73"/>
                <a:gd name="T15" fmla="*/ 9 h 72"/>
                <a:gd name="T16" fmla="*/ 42 w 73"/>
                <a:gd name="T17" fmla="*/ 12 h 72"/>
                <a:gd name="T18" fmla="*/ 24 w 73"/>
                <a:gd name="T19" fmla="*/ 16 h 72"/>
                <a:gd name="T20" fmla="*/ 24 w 73"/>
                <a:gd name="T21" fmla="*/ 41 h 72"/>
                <a:gd name="T22" fmla="*/ 47 w 73"/>
                <a:gd name="T23" fmla="*/ 22 h 72"/>
                <a:gd name="T24" fmla="*/ 46 w 73"/>
                <a:gd name="T25" fmla="*/ 17 h 72"/>
                <a:gd name="T26" fmla="*/ 48 w 73"/>
                <a:gd name="T27" fmla="*/ 14 h 72"/>
                <a:gd name="T28" fmla="*/ 57 w 73"/>
                <a:gd name="T29" fmla="*/ 24 h 72"/>
                <a:gd name="T30" fmla="*/ 55 w 73"/>
                <a:gd name="T31" fmla="*/ 26 h 72"/>
                <a:gd name="T32" fmla="*/ 52 w 73"/>
                <a:gd name="T33" fmla="*/ 26 h 72"/>
                <a:gd name="T34" fmla="*/ 29 w 73"/>
                <a:gd name="T35" fmla="*/ 46 h 72"/>
                <a:gd name="T36" fmla="*/ 57 w 73"/>
                <a:gd name="T37" fmla="*/ 50 h 72"/>
                <a:gd name="T38" fmla="*/ 62 w 73"/>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72">
                  <a:moveTo>
                    <a:pt x="62" y="26"/>
                  </a:moveTo>
                  <a:cubicBezTo>
                    <a:pt x="64" y="25"/>
                    <a:pt x="64" y="25"/>
                    <a:pt x="64" y="25"/>
                  </a:cubicBezTo>
                  <a:cubicBezTo>
                    <a:pt x="73" y="35"/>
                    <a:pt x="73" y="35"/>
                    <a:pt x="73" y="35"/>
                  </a:cubicBezTo>
                  <a:cubicBezTo>
                    <a:pt x="72" y="44"/>
                    <a:pt x="69" y="49"/>
                    <a:pt x="62" y="55"/>
                  </a:cubicBezTo>
                  <a:cubicBezTo>
                    <a:pt x="48" y="68"/>
                    <a:pt x="32" y="72"/>
                    <a:pt x="17" y="55"/>
                  </a:cubicBezTo>
                  <a:cubicBezTo>
                    <a:pt x="0" y="37"/>
                    <a:pt x="8" y="22"/>
                    <a:pt x="22" y="9"/>
                  </a:cubicBezTo>
                  <a:cubicBezTo>
                    <a:pt x="26" y="5"/>
                    <a:pt x="29" y="3"/>
                    <a:pt x="34" y="0"/>
                  </a:cubicBezTo>
                  <a:cubicBezTo>
                    <a:pt x="43" y="9"/>
                    <a:pt x="43" y="9"/>
                    <a:pt x="43" y="9"/>
                  </a:cubicBezTo>
                  <a:cubicBezTo>
                    <a:pt x="42" y="12"/>
                    <a:pt x="42" y="12"/>
                    <a:pt x="42" y="12"/>
                  </a:cubicBezTo>
                  <a:cubicBezTo>
                    <a:pt x="35" y="10"/>
                    <a:pt x="29" y="11"/>
                    <a:pt x="24" y="16"/>
                  </a:cubicBezTo>
                  <a:cubicBezTo>
                    <a:pt x="16" y="22"/>
                    <a:pt x="17" y="35"/>
                    <a:pt x="24" y="41"/>
                  </a:cubicBezTo>
                  <a:cubicBezTo>
                    <a:pt x="47" y="22"/>
                    <a:pt x="47" y="22"/>
                    <a:pt x="47" y="22"/>
                  </a:cubicBezTo>
                  <a:cubicBezTo>
                    <a:pt x="46" y="17"/>
                    <a:pt x="46" y="17"/>
                    <a:pt x="46" y="17"/>
                  </a:cubicBezTo>
                  <a:cubicBezTo>
                    <a:pt x="48" y="14"/>
                    <a:pt x="48" y="14"/>
                    <a:pt x="48" y="14"/>
                  </a:cubicBezTo>
                  <a:cubicBezTo>
                    <a:pt x="57" y="24"/>
                    <a:pt x="57" y="24"/>
                    <a:pt x="57" y="24"/>
                  </a:cubicBezTo>
                  <a:cubicBezTo>
                    <a:pt x="55" y="26"/>
                    <a:pt x="55" y="26"/>
                    <a:pt x="55" y="26"/>
                  </a:cubicBezTo>
                  <a:cubicBezTo>
                    <a:pt x="52" y="26"/>
                    <a:pt x="52" y="26"/>
                    <a:pt x="52" y="26"/>
                  </a:cubicBezTo>
                  <a:cubicBezTo>
                    <a:pt x="29" y="46"/>
                    <a:pt x="29" y="46"/>
                    <a:pt x="29" y="46"/>
                  </a:cubicBezTo>
                  <a:cubicBezTo>
                    <a:pt x="35" y="56"/>
                    <a:pt x="49" y="58"/>
                    <a:pt x="57" y="50"/>
                  </a:cubicBezTo>
                  <a:cubicBezTo>
                    <a:pt x="63" y="45"/>
                    <a:pt x="66" y="34"/>
                    <a:pt x="62"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0" name="Freeform 49"/>
            <p:cNvSpPr>
              <a:spLocks/>
            </p:cNvSpPr>
            <p:nvPr/>
          </p:nvSpPr>
          <p:spPr bwMode="auto">
            <a:xfrm>
              <a:off x="7970838" y="4703763"/>
              <a:ext cx="41275" cy="41275"/>
            </a:xfrm>
            <a:custGeom>
              <a:avLst/>
              <a:gdLst>
                <a:gd name="T0" fmla="*/ 37 w 67"/>
                <a:gd name="T1" fmla="*/ 5 h 65"/>
                <a:gd name="T2" fmla="*/ 37 w 67"/>
                <a:gd name="T3" fmla="*/ 3 h 65"/>
                <a:gd name="T4" fmla="*/ 50 w 67"/>
                <a:gd name="T5" fmla="*/ 0 h 65"/>
                <a:gd name="T6" fmla="*/ 63 w 67"/>
                <a:gd name="T7" fmla="*/ 19 h 65"/>
                <a:gd name="T8" fmla="*/ 41 w 67"/>
                <a:gd name="T9" fmla="*/ 58 h 65"/>
                <a:gd name="T10" fmla="*/ 2 w 67"/>
                <a:gd name="T11" fmla="*/ 32 h 65"/>
                <a:gd name="T12" fmla="*/ 0 w 67"/>
                <a:gd name="T13" fmla="*/ 18 h 65"/>
                <a:gd name="T14" fmla="*/ 12 w 67"/>
                <a:gd name="T15" fmla="*/ 15 h 65"/>
                <a:gd name="T16" fmla="*/ 14 w 67"/>
                <a:gd name="T17" fmla="*/ 17 h 65"/>
                <a:gd name="T18" fmla="*/ 9 w 67"/>
                <a:gd name="T19" fmla="*/ 34 h 65"/>
                <a:gd name="T20" fmla="*/ 31 w 67"/>
                <a:gd name="T21" fmla="*/ 46 h 65"/>
                <a:gd name="T22" fmla="*/ 25 w 67"/>
                <a:gd name="T23" fmla="*/ 17 h 65"/>
                <a:gd name="T24" fmla="*/ 20 w 67"/>
                <a:gd name="T25" fmla="*/ 15 h 65"/>
                <a:gd name="T26" fmla="*/ 19 w 67"/>
                <a:gd name="T27" fmla="*/ 12 h 65"/>
                <a:gd name="T28" fmla="*/ 33 w 67"/>
                <a:gd name="T29" fmla="*/ 9 h 65"/>
                <a:gd name="T30" fmla="*/ 33 w 67"/>
                <a:gd name="T31" fmla="*/ 11 h 65"/>
                <a:gd name="T32" fmla="*/ 31 w 67"/>
                <a:gd name="T33" fmla="*/ 15 h 65"/>
                <a:gd name="T34" fmla="*/ 39 w 67"/>
                <a:gd name="T35" fmla="*/ 43 h 65"/>
                <a:gd name="T36" fmla="*/ 56 w 67"/>
                <a:gd name="T37" fmla="*/ 21 h 65"/>
                <a:gd name="T38" fmla="*/ 37 w 67"/>
                <a:gd name="T39"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7" y="5"/>
                  </a:moveTo>
                  <a:cubicBezTo>
                    <a:pt x="37" y="3"/>
                    <a:pt x="37" y="3"/>
                    <a:pt x="37" y="3"/>
                  </a:cubicBezTo>
                  <a:cubicBezTo>
                    <a:pt x="50" y="0"/>
                    <a:pt x="50" y="0"/>
                    <a:pt x="50" y="0"/>
                  </a:cubicBezTo>
                  <a:cubicBezTo>
                    <a:pt x="57" y="6"/>
                    <a:pt x="61" y="11"/>
                    <a:pt x="63" y="19"/>
                  </a:cubicBezTo>
                  <a:cubicBezTo>
                    <a:pt x="67" y="37"/>
                    <a:pt x="63" y="52"/>
                    <a:pt x="41" y="58"/>
                  </a:cubicBezTo>
                  <a:cubicBezTo>
                    <a:pt x="17" y="65"/>
                    <a:pt x="7" y="50"/>
                    <a:pt x="2" y="32"/>
                  </a:cubicBezTo>
                  <a:cubicBezTo>
                    <a:pt x="0" y="27"/>
                    <a:pt x="0" y="23"/>
                    <a:pt x="0" y="18"/>
                  </a:cubicBezTo>
                  <a:cubicBezTo>
                    <a:pt x="12" y="15"/>
                    <a:pt x="12" y="15"/>
                    <a:pt x="12" y="15"/>
                  </a:cubicBezTo>
                  <a:cubicBezTo>
                    <a:pt x="14" y="17"/>
                    <a:pt x="14" y="17"/>
                    <a:pt x="14" y="17"/>
                  </a:cubicBezTo>
                  <a:cubicBezTo>
                    <a:pt x="9" y="21"/>
                    <a:pt x="7" y="28"/>
                    <a:pt x="9" y="34"/>
                  </a:cubicBezTo>
                  <a:cubicBezTo>
                    <a:pt x="11" y="44"/>
                    <a:pt x="22" y="50"/>
                    <a:pt x="31" y="46"/>
                  </a:cubicBezTo>
                  <a:cubicBezTo>
                    <a:pt x="25" y="17"/>
                    <a:pt x="25" y="17"/>
                    <a:pt x="25" y="17"/>
                  </a:cubicBezTo>
                  <a:cubicBezTo>
                    <a:pt x="20" y="15"/>
                    <a:pt x="20" y="15"/>
                    <a:pt x="20" y="15"/>
                  </a:cubicBezTo>
                  <a:cubicBezTo>
                    <a:pt x="19" y="12"/>
                    <a:pt x="19" y="12"/>
                    <a:pt x="19" y="12"/>
                  </a:cubicBezTo>
                  <a:cubicBezTo>
                    <a:pt x="33" y="9"/>
                    <a:pt x="33" y="9"/>
                    <a:pt x="33" y="9"/>
                  </a:cubicBezTo>
                  <a:cubicBezTo>
                    <a:pt x="33" y="11"/>
                    <a:pt x="33" y="11"/>
                    <a:pt x="33" y="11"/>
                  </a:cubicBezTo>
                  <a:cubicBezTo>
                    <a:pt x="31" y="15"/>
                    <a:pt x="31" y="15"/>
                    <a:pt x="31" y="15"/>
                  </a:cubicBezTo>
                  <a:cubicBezTo>
                    <a:pt x="39" y="43"/>
                    <a:pt x="39" y="43"/>
                    <a:pt x="39" y="43"/>
                  </a:cubicBezTo>
                  <a:cubicBezTo>
                    <a:pt x="50" y="43"/>
                    <a:pt x="58" y="32"/>
                    <a:pt x="56" y="21"/>
                  </a:cubicBezTo>
                  <a:cubicBezTo>
                    <a:pt x="54" y="13"/>
                    <a:pt x="46" y="6"/>
                    <a:pt x="37"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1" name="Freeform 50"/>
            <p:cNvSpPr>
              <a:spLocks noEditPoints="1"/>
            </p:cNvSpPr>
            <p:nvPr/>
          </p:nvSpPr>
          <p:spPr bwMode="auto">
            <a:xfrm>
              <a:off x="7954963" y="4657725"/>
              <a:ext cx="47625" cy="50800"/>
            </a:xfrm>
            <a:custGeom>
              <a:avLst/>
              <a:gdLst>
                <a:gd name="T0" fmla="*/ 67 w 73"/>
                <a:gd name="T1" fmla="*/ 40 h 80"/>
                <a:gd name="T2" fmla="*/ 52 w 73"/>
                <a:gd name="T3" fmla="*/ 48 h 80"/>
                <a:gd name="T4" fmla="*/ 54 w 73"/>
                <a:gd name="T5" fmla="*/ 17 h 80"/>
                <a:gd name="T6" fmla="*/ 41 w 73"/>
                <a:gd name="T7" fmla="*/ 0 h 80"/>
                <a:gd name="T8" fmla="*/ 39 w 73"/>
                <a:gd name="T9" fmla="*/ 1 h 80"/>
                <a:gd name="T10" fmla="*/ 43 w 73"/>
                <a:gd name="T11" fmla="*/ 11 h 80"/>
                <a:gd name="T12" fmla="*/ 43 w 73"/>
                <a:gd name="T13" fmla="*/ 31 h 80"/>
                <a:gd name="T14" fmla="*/ 19 w 73"/>
                <a:gd name="T15" fmla="*/ 23 h 80"/>
                <a:gd name="T16" fmla="*/ 5 w 73"/>
                <a:gd name="T17" fmla="*/ 51 h 80"/>
                <a:gd name="T18" fmla="*/ 18 w 73"/>
                <a:gd name="T19" fmla="*/ 80 h 80"/>
                <a:gd name="T20" fmla="*/ 22 w 73"/>
                <a:gd name="T21" fmla="*/ 78 h 80"/>
                <a:gd name="T22" fmla="*/ 23 w 73"/>
                <a:gd name="T23" fmla="*/ 75 h 80"/>
                <a:gd name="T24" fmla="*/ 68 w 73"/>
                <a:gd name="T25" fmla="*/ 52 h 80"/>
                <a:gd name="T26" fmla="*/ 71 w 73"/>
                <a:gd name="T27" fmla="*/ 54 h 80"/>
                <a:gd name="T28" fmla="*/ 73 w 73"/>
                <a:gd name="T29" fmla="*/ 54 h 80"/>
                <a:gd name="T30" fmla="*/ 67 w 73"/>
                <a:gd name="T31" fmla="*/ 40 h 80"/>
                <a:gd name="T32" fmla="*/ 17 w 73"/>
                <a:gd name="T33" fmla="*/ 66 h 80"/>
                <a:gd name="T34" fmla="*/ 23 w 73"/>
                <a:gd name="T35" fmla="*/ 33 h 80"/>
                <a:gd name="T36" fmla="*/ 45 w 73"/>
                <a:gd name="T37" fmla="*/ 51 h 80"/>
                <a:gd name="T38" fmla="*/ 17 w 73"/>
                <a:gd name="T39"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80">
                  <a:moveTo>
                    <a:pt x="67" y="40"/>
                  </a:moveTo>
                  <a:cubicBezTo>
                    <a:pt x="52" y="48"/>
                    <a:pt x="52" y="48"/>
                    <a:pt x="52" y="48"/>
                  </a:cubicBezTo>
                  <a:cubicBezTo>
                    <a:pt x="52" y="36"/>
                    <a:pt x="55" y="24"/>
                    <a:pt x="54" y="17"/>
                  </a:cubicBezTo>
                  <a:cubicBezTo>
                    <a:pt x="51" y="8"/>
                    <a:pt x="49" y="6"/>
                    <a:pt x="41" y="0"/>
                  </a:cubicBezTo>
                  <a:cubicBezTo>
                    <a:pt x="39" y="1"/>
                    <a:pt x="39" y="1"/>
                    <a:pt x="39" y="1"/>
                  </a:cubicBezTo>
                  <a:cubicBezTo>
                    <a:pt x="41" y="5"/>
                    <a:pt x="42" y="5"/>
                    <a:pt x="43" y="11"/>
                  </a:cubicBezTo>
                  <a:cubicBezTo>
                    <a:pt x="46" y="18"/>
                    <a:pt x="45" y="23"/>
                    <a:pt x="43" y="31"/>
                  </a:cubicBezTo>
                  <a:cubicBezTo>
                    <a:pt x="39" y="23"/>
                    <a:pt x="29" y="20"/>
                    <a:pt x="19" y="23"/>
                  </a:cubicBezTo>
                  <a:cubicBezTo>
                    <a:pt x="7" y="26"/>
                    <a:pt x="0" y="39"/>
                    <a:pt x="5" y="51"/>
                  </a:cubicBezTo>
                  <a:cubicBezTo>
                    <a:pt x="18" y="80"/>
                    <a:pt x="18" y="80"/>
                    <a:pt x="18" y="80"/>
                  </a:cubicBezTo>
                  <a:cubicBezTo>
                    <a:pt x="22" y="78"/>
                    <a:pt x="22" y="78"/>
                    <a:pt x="22" y="78"/>
                  </a:cubicBezTo>
                  <a:cubicBezTo>
                    <a:pt x="23" y="75"/>
                    <a:pt x="23" y="75"/>
                    <a:pt x="23" y="75"/>
                  </a:cubicBezTo>
                  <a:cubicBezTo>
                    <a:pt x="68" y="52"/>
                    <a:pt x="68" y="52"/>
                    <a:pt x="68" y="52"/>
                  </a:cubicBezTo>
                  <a:cubicBezTo>
                    <a:pt x="71" y="54"/>
                    <a:pt x="71" y="54"/>
                    <a:pt x="71" y="54"/>
                  </a:cubicBezTo>
                  <a:cubicBezTo>
                    <a:pt x="73" y="54"/>
                    <a:pt x="73" y="54"/>
                    <a:pt x="73" y="54"/>
                  </a:cubicBezTo>
                  <a:lnTo>
                    <a:pt x="67" y="40"/>
                  </a:lnTo>
                  <a:close/>
                  <a:moveTo>
                    <a:pt x="17" y="66"/>
                  </a:moveTo>
                  <a:cubicBezTo>
                    <a:pt x="11" y="54"/>
                    <a:pt x="8" y="37"/>
                    <a:pt x="23" y="33"/>
                  </a:cubicBezTo>
                  <a:cubicBezTo>
                    <a:pt x="36" y="30"/>
                    <a:pt x="44" y="42"/>
                    <a:pt x="45" y="51"/>
                  </a:cubicBezTo>
                  <a:lnTo>
                    <a:pt x="17"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2" name="Freeform 51"/>
            <p:cNvSpPr>
              <a:spLocks/>
            </p:cNvSpPr>
            <p:nvPr/>
          </p:nvSpPr>
          <p:spPr bwMode="auto">
            <a:xfrm>
              <a:off x="7975601" y="4741863"/>
              <a:ext cx="39688" cy="44450"/>
            </a:xfrm>
            <a:custGeom>
              <a:avLst/>
              <a:gdLst>
                <a:gd name="T0" fmla="*/ 3 w 64"/>
                <a:gd name="T1" fmla="*/ 59 h 68"/>
                <a:gd name="T2" fmla="*/ 4 w 64"/>
                <a:gd name="T3" fmla="*/ 13 h 68"/>
                <a:gd name="T4" fmla="*/ 0 w 64"/>
                <a:gd name="T5" fmla="*/ 0 h 68"/>
                <a:gd name="T6" fmla="*/ 16 w 64"/>
                <a:gd name="T7" fmla="*/ 10 h 68"/>
                <a:gd name="T8" fmla="*/ 12 w 64"/>
                <a:gd name="T9" fmla="*/ 12 h 68"/>
                <a:gd name="T10" fmla="*/ 10 w 64"/>
                <a:gd name="T11" fmla="*/ 31 h 68"/>
                <a:gd name="T12" fmla="*/ 61 w 64"/>
                <a:gd name="T13" fmla="*/ 30 h 68"/>
                <a:gd name="T14" fmla="*/ 62 w 64"/>
                <a:gd name="T15" fmla="*/ 28 h 68"/>
                <a:gd name="T16" fmla="*/ 64 w 64"/>
                <a:gd name="T17" fmla="*/ 28 h 68"/>
                <a:gd name="T18" fmla="*/ 64 w 64"/>
                <a:gd name="T19" fmla="*/ 46 h 68"/>
                <a:gd name="T20" fmla="*/ 63 w 64"/>
                <a:gd name="T21" fmla="*/ 46 h 68"/>
                <a:gd name="T22" fmla="*/ 61 w 64"/>
                <a:gd name="T23" fmla="*/ 42 h 68"/>
                <a:gd name="T24" fmla="*/ 10 w 64"/>
                <a:gd name="T25" fmla="*/ 43 h 68"/>
                <a:gd name="T26" fmla="*/ 11 w 64"/>
                <a:gd name="T27" fmla="*/ 57 h 68"/>
                <a:gd name="T28" fmla="*/ 14 w 64"/>
                <a:gd name="T29" fmla="*/ 59 h 68"/>
                <a:gd name="T30" fmla="*/ 1 w 64"/>
                <a:gd name="T31" fmla="*/ 68 h 68"/>
                <a:gd name="T32" fmla="*/ 3 w 64"/>
                <a:gd name="T33"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8">
                  <a:moveTo>
                    <a:pt x="3" y="59"/>
                  </a:moveTo>
                  <a:cubicBezTo>
                    <a:pt x="4" y="13"/>
                    <a:pt x="4" y="13"/>
                    <a:pt x="4" y="13"/>
                  </a:cubicBezTo>
                  <a:cubicBezTo>
                    <a:pt x="0" y="0"/>
                    <a:pt x="0" y="0"/>
                    <a:pt x="0" y="0"/>
                  </a:cubicBezTo>
                  <a:cubicBezTo>
                    <a:pt x="16" y="10"/>
                    <a:pt x="16" y="10"/>
                    <a:pt x="16" y="10"/>
                  </a:cubicBezTo>
                  <a:cubicBezTo>
                    <a:pt x="14" y="11"/>
                    <a:pt x="13" y="11"/>
                    <a:pt x="12" y="12"/>
                  </a:cubicBezTo>
                  <a:cubicBezTo>
                    <a:pt x="10" y="14"/>
                    <a:pt x="10" y="20"/>
                    <a:pt x="10" y="31"/>
                  </a:cubicBezTo>
                  <a:cubicBezTo>
                    <a:pt x="61" y="30"/>
                    <a:pt x="61" y="30"/>
                    <a:pt x="61" y="30"/>
                  </a:cubicBezTo>
                  <a:cubicBezTo>
                    <a:pt x="62" y="28"/>
                    <a:pt x="62" y="28"/>
                    <a:pt x="62" y="28"/>
                  </a:cubicBezTo>
                  <a:cubicBezTo>
                    <a:pt x="64" y="28"/>
                    <a:pt x="64" y="28"/>
                    <a:pt x="64" y="28"/>
                  </a:cubicBezTo>
                  <a:cubicBezTo>
                    <a:pt x="64" y="46"/>
                    <a:pt x="64" y="46"/>
                    <a:pt x="64" y="46"/>
                  </a:cubicBezTo>
                  <a:cubicBezTo>
                    <a:pt x="63" y="46"/>
                    <a:pt x="63" y="46"/>
                    <a:pt x="63" y="46"/>
                  </a:cubicBezTo>
                  <a:cubicBezTo>
                    <a:pt x="61" y="42"/>
                    <a:pt x="61" y="42"/>
                    <a:pt x="61" y="42"/>
                  </a:cubicBezTo>
                  <a:cubicBezTo>
                    <a:pt x="10" y="43"/>
                    <a:pt x="10" y="43"/>
                    <a:pt x="10" y="43"/>
                  </a:cubicBezTo>
                  <a:cubicBezTo>
                    <a:pt x="10" y="48"/>
                    <a:pt x="10" y="56"/>
                    <a:pt x="11" y="57"/>
                  </a:cubicBezTo>
                  <a:cubicBezTo>
                    <a:pt x="12" y="58"/>
                    <a:pt x="13" y="59"/>
                    <a:pt x="14" y="59"/>
                  </a:cubicBezTo>
                  <a:cubicBezTo>
                    <a:pt x="1" y="68"/>
                    <a:pt x="1" y="68"/>
                    <a:pt x="1" y="68"/>
                  </a:cubicBezTo>
                  <a:lnTo>
                    <a:pt x="3"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3" name="Freeform 52"/>
            <p:cNvSpPr>
              <a:spLocks/>
            </p:cNvSpPr>
            <p:nvPr/>
          </p:nvSpPr>
          <p:spPr bwMode="auto">
            <a:xfrm>
              <a:off x="7974013" y="4789488"/>
              <a:ext cx="39688" cy="17463"/>
            </a:xfrm>
            <a:custGeom>
              <a:avLst/>
              <a:gdLst>
                <a:gd name="T0" fmla="*/ 24 w 25"/>
                <a:gd name="T1" fmla="*/ 11 h 11"/>
                <a:gd name="T2" fmla="*/ 25 w 25"/>
                <a:gd name="T3" fmla="*/ 3 h 11"/>
                <a:gd name="T4" fmla="*/ 24 w 25"/>
                <a:gd name="T5" fmla="*/ 3 h 11"/>
                <a:gd name="T6" fmla="*/ 23 w 25"/>
                <a:gd name="T7" fmla="*/ 4 h 11"/>
                <a:gd name="T8" fmla="*/ 3 w 25"/>
                <a:gd name="T9" fmla="*/ 1 h 11"/>
                <a:gd name="T10" fmla="*/ 3 w 25"/>
                <a:gd name="T11" fmla="*/ 0 h 11"/>
                <a:gd name="T12" fmla="*/ 1 w 25"/>
                <a:gd name="T13" fmla="*/ 0 h 11"/>
                <a:gd name="T14" fmla="*/ 0 w 25"/>
                <a:gd name="T15" fmla="*/ 7 h 11"/>
                <a:gd name="T16" fmla="*/ 1 w 25"/>
                <a:gd name="T17" fmla="*/ 7 h 11"/>
                <a:gd name="T18" fmla="*/ 3 w 25"/>
                <a:gd name="T19" fmla="*/ 6 h 11"/>
                <a:gd name="T20" fmla="*/ 22 w 25"/>
                <a:gd name="T21" fmla="*/ 9 h 11"/>
                <a:gd name="T22" fmla="*/ 23 w 25"/>
                <a:gd name="T23" fmla="*/ 11 h 11"/>
                <a:gd name="T24" fmla="*/ 24 w 25"/>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1">
                  <a:moveTo>
                    <a:pt x="24" y="11"/>
                  </a:moveTo>
                  <a:lnTo>
                    <a:pt x="25" y="3"/>
                  </a:lnTo>
                  <a:lnTo>
                    <a:pt x="24" y="3"/>
                  </a:lnTo>
                  <a:lnTo>
                    <a:pt x="23" y="4"/>
                  </a:lnTo>
                  <a:lnTo>
                    <a:pt x="3" y="1"/>
                  </a:lnTo>
                  <a:lnTo>
                    <a:pt x="3" y="0"/>
                  </a:lnTo>
                  <a:lnTo>
                    <a:pt x="1" y="0"/>
                  </a:lnTo>
                  <a:lnTo>
                    <a:pt x="0" y="7"/>
                  </a:lnTo>
                  <a:lnTo>
                    <a:pt x="1" y="7"/>
                  </a:lnTo>
                  <a:lnTo>
                    <a:pt x="3" y="6"/>
                  </a:lnTo>
                  <a:lnTo>
                    <a:pt x="22" y="9"/>
                  </a:lnTo>
                  <a:lnTo>
                    <a:pt x="23" y="11"/>
                  </a:lnTo>
                  <a:lnTo>
                    <a:pt x="2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4" name="Freeform 53"/>
            <p:cNvSpPr>
              <a:spLocks/>
            </p:cNvSpPr>
            <p:nvPr/>
          </p:nvSpPr>
          <p:spPr bwMode="auto">
            <a:xfrm>
              <a:off x="7962901" y="4805363"/>
              <a:ext cx="44450" cy="42863"/>
            </a:xfrm>
            <a:custGeom>
              <a:avLst/>
              <a:gdLst>
                <a:gd name="T0" fmla="*/ 54 w 70"/>
                <a:gd name="T1" fmla="*/ 13 h 67"/>
                <a:gd name="T2" fmla="*/ 56 w 70"/>
                <a:gd name="T3" fmla="*/ 11 h 67"/>
                <a:gd name="T4" fmla="*/ 68 w 70"/>
                <a:gd name="T5" fmla="*/ 16 h 67"/>
                <a:gd name="T6" fmla="*/ 66 w 70"/>
                <a:gd name="T7" fmla="*/ 41 h 67"/>
                <a:gd name="T8" fmla="*/ 22 w 70"/>
                <a:gd name="T9" fmla="*/ 58 h 67"/>
                <a:gd name="T10" fmla="*/ 10 w 70"/>
                <a:gd name="T11" fmla="*/ 13 h 67"/>
                <a:gd name="T12" fmla="*/ 17 w 70"/>
                <a:gd name="T13" fmla="*/ 0 h 67"/>
                <a:gd name="T14" fmla="*/ 30 w 70"/>
                <a:gd name="T15" fmla="*/ 5 h 67"/>
                <a:gd name="T16" fmla="*/ 29 w 70"/>
                <a:gd name="T17" fmla="*/ 8 h 67"/>
                <a:gd name="T18" fmla="*/ 15 w 70"/>
                <a:gd name="T19" fmla="*/ 17 h 67"/>
                <a:gd name="T20" fmla="*/ 26 w 70"/>
                <a:gd name="T21" fmla="*/ 42 h 67"/>
                <a:gd name="T22" fmla="*/ 59 w 70"/>
                <a:gd name="T23" fmla="*/ 36 h 67"/>
                <a:gd name="T24" fmla="*/ 54 w 7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7">
                  <a:moveTo>
                    <a:pt x="54" y="13"/>
                  </a:moveTo>
                  <a:cubicBezTo>
                    <a:pt x="56" y="11"/>
                    <a:pt x="56" y="11"/>
                    <a:pt x="56" y="11"/>
                  </a:cubicBezTo>
                  <a:cubicBezTo>
                    <a:pt x="68" y="16"/>
                    <a:pt x="68" y="16"/>
                    <a:pt x="68" y="16"/>
                  </a:cubicBezTo>
                  <a:cubicBezTo>
                    <a:pt x="70" y="25"/>
                    <a:pt x="70" y="32"/>
                    <a:pt x="66" y="41"/>
                  </a:cubicBezTo>
                  <a:cubicBezTo>
                    <a:pt x="57" y="57"/>
                    <a:pt x="45" y="67"/>
                    <a:pt x="22" y="58"/>
                  </a:cubicBezTo>
                  <a:cubicBezTo>
                    <a:pt x="0" y="48"/>
                    <a:pt x="3" y="30"/>
                    <a:pt x="10" y="13"/>
                  </a:cubicBezTo>
                  <a:cubicBezTo>
                    <a:pt x="12" y="8"/>
                    <a:pt x="14" y="5"/>
                    <a:pt x="17" y="0"/>
                  </a:cubicBezTo>
                  <a:cubicBezTo>
                    <a:pt x="30" y="5"/>
                    <a:pt x="30" y="5"/>
                    <a:pt x="30" y="5"/>
                  </a:cubicBezTo>
                  <a:cubicBezTo>
                    <a:pt x="29" y="8"/>
                    <a:pt x="29" y="8"/>
                    <a:pt x="29" y="8"/>
                  </a:cubicBezTo>
                  <a:cubicBezTo>
                    <a:pt x="23" y="8"/>
                    <a:pt x="18" y="12"/>
                    <a:pt x="15" y="17"/>
                  </a:cubicBezTo>
                  <a:cubicBezTo>
                    <a:pt x="10" y="27"/>
                    <a:pt x="17" y="35"/>
                    <a:pt x="26" y="42"/>
                  </a:cubicBezTo>
                  <a:cubicBezTo>
                    <a:pt x="35" y="49"/>
                    <a:pt x="54" y="46"/>
                    <a:pt x="59" y="36"/>
                  </a:cubicBezTo>
                  <a:cubicBezTo>
                    <a:pt x="62" y="29"/>
                    <a:pt x="60" y="20"/>
                    <a:pt x="54"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5" name="Freeform 54"/>
            <p:cNvSpPr>
              <a:spLocks/>
            </p:cNvSpPr>
            <p:nvPr/>
          </p:nvSpPr>
          <p:spPr bwMode="auto">
            <a:xfrm>
              <a:off x="7953376" y="4840288"/>
              <a:ext cx="39688" cy="28575"/>
            </a:xfrm>
            <a:custGeom>
              <a:avLst/>
              <a:gdLst>
                <a:gd name="T0" fmla="*/ 21 w 25"/>
                <a:gd name="T1" fmla="*/ 18 h 18"/>
                <a:gd name="T2" fmla="*/ 25 w 25"/>
                <a:gd name="T3" fmla="*/ 11 h 18"/>
                <a:gd name="T4" fmla="*/ 25 w 25"/>
                <a:gd name="T5" fmla="*/ 11 h 18"/>
                <a:gd name="T6" fmla="*/ 23 w 25"/>
                <a:gd name="T7" fmla="*/ 12 h 18"/>
                <a:gd name="T8" fmla="*/ 4 w 25"/>
                <a:gd name="T9" fmla="*/ 2 h 18"/>
                <a:gd name="T10" fmla="*/ 5 w 25"/>
                <a:gd name="T11" fmla="*/ 1 h 18"/>
                <a:gd name="T12" fmla="*/ 3 w 25"/>
                <a:gd name="T13" fmla="*/ 0 h 18"/>
                <a:gd name="T14" fmla="*/ 0 w 25"/>
                <a:gd name="T15" fmla="*/ 7 h 18"/>
                <a:gd name="T16" fmla="*/ 1 w 25"/>
                <a:gd name="T17" fmla="*/ 8 h 18"/>
                <a:gd name="T18" fmla="*/ 3 w 25"/>
                <a:gd name="T19" fmla="*/ 6 h 18"/>
                <a:gd name="T20" fmla="*/ 20 w 25"/>
                <a:gd name="T21" fmla="*/ 16 h 18"/>
                <a:gd name="T22" fmla="*/ 20 w 25"/>
                <a:gd name="T23" fmla="*/ 18 h 18"/>
                <a:gd name="T24" fmla="*/ 21 w 25"/>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1" y="18"/>
                  </a:moveTo>
                  <a:lnTo>
                    <a:pt x="25" y="11"/>
                  </a:lnTo>
                  <a:lnTo>
                    <a:pt x="25" y="11"/>
                  </a:lnTo>
                  <a:lnTo>
                    <a:pt x="23" y="12"/>
                  </a:lnTo>
                  <a:lnTo>
                    <a:pt x="4" y="2"/>
                  </a:lnTo>
                  <a:lnTo>
                    <a:pt x="5" y="1"/>
                  </a:lnTo>
                  <a:lnTo>
                    <a:pt x="3" y="0"/>
                  </a:lnTo>
                  <a:lnTo>
                    <a:pt x="0" y="7"/>
                  </a:lnTo>
                  <a:lnTo>
                    <a:pt x="1" y="8"/>
                  </a:lnTo>
                  <a:lnTo>
                    <a:pt x="3" y="6"/>
                  </a:lnTo>
                  <a:lnTo>
                    <a:pt x="20" y="16"/>
                  </a:lnTo>
                  <a:lnTo>
                    <a:pt x="20" y="18"/>
                  </a:ln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6" name="Freeform 55"/>
            <p:cNvSpPr>
              <a:spLocks/>
            </p:cNvSpPr>
            <p:nvPr/>
          </p:nvSpPr>
          <p:spPr bwMode="auto">
            <a:xfrm>
              <a:off x="7935913" y="4864100"/>
              <a:ext cx="47625" cy="34925"/>
            </a:xfrm>
            <a:custGeom>
              <a:avLst/>
              <a:gdLst>
                <a:gd name="T0" fmla="*/ 46 w 76"/>
                <a:gd name="T1" fmla="*/ 55 h 55"/>
                <a:gd name="T2" fmla="*/ 76 w 76"/>
                <a:gd name="T3" fmla="*/ 21 h 55"/>
                <a:gd name="T4" fmla="*/ 69 w 76"/>
                <a:gd name="T5" fmla="*/ 5 h 55"/>
                <a:gd name="T6" fmla="*/ 65 w 76"/>
                <a:gd name="T7" fmla="*/ 10 h 55"/>
                <a:gd name="T8" fmla="*/ 66 w 76"/>
                <a:gd name="T9" fmla="*/ 20 h 55"/>
                <a:gd name="T10" fmla="*/ 53 w 76"/>
                <a:gd name="T11" fmla="*/ 38 h 55"/>
                <a:gd name="T12" fmla="*/ 15 w 76"/>
                <a:gd name="T13" fmla="*/ 7 h 55"/>
                <a:gd name="T14" fmla="*/ 17 w 76"/>
                <a:gd name="T15" fmla="*/ 3 h 55"/>
                <a:gd name="T16" fmla="*/ 13 w 76"/>
                <a:gd name="T17" fmla="*/ 0 h 55"/>
                <a:gd name="T18" fmla="*/ 0 w 76"/>
                <a:gd name="T19" fmla="*/ 17 h 55"/>
                <a:gd name="T20" fmla="*/ 4 w 76"/>
                <a:gd name="T21" fmla="*/ 19 h 55"/>
                <a:gd name="T22" fmla="*/ 8 w 76"/>
                <a:gd name="T23" fmla="*/ 17 h 55"/>
                <a:gd name="T24" fmla="*/ 45 w 76"/>
                <a:gd name="T25" fmla="*/ 48 h 55"/>
                <a:gd name="T26" fmla="*/ 45 w 76"/>
                <a:gd name="T27" fmla="*/ 53 h 55"/>
                <a:gd name="T28" fmla="*/ 46 w 76"/>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5">
                  <a:moveTo>
                    <a:pt x="46" y="55"/>
                  </a:moveTo>
                  <a:cubicBezTo>
                    <a:pt x="76" y="21"/>
                    <a:pt x="76" y="21"/>
                    <a:pt x="76" y="21"/>
                  </a:cubicBezTo>
                  <a:cubicBezTo>
                    <a:pt x="69" y="5"/>
                    <a:pt x="69" y="5"/>
                    <a:pt x="69" y="5"/>
                  </a:cubicBezTo>
                  <a:cubicBezTo>
                    <a:pt x="65" y="10"/>
                    <a:pt x="65" y="10"/>
                    <a:pt x="65" y="10"/>
                  </a:cubicBezTo>
                  <a:cubicBezTo>
                    <a:pt x="65" y="10"/>
                    <a:pt x="67" y="16"/>
                    <a:pt x="66" y="20"/>
                  </a:cubicBezTo>
                  <a:cubicBezTo>
                    <a:pt x="65" y="28"/>
                    <a:pt x="53" y="38"/>
                    <a:pt x="53" y="38"/>
                  </a:cubicBezTo>
                  <a:cubicBezTo>
                    <a:pt x="15" y="7"/>
                    <a:pt x="15" y="7"/>
                    <a:pt x="15" y="7"/>
                  </a:cubicBezTo>
                  <a:cubicBezTo>
                    <a:pt x="17" y="3"/>
                    <a:pt x="17" y="3"/>
                    <a:pt x="17" y="3"/>
                  </a:cubicBezTo>
                  <a:cubicBezTo>
                    <a:pt x="13" y="0"/>
                    <a:pt x="13" y="0"/>
                    <a:pt x="13" y="0"/>
                  </a:cubicBezTo>
                  <a:cubicBezTo>
                    <a:pt x="0" y="17"/>
                    <a:pt x="0" y="17"/>
                    <a:pt x="0" y="17"/>
                  </a:cubicBezTo>
                  <a:cubicBezTo>
                    <a:pt x="4" y="19"/>
                    <a:pt x="4" y="19"/>
                    <a:pt x="4" y="19"/>
                  </a:cubicBezTo>
                  <a:cubicBezTo>
                    <a:pt x="8" y="17"/>
                    <a:pt x="8" y="17"/>
                    <a:pt x="8" y="17"/>
                  </a:cubicBezTo>
                  <a:cubicBezTo>
                    <a:pt x="45" y="48"/>
                    <a:pt x="45" y="48"/>
                    <a:pt x="45" y="48"/>
                  </a:cubicBezTo>
                  <a:cubicBezTo>
                    <a:pt x="45" y="53"/>
                    <a:pt x="45" y="53"/>
                    <a:pt x="45" y="53"/>
                  </a:cubicBezTo>
                  <a:lnTo>
                    <a:pt x="46"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7" name="Freeform 56"/>
            <p:cNvSpPr>
              <a:spLocks/>
            </p:cNvSpPr>
            <p:nvPr/>
          </p:nvSpPr>
          <p:spPr bwMode="auto">
            <a:xfrm>
              <a:off x="7880351" y="4895850"/>
              <a:ext cx="33338" cy="52388"/>
            </a:xfrm>
            <a:custGeom>
              <a:avLst/>
              <a:gdLst>
                <a:gd name="T0" fmla="*/ 29 w 52"/>
                <a:gd name="T1" fmla="*/ 81 h 81"/>
                <a:gd name="T2" fmla="*/ 46 w 52"/>
                <a:gd name="T3" fmla="*/ 73 h 81"/>
                <a:gd name="T4" fmla="*/ 44 w 52"/>
                <a:gd name="T5" fmla="*/ 71 h 81"/>
                <a:gd name="T6" fmla="*/ 40 w 52"/>
                <a:gd name="T7" fmla="*/ 70 h 81"/>
                <a:gd name="T8" fmla="*/ 28 w 52"/>
                <a:gd name="T9" fmla="*/ 47 h 81"/>
                <a:gd name="T10" fmla="*/ 44 w 52"/>
                <a:gd name="T11" fmla="*/ 39 h 81"/>
                <a:gd name="T12" fmla="*/ 52 w 52"/>
                <a:gd name="T13" fmla="*/ 38 h 81"/>
                <a:gd name="T14" fmla="*/ 46 w 52"/>
                <a:gd name="T15" fmla="*/ 27 h 81"/>
                <a:gd name="T16" fmla="*/ 41 w 52"/>
                <a:gd name="T17" fmla="*/ 32 h 81"/>
                <a:gd name="T18" fmla="*/ 25 w 52"/>
                <a:gd name="T19" fmla="*/ 41 h 81"/>
                <a:gd name="T20" fmla="*/ 17 w 52"/>
                <a:gd name="T21" fmla="*/ 24 h 81"/>
                <a:gd name="T22" fmla="*/ 35 w 52"/>
                <a:gd name="T23" fmla="*/ 14 h 81"/>
                <a:gd name="T24" fmla="*/ 42 w 52"/>
                <a:gd name="T25" fmla="*/ 12 h 81"/>
                <a:gd name="T26" fmla="*/ 43 w 52"/>
                <a:gd name="T27" fmla="*/ 7 h 81"/>
                <a:gd name="T28" fmla="*/ 47 w 52"/>
                <a:gd name="T29" fmla="*/ 0 h 81"/>
                <a:gd name="T30" fmla="*/ 0 w 52"/>
                <a:gd name="T31" fmla="*/ 27 h 81"/>
                <a:gd name="T32" fmla="*/ 1 w 52"/>
                <a:gd name="T33" fmla="*/ 31 h 81"/>
                <a:gd name="T34" fmla="*/ 6 w 52"/>
                <a:gd name="T35" fmla="*/ 30 h 81"/>
                <a:gd name="T36" fmla="*/ 28 w 52"/>
                <a:gd name="T37" fmla="*/ 75 h 81"/>
                <a:gd name="T38" fmla="*/ 27 w 52"/>
                <a:gd name="T39" fmla="*/ 79 h 81"/>
                <a:gd name="T40" fmla="*/ 29 w 52"/>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81">
                  <a:moveTo>
                    <a:pt x="29" y="81"/>
                  </a:moveTo>
                  <a:cubicBezTo>
                    <a:pt x="46" y="73"/>
                    <a:pt x="46" y="73"/>
                    <a:pt x="46" y="73"/>
                  </a:cubicBezTo>
                  <a:cubicBezTo>
                    <a:pt x="44" y="71"/>
                    <a:pt x="44" y="71"/>
                    <a:pt x="44" y="71"/>
                  </a:cubicBezTo>
                  <a:cubicBezTo>
                    <a:pt x="40" y="70"/>
                    <a:pt x="40" y="70"/>
                    <a:pt x="40" y="70"/>
                  </a:cubicBezTo>
                  <a:cubicBezTo>
                    <a:pt x="28" y="47"/>
                    <a:pt x="28" y="47"/>
                    <a:pt x="28" y="47"/>
                  </a:cubicBezTo>
                  <a:cubicBezTo>
                    <a:pt x="28" y="47"/>
                    <a:pt x="38" y="41"/>
                    <a:pt x="44" y="39"/>
                  </a:cubicBezTo>
                  <a:cubicBezTo>
                    <a:pt x="47" y="38"/>
                    <a:pt x="52" y="38"/>
                    <a:pt x="52" y="38"/>
                  </a:cubicBezTo>
                  <a:cubicBezTo>
                    <a:pt x="46" y="27"/>
                    <a:pt x="46" y="27"/>
                    <a:pt x="46" y="27"/>
                  </a:cubicBezTo>
                  <a:cubicBezTo>
                    <a:pt x="46" y="27"/>
                    <a:pt x="43" y="31"/>
                    <a:pt x="41" y="32"/>
                  </a:cubicBezTo>
                  <a:cubicBezTo>
                    <a:pt x="36" y="37"/>
                    <a:pt x="25" y="41"/>
                    <a:pt x="25" y="41"/>
                  </a:cubicBezTo>
                  <a:cubicBezTo>
                    <a:pt x="17" y="24"/>
                    <a:pt x="17" y="24"/>
                    <a:pt x="17" y="24"/>
                  </a:cubicBezTo>
                  <a:cubicBezTo>
                    <a:pt x="17" y="24"/>
                    <a:pt x="28" y="16"/>
                    <a:pt x="35" y="14"/>
                  </a:cubicBezTo>
                  <a:cubicBezTo>
                    <a:pt x="38" y="13"/>
                    <a:pt x="42" y="12"/>
                    <a:pt x="42" y="12"/>
                  </a:cubicBezTo>
                  <a:cubicBezTo>
                    <a:pt x="42" y="12"/>
                    <a:pt x="43" y="9"/>
                    <a:pt x="43" y="7"/>
                  </a:cubicBezTo>
                  <a:cubicBezTo>
                    <a:pt x="44" y="4"/>
                    <a:pt x="47" y="0"/>
                    <a:pt x="47" y="0"/>
                  </a:cubicBezTo>
                  <a:cubicBezTo>
                    <a:pt x="0" y="27"/>
                    <a:pt x="0" y="27"/>
                    <a:pt x="0" y="27"/>
                  </a:cubicBezTo>
                  <a:cubicBezTo>
                    <a:pt x="1" y="31"/>
                    <a:pt x="1" y="31"/>
                    <a:pt x="1" y="31"/>
                  </a:cubicBezTo>
                  <a:cubicBezTo>
                    <a:pt x="6" y="30"/>
                    <a:pt x="6" y="30"/>
                    <a:pt x="6" y="30"/>
                  </a:cubicBezTo>
                  <a:cubicBezTo>
                    <a:pt x="28" y="75"/>
                    <a:pt x="28" y="75"/>
                    <a:pt x="28" y="75"/>
                  </a:cubicBezTo>
                  <a:cubicBezTo>
                    <a:pt x="27" y="79"/>
                    <a:pt x="27" y="79"/>
                    <a:pt x="27" y="79"/>
                  </a:cubicBezTo>
                  <a:lnTo>
                    <a:pt x="29"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8" name="Freeform 57"/>
            <p:cNvSpPr>
              <a:spLocks noEditPoints="1"/>
            </p:cNvSpPr>
            <p:nvPr/>
          </p:nvSpPr>
          <p:spPr bwMode="auto">
            <a:xfrm>
              <a:off x="7685088" y="4448175"/>
              <a:ext cx="254000" cy="468313"/>
            </a:xfrm>
            <a:custGeom>
              <a:avLst/>
              <a:gdLst>
                <a:gd name="T0" fmla="*/ 334 w 401"/>
                <a:gd name="T1" fmla="*/ 149 h 738"/>
                <a:gd name="T2" fmla="*/ 224 w 401"/>
                <a:gd name="T3" fmla="*/ 31 h 738"/>
                <a:gd name="T4" fmla="*/ 177 w 401"/>
                <a:gd name="T5" fmla="*/ 31 h 738"/>
                <a:gd name="T6" fmla="*/ 67 w 401"/>
                <a:gd name="T7" fmla="*/ 149 h 738"/>
                <a:gd name="T8" fmla="*/ 0 w 401"/>
                <a:gd name="T9" fmla="*/ 273 h 738"/>
                <a:gd name="T10" fmla="*/ 200 w 401"/>
                <a:gd name="T11" fmla="*/ 738 h 738"/>
                <a:gd name="T12" fmla="*/ 401 w 401"/>
                <a:gd name="T13" fmla="*/ 273 h 738"/>
                <a:gd name="T14" fmla="*/ 263 w 401"/>
                <a:gd name="T15" fmla="*/ 199 h 738"/>
                <a:gd name="T16" fmla="*/ 312 w 401"/>
                <a:gd name="T17" fmla="*/ 149 h 738"/>
                <a:gd name="T18" fmla="*/ 224 w 401"/>
                <a:gd name="T19" fmla="*/ 89 h 738"/>
                <a:gd name="T20" fmla="*/ 200 w 401"/>
                <a:gd name="T21" fmla="*/ 199 h 738"/>
                <a:gd name="T22" fmla="*/ 241 w 401"/>
                <a:gd name="T23" fmla="*/ 147 h 738"/>
                <a:gd name="T24" fmla="*/ 200 w 401"/>
                <a:gd name="T25" fmla="*/ 17 h 738"/>
                <a:gd name="T26" fmla="*/ 238 w 401"/>
                <a:gd name="T27" fmla="*/ 61 h 738"/>
                <a:gd name="T28" fmla="*/ 194 w 401"/>
                <a:gd name="T29" fmla="*/ 92 h 738"/>
                <a:gd name="T30" fmla="*/ 177 w 401"/>
                <a:gd name="T31" fmla="*/ 89 h 738"/>
                <a:gd name="T32" fmla="*/ 177 w 401"/>
                <a:gd name="T33" fmla="*/ 89 h 738"/>
                <a:gd name="T34" fmla="*/ 138 w 401"/>
                <a:gd name="T35" fmla="*/ 147 h 738"/>
                <a:gd name="T36" fmla="*/ 200 w 401"/>
                <a:gd name="T37" fmla="*/ 221 h 738"/>
                <a:gd name="T38" fmla="*/ 294 w 401"/>
                <a:gd name="T39" fmla="*/ 231 h 738"/>
                <a:gd name="T40" fmla="*/ 225 w 401"/>
                <a:gd name="T41" fmla="*/ 274 h 738"/>
                <a:gd name="T42" fmla="*/ 177 w 401"/>
                <a:gd name="T43" fmla="*/ 241 h 738"/>
                <a:gd name="T44" fmla="*/ 174 w 401"/>
                <a:gd name="T45" fmla="*/ 272 h 738"/>
                <a:gd name="T46" fmla="*/ 106 w 401"/>
                <a:gd name="T47" fmla="*/ 231 h 738"/>
                <a:gd name="T48" fmla="*/ 41 w 401"/>
                <a:gd name="T49" fmla="*/ 391 h 738"/>
                <a:gd name="T50" fmla="*/ 168 w 401"/>
                <a:gd name="T51" fmla="*/ 357 h 738"/>
                <a:gd name="T52" fmla="*/ 47 w 401"/>
                <a:gd name="T53" fmla="*/ 413 h 738"/>
                <a:gd name="T54" fmla="*/ 47 w 401"/>
                <a:gd name="T55" fmla="*/ 413 h 738"/>
                <a:gd name="T56" fmla="*/ 152 w 401"/>
                <a:gd name="T57" fmla="*/ 650 h 738"/>
                <a:gd name="T58" fmla="*/ 249 w 401"/>
                <a:gd name="T59" fmla="*/ 650 h 738"/>
                <a:gd name="T60" fmla="*/ 227 w 401"/>
                <a:gd name="T61" fmla="*/ 534 h 738"/>
                <a:gd name="T62" fmla="*/ 194 w 401"/>
                <a:gd name="T63" fmla="*/ 711 h 738"/>
                <a:gd name="T64" fmla="*/ 93 w 401"/>
                <a:gd name="T65" fmla="*/ 534 h 738"/>
                <a:gd name="T66" fmla="*/ 173 w 401"/>
                <a:gd name="T67" fmla="*/ 413 h 738"/>
                <a:gd name="T68" fmla="*/ 330 w 401"/>
                <a:gd name="T69" fmla="*/ 484 h 738"/>
                <a:gd name="T70" fmla="*/ 189 w 401"/>
                <a:gd name="T71" fmla="*/ 391 h 738"/>
                <a:gd name="T72" fmla="*/ 230 w 401"/>
                <a:gd name="T73" fmla="*/ 391 h 738"/>
                <a:gd name="T74" fmla="*/ 249 w 401"/>
                <a:gd name="T75" fmla="*/ 413 h 738"/>
                <a:gd name="T76" fmla="*/ 307 w 401"/>
                <a:gd name="T77" fmla="*/ 391 h 738"/>
                <a:gd name="T78" fmla="*/ 361 w 401"/>
                <a:gd name="T79" fmla="*/ 391 h 738"/>
                <a:gd name="T80" fmla="*/ 374 w 401"/>
                <a:gd name="T81" fmla="*/ 336 h 738"/>
                <a:gd name="T82" fmla="*/ 200 w 401"/>
                <a:gd name="T83" fmla="*/ 364 h 738"/>
                <a:gd name="T84" fmla="*/ 29 w 401"/>
                <a:gd name="T85" fmla="*/ 336 h 738"/>
                <a:gd name="T86" fmla="*/ 132 w 401"/>
                <a:gd name="T87" fmla="*/ 256 h 738"/>
                <a:gd name="T88" fmla="*/ 145 w 401"/>
                <a:gd name="T89" fmla="*/ 300 h 738"/>
                <a:gd name="T90" fmla="*/ 194 w 401"/>
                <a:gd name="T91" fmla="*/ 273 h 738"/>
                <a:gd name="T92" fmla="*/ 198 w 401"/>
                <a:gd name="T93" fmla="*/ 252 h 738"/>
                <a:gd name="T94" fmla="*/ 205 w 401"/>
                <a:gd name="T95" fmla="*/ 278 h 738"/>
                <a:gd name="T96" fmla="*/ 281 w 401"/>
                <a:gd name="T97" fmla="*/ 280 h 738"/>
                <a:gd name="T98" fmla="*/ 294 w 401"/>
                <a:gd name="T99" fmla="*/ 25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738">
                  <a:moveTo>
                    <a:pt x="392" y="207"/>
                  </a:moveTo>
                  <a:cubicBezTo>
                    <a:pt x="389" y="199"/>
                    <a:pt x="389" y="199"/>
                    <a:pt x="389" y="199"/>
                  </a:cubicBezTo>
                  <a:cubicBezTo>
                    <a:pt x="334" y="199"/>
                    <a:pt x="334" y="199"/>
                    <a:pt x="334" y="199"/>
                  </a:cubicBezTo>
                  <a:cubicBezTo>
                    <a:pt x="334" y="149"/>
                    <a:pt x="334" y="149"/>
                    <a:pt x="334" y="149"/>
                  </a:cubicBezTo>
                  <a:cubicBezTo>
                    <a:pt x="334" y="135"/>
                    <a:pt x="327" y="121"/>
                    <a:pt x="308" y="115"/>
                  </a:cubicBezTo>
                  <a:cubicBezTo>
                    <a:pt x="295" y="99"/>
                    <a:pt x="276" y="85"/>
                    <a:pt x="255" y="76"/>
                  </a:cubicBezTo>
                  <a:cubicBezTo>
                    <a:pt x="255" y="31"/>
                    <a:pt x="255" y="31"/>
                    <a:pt x="255" y="31"/>
                  </a:cubicBezTo>
                  <a:cubicBezTo>
                    <a:pt x="224" y="31"/>
                    <a:pt x="224" y="31"/>
                    <a:pt x="224" y="31"/>
                  </a:cubicBezTo>
                  <a:cubicBezTo>
                    <a:pt x="224" y="0"/>
                    <a:pt x="224" y="0"/>
                    <a:pt x="224" y="0"/>
                  </a:cubicBezTo>
                  <a:cubicBezTo>
                    <a:pt x="200" y="0"/>
                    <a:pt x="200" y="0"/>
                    <a:pt x="200" y="0"/>
                  </a:cubicBezTo>
                  <a:cubicBezTo>
                    <a:pt x="177" y="0"/>
                    <a:pt x="177" y="0"/>
                    <a:pt x="177" y="0"/>
                  </a:cubicBezTo>
                  <a:cubicBezTo>
                    <a:pt x="177" y="31"/>
                    <a:pt x="177" y="31"/>
                    <a:pt x="177" y="31"/>
                  </a:cubicBezTo>
                  <a:cubicBezTo>
                    <a:pt x="146" y="31"/>
                    <a:pt x="146" y="31"/>
                    <a:pt x="146" y="31"/>
                  </a:cubicBezTo>
                  <a:cubicBezTo>
                    <a:pt x="146" y="76"/>
                    <a:pt x="146" y="76"/>
                    <a:pt x="146" y="76"/>
                  </a:cubicBezTo>
                  <a:cubicBezTo>
                    <a:pt x="125" y="85"/>
                    <a:pt x="106" y="99"/>
                    <a:pt x="93" y="115"/>
                  </a:cubicBezTo>
                  <a:cubicBezTo>
                    <a:pt x="74" y="121"/>
                    <a:pt x="67" y="135"/>
                    <a:pt x="67" y="149"/>
                  </a:cubicBezTo>
                  <a:cubicBezTo>
                    <a:pt x="67" y="199"/>
                    <a:pt x="67" y="199"/>
                    <a:pt x="67" y="199"/>
                  </a:cubicBezTo>
                  <a:cubicBezTo>
                    <a:pt x="13" y="199"/>
                    <a:pt x="13" y="199"/>
                    <a:pt x="13" y="199"/>
                  </a:cubicBezTo>
                  <a:cubicBezTo>
                    <a:pt x="10" y="207"/>
                    <a:pt x="10" y="207"/>
                    <a:pt x="10" y="207"/>
                  </a:cubicBezTo>
                  <a:cubicBezTo>
                    <a:pt x="3" y="227"/>
                    <a:pt x="0" y="249"/>
                    <a:pt x="0" y="273"/>
                  </a:cubicBezTo>
                  <a:cubicBezTo>
                    <a:pt x="0" y="347"/>
                    <a:pt x="28" y="433"/>
                    <a:pt x="55" y="501"/>
                  </a:cubicBezTo>
                  <a:cubicBezTo>
                    <a:pt x="96" y="602"/>
                    <a:pt x="150" y="695"/>
                    <a:pt x="179" y="726"/>
                  </a:cubicBezTo>
                  <a:cubicBezTo>
                    <a:pt x="185" y="732"/>
                    <a:pt x="191" y="738"/>
                    <a:pt x="200" y="738"/>
                  </a:cubicBezTo>
                  <a:cubicBezTo>
                    <a:pt x="200" y="738"/>
                    <a:pt x="200" y="738"/>
                    <a:pt x="200" y="738"/>
                  </a:cubicBezTo>
                  <a:cubicBezTo>
                    <a:pt x="201" y="738"/>
                    <a:pt x="201" y="738"/>
                    <a:pt x="201" y="738"/>
                  </a:cubicBezTo>
                  <a:cubicBezTo>
                    <a:pt x="210" y="738"/>
                    <a:pt x="215" y="732"/>
                    <a:pt x="222" y="726"/>
                  </a:cubicBezTo>
                  <a:cubicBezTo>
                    <a:pt x="251" y="695"/>
                    <a:pt x="306" y="602"/>
                    <a:pt x="347" y="501"/>
                  </a:cubicBezTo>
                  <a:cubicBezTo>
                    <a:pt x="374" y="433"/>
                    <a:pt x="401" y="347"/>
                    <a:pt x="401" y="273"/>
                  </a:cubicBezTo>
                  <a:cubicBezTo>
                    <a:pt x="401" y="249"/>
                    <a:pt x="399" y="227"/>
                    <a:pt x="392" y="207"/>
                  </a:cubicBezTo>
                  <a:moveTo>
                    <a:pt x="312" y="149"/>
                  </a:moveTo>
                  <a:cubicBezTo>
                    <a:pt x="312" y="199"/>
                    <a:pt x="312" y="199"/>
                    <a:pt x="312" y="199"/>
                  </a:cubicBezTo>
                  <a:cubicBezTo>
                    <a:pt x="263" y="199"/>
                    <a:pt x="263" y="199"/>
                    <a:pt x="263" y="199"/>
                  </a:cubicBezTo>
                  <a:cubicBezTo>
                    <a:pt x="263" y="147"/>
                    <a:pt x="263" y="147"/>
                    <a:pt x="263" y="147"/>
                  </a:cubicBezTo>
                  <a:cubicBezTo>
                    <a:pt x="263" y="140"/>
                    <a:pt x="264" y="139"/>
                    <a:pt x="266" y="138"/>
                  </a:cubicBezTo>
                  <a:cubicBezTo>
                    <a:pt x="268" y="136"/>
                    <a:pt x="275" y="134"/>
                    <a:pt x="290" y="134"/>
                  </a:cubicBezTo>
                  <a:cubicBezTo>
                    <a:pt x="310" y="134"/>
                    <a:pt x="312" y="143"/>
                    <a:pt x="312" y="149"/>
                  </a:cubicBezTo>
                  <a:moveTo>
                    <a:pt x="276" y="113"/>
                  </a:moveTo>
                  <a:cubicBezTo>
                    <a:pt x="269" y="114"/>
                    <a:pt x="261" y="116"/>
                    <a:pt x="255" y="119"/>
                  </a:cubicBezTo>
                  <a:cubicBezTo>
                    <a:pt x="248" y="108"/>
                    <a:pt x="238" y="101"/>
                    <a:pt x="224" y="97"/>
                  </a:cubicBezTo>
                  <a:cubicBezTo>
                    <a:pt x="224" y="89"/>
                    <a:pt x="224" y="89"/>
                    <a:pt x="224" y="89"/>
                  </a:cubicBezTo>
                  <a:cubicBezTo>
                    <a:pt x="243" y="93"/>
                    <a:pt x="262" y="101"/>
                    <a:pt x="276" y="113"/>
                  </a:cubicBezTo>
                  <a:moveTo>
                    <a:pt x="241" y="147"/>
                  </a:moveTo>
                  <a:cubicBezTo>
                    <a:pt x="241" y="199"/>
                    <a:pt x="241" y="199"/>
                    <a:pt x="241" y="199"/>
                  </a:cubicBezTo>
                  <a:cubicBezTo>
                    <a:pt x="200" y="199"/>
                    <a:pt x="200" y="199"/>
                    <a:pt x="200" y="199"/>
                  </a:cubicBezTo>
                  <a:cubicBezTo>
                    <a:pt x="160" y="199"/>
                    <a:pt x="160" y="199"/>
                    <a:pt x="160" y="199"/>
                  </a:cubicBezTo>
                  <a:cubicBezTo>
                    <a:pt x="160" y="147"/>
                    <a:pt x="160" y="147"/>
                    <a:pt x="160" y="147"/>
                  </a:cubicBezTo>
                  <a:cubicBezTo>
                    <a:pt x="160" y="132"/>
                    <a:pt x="170" y="114"/>
                    <a:pt x="200" y="114"/>
                  </a:cubicBezTo>
                  <a:cubicBezTo>
                    <a:pt x="231" y="114"/>
                    <a:pt x="241" y="132"/>
                    <a:pt x="241" y="147"/>
                  </a:cubicBezTo>
                  <a:moveTo>
                    <a:pt x="163" y="48"/>
                  </a:moveTo>
                  <a:cubicBezTo>
                    <a:pt x="194" y="48"/>
                    <a:pt x="194" y="48"/>
                    <a:pt x="194" y="48"/>
                  </a:cubicBezTo>
                  <a:cubicBezTo>
                    <a:pt x="194" y="17"/>
                    <a:pt x="194" y="17"/>
                    <a:pt x="194" y="17"/>
                  </a:cubicBezTo>
                  <a:cubicBezTo>
                    <a:pt x="200" y="17"/>
                    <a:pt x="200" y="17"/>
                    <a:pt x="200" y="17"/>
                  </a:cubicBezTo>
                  <a:cubicBezTo>
                    <a:pt x="207" y="17"/>
                    <a:pt x="207" y="17"/>
                    <a:pt x="207" y="17"/>
                  </a:cubicBezTo>
                  <a:cubicBezTo>
                    <a:pt x="207" y="48"/>
                    <a:pt x="207" y="48"/>
                    <a:pt x="207" y="48"/>
                  </a:cubicBezTo>
                  <a:cubicBezTo>
                    <a:pt x="238" y="48"/>
                    <a:pt x="238" y="48"/>
                    <a:pt x="238" y="48"/>
                  </a:cubicBezTo>
                  <a:cubicBezTo>
                    <a:pt x="238" y="61"/>
                    <a:pt x="238" y="61"/>
                    <a:pt x="238" y="61"/>
                  </a:cubicBezTo>
                  <a:cubicBezTo>
                    <a:pt x="207" y="61"/>
                    <a:pt x="207" y="61"/>
                    <a:pt x="207" y="61"/>
                  </a:cubicBezTo>
                  <a:cubicBezTo>
                    <a:pt x="207" y="92"/>
                    <a:pt x="207" y="92"/>
                    <a:pt x="207" y="92"/>
                  </a:cubicBezTo>
                  <a:cubicBezTo>
                    <a:pt x="200" y="92"/>
                    <a:pt x="200" y="92"/>
                    <a:pt x="200" y="92"/>
                  </a:cubicBezTo>
                  <a:cubicBezTo>
                    <a:pt x="194" y="92"/>
                    <a:pt x="194" y="92"/>
                    <a:pt x="194" y="92"/>
                  </a:cubicBezTo>
                  <a:cubicBezTo>
                    <a:pt x="194" y="61"/>
                    <a:pt x="194" y="61"/>
                    <a:pt x="194" y="61"/>
                  </a:cubicBezTo>
                  <a:cubicBezTo>
                    <a:pt x="163" y="61"/>
                    <a:pt x="163" y="61"/>
                    <a:pt x="163" y="61"/>
                  </a:cubicBezTo>
                  <a:lnTo>
                    <a:pt x="163" y="48"/>
                  </a:lnTo>
                  <a:close/>
                  <a:moveTo>
                    <a:pt x="177" y="89"/>
                  </a:moveTo>
                  <a:cubicBezTo>
                    <a:pt x="177" y="97"/>
                    <a:pt x="177" y="97"/>
                    <a:pt x="177" y="97"/>
                  </a:cubicBezTo>
                  <a:cubicBezTo>
                    <a:pt x="164" y="101"/>
                    <a:pt x="153" y="108"/>
                    <a:pt x="146" y="119"/>
                  </a:cubicBezTo>
                  <a:cubicBezTo>
                    <a:pt x="140" y="116"/>
                    <a:pt x="133" y="114"/>
                    <a:pt x="125" y="113"/>
                  </a:cubicBezTo>
                  <a:cubicBezTo>
                    <a:pt x="140" y="101"/>
                    <a:pt x="158" y="93"/>
                    <a:pt x="177" y="89"/>
                  </a:cubicBezTo>
                  <a:moveTo>
                    <a:pt x="89" y="149"/>
                  </a:moveTo>
                  <a:cubicBezTo>
                    <a:pt x="89" y="143"/>
                    <a:pt x="91" y="134"/>
                    <a:pt x="111" y="134"/>
                  </a:cubicBezTo>
                  <a:cubicBezTo>
                    <a:pt x="126" y="134"/>
                    <a:pt x="133" y="136"/>
                    <a:pt x="136" y="138"/>
                  </a:cubicBezTo>
                  <a:cubicBezTo>
                    <a:pt x="137" y="139"/>
                    <a:pt x="138" y="140"/>
                    <a:pt x="138" y="147"/>
                  </a:cubicBezTo>
                  <a:cubicBezTo>
                    <a:pt x="138" y="199"/>
                    <a:pt x="138" y="199"/>
                    <a:pt x="138" y="199"/>
                  </a:cubicBezTo>
                  <a:cubicBezTo>
                    <a:pt x="89" y="199"/>
                    <a:pt x="89" y="199"/>
                    <a:pt x="89" y="199"/>
                  </a:cubicBezTo>
                  <a:lnTo>
                    <a:pt x="89" y="149"/>
                  </a:lnTo>
                  <a:close/>
                  <a:moveTo>
                    <a:pt x="200" y="221"/>
                  </a:moveTo>
                  <a:cubicBezTo>
                    <a:pt x="200" y="221"/>
                    <a:pt x="200" y="221"/>
                    <a:pt x="200" y="221"/>
                  </a:cubicBezTo>
                  <a:cubicBezTo>
                    <a:pt x="374" y="221"/>
                    <a:pt x="374" y="221"/>
                    <a:pt x="374" y="221"/>
                  </a:cubicBezTo>
                  <a:cubicBezTo>
                    <a:pt x="374" y="224"/>
                    <a:pt x="375" y="228"/>
                    <a:pt x="376" y="231"/>
                  </a:cubicBezTo>
                  <a:cubicBezTo>
                    <a:pt x="294" y="231"/>
                    <a:pt x="294" y="231"/>
                    <a:pt x="294" y="231"/>
                  </a:cubicBezTo>
                  <a:cubicBezTo>
                    <a:pt x="260" y="231"/>
                    <a:pt x="245" y="240"/>
                    <a:pt x="245" y="259"/>
                  </a:cubicBezTo>
                  <a:cubicBezTo>
                    <a:pt x="245" y="266"/>
                    <a:pt x="248" y="272"/>
                    <a:pt x="254" y="277"/>
                  </a:cubicBezTo>
                  <a:cubicBezTo>
                    <a:pt x="250" y="279"/>
                    <a:pt x="233" y="284"/>
                    <a:pt x="231" y="285"/>
                  </a:cubicBezTo>
                  <a:cubicBezTo>
                    <a:pt x="229" y="283"/>
                    <a:pt x="225" y="280"/>
                    <a:pt x="225" y="274"/>
                  </a:cubicBezTo>
                  <a:cubicBezTo>
                    <a:pt x="226" y="272"/>
                    <a:pt x="230" y="266"/>
                    <a:pt x="230" y="258"/>
                  </a:cubicBezTo>
                  <a:cubicBezTo>
                    <a:pt x="230" y="246"/>
                    <a:pt x="222" y="234"/>
                    <a:pt x="200" y="233"/>
                  </a:cubicBezTo>
                  <a:cubicBezTo>
                    <a:pt x="190" y="233"/>
                    <a:pt x="184" y="236"/>
                    <a:pt x="178" y="240"/>
                  </a:cubicBezTo>
                  <a:cubicBezTo>
                    <a:pt x="178" y="241"/>
                    <a:pt x="178" y="241"/>
                    <a:pt x="177" y="241"/>
                  </a:cubicBezTo>
                  <a:cubicBezTo>
                    <a:pt x="168" y="244"/>
                    <a:pt x="163" y="250"/>
                    <a:pt x="163" y="258"/>
                  </a:cubicBezTo>
                  <a:cubicBezTo>
                    <a:pt x="163" y="267"/>
                    <a:pt x="163" y="267"/>
                    <a:pt x="163" y="267"/>
                  </a:cubicBezTo>
                  <a:cubicBezTo>
                    <a:pt x="163" y="267"/>
                    <a:pt x="167" y="267"/>
                    <a:pt x="169" y="268"/>
                  </a:cubicBezTo>
                  <a:cubicBezTo>
                    <a:pt x="172" y="269"/>
                    <a:pt x="173" y="270"/>
                    <a:pt x="174" y="272"/>
                  </a:cubicBezTo>
                  <a:cubicBezTo>
                    <a:pt x="176" y="275"/>
                    <a:pt x="174" y="283"/>
                    <a:pt x="169" y="285"/>
                  </a:cubicBezTo>
                  <a:cubicBezTo>
                    <a:pt x="167" y="284"/>
                    <a:pt x="150" y="279"/>
                    <a:pt x="146" y="277"/>
                  </a:cubicBezTo>
                  <a:cubicBezTo>
                    <a:pt x="152" y="272"/>
                    <a:pt x="156" y="266"/>
                    <a:pt x="156" y="259"/>
                  </a:cubicBezTo>
                  <a:cubicBezTo>
                    <a:pt x="156" y="240"/>
                    <a:pt x="141" y="231"/>
                    <a:pt x="106" y="231"/>
                  </a:cubicBezTo>
                  <a:cubicBezTo>
                    <a:pt x="26" y="231"/>
                    <a:pt x="26" y="231"/>
                    <a:pt x="26" y="231"/>
                  </a:cubicBezTo>
                  <a:cubicBezTo>
                    <a:pt x="27" y="228"/>
                    <a:pt x="28" y="224"/>
                    <a:pt x="29" y="221"/>
                  </a:cubicBezTo>
                  <a:lnTo>
                    <a:pt x="200" y="221"/>
                  </a:lnTo>
                  <a:close/>
                  <a:moveTo>
                    <a:pt x="41" y="391"/>
                  </a:moveTo>
                  <a:cubicBezTo>
                    <a:pt x="38" y="379"/>
                    <a:pt x="35" y="369"/>
                    <a:pt x="33" y="357"/>
                  </a:cubicBezTo>
                  <a:cubicBezTo>
                    <a:pt x="57" y="354"/>
                    <a:pt x="116" y="344"/>
                    <a:pt x="158" y="338"/>
                  </a:cubicBezTo>
                  <a:lnTo>
                    <a:pt x="41" y="391"/>
                  </a:lnTo>
                  <a:close/>
                  <a:moveTo>
                    <a:pt x="168" y="357"/>
                  </a:moveTo>
                  <a:cubicBezTo>
                    <a:pt x="145" y="391"/>
                    <a:pt x="145" y="391"/>
                    <a:pt x="145" y="391"/>
                  </a:cubicBezTo>
                  <a:cubicBezTo>
                    <a:pt x="95" y="391"/>
                    <a:pt x="95" y="391"/>
                    <a:pt x="95" y="391"/>
                  </a:cubicBezTo>
                  <a:lnTo>
                    <a:pt x="168" y="357"/>
                  </a:lnTo>
                  <a:close/>
                  <a:moveTo>
                    <a:pt x="47" y="413"/>
                  </a:moveTo>
                  <a:cubicBezTo>
                    <a:pt x="152" y="413"/>
                    <a:pt x="152" y="413"/>
                    <a:pt x="152" y="413"/>
                  </a:cubicBezTo>
                  <a:cubicBezTo>
                    <a:pt x="152" y="463"/>
                    <a:pt x="152" y="463"/>
                    <a:pt x="152" y="463"/>
                  </a:cubicBezTo>
                  <a:cubicBezTo>
                    <a:pt x="64" y="463"/>
                    <a:pt x="64" y="463"/>
                    <a:pt x="64" y="463"/>
                  </a:cubicBezTo>
                  <a:cubicBezTo>
                    <a:pt x="58" y="446"/>
                    <a:pt x="52" y="429"/>
                    <a:pt x="47" y="413"/>
                  </a:cubicBezTo>
                  <a:moveTo>
                    <a:pt x="152" y="650"/>
                  </a:moveTo>
                  <a:cubicBezTo>
                    <a:pt x="137" y="623"/>
                    <a:pt x="119" y="591"/>
                    <a:pt x="103" y="556"/>
                  </a:cubicBezTo>
                  <a:cubicBezTo>
                    <a:pt x="152" y="556"/>
                    <a:pt x="152" y="556"/>
                    <a:pt x="152" y="556"/>
                  </a:cubicBezTo>
                  <a:lnTo>
                    <a:pt x="152" y="650"/>
                  </a:lnTo>
                  <a:close/>
                  <a:moveTo>
                    <a:pt x="249" y="650"/>
                  </a:moveTo>
                  <a:cubicBezTo>
                    <a:pt x="249" y="556"/>
                    <a:pt x="249" y="556"/>
                    <a:pt x="249" y="556"/>
                  </a:cubicBezTo>
                  <a:cubicBezTo>
                    <a:pt x="299" y="556"/>
                    <a:pt x="299" y="556"/>
                    <a:pt x="299" y="556"/>
                  </a:cubicBezTo>
                  <a:cubicBezTo>
                    <a:pt x="282" y="591"/>
                    <a:pt x="265" y="623"/>
                    <a:pt x="249" y="650"/>
                  </a:cubicBezTo>
                  <a:moveTo>
                    <a:pt x="327" y="492"/>
                  </a:moveTo>
                  <a:cubicBezTo>
                    <a:pt x="321" y="507"/>
                    <a:pt x="314" y="520"/>
                    <a:pt x="308" y="534"/>
                  </a:cubicBezTo>
                  <a:cubicBezTo>
                    <a:pt x="238" y="534"/>
                    <a:pt x="238" y="534"/>
                    <a:pt x="238" y="534"/>
                  </a:cubicBezTo>
                  <a:cubicBezTo>
                    <a:pt x="227" y="534"/>
                    <a:pt x="227" y="534"/>
                    <a:pt x="227" y="534"/>
                  </a:cubicBezTo>
                  <a:cubicBezTo>
                    <a:pt x="227" y="684"/>
                    <a:pt x="227" y="684"/>
                    <a:pt x="227" y="684"/>
                  </a:cubicBezTo>
                  <a:cubicBezTo>
                    <a:pt x="219" y="695"/>
                    <a:pt x="212" y="704"/>
                    <a:pt x="206" y="711"/>
                  </a:cubicBezTo>
                  <a:cubicBezTo>
                    <a:pt x="204" y="712"/>
                    <a:pt x="202" y="715"/>
                    <a:pt x="200" y="716"/>
                  </a:cubicBezTo>
                  <a:cubicBezTo>
                    <a:pt x="199" y="715"/>
                    <a:pt x="196" y="712"/>
                    <a:pt x="194" y="711"/>
                  </a:cubicBezTo>
                  <a:cubicBezTo>
                    <a:pt x="188" y="704"/>
                    <a:pt x="182" y="695"/>
                    <a:pt x="173" y="684"/>
                  </a:cubicBezTo>
                  <a:cubicBezTo>
                    <a:pt x="173" y="534"/>
                    <a:pt x="173" y="534"/>
                    <a:pt x="173" y="534"/>
                  </a:cubicBezTo>
                  <a:cubicBezTo>
                    <a:pt x="163" y="534"/>
                    <a:pt x="163" y="534"/>
                    <a:pt x="163" y="534"/>
                  </a:cubicBezTo>
                  <a:cubicBezTo>
                    <a:pt x="93" y="534"/>
                    <a:pt x="93" y="534"/>
                    <a:pt x="93" y="534"/>
                  </a:cubicBezTo>
                  <a:cubicBezTo>
                    <a:pt x="87" y="520"/>
                    <a:pt x="81" y="507"/>
                    <a:pt x="75" y="492"/>
                  </a:cubicBezTo>
                  <a:cubicBezTo>
                    <a:pt x="74" y="490"/>
                    <a:pt x="73" y="487"/>
                    <a:pt x="72" y="484"/>
                  </a:cubicBezTo>
                  <a:cubicBezTo>
                    <a:pt x="173" y="484"/>
                    <a:pt x="173" y="484"/>
                    <a:pt x="173" y="484"/>
                  </a:cubicBezTo>
                  <a:cubicBezTo>
                    <a:pt x="173" y="413"/>
                    <a:pt x="173" y="413"/>
                    <a:pt x="173" y="413"/>
                  </a:cubicBezTo>
                  <a:cubicBezTo>
                    <a:pt x="200" y="413"/>
                    <a:pt x="200" y="413"/>
                    <a:pt x="200" y="413"/>
                  </a:cubicBezTo>
                  <a:cubicBezTo>
                    <a:pt x="227" y="413"/>
                    <a:pt x="227" y="413"/>
                    <a:pt x="227" y="413"/>
                  </a:cubicBezTo>
                  <a:cubicBezTo>
                    <a:pt x="227" y="484"/>
                    <a:pt x="227" y="484"/>
                    <a:pt x="227" y="484"/>
                  </a:cubicBezTo>
                  <a:cubicBezTo>
                    <a:pt x="330" y="484"/>
                    <a:pt x="330" y="484"/>
                    <a:pt x="330" y="484"/>
                  </a:cubicBezTo>
                  <a:cubicBezTo>
                    <a:pt x="329" y="487"/>
                    <a:pt x="328" y="490"/>
                    <a:pt x="327" y="492"/>
                  </a:cubicBezTo>
                  <a:moveTo>
                    <a:pt x="171" y="391"/>
                  </a:moveTo>
                  <a:cubicBezTo>
                    <a:pt x="189" y="364"/>
                    <a:pt x="189" y="364"/>
                    <a:pt x="189" y="364"/>
                  </a:cubicBezTo>
                  <a:cubicBezTo>
                    <a:pt x="189" y="391"/>
                    <a:pt x="189" y="391"/>
                    <a:pt x="189" y="391"/>
                  </a:cubicBezTo>
                  <a:lnTo>
                    <a:pt x="171" y="391"/>
                  </a:lnTo>
                  <a:close/>
                  <a:moveTo>
                    <a:pt x="211" y="391"/>
                  </a:moveTo>
                  <a:cubicBezTo>
                    <a:pt x="211" y="364"/>
                    <a:pt x="211" y="364"/>
                    <a:pt x="211" y="364"/>
                  </a:cubicBezTo>
                  <a:cubicBezTo>
                    <a:pt x="230" y="391"/>
                    <a:pt x="230" y="391"/>
                    <a:pt x="230" y="391"/>
                  </a:cubicBezTo>
                  <a:lnTo>
                    <a:pt x="211" y="391"/>
                  </a:lnTo>
                  <a:close/>
                  <a:moveTo>
                    <a:pt x="338" y="463"/>
                  </a:moveTo>
                  <a:cubicBezTo>
                    <a:pt x="249" y="463"/>
                    <a:pt x="249" y="463"/>
                    <a:pt x="249" y="463"/>
                  </a:cubicBezTo>
                  <a:cubicBezTo>
                    <a:pt x="249" y="413"/>
                    <a:pt x="249" y="413"/>
                    <a:pt x="249" y="413"/>
                  </a:cubicBezTo>
                  <a:cubicBezTo>
                    <a:pt x="355" y="413"/>
                    <a:pt x="355" y="413"/>
                    <a:pt x="355" y="413"/>
                  </a:cubicBezTo>
                  <a:cubicBezTo>
                    <a:pt x="350" y="429"/>
                    <a:pt x="344" y="446"/>
                    <a:pt x="338" y="463"/>
                  </a:cubicBezTo>
                  <a:moveTo>
                    <a:pt x="232" y="357"/>
                  </a:moveTo>
                  <a:cubicBezTo>
                    <a:pt x="307" y="391"/>
                    <a:pt x="307" y="391"/>
                    <a:pt x="307" y="391"/>
                  </a:cubicBezTo>
                  <a:cubicBezTo>
                    <a:pt x="256" y="391"/>
                    <a:pt x="256" y="391"/>
                    <a:pt x="256" y="391"/>
                  </a:cubicBezTo>
                  <a:lnTo>
                    <a:pt x="232" y="357"/>
                  </a:lnTo>
                  <a:close/>
                  <a:moveTo>
                    <a:pt x="361" y="391"/>
                  </a:moveTo>
                  <a:cubicBezTo>
                    <a:pt x="361" y="391"/>
                    <a:pt x="361" y="391"/>
                    <a:pt x="361" y="391"/>
                  </a:cubicBezTo>
                  <a:cubicBezTo>
                    <a:pt x="244" y="338"/>
                    <a:pt x="244" y="338"/>
                    <a:pt x="244" y="338"/>
                  </a:cubicBezTo>
                  <a:cubicBezTo>
                    <a:pt x="285" y="344"/>
                    <a:pt x="345" y="354"/>
                    <a:pt x="369" y="357"/>
                  </a:cubicBezTo>
                  <a:cubicBezTo>
                    <a:pt x="367" y="369"/>
                    <a:pt x="364" y="379"/>
                    <a:pt x="361" y="391"/>
                  </a:cubicBezTo>
                  <a:moveTo>
                    <a:pt x="374" y="336"/>
                  </a:moveTo>
                  <a:cubicBezTo>
                    <a:pt x="235" y="315"/>
                    <a:pt x="235" y="315"/>
                    <a:pt x="235" y="315"/>
                  </a:cubicBezTo>
                  <a:cubicBezTo>
                    <a:pt x="236" y="319"/>
                    <a:pt x="238" y="324"/>
                    <a:pt x="238" y="329"/>
                  </a:cubicBezTo>
                  <a:cubicBezTo>
                    <a:pt x="238" y="348"/>
                    <a:pt x="222" y="364"/>
                    <a:pt x="201" y="364"/>
                  </a:cubicBezTo>
                  <a:cubicBezTo>
                    <a:pt x="200" y="364"/>
                    <a:pt x="200" y="364"/>
                    <a:pt x="200" y="364"/>
                  </a:cubicBezTo>
                  <a:cubicBezTo>
                    <a:pt x="199" y="364"/>
                    <a:pt x="199" y="364"/>
                    <a:pt x="199" y="364"/>
                  </a:cubicBezTo>
                  <a:cubicBezTo>
                    <a:pt x="179" y="364"/>
                    <a:pt x="164" y="348"/>
                    <a:pt x="164" y="329"/>
                  </a:cubicBezTo>
                  <a:cubicBezTo>
                    <a:pt x="164" y="324"/>
                    <a:pt x="165" y="319"/>
                    <a:pt x="167" y="315"/>
                  </a:cubicBezTo>
                  <a:cubicBezTo>
                    <a:pt x="29" y="336"/>
                    <a:pt x="29" y="336"/>
                    <a:pt x="29" y="336"/>
                  </a:cubicBezTo>
                  <a:cubicBezTo>
                    <a:pt x="24" y="313"/>
                    <a:pt x="22" y="292"/>
                    <a:pt x="22" y="272"/>
                  </a:cubicBezTo>
                  <a:cubicBezTo>
                    <a:pt x="22" y="265"/>
                    <a:pt x="23" y="259"/>
                    <a:pt x="23" y="252"/>
                  </a:cubicBezTo>
                  <a:cubicBezTo>
                    <a:pt x="106" y="252"/>
                    <a:pt x="106" y="252"/>
                    <a:pt x="106" y="252"/>
                  </a:cubicBezTo>
                  <a:cubicBezTo>
                    <a:pt x="129" y="252"/>
                    <a:pt x="131" y="255"/>
                    <a:pt x="132" y="256"/>
                  </a:cubicBezTo>
                  <a:cubicBezTo>
                    <a:pt x="133" y="257"/>
                    <a:pt x="134" y="261"/>
                    <a:pt x="132" y="262"/>
                  </a:cubicBezTo>
                  <a:cubicBezTo>
                    <a:pt x="126" y="265"/>
                    <a:pt x="119" y="269"/>
                    <a:pt x="119" y="280"/>
                  </a:cubicBezTo>
                  <a:cubicBezTo>
                    <a:pt x="119" y="280"/>
                    <a:pt x="119" y="280"/>
                    <a:pt x="119" y="280"/>
                  </a:cubicBezTo>
                  <a:cubicBezTo>
                    <a:pt x="119" y="289"/>
                    <a:pt x="127" y="293"/>
                    <a:pt x="145" y="300"/>
                  </a:cubicBezTo>
                  <a:cubicBezTo>
                    <a:pt x="151" y="302"/>
                    <a:pt x="170" y="309"/>
                    <a:pt x="170" y="309"/>
                  </a:cubicBezTo>
                  <a:cubicBezTo>
                    <a:pt x="174" y="307"/>
                    <a:pt x="174" y="307"/>
                    <a:pt x="174" y="307"/>
                  </a:cubicBezTo>
                  <a:cubicBezTo>
                    <a:pt x="180" y="304"/>
                    <a:pt x="194" y="295"/>
                    <a:pt x="194" y="278"/>
                  </a:cubicBezTo>
                  <a:cubicBezTo>
                    <a:pt x="194" y="276"/>
                    <a:pt x="194" y="275"/>
                    <a:pt x="194" y="273"/>
                  </a:cubicBezTo>
                  <a:cubicBezTo>
                    <a:pt x="194" y="271"/>
                    <a:pt x="193" y="269"/>
                    <a:pt x="192" y="268"/>
                  </a:cubicBezTo>
                  <a:cubicBezTo>
                    <a:pt x="192" y="268"/>
                    <a:pt x="192" y="268"/>
                    <a:pt x="192" y="268"/>
                  </a:cubicBezTo>
                  <a:cubicBezTo>
                    <a:pt x="189" y="262"/>
                    <a:pt x="185" y="260"/>
                    <a:pt x="185" y="260"/>
                  </a:cubicBezTo>
                  <a:cubicBezTo>
                    <a:pt x="185" y="260"/>
                    <a:pt x="187" y="253"/>
                    <a:pt x="198" y="252"/>
                  </a:cubicBezTo>
                  <a:cubicBezTo>
                    <a:pt x="198" y="252"/>
                    <a:pt x="199" y="252"/>
                    <a:pt x="200" y="252"/>
                  </a:cubicBezTo>
                  <a:cubicBezTo>
                    <a:pt x="200" y="252"/>
                    <a:pt x="200" y="252"/>
                    <a:pt x="200" y="252"/>
                  </a:cubicBezTo>
                  <a:cubicBezTo>
                    <a:pt x="206" y="252"/>
                    <a:pt x="210" y="256"/>
                    <a:pt x="210" y="262"/>
                  </a:cubicBezTo>
                  <a:cubicBezTo>
                    <a:pt x="210" y="268"/>
                    <a:pt x="205" y="270"/>
                    <a:pt x="205" y="278"/>
                  </a:cubicBezTo>
                  <a:cubicBezTo>
                    <a:pt x="205" y="295"/>
                    <a:pt x="219" y="304"/>
                    <a:pt x="226" y="307"/>
                  </a:cubicBezTo>
                  <a:cubicBezTo>
                    <a:pt x="230" y="309"/>
                    <a:pt x="230" y="309"/>
                    <a:pt x="230" y="309"/>
                  </a:cubicBezTo>
                  <a:cubicBezTo>
                    <a:pt x="230" y="309"/>
                    <a:pt x="249" y="302"/>
                    <a:pt x="255" y="300"/>
                  </a:cubicBezTo>
                  <a:cubicBezTo>
                    <a:pt x="274" y="293"/>
                    <a:pt x="281" y="289"/>
                    <a:pt x="281" y="280"/>
                  </a:cubicBezTo>
                  <a:cubicBezTo>
                    <a:pt x="281" y="280"/>
                    <a:pt x="281" y="280"/>
                    <a:pt x="281" y="280"/>
                  </a:cubicBezTo>
                  <a:cubicBezTo>
                    <a:pt x="281" y="269"/>
                    <a:pt x="274" y="265"/>
                    <a:pt x="269" y="262"/>
                  </a:cubicBezTo>
                  <a:cubicBezTo>
                    <a:pt x="266" y="261"/>
                    <a:pt x="267" y="257"/>
                    <a:pt x="269" y="256"/>
                  </a:cubicBezTo>
                  <a:cubicBezTo>
                    <a:pt x="270" y="255"/>
                    <a:pt x="272" y="252"/>
                    <a:pt x="294" y="252"/>
                  </a:cubicBezTo>
                  <a:cubicBezTo>
                    <a:pt x="379" y="252"/>
                    <a:pt x="379" y="252"/>
                    <a:pt x="379" y="252"/>
                  </a:cubicBezTo>
                  <a:cubicBezTo>
                    <a:pt x="379" y="259"/>
                    <a:pt x="380" y="265"/>
                    <a:pt x="380" y="272"/>
                  </a:cubicBezTo>
                  <a:cubicBezTo>
                    <a:pt x="380" y="292"/>
                    <a:pt x="378" y="313"/>
                    <a:pt x="374" y="3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224155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E446605-8F1A-E017-3E9A-FFF700357787}"/>
              </a:ext>
            </a:extLst>
          </p:cNvPr>
          <p:cNvSpPr>
            <a:spLocks noGrp="1"/>
          </p:cNvSpPr>
          <p:nvPr>
            <p:ph type="dt" sz="half" idx="10"/>
          </p:nvPr>
        </p:nvSpPr>
        <p:spPr/>
        <p:txBody>
          <a:bodyPr/>
          <a:lstStyle>
            <a:lvl1pPr>
              <a:defRPr/>
            </a:lvl1pPr>
          </a:lstStyle>
          <a:p>
            <a:pPr>
              <a:defRPr/>
            </a:pPr>
            <a:fld id="{BFDA626E-F089-403A-8CA5-170B8CD871A2}" type="datetimeFigureOut">
              <a:rPr lang="en-US"/>
              <a:pPr>
                <a:defRPr/>
              </a:pPr>
              <a:t>4/19/26</a:t>
            </a:fld>
            <a:endParaRPr lang="en-US"/>
          </a:p>
        </p:txBody>
      </p:sp>
      <p:sp>
        <p:nvSpPr>
          <p:cNvPr id="5" name="Footer Placeholder 4">
            <a:extLst>
              <a:ext uri="{FF2B5EF4-FFF2-40B4-BE49-F238E27FC236}">
                <a16:creationId xmlns:a16="http://schemas.microsoft.com/office/drawing/2014/main" id="{32775F51-EB6E-174B-AF8E-2ED0C5EFAD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76E2B4-4AAF-33FA-BFEE-B7368FC1CF9F}"/>
              </a:ext>
            </a:extLst>
          </p:cNvPr>
          <p:cNvSpPr>
            <a:spLocks noGrp="1"/>
          </p:cNvSpPr>
          <p:nvPr>
            <p:ph type="sldNum" sz="quarter" idx="12"/>
          </p:nvPr>
        </p:nvSpPr>
        <p:spPr/>
        <p:txBody>
          <a:bodyPr/>
          <a:lstStyle>
            <a:lvl1pPr>
              <a:defRPr/>
            </a:lvl1pPr>
          </a:lstStyle>
          <a:p>
            <a:fld id="{307BCEA6-92FE-4F23-A2D6-B0E36CD4B562}" type="slidenum">
              <a:rPr lang="en-US" altLang="nl-NL"/>
              <a:pPr/>
              <a:t>‹#›</a:t>
            </a:fld>
            <a:endParaRPr lang="en-US" altLang="nl-NL"/>
          </a:p>
        </p:txBody>
      </p:sp>
    </p:spTree>
    <p:extLst>
      <p:ext uri="{BB962C8B-B14F-4D97-AF65-F5344CB8AC3E}">
        <p14:creationId xmlns:p14="http://schemas.microsoft.com/office/powerpoint/2010/main" val="370612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2">
    <p:spTree>
      <p:nvGrpSpPr>
        <p:cNvPr id="1" name=""/>
        <p:cNvGrpSpPr/>
        <p:nvPr/>
      </p:nvGrpSpPr>
      <p:grpSpPr>
        <a:xfrm>
          <a:off x="0" y="0"/>
          <a:ext cx="0" cy="0"/>
          <a:chOff x="0" y="0"/>
          <a:chExt cx="0" cy="0"/>
        </a:xfrm>
      </p:grpSpPr>
      <p:sp>
        <p:nvSpPr>
          <p:cNvPr id="7" name="Rechthoek 6"/>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942026"/>
            <a:ext cx="7452000" cy="533400"/>
          </a:xfrm>
        </p:spPr>
        <p:txBody>
          <a:bodyPr/>
          <a:lstStyle>
            <a:lvl1pPr>
              <a:defRPr>
                <a:solidFill>
                  <a:schemeClr val="tx2"/>
                </a:solidFill>
              </a:defRPr>
            </a:lvl1pPr>
          </a:lstStyle>
          <a:p>
            <a:r>
              <a:rPr lang="nl-NL"/>
              <a:t>Klik om stijl te bewerken</a:t>
            </a:r>
            <a:endParaRPr lang="nl-NL" dirty="0"/>
          </a:p>
        </p:txBody>
      </p:sp>
      <p:sp>
        <p:nvSpPr>
          <p:cNvPr id="3" name="Ondertitel 2"/>
          <p:cNvSpPr>
            <a:spLocks noGrp="1"/>
          </p:cNvSpPr>
          <p:nvPr>
            <p:ph type="subTitle" idx="1"/>
          </p:nvPr>
        </p:nvSpPr>
        <p:spPr>
          <a:xfrm>
            <a:off x="845540" y="1427086"/>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521500" y="3708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2657578"/>
            <a:ext cx="5346157" cy="635000"/>
          </a:xfrm>
        </p:spPr>
        <p:txBody>
          <a:bodyPr>
            <a:noAutofit/>
          </a:bodyPr>
          <a:lstStyle>
            <a:lvl1pPr marL="0" indent="0" algn="l">
              <a:buNone/>
              <a:defRPr>
                <a:solidFill>
                  <a:schemeClr val="tx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000" y="4383446"/>
            <a:ext cx="2440350" cy="304088"/>
          </a:xfrm>
          <a:prstGeom prst="rect">
            <a:avLst/>
          </a:prstGeom>
        </p:spPr>
      </p:pic>
      <p:sp>
        <p:nvSpPr>
          <p:cNvPr id="9" name="Rechthoek 8"/>
          <p:cNvSpPr/>
          <p:nvPr/>
        </p:nvSpPr>
        <p:spPr>
          <a:xfrm>
            <a:off x="522000" y="468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8503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22000" y="787149"/>
            <a:ext cx="8100000" cy="533400"/>
          </a:xfrm>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10"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1"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Tree>
    <p:extLst>
      <p:ext uri="{BB962C8B-B14F-4D97-AF65-F5344CB8AC3E}">
        <p14:creationId xmlns:p14="http://schemas.microsoft.com/office/powerpoint/2010/main" val="278196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datum 2"/>
          <p:cNvSpPr>
            <a:spLocks noGrp="1"/>
          </p:cNvSpPr>
          <p:nvPr>
            <p:ph type="dt" sz="half" idx="10"/>
          </p:nvPr>
        </p:nvSpPr>
        <p:spPr/>
        <p:txBody>
          <a:bodyPr/>
          <a:lstStyle/>
          <a:p>
            <a:r>
              <a:rPr lang="nl-NL"/>
              <a:t>&lt;Datum&gt;</a:t>
            </a:r>
            <a:endParaRPr lang="nl-NL" dirty="0"/>
          </a:p>
        </p:txBody>
      </p:sp>
      <p:sp>
        <p:nvSpPr>
          <p:cNvPr id="4" name="Tijdelijke aanduiding voor voettekst 3"/>
          <p:cNvSpPr>
            <a:spLocks noGrp="1"/>
          </p:cNvSpPr>
          <p:nvPr>
            <p:ph type="ftr" sz="quarter" idx="11"/>
          </p:nvPr>
        </p:nvSpPr>
        <p:spPr/>
        <p:txBody>
          <a:bodyPr/>
          <a:lstStyle/>
          <a:p>
            <a:r>
              <a:rPr lang="nl-NL"/>
              <a:t>&lt;Titel van de presentatie&gt;</a:t>
            </a:r>
            <a:endParaRPr lang="nl-NL" dirty="0"/>
          </a:p>
        </p:txBody>
      </p:sp>
      <p:sp>
        <p:nvSpPr>
          <p:cNvPr id="5" name="Tijdelijke aanduiding voor dianummer 4"/>
          <p:cNvSpPr>
            <a:spLocks noGrp="1"/>
          </p:cNvSpPr>
          <p:nvPr>
            <p:ph type="sldNum" sz="quarter" idx="12"/>
          </p:nvPr>
        </p:nvSpPr>
        <p:spPr/>
        <p:txBody>
          <a:bodyPr/>
          <a:lstStyle/>
          <a:p>
            <a:r>
              <a:rPr lang="nl-NL" dirty="0"/>
              <a:t>Pagina </a:t>
            </a:r>
            <a:fld id="{7FC9B413-936F-403B-BC98-20250EBFF374}" type="slidenum">
              <a:rPr lang="nl-NL" smtClean="0"/>
              <a:pPr/>
              <a:t>‹#›</a:t>
            </a:fld>
            <a:endParaRPr lang="nl-NL" dirty="0"/>
          </a:p>
        </p:txBody>
      </p:sp>
      <p:sp>
        <p:nvSpPr>
          <p:cNvPr id="6" name="Ondertitel 2"/>
          <p:cNvSpPr>
            <a:spLocks noGrp="1"/>
          </p:cNvSpPr>
          <p:nvPr>
            <p:ph type="subTitle" idx="1"/>
          </p:nvPr>
        </p:nvSpPr>
        <p:spPr>
          <a:xfrm>
            <a:off x="522000" y="1526001"/>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80855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784800"/>
            <a:ext cx="8100000" cy="532800"/>
          </a:xfrm>
        </p:spPr>
        <p:txBody>
          <a:bodyPr/>
          <a:lstStyle/>
          <a:p>
            <a:r>
              <a:rPr lang="nl-NL"/>
              <a:t>Klik om stijl te bewerken</a:t>
            </a:r>
            <a:endParaRPr lang="nl-NL" dirty="0"/>
          </a:p>
        </p:txBody>
      </p:sp>
      <p:sp>
        <p:nvSpPr>
          <p:cNvPr id="9" name="Tijdelijke aanduiding voor grafiek 8"/>
          <p:cNvSpPr>
            <a:spLocks noGrp="1"/>
          </p:cNvSpPr>
          <p:nvPr>
            <p:ph type="chart" sz="quarter" idx="13"/>
          </p:nvPr>
        </p:nvSpPr>
        <p:spPr>
          <a:xfrm>
            <a:off x="4647600" y="1526400"/>
            <a:ext cx="3974900" cy="2826000"/>
          </a:xfrm>
        </p:spPr>
        <p:txBody>
          <a:bodyPr/>
          <a:lstStyle>
            <a:lvl1pPr marL="0" indent="0">
              <a:buNone/>
              <a:defRPr/>
            </a:lvl1pPr>
          </a:lstStyle>
          <a:p>
            <a:r>
              <a:rPr lang="nl-NL"/>
              <a:t>Klik op het pictogram als u een grafiek wilt toevoegen</a:t>
            </a:r>
            <a:endParaRPr lang="nl-NL" dirty="0"/>
          </a:p>
        </p:txBody>
      </p:sp>
      <p:sp>
        <p:nvSpPr>
          <p:cNvPr id="11" name="Tijdelijke aanduiding voor tekst 10"/>
          <p:cNvSpPr>
            <a:spLocks noGrp="1"/>
          </p:cNvSpPr>
          <p:nvPr>
            <p:ph type="body" sz="quarter" idx="14"/>
          </p:nvPr>
        </p:nvSpPr>
        <p:spPr>
          <a:xfrm>
            <a:off x="522288" y="1527182"/>
            <a:ext cx="4039200" cy="282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12"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3"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Tree>
    <p:extLst>
      <p:ext uri="{BB962C8B-B14F-4D97-AF65-F5344CB8AC3E}">
        <p14:creationId xmlns:p14="http://schemas.microsoft.com/office/powerpoint/2010/main" val="310145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dia met bee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a:xfrm>
            <a:off x="522288" y="1526400"/>
            <a:ext cx="4039200" cy="282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526400"/>
            <a:ext cx="3974900" cy="2826000"/>
          </a:xfrm>
        </p:spPr>
        <p:txBody>
          <a:bodyPr/>
          <a:lstStyle>
            <a:lvl1pPr marL="0" indent="0">
              <a:buNone/>
              <a:defRPr/>
            </a:lvl1pPr>
          </a:lstStyle>
          <a:p>
            <a:r>
              <a:rPr lang="nl-NL"/>
              <a:t>Klik op het pictogram als u een afbeelding wilt toevoegen</a:t>
            </a:r>
            <a:endParaRPr lang="nl-NL" dirty="0"/>
          </a:p>
        </p:txBody>
      </p:sp>
      <p:sp>
        <p:nvSpPr>
          <p:cNvPr id="8"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2"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
        <p:nvSpPr>
          <p:cNvPr id="10" name="Titel 1"/>
          <p:cNvSpPr>
            <a:spLocks noGrp="1"/>
          </p:cNvSpPr>
          <p:nvPr>
            <p:ph type="title"/>
          </p:nvPr>
        </p:nvSpPr>
        <p:spPr>
          <a:xfrm>
            <a:off x="522000" y="784800"/>
            <a:ext cx="8100000" cy="532800"/>
          </a:xfrm>
        </p:spPr>
        <p:txBody>
          <a:bodyPr/>
          <a:lstStyle/>
          <a:p>
            <a:r>
              <a:rPr lang="nl-NL"/>
              <a:t>Klik om stijl te bewerken</a:t>
            </a:r>
            <a:endParaRPr lang="nl-NL" dirty="0"/>
          </a:p>
        </p:txBody>
      </p:sp>
    </p:spTree>
    <p:extLst>
      <p:ext uri="{BB962C8B-B14F-4D97-AF65-F5344CB8AC3E}">
        <p14:creationId xmlns:p14="http://schemas.microsoft.com/office/powerpoint/2010/main" val="14572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eelddia met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1526400"/>
            <a:ext cx="8101000" cy="2826000"/>
          </a:xfrm>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
        <p:nvSpPr>
          <p:cNvPr id="8" name="Titel 1"/>
          <p:cNvSpPr>
            <a:spLocks noGrp="1"/>
          </p:cNvSpPr>
          <p:nvPr>
            <p:ph type="title"/>
          </p:nvPr>
        </p:nvSpPr>
        <p:spPr>
          <a:xfrm>
            <a:off x="522000" y="784800"/>
            <a:ext cx="8100000" cy="532800"/>
          </a:xfrm>
        </p:spPr>
        <p:txBody>
          <a:bodyPr/>
          <a:lstStyle/>
          <a:p>
            <a:r>
              <a:rPr lang="nl-NL"/>
              <a:t>Klik om stijl te bewerken</a:t>
            </a:r>
            <a:endParaRPr lang="nl-NL" dirty="0"/>
          </a:p>
        </p:txBody>
      </p:sp>
    </p:spTree>
    <p:extLst>
      <p:ext uri="{BB962C8B-B14F-4D97-AF65-F5344CB8AC3E}">
        <p14:creationId xmlns:p14="http://schemas.microsoft.com/office/powerpoint/2010/main" val="34733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eelddia zonder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444698"/>
            <a:ext cx="8101000" cy="3909600"/>
          </a:xfrm>
          <a:solidFill>
            <a:schemeClr val="bg1"/>
          </a:solidFill>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Tree>
    <p:extLst>
      <p:ext uri="{BB962C8B-B14F-4D97-AF65-F5344CB8AC3E}">
        <p14:creationId xmlns:p14="http://schemas.microsoft.com/office/powerpoint/2010/main" val="369585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1"/>
            <a:ext cx="9144000" cy="5143499"/>
          </a:xfrm>
          <a:solidFill>
            <a:schemeClr val="bg1"/>
          </a:solidFill>
        </p:spPr>
        <p:txBody>
          <a:bodyPr/>
          <a:lstStyle>
            <a:lvl1pPr marL="0" indent="0">
              <a:buNone/>
              <a:defRPr/>
            </a:lvl1pPr>
          </a:lstStyle>
          <a:p>
            <a:r>
              <a:rPr lang="nl-NL"/>
              <a:t>Klik op het pictogram als u een afbeelding wilt toevoegen</a:t>
            </a:r>
            <a:endParaRPr lang="nl-NL" dirty="0"/>
          </a:p>
        </p:txBody>
      </p:sp>
      <p:grpSp>
        <p:nvGrpSpPr>
          <p:cNvPr id="25" name="Groep 24"/>
          <p:cNvGrpSpPr/>
          <p:nvPr/>
        </p:nvGrpSpPr>
        <p:grpSpPr>
          <a:xfrm>
            <a:off x="5867400" y="4698206"/>
            <a:ext cx="2427288" cy="226220"/>
            <a:chOff x="5867400" y="6264275"/>
            <a:chExt cx="2427288" cy="301626"/>
          </a:xfrm>
        </p:grpSpPr>
        <p:sp>
          <p:nvSpPr>
            <p:cNvPr id="15" name="Freeform 10"/>
            <p:cNvSpPr>
              <a:spLocks noEditPoints="1"/>
            </p:cNvSpPr>
            <p:nvPr/>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Freeform 11"/>
            <p:cNvSpPr>
              <a:spLocks noEditPoints="1"/>
            </p:cNvSpPr>
            <p:nvPr/>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12"/>
            <p:cNvSpPr>
              <a:spLocks/>
            </p:cNvSpPr>
            <p:nvPr/>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Freeform 13"/>
            <p:cNvSpPr>
              <a:spLocks noEditPoints="1"/>
            </p:cNvSpPr>
            <p:nvPr/>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9" name="Freeform 14"/>
            <p:cNvSpPr>
              <a:spLocks noEditPoints="1"/>
            </p:cNvSpPr>
            <p:nvPr/>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0" name="Freeform 15"/>
            <p:cNvSpPr>
              <a:spLocks noEditPoints="1"/>
            </p:cNvSpPr>
            <p:nvPr/>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Freeform 16"/>
            <p:cNvSpPr>
              <a:spLocks noEditPoints="1"/>
            </p:cNvSpPr>
            <p:nvPr/>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Freeform 17"/>
            <p:cNvSpPr>
              <a:spLocks/>
            </p:cNvSpPr>
            <p:nvPr/>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3" name="Freeform 18"/>
            <p:cNvSpPr>
              <a:spLocks/>
            </p:cNvSpPr>
            <p:nvPr/>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19"/>
            <p:cNvSpPr>
              <a:spLocks/>
            </p:cNvSpPr>
            <p:nvPr/>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3033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0" y="782946"/>
            <a:ext cx="8100000" cy="533400"/>
          </a:xfrm>
          <a:prstGeom prst="rect">
            <a:avLst/>
          </a:prstGeom>
        </p:spPr>
        <p:txBody>
          <a:bodyPr vert="horz" lIns="0" tIns="0" rIns="0" bIns="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22000" y="1525378"/>
            <a:ext cx="8100000" cy="3152632"/>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5"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6"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a:t>
            </a:fld>
            <a:endParaRPr lang="nl-NL" dirty="0"/>
          </a:p>
        </p:txBody>
      </p:sp>
      <p:sp>
        <p:nvSpPr>
          <p:cNvPr id="7" name="Rechthoek 6"/>
          <p:cNvSpPr/>
          <p:nvPr/>
        </p:nvSpPr>
        <p:spPr>
          <a:xfrm>
            <a:off x="522000" y="468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522000" y="4680000"/>
            <a:ext cx="8100000" cy="8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64000" y="4811400"/>
            <a:ext cx="1148400" cy="142200"/>
          </a:xfrm>
          <a:prstGeom prst="rect">
            <a:avLst/>
          </a:prstGeom>
        </p:spPr>
      </p:pic>
    </p:spTree>
    <p:extLst>
      <p:ext uri="{BB962C8B-B14F-4D97-AF65-F5344CB8AC3E}">
        <p14:creationId xmlns:p14="http://schemas.microsoft.com/office/powerpoint/2010/main" val="78101269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0" r:id="rId4"/>
    <p:sldLayoutId id="2147483652" r:id="rId5"/>
    <p:sldLayoutId id="2147483661"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p:titleStyle>
    <p:body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3390/genes13111923"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doi.org/10.3390/genes1311192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i.org/10.1177/2331216516670387" TargetMode="External"/><Relationship Id="rId4" Type="http://schemas.openxmlformats.org/officeDocument/2006/relationships/hyperlink" Target="https://doi.org/10.1038/s41562-019-0548-z" TargetMode="External"/></Relationships>
</file>

<file path=ppt/slides/_rels/slide19.xml.rels><?xml version="1.0" encoding="UTF-8" standalone="yes"?>
<Relationships xmlns="http://schemas.openxmlformats.org/package/2006/relationships"><Relationship Id="rId8" Type="http://schemas.openxmlformats.org/officeDocument/2006/relationships/audio" Target="../media/media5.wav"/><Relationship Id="rId13" Type="http://schemas.microsoft.com/office/2007/relationships/media" Target="../media/media8.wav"/><Relationship Id="rId18" Type="http://schemas.openxmlformats.org/officeDocument/2006/relationships/audio" Target="../media/media10.wav"/><Relationship Id="rId3" Type="http://schemas.microsoft.com/office/2007/relationships/media" Target="../media/media3.wav"/><Relationship Id="rId21" Type="http://schemas.openxmlformats.org/officeDocument/2006/relationships/image" Target="../media/image27.png"/><Relationship Id="rId7" Type="http://schemas.microsoft.com/office/2007/relationships/media" Target="../media/media5.wav"/><Relationship Id="rId12" Type="http://schemas.openxmlformats.org/officeDocument/2006/relationships/audio" Target="../media/media7.wav"/><Relationship Id="rId17" Type="http://schemas.microsoft.com/office/2007/relationships/media" Target="../media/media10.wav"/><Relationship Id="rId2" Type="http://schemas.openxmlformats.org/officeDocument/2006/relationships/audio" Target="../media/media2.wav"/><Relationship Id="rId16" Type="http://schemas.openxmlformats.org/officeDocument/2006/relationships/audio" Target="../media/media9.wav"/><Relationship Id="rId20" Type="http://schemas.openxmlformats.org/officeDocument/2006/relationships/notesSlide" Target="../notesSlides/notesSlide9.xml"/><Relationship Id="rId1" Type="http://schemas.microsoft.com/office/2007/relationships/media" Target="../media/media2.wav"/><Relationship Id="rId6" Type="http://schemas.openxmlformats.org/officeDocument/2006/relationships/audio" Target="../media/media4.wav"/><Relationship Id="rId11" Type="http://schemas.microsoft.com/office/2007/relationships/media" Target="../media/media7.wav"/><Relationship Id="rId5" Type="http://schemas.microsoft.com/office/2007/relationships/media" Target="../media/media4.wav"/><Relationship Id="rId15" Type="http://schemas.microsoft.com/office/2007/relationships/media" Target="../media/media9.wav"/><Relationship Id="rId10" Type="http://schemas.openxmlformats.org/officeDocument/2006/relationships/audio" Target="../media/media6.wav"/><Relationship Id="rId19" Type="http://schemas.openxmlformats.org/officeDocument/2006/relationships/slideLayout" Target="../slideLayouts/slideLayout6.xml"/><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audio" Target="../media/media8.wav"/><Relationship Id="rId2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doi.org/10.1177/23312165221127589" TargetMode="External"/><Relationship Id="rId4" Type="http://schemas.openxmlformats.org/officeDocument/2006/relationships/hyperlink" Target="https://doi.org/10.1111/ejn.1218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doi.org/10.1016/j.neubiorev.2016.02.01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doi.org/10.1016/j.neubiorev.2016.02.01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doi.org/10.1177/23312165221127589"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20E8A-37B3-5762-D7FD-0872D2AE390A}"/>
              </a:ext>
            </a:extLst>
          </p:cNvPr>
          <p:cNvSpPr>
            <a:spLocks noGrp="1"/>
          </p:cNvSpPr>
          <p:nvPr>
            <p:ph type="ctrTitle"/>
          </p:nvPr>
        </p:nvSpPr>
        <p:spPr/>
        <p:txBody>
          <a:bodyPr/>
          <a:lstStyle/>
          <a:p>
            <a:r>
              <a:rPr lang="en-US" dirty="0" err="1"/>
              <a:t>Genetica</a:t>
            </a:r>
            <a:r>
              <a:rPr lang="en-US" dirty="0"/>
              <a:t> van </a:t>
            </a:r>
            <a:r>
              <a:rPr lang="en-US" dirty="0" err="1"/>
              <a:t>gehoorverlies</a:t>
            </a:r>
            <a:endParaRPr lang="nl-NL" dirty="0"/>
          </a:p>
        </p:txBody>
      </p:sp>
      <p:sp>
        <p:nvSpPr>
          <p:cNvPr id="3" name="Ondertitel 2">
            <a:extLst>
              <a:ext uri="{FF2B5EF4-FFF2-40B4-BE49-F238E27FC236}">
                <a16:creationId xmlns:a16="http://schemas.microsoft.com/office/drawing/2014/main" id="{0DFCE3BE-B18C-4959-12DA-5927EC61C082}"/>
              </a:ext>
            </a:extLst>
          </p:cNvPr>
          <p:cNvSpPr>
            <a:spLocks noGrp="1"/>
          </p:cNvSpPr>
          <p:nvPr>
            <p:ph type="subTitle" idx="1"/>
          </p:nvPr>
        </p:nvSpPr>
        <p:spPr/>
        <p:txBody>
          <a:bodyPr/>
          <a:lstStyle/>
          <a:p>
            <a:endParaRPr lang="en-US" dirty="0"/>
          </a:p>
          <a:p>
            <a:r>
              <a:rPr lang="en-US" dirty="0" err="1"/>
              <a:t>Richting</a:t>
            </a:r>
            <a:r>
              <a:rPr lang="en-US" dirty="0"/>
              <a:t> ‘Personalized Diagnosis and Therapy’</a:t>
            </a:r>
            <a:endParaRPr lang="nl-NL" dirty="0"/>
          </a:p>
        </p:txBody>
      </p:sp>
      <p:sp>
        <p:nvSpPr>
          <p:cNvPr id="4" name="Tijdelijke aanduiding voor tekst 3">
            <a:extLst>
              <a:ext uri="{FF2B5EF4-FFF2-40B4-BE49-F238E27FC236}">
                <a16:creationId xmlns:a16="http://schemas.microsoft.com/office/drawing/2014/main" id="{AEB990DF-D56C-8F3E-F20C-B7C9FABA82E9}"/>
              </a:ext>
            </a:extLst>
          </p:cNvPr>
          <p:cNvSpPr>
            <a:spLocks noGrp="1"/>
          </p:cNvSpPr>
          <p:nvPr>
            <p:ph type="body" sz="quarter" idx="10"/>
          </p:nvPr>
        </p:nvSpPr>
        <p:spPr>
          <a:xfrm>
            <a:off x="524454" y="3999879"/>
            <a:ext cx="5346157" cy="635000"/>
          </a:xfrm>
        </p:spPr>
        <p:txBody>
          <a:bodyPr/>
          <a:lstStyle/>
          <a:p>
            <a:r>
              <a:rPr lang="nl-NL" dirty="0">
                <a:solidFill>
                  <a:schemeClr val="tx1"/>
                </a:solidFill>
              </a:rPr>
              <a:t>Cris Lanting, PhD 			</a:t>
            </a:r>
          </a:p>
          <a:p>
            <a:r>
              <a:rPr lang="nl-NL" dirty="0">
                <a:solidFill>
                  <a:schemeClr val="tx1"/>
                </a:solidFill>
              </a:rPr>
              <a:t>Klinisch fysicus-audioloog 		</a:t>
            </a:r>
          </a:p>
          <a:p>
            <a:r>
              <a:rPr lang="nl-NL" dirty="0" err="1">
                <a:solidFill>
                  <a:schemeClr val="tx1"/>
                </a:solidFill>
              </a:rPr>
              <a:t>Radboudumc</a:t>
            </a:r>
            <a:r>
              <a:rPr lang="nl-NL" dirty="0">
                <a:solidFill>
                  <a:schemeClr val="tx1"/>
                </a:solidFill>
              </a:rPr>
              <a:t> do 26-03-2026			</a:t>
            </a:r>
          </a:p>
        </p:txBody>
      </p:sp>
    </p:spTree>
    <p:extLst>
      <p:ext uri="{BB962C8B-B14F-4D97-AF65-F5344CB8AC3E}">
        <p14:creationId xmlns:p14="http://schemas.microsoft.com/office/powerpoint/2010/main" val="264269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95C7-15F2-4D67-A738-A076FABC89CA}"/>
              </a:ext>
            </a:extLst>
          </p:cNvPr>
          <p:cNvSpPr>
            <a:spLocks noGrp="1"/>
          </p:cNvSpPr>
          <p:nvPr>
            <p:ph type="title"/>
          </p:nvPr>
        </p:nvSpPr>
        <p:spPr/>
        <p:txBody>
          <a:bodyPr/>
          <a:lstStyle/>
          <a:p>
            <a:r>
              <a:rPr lang="en-US" dirty="0" err="1"/>
              <a:t>Uitkomsten</a:t>
            </a:r>
            <a:r>
              <a:rPr lang="en-US" dirty="0"/>
              <a:t> in </a:t>
            </a:r>
            <a:r>
              <a:rPr lang="en-US" dirty="0" err="1"/>
              <a:t>mens</a:t>
            </a:r>
            <a:endParaRPr lang="en-US" dirty="0"/>
          </a:p>
        </p:txBody>
      </p:sp>
      <p:pic>
        <p:nvPicPr>
          <p:cNvPr id="5" name="Content Placeholder 4">
            <a:extLst>
              <a:ext uri="{FF2B5EF4-FFF2-40B4-BE49-F238E27FC236}">
                <a16:creationId xmlns:a16="http://schemas.microsoft.com/office/drawing/2014/main" id="{54BCC44E-0E26-4C4F-F129-40DBFB90FC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9136" t="4173" r="4845" b="7431"/>
          <a:stretch>
            <a:fillRect/>
          </a:stretch>
        </p:blipFill>
        <p:spPr>
          <a:xfrm>
            <a:off x="1656319" y="1320549"/>
            <a:ext cx="6121868" cy="3279571"/>
          </a:xfrm>
          <a:prstGeom prst="rect">
            <a:avLst/>
          </a:prstGeom>
        </p:spPr>
      </p:pic>
    </p:spTree>
    <p:extLst>
      <p:ext uri="{BB962C8B-B14F-4D97-AF65-F5344CB8AC3E}">
        <p14:creationId xmlns:p14="http://schemas.microsoft.com/office/powerpoint/2010/main" val="325233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medical device&#10;&#10;Description automatically generated">
            <a:extLst>
              <a:ext uri="{FF2B5EF4-FFF2-40B4-BE49-F238E27FC236}">
                <a16:creationId xmlns:a16="http://schemas.microsoft.com/office/drawing/2014/main" id="{C15A8D9A-EA98-66C1-89BB-F0FA4BBF48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285" y="666095"/>
            <a:ext cx="3604940" cy="3960357"/>
          </a:xfrm>
        </p:spPr>
      </p:pic>
      <p:pic>
        <p:nvPicPr>
          <p:cNvPr id="12" name="Picture 11" descr="A screenshot of a news article&#10;&#10;Description automatically generated">
            <a:extLst>
              <a:ext uri="{FF2B5EF4-FFF2-40B4-BE49-F238E27FC236}">
                <a16:creationId xmlns:a16="http://schemas.microsoft.com/office/drawing/2014/main" id="{CE8C1BB0-6438-9AE9-4105-F7B0D9FA4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062" y="666096"/>
            <a:ext cx="4352653" cy="3634442"/>
          </a:xfrm>
          <a:prstGeom prst="rect">
            <a:avLst/>
          </a:prstGeom>
        </p:spPr>
      </p:pic>
    </p:spTree>
    <p:extLst>
      <p:ext uri="{BB962C8B-B14F-4D97-AF65-F5344CB8AC3E}">
        <p14:creationId xmlns:p14="http://schemas.microsoft.com/office/powerpoint/2010/main" val="70523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9" descr="A green sign with white text&#10;&#10;AI-generated content may be incorrect.">
            <a:extLst>
              <a:ext uri="{FF2B5EF4-FFF2-40B4-BE49-F238E27FC236}">
                <a16:creationId xmlns:a16="http://schemas.microsoft.com/office/drawing/2014/main" id="{2088BE66-E075-A4AE-7994-E037275A3C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34" b="20137"/>
          <a:stretch>
            <a:fillRect/>
          </a:stretch>
        </p:blipFill>
        <p:spPr>
          <a:xfrm>
            <a:off x="20" y="1"/>
            <a:ext cx="9143980" cy="5143499"/>
          </a:xfrm>
          <a:prstGeom prst="rect">
            <a:avLst/>
          </a:prstGeom>
          <a:noFill/>
        </p:spPr>
      </p:pic>
    </p:spTree>
    <p:extLst>
      <p:ext uri="{BB962C8B-B14F-4D97-AF65-F5344CB8AC3E}">
        <p14:creationId xmlns:p14="http://schemas.microsoft.com/office/powerpoint/2010/main" val="3580982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E4C6-7B79-41BA-9E57-46F3C7C4CEB9}"/>
              </a:ext>
            </a:extLst>
          </p:cNvPr>
          <p:cNvSpPr>
            <a:spLocks noGrp="1"/>
          </p:cNvSpPr>
          <p:nvPr>
            <p:ph type="title"/>
          </p:nvPr>
        </p:nvSpPr>
        <p:spPr/>
        <p:txBody>
          <a:bodyPr/>
          <a:lstStyle/>
          <a:p>
            <a:r>
              <a:rPr lang="en-US" dirty="0" err="1"/>
              <a:t>Problemen</a:t>
            </a:r>
            <a:r>
              <a:rPr lang="en-US" dirty="0"/>
              <a:t> </a:t>
            </a:r>
            <a:r>
              <a:rPr lang="en-US" dirty="0" err="1"/>
              <a:t>therapie</a:t>
            </a:r>
            <a:endParaRPr lang="en-US" dirty="0"/>
          </a:p>
        </p:txBody>
      </p:sp>
      <p:sp>
        <p:nvSpPr>
          <p:cNvPr id="3" name="Content Placeholder 2">
            <a:extLst>
              <a:ext uri="{FF2B5EF4-FFF2-40B4-BE49-F238E27FC236}">
                <a16:creationId xmlns:a16="http://schemas.microsoft.com/office/drawing/2014/main" id="{6F246C3B-8E6C-5DD8-1A36-9C6EE9C21C6B}"/>
              </a:ext>
            </a:extLst>
          </p:cNvPr>
          <p:cNvSpPr>
            <a:spLocks noGrp="1"/>
          </p:cNvSpPr>
          <p:nvPr>
            <p:ph idx="1"/>
          </p:nvPr>
        </p:nvSpPr>
        <p:spPr/>
        <p:txBody>
          <a:bodyPr/>
          <a:lstStyle/>
          <a:p>
            <a:r>
              <a:rPr lang="en-US" dirty="0" err="1"/>
              <a:t>Mechanisme</a:t>
            </a:r>
            <a:r>
              <a:rPr lang="en-US" dirty="0"/>
              <a:t> </a:t>
            </a:r>
            <a:r>
              <a:rPr lang="en-US" dirty="0" err="1"/>
              <a:t>vaak</a:t>
            </a:r>
            <a:r>
              <a:rPr lang="en-US" dirty="0"/>
              <a:t> </a:t>
            </a:r>
            <a:r>
              <a:rPr lang="en-US" dirty="0" err="1"/>
              <a:t>onbekend</a:t>
            </a:r>
            <a:endParaRPr lang="en-US" dirty="0"/>
          </a:p>
          <a:p>
            <a:r>
              <a:rPr lang="en-US" dirty="0" err="1"/>
              <a:t>Wegen</a:t>
            </a:r>
            <a:r>
              <a:rPr lang="en-US" dirty="0"/>
              <a:t> </a:t>
            </a:r>
            <a:r>
              <a:rPr lang="en-US" dirty="0" err="1"/>
              <a:t>naar</a:t>
            </a:r>
            <a:r>
              <a:rPr lang="en-US" dirty="0"/>
              <a:t> het </a:t>
            </a:r>
            <a:r>
              <a:rPr lang="en-US" dirty="0" err="1"/>
              <a:t>binnenoor</a:t>
            </a:r>
            <a:r>
              <a:rPr lang="en-US" dirty="0"/>
              <a:t>?</a:t>
            </a:r>
          </a:p>
          <a:p>
            <a:endParaRPr lang="en-US" dirty="0"/>
          </a:p>
          <a:p>
            <a:endParaRPr lang="en-US" dirty="0"/>
          </a:p>
          <a:p>
            <a:endParaRPr lang="en-US" dirty="0"/>
          </a:p>
          <a:p>
            <a:r>
              <a:rPr lang="en-US" dirty="0" err="1"/>
              <a:t>Uitkomstmaten</a:t>
            </a:r>
            <a:r>
              <a:rPr lang="en-US" dirty="0"/>
              <a:t>?</a:t>
            </a:r>
          </a:p>
          <a:p>
            <a:pPr lvl="1"/>
            <a:r>
              <a:rPr lang="en-US" dirty="0" err="1"/>
              <a:t>Drempels</a:t>
            </a:r>
            <a:r>
              <a:rPr lang="en-US" dirty="0"/>
              <a:t>?</a:t>
            </a:r>
          </a:p>
          <a:p>
            <a:pPr lvl="1"/>
            <a:r>
              <a:rPr lang="en-US" dirty="0" err="1"/>
              <a:t>Spraakverstaan</a:t>
            </a:r>
            <a:r>
              <a:rPr lang="en-US" dirty="0"/>
              <a:t>?</a:t>
            </a:r>
          </a:p>
        </p:txBody>
      </p:sp>
      <p:pic>
        <p:nvPicPr>
          <p:cNvPr id="7" name="Picture 6">
            <a:extLst>
              <a:ext uri="{FF2B5EF4-FFF2-40B4-BE49-F238E27FC236}">
                <a16:creationId xmlns:a16="http://schemas.microsoft.com/office/drawing/2014/main" id="{8DD69CD7-41D8-D5F0-84EF-23F5D78BF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977" y="2147334"/>
            <a:ext cx="5918041" cy="2530676"/>
          </a:xfrm>
          <a:prstGeom prst="rect">
            <a:avLst/>
          </a:prstGeom>
        </p:spPr>
      </p:pic>
    </p:spTree>
    <p:extLst>
      <p:ext uri="{BB962C8B-B14F-4D97-AF65-F5344CB8AC3E}">
        <p14:creationId xmlns:p14="http://schemas.microsoft.com/office/powerpoint/2010/main" val="298944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E635488-4DC2-1F44-236E-F1544FD05017}"/>
              </a:ext>
            </a:extLst>
          </p:cNvPr>
          <p:cNvSpPr>
            <a:spLocks noGrp="1"/>
          </p:cNvSpPr>
          <p:nvPr>
            <p:ph type="title"/>
          </p:nvPr>
        </p:nvSpPr>
        <p:spPr/>
        <p:txBody>
          <a:bodyPr/>
          <a:lstStyle/>
          <a:p>
            <a:r>
              <a:rPr lang="nl-NL" dirty="0"/>
              <a:t>Problemen </a:t>
            </a:r>
          </a:p>
        </p:txBody>
      </p:sp>
      <p:sp>
        <p:nvSpPr>
          <p:cNvPr id="6" name="Tijdelijke aanduiding voor inhoud 5">
            <a:extLst>
              <a:ext uri="{FF2B5EF4-FFF2-40B4-BE49-F238E27FC236}">
                <a16:creationId xmlns:a16="http://schemas.microsoft.com/office/drawing/2014/main" id="{F7F5E219-5B4E-3124-FE44-9B1D9031A4FE}"/>
              </a:ext>
            </a:extLst>
          </p:cNvPr>
          <p:cNvSpPr>
            <a:spLocks noGrp="1"/>
          </p:cNvSpPr>
          <p:nvPr>
            <p:ph idx="1"/>
          </p:nvPr>
        </p:nvSpPr>
        <p:spPr>
          <a:xfrm>
            <a:off x="521999" y="1525378"/>
            <a:ext cx="7281397" cy="3152632"/>
          </a:xfrm>
        </p:spPr>
        <p:txBody>
          <a:bodyPr/>
          <a:lstStyle/>
          <a:p>
            <a:r>
              <a:rPr lang="nl-NL" dirty="0"/>
              <a:t>Horen ≠ verstaan</a:t>
            </a:r>
          </a:p>
          <a:p>
            <a:r>
              <a:rPr lang="nl-NL" dirty="0"/>
              <a:t>Aanname:</a:t>
            </a:r>
          </a:p>
          <a:p>
            <a:pPr lvl="1"/>
            <a:r>
              <a:rPr lang="nl-NL" dirty="0"/>
              <a:t>Drempels beter: uitkomsten verstaan beter</a:t>
            </a:r>
          </a:p>
          <a:p>
            <a:pPr lvl="1"/>
            <a:r>
              <a:rPr lang="nl-NL" dirty="0"/>
              <a:t>FDA neemt PTA als primaire uitkomstmaat</a:t>
            </a:r>
          </a:p>
          <a:p>
            <a:endParaRPr lang="nl-NL" dirty="0"/>
          </a:p>
          <a:p>
            <a:r>
              <a:rPr lang="nl-NL" dirty="0"/>
              <a:t>Echter, we weten dat *in real life* de </a:t>
            </a:r>
            <a:r>
              <a:rPr lang="nl-NL" dirty="0" err="1"/>
              <a:t>meestgehoorde</a:t>
            </a:r>
            <a:r>
              <a:rPr lang="nl-NL" dirty="0"/>
              <a:t> klacht is het verstaan in rumoer, *niet* het horen per se…</a:t>
            </a:r>
          </a:p>
          <a:p>
            <a:endParaRPr lang="nl-NL" dirty="0"/>
          </a:p>
          <a:p>
            <a:pPr marL="0" indent="0">
              <a:buNone/>
            </a:pPr>
            <a:r>
              <a:rPr lang="nl-NL" dirty="0">
                <a:solidFill>
                  <a:schemeClr val="accent1"/>
                </a:solidFill>
              </a:rPr>
              <a:t>	</a:t>
            </a:r>
            <a:r>
              <a:rPr lang="nl-NL" b="1" dirty="0">
                <a:solidFill>
                  <a:schemeClr val="accent1"/>
                </a:solidFill>
              </a:rPr>
              <a:t>“Ik hoor het wel maar versta het niet…”</a:t>
            </a:r>
          </a:p>
          <a:p>
            <a:pPr lvl="1"/>
            <a:endParaRPr lang="nl-NL" dirty="0"/>
          </a:p>
        </p:txBody>
      </p:sp>
      <p:pic>
        <p:nvPicPr>
          <p:cNvPr id="2051" name="Picture 3">
            <a:extLst>
              <a:ext uri="{FF2B5EF4-FFF2-40B4-BE49-F238E27FC236}">
                <a16:creationId xmlns:a16="http://schemas.microsoft.com/office/drawing/2014/main" id="{96031052-A52D-CD42-C3EC-D6B5281F3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2565400"/>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0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14F6-571C-6252-F447-851F85C9C95B}"/>
              </a:ext>
            </a:extLst>
          </p:cNvPr>
          <p:cNvSpPr>
            <a:spLocks noGrp="1"/>
          </p:cNvSpPr>
          <p:nvPr>
            <p:ph type="title"/>
          </p:nvPr>
        </p:nvSpPr>
        <p:spPr/>
        <p:txBody>
          <a:bodyPr/>
          <a:lstStyle/>
          <a:p>
            <a:r>
              <a:rPr lang="en-US" dirty="0" err="1"/>
              <a:t>Spraak</a:t>
            </a:r>
            <a:r>
              <a:rPr lang="en-US" dirty="0"/>
              <a:t> in </a:t>
            </a:r>
            <a:r>
              <a:rPr lang="en-US" dirty="0" err="1"/>
              <a:t>ruis</a:t>
            </a:r>
            <a:endParaRPr lang="en-US" dirty="0"/>
          </a:p>
        </p:txBody>
      </p:sp>
      <p:sp>
        <p:nvSpPr>
          <p:cNvPr id="6" name="TextBox 5">
            <a:extLst>
              <a:ext uri="{FF2B5EF4-FFF2-40B4-BE49-F238E27FC236}">
                <a16:creationId xmlns:a16="http://schemas.microsoft.com/office/drawing/2014/main" id="{44C99FAC-D7E6-9E7B-AF40-538F081FA901}"/>
              </a:ext>
            </a:extLst>
          </p:cNvPr>
          <p:cNvSpPr txBox="1"/>
          <p:nvPr/>
        </p:nvSpPr>
        <p:spPr>
          <a:xfrm>
            <a:off x="522000" y="1393260"/>
            <a:ext cx="3379341" cy="3170099"/>
          </a:xfrm>
          <a:prstGeom prst="rect">
            <a:avLst/>
          </a:prstGeom>
          <a:noFill/>
        </p:spPr>
        <p:txBody>
          <a:bodyPr wrap="square" rtlCol="0">
            <a:spAutoFit/>
          </a:bodyPr>
          <a:lstStyle/>
          <a:p>
            <a:r>
              <a:rPr lang="en-US" b="1" dirty="0"/>
              <a:t>Framework van </a:t>
            </a:r>
            <a:r>
              <a:rPr lang="en-US" b="1" dirty="0" err="1"/>
              <a:t>Plomp</a:t>
            </a:r>
            <a:r>
              <a:rPr lang="en-US" b="1" dirty="0"/>
              <a:t> &amp; </a:t>
            </a:r>
            <a:r>
              <a:rPr lang="en-US" b="1" dirty="0" err="1"/>
              <a:t>Mimpen</a:t>
            </a:r>
            <a:r>
              <a:rPr lang="en-US" b="1" dirty="0"/>
              <a:t> 1979:</a:t>
            </a:r>
          </a:p>
          <a:p>
            <a:pPr marL="285750" indent="-285750">
              <a:buFont typeface="Arial" panose="020B0604020202020204" pitchFamily="34" charset="0"/>
              <a:buChar char="•"/>
            </a:pPr>
            <a:r>
              <a:rPr lang="en-US" sz="1600" dirty="0" err="1"/>
              <a:t>Gehoorverlies</a:t>
            </a:r>
            <a:r>
              <a:rPr lang="en-US" sz="1600" dirty="0"/>
              <a:t> is </a:t>
            </a:r>
            <a:r>
              <a:rPr lang="en-US" sz="1600" dirty="0" err="1"/>
              <a:t>combinatie</a:t>
            </a:r>
            <a:r>
              <a:rPr lang="en-US" sz="1600" dirty="0"/>
              <a:t> van</a:t>
            </a:r>
          </a:p>
          <a:p>
            <a:pPr marL="742950" lvl="1" indent="-285750">
              <a:buFont typeface="Arial" panose="020B0604020202020204" pitchFamily="34" charset="0"/>
              <a:buChar char="•"/>
            </a:pPr>
            <a:r>
              <a:rPr lang="en-US" sz="1600" dirty="0"/>
              <a:t>Audibility (A-factor)</a:t>
            </a:r>
          </a:p>
          <a:p>
            <a:pPr marL="742950" lvl="1" indent="-285750">
              <a:buFont typeface="Arial" panose="020B0604020202020204" pitchFamily="34" charset="0"/>
              <a:buChar char="•"/>
            </a:pPr>
            <a:r>
              <a:rPr lang="en-US" sz="1600" dirty="0"/>
              <a:t>Distortion (D-factor); </a:t>
            </a:r>
            <a:r>
              <a:rPr lang="en-US" sz="1600" i="1" dirty="0"/>
              <a:t>“Hearing loss for speech in noise”</a:t>
            </a:r>
            <a:endParaRPr lang="en-US" sz="1600" dirty="0"/>
          </a:p>
          <a:p>
            <a:r>
              <a:rPr lang="en-US" sz="1600" dirty="0" err="1"/>
              <a:t>Cochleaire</a:t>
            </a:r>
            <a:r>
              <a:rPr lang="en-US" sz="1600" dirty="0"/>
              <a:t> </a:t>
            </a:r>
            <a:r>
              <a:rPr lang="en-US" sz="1600" dirty="0" err="1"/>
              <a:t>distortortie</a:t>
            </a:r>
            <a:r>
              <a:rPr lang="en-US" sz="1600" dirty="0"/>
              <a:t> factor (CDF) is </a:t>
            </a:r>
            <a:r>
              <a:rPr lang="en-US" sz="1600" dirty="0" err="1"/>
              <a:t>verlies</a:t>
            </a:r>
            <a:r>
              <a:rPr lang="en-US" sz="1600" dirty="0"/>
              <a:t> van </a:t>
            </a:r>
            <a:r>
              <a:rPr lang="en-US" sz="1600" dirty="0" err="1"/>
              <a:t>spraak</a:t>
            </a:r>
            <a:r>
              <a:rPr lang="en-US" sz="1600" dirty="0"/>
              <a:t> in </a:t>
            </a:r>
            <a:r>
              <a:rPr lang="en-US" sz="1600" dirty="0" err="1"/>
              <a:t>ruis</a:t>
            </a:r>
            <a:r>
              <a:rPr lang="en-US" sz="1600" dirty="0"/>
              <a:t> (dB), </a:t>
            </a:r>
            <a:r>
              <a:rPr lang="en-US" sz="1600" dirty="0" err="1"/>
              <a:t>gecorrigeerd</a:t>
            </a:r>
            <a:r>
              <a:rPr lang="en-US" sz="1600" dirty="0"/>
              <a:t> </a:t>
            </a:r>
            <a:r>
              <a:rPr lang="en-US" sz="1600" dirty="0" err="1"/>
              <a:t>voor</a:t>
            </a:r>
            <a:r>
              <a:rPr lang="en-US" sz="1600" dirty="0"/>
              <a:t> </a:t>
            </a:r>
            <a:r>
              <a:rPr lang="en-US" sz="1600" dirty="0" err="1"/>
              <a:t>hoorbaarheid</a:t>
            </a:r>
            <a:r>
              <a:rPr lang="en-US" sz="1600" dirty="0"/>
              <a:t> (A)</a:t>
            </a:r>
            <a:endParaRPr lang="en-US" sz="1600" b="1" i="1" dirty="0"/>
          </a:p>
          <a:p>
            <a:r>
              <a:rPr lang="en-US" b="1" dirty="0"/>
              <a:t>Als </a:t>
            </a:r>
            <a:r>
              <a:rPr lang="en-US" b="1" dirty="0" err="1"/>
              <a:t>drempels</a:t>
            </a:r>
            <a:r>
              <a:rPr lang="en-US" b="1" dirty="0"/>
              <a:t> </a:t>
            </a:r>
            <a:r>
              <a:rPr lang="en-US" b="1" dirty="0" err="1"/>
              <a:t>verbeteren</a:t>
            </a:r>
            <a:r>
              <a:rPr lang="en-US" b="1" dirty="0"/>
              <a:t> — </a:t>
            </a:r>
            <a:r>
              <a:rPr lang="en-US" b="1" dirty="0" err="1"/>
              <a:t>neemt</a:t>
            </a:r>
            <a:r>
              <a:rPr lang="en-US" b="1" dirty="0"/>
              <a:t> dan </a:t>
            </a:r>
            <a:r>
              <a:rPr lang="en-US" b="1" dirty="0" err="1"/>
              <a:t>distortortie</a:t>
            </a:r>
            <a:r>
              <a:rPr lang="en-US" b="1" dirty="0"/>
              <a:t> </a:t>
            </a:r>
            <a:r>
              <a:rPr lang="en-US" b="1" dirty="0" err="1"/>
              <a:t>af</a:t>
            </a:r>
            <a:r>
              <a:rPr lang="en-US" b="1" dirty="0"/>
              <a:t>?</a:t>
            </a:r>
            <a:endParaRPr lang="en-US" dirty="0"/>
          </a:p>
        </p:txBody>
      </p:sp>
      <p:sp>
        <p:nvSpPr>
          <p:cNvPr id="3" name="TextBox 2">
            <a:extLst>
              <a:ext uri="{FF2B5EF4-FFF2-40B4-BE49-F238E27FC236}">
                <a16:creationId xmlns:a16="http://schemas.microsoft.com/office/drawing/2014/main" id="{1C0D0DD6-08B5-BB64-D199-D50CE2E9F432}"/>
              </a:ext>
            </a:extLst>
          </p:cNvPr>
          <p:cNvSpPr txBox="1"/>
          <p:nvPr/>
        </p:nvSpPr>
        <p:spPr>
          <a:xfrm>
            <a:off x="437102" y="4743390"/>
            <a:ext cx="5451231" cy="400110"/>
          </a:xfrm>
          <a:prstGeom prst="rect">
            <a:avLst/>
          </a:prstGeom>
          <a:noFill/>
        </p:spPr>
        <p:txBody>
          <a:bodyPr wrap="square">
            <a:spAutoFit/>
          </a:bodyPr>
          <a:lstStyle/>
          <a:p>
            <a:pPr>
              <a:buNone/>
            </a:pPr>
            <a:r>
              <a:rPr lang="en-US" sz="1000" dirty="0">
                <a:effectLst/>
              </a:rPr>
              <a:t>Lanting, Cris, Ad </a:t>
            </a:r>
            <a:r>
              <a:rPr lang="en-US" sz="1000" dirty="0" err="1">
                <a:effectLst/>
              </a:rPr>
              <a:t>Snik</a:t>
            </a:r>
            <a:r>
              <a:rPr lang="en-US" sz="1000" dirty="0">
                <a:effectLst/>
              </a:rPr>
              <a:t>, Joop </a:t>
            </a:r>
            <a:r>
              <a:rPr lang="en-US" sz="1000" dirty="0" err="1">
                <a:effectLst/>
              </a:rPr>
              <a:t>Leijendeckers</a:t>
            </a:r>
            <a:r>
              <a:rPr lang="en-US" sz="1000" dirty="0">
                <a:effectLst/>
              </a:rPr>
              <a:t>, Arjan Bosman, and Ronald Pennings. 2022. “Genetic Hearing Loss Affects Cochlear Processing.” </a:t>
            </a:r>
            <a:r>
              <a:rPr lang="en-US" sz="1000" i="1" dirty="0">
                <a:effectLst/>
              </a:rPr>
              <a:t>Genes</a:t>
            </a:r>
            <a:r>
              <a:rPr lang="en-US" sz="1000" dirty="0">
                <a:effectLst/>
              </a:rPr>
              <a:t> 13(11):1923. doi:</a:t>
            </a:r>
            <a:r>
              <a:rPr lang="en-US" sz="1000" dirty="0">
                <a:effectLst/>
                <a:hlinkClick r:id="rId3"/>
              </a:rPr>
              <a:t>10.3390/genes13111923</a:t>
            </a:r>
            <a:r>
              <a:rPr lang="en-US" sz="1000" dirty="0">
                <a:effectLst/>
              </a:rPr>
              <a:t>.</a:t>
            </a:r>
          </a:p>
        </p:txBody>
      </p:sp>
      <p:pic>
        <p:nvPicPr>
          <p:cNvPr id="9" name="Picture 8" descr="A graph of different colored lines&#10;&#10;AI-generated content may be incorrect.">
            <a:extLst>
              <a:ext uri="{FF2B5EF4-FFF2-40B4-BE49-F238E27FC236}">
                <a16:creationId xmlns:a16="http://schemas.microsoft.com/office/drawing/2014/main" id="{2421B2A7-FF2C-0DCE-54A1-FE8DA9368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951" y="787149"/>
            <a:ext cx="3816912" cy="3816912"/>
          </a:xfrm>
          <a:prstGeom prst="rect">
            <a:avLst/>
          </a:prstGeom>
        </p:spPr>
      </p:pic>
      <p:pic>
        <p:nvPicPr>
          <p:cNvPr id="11" name="Picture 10" descr="A graph of a patient group&#10;&#10;AI-generated content may be incorrect.">
            <a:extLst>
              <a:ext uri="{FF2B5EF4-FFF2-40B4-BE49-F238E27FC236}">
                <a16:creationId xmlns:a16="http://schemas.microsoft.com/office/drawing/2014/main" id="{BE07FD57-EBF3-B730-9F6C-707F3631F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926" y="1053849"/>
            <a:ext cx="4942688" cy="3530492"/>
          </a:xfrm>
          <a:prstGeom prst="rect">
            <a:avLst/>
          </a:prstGeom>
        </p:spPr>
      </p:pic>
    </p:spTree>
    <p:extLst>
      <p:ext uri="{BB962C8B-B14F-4D97-AF65-F5344CB8AC3E}">
        <p14:creationId xmlns:p14="http://schemas.microsoft.com/office/powerpoint/2010/main" val="13551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7C68-5ED2-3DAD-B0C1-4D1C596E558F}"/>
              </a:ext>
            </a:extLst>
          </p:cNvPr>
          <p:cNvSpPr>
            <a:spLocks noGrp="1"/>
          </p:cNvSpPr>
          <p:nvPr>
            <p:ph type="title"/>
          </p:nvPr>
        </p:nvSpPr>
        <p:spPr/>
        <p:txBody>
          <a:bodyPr/>
          <a:lstStyle/>
          <a:p>
            <a:r>
              <a:rPr lang="en-US" dirty="0" err="1"/>
              <a:t>Onze</a:t>
            </a:r>
            <a:r>
              <a:rPr lang="en-US" dirty="0"/>
              <a:t> </a:t>
            </a:r>
            <a:r>
              <a:rPr lang="en-US" dirty="0" err="1"/>
              <a:t>aanpak</a:t>
            </a:r>
            <a:endParaRPr lang="en-US" dirty="0"/>
          </a:p>
        </p:txBody>
      </p:sp>
      <p:sp>
        <p:nvSpPr>
          <p:cNvPr id="3" name="Content Placeholder 2">
            <a:extLst>
              <a:ext uri="{FF2B5EF4-FFF2-40B4-BE49-F238E27FC236}">
                <a16:creationId xmlns:a16="http://schemas.microsoft.com/office/drawing/2014/main" id="{188CB996-CF51-4679-6B62-5EEEA0DA21A1}"/>
              </a:ext>
            </a:extLst>
          </p:cNvPr>
          <p:cNvSpPr>
            <a:spLocks noGrp="1"/>
          </p:cNvSpPr>
          <p:nvPr>
            <p:ph idx="1"/>
          </p:nvPr>
        </p:nvSpPr>
        <p:spPr>
          <a:xfrm>
            <a:off x="521999" y="1525378"/>
            <a:ext cx="5177051" cy="3152632"/>
          </a:xfrm>
        </p:spPr>
        <p:txBody>
          <a:bodyPr/>
          <a:lstStyle/>
          <a:p>
            <a:r>
              <a:rPr lang="en-US" dirty="0"/>
              <a:t>Wat </a:t>
            </a:r>
            <a:r>
              <a:rPr lang="en-US" dirty="0" err="1"/>
              <a:t>verklaart</a:t>
            </a:r>
            <a:r>
              <a:rPr lang="en-US" dirty="0"/>
              <a:t> nu </a:t>
            </a:r>
            <a:r>
              <a:rPr lang="en-US" dirty="0" err="1"/>
              <a:t>spraakverstaan</a:t>
            </a:r>
            <a:r>
              <a:rPr lang="en-US" dirty="0"/>
              <a:t> in </a:t>
            </a:r>
            <a:r>
              <a:rPr lang="en-US" dirty="0" err="1"/>
              <a:t>rumoer</a:t>
            </a:r>
            <a:endParaRPr lang="en-US" dirty="0"/>
          </a:p>
          <a:p>
            <a:r>
              <a:rPr lang="en-US" dirty="0"/>
              <a:t>Welke </a:t>
            </a:r>
            <a:r>
              <a:rPr lang="en-US" dirty="0" err="1"/>
              <a:t>dimensies</a:t>
            </a:r>
            <a:r>
              <a:rPr lang="en-US" dirty="0"/>
              <a:t> van </a:t>
            </a:r>
            <a:r>
              <a:rPr lang="en-US" dirty="0" err="1"/>
              <a:t>horen</a:t>
            </a:r>
            <a:r>
              <a:rPr lang="en-US" dirty="0"/>
              <a:t> </a:t>
            </a:r>
            <a:r>
              <a:rPr lang="en-US" dirty="0" err="1"/>
              <a:t>kunnen</a:t>
            </a:r>
            <a:r>
              <a:rPr lang="en-US" dirty="0"/>
              <a:t> we </a:t>
            </a:r>
            <a:r>
              <a:rPr lang="en-US" dirty="0" err="1"/>
              <a:t>identificeren</a:t>
            </a:r>
            <a:r>
              <a:rPr lang="en-US" dirty="0"/>
              <a:t>?</a:t>
            </a:r>
          </a:p>
          <a:p>
            <a:pPr lvl="1"/>
            <a:r>
              <a:rPr lang="en-US" dirty="0" err="1"/>
              <a:t>Spectraal</a:t>
            </a:r>
            <a:endParaRPr lang="en-US" dirty="0"/>
          </a:p>
          <a:p>
            <a:pPr lvl="1"/>
            <a:r>
              <a:rPr lang="en-US" dirty="0" err="1"/>
              <a:t>Temporeel</a:t>
            </a:r>
            <a:endParaRPr lang="en-US" dirty="0"/>
          </a:p>
          <a:p>
            <a:pPr lvl="1"/>
            <a:r>
              <a:rPr lang="en-US" dirty="0"/>
              <a:t>…</a:t>
            </a:r>
          </a:p>
          <a:p>
            <a:pPr lvl="1"/>
            <a:endParaRPr lang="en-US" dirty="0"/>
          </a:p>
          <a:p>
            <a:r>
              <a:rPr lang="en-US" dirty="0"/>
              <a:t>Hoe </a:t>
            </a:r>
            <a:r>
              <a:rPr lang="en-US" dirty="0" err="1"/>
              <a:t>zijn</a:t>
            </a:r>
            <a:r>
              <a:rPr lang="en-US" dirty="0"/>
              <a:t> </a:t>
            </a:r>
            <a:r>
              <a:rPr lang="en-US" dirty="0" err="1"/>
              <a:t>deze</a:t>
            </a:r>
            <a:r>
              <a:rPr lang="en-US" dirty="0"/>
              <a:t> </a:t>
            </a:r>
            <a:r>
              <a:rPr lang="en-US" dirty="0" err="1"/>
              <a:t>aangedaan</a:t>
            </a:r>
            <a:r>
              <a:rPr lang="en-US" dirty="0"/>
              <a:t> </a:t>
            </a:r>
            <a:r>
              <a:rPr lang="en-US" dirty="0" err="1"/>
              <a:t>bij</a:t>
            </a:r>
            <a:r>
              <a:rPr lang="en-US" dirty="0"/>
              <a:t> </a:t>
            </a:r>
            <a:r>
              <a:rPr lang="en-US" dirty="0" err="1"/>
              <a:t>gehoorverlies</a:t>
            </a:r>
            <a:r>
              <a:rPr lang="en-US" dirty="0"/>
              <a:t>? </a:t>
            </a:r>
          </a:p>
          <a:p>
            <a:r>
              <a:rPr lang="en-US" dirty="0" err="1"/>
              <a:t>Waar</a:t>
            </a:r>
            <a:r>
              <a:rPr lang="en-US" dirty="0"/>
              <a:t> zit het </a:t>
            </a:r>
            <a:r>
              <a:rPr lang="en-US" dirty="0" err="1"/>
              <a:t>probleem</a:t>
            </a:r>
            <a:r>
              <a:rPr lang="en-US" dirty="0"/>
              <a:t>/wat is het </a:t>
            </a:r>
            <a:r>
              <a:rPr lang="en-US" dirty="0" err="1"/>
              <a:t>mechanisme</a:t>
            </a:r>
            <a:r>
              <a:rPr lang="en-US" dirty="0"/>
              <a:t>?</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26998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5AD74C-E833-5990-5D0B-1AB60E6CEF22}"/>
              </a:ext>
            </a:extLst>
          </p:cNvPr>
          <p:cNvSpPr>
            <a:spLocks noGrp="1"/>
          </p:cNvSpPr>
          <p:nvPr>
            <p:ph type="body" sz="quarter" idx="14"/>
          </p:nvPr>
        </p:nvSpPr>
        <p:spPr>
          <a:xfrm>
            <a:off x="522288" y="1526400"/>
            <a:ext cx="3783493" cy="2826000"/>
          </a:xfrm>
        </p:spPr>
        <p:txBody>
          <a:bodyPr/>
          <a:lstStyle/>
          <a:p>
            <a:r>
              <a:rPr lang="en-US" dirty="0"/>
              <a:t>Speech in noise (</a:t>
            </a:r>
            <a:r>
              <a:rPr lang="en-US" dirty="0" err="1"/>
              <a:t>SiN</a:t>
            </a:r>
            <a:r>
              <a:rPr lang="en-US" dirty="0"/>
              <a:t>)</a:t>
            </a:r>
          </a:p>
          <a:p>
            <a:r>
              <a:rPr lang="en-US" dirty="0"/>
              <a:t>Psychophysics tests</a:t>
            </a:r>
          </a:p>
          <a:p>
            <a:pPr lvl="1"/>
            <a:r>
              <a:rPr lang="en-US" sz="1600" dirty="0"/>
              <a:t>Gap detection (</a:t>
            </a:r>
            <a:r>
              <a:rPr lang="en-US" sz="1600" i="1" dirty="0"/>
              <a:t>temporal resolution</a:t>
            </a:r>
            <a:r>
              <a:rPr lang="en-US" sz="1600" dirty="0"/>
              <a:t>)</a:t>
            </a:r>
          </a:p>
          <a:p>
            <a:pPr lvl="1"/>
            <a:r>
              <a:rPr lang="en-US" sz="1600" dirty="0"/>
              <a:t>Difference limen for frequency (</a:t>
            </a:r>
            <a:r>
              <a:rPr lang="en-US" sz="1600" i="1" dirty="0"/>
              <a:t>spectral resolution</a:t>
            </a:r>
            <a:r>
              <a:rPr lang="en-US" sz="1600" dirty="0"/>
              <a:t>)</a:t>
            </a:r>
          </a:p>
          <a:p>
            <a:pPr lvl="1"/>
            <a:r>
              <a:rPr lang="en-US" sz="1600" dirty="0"/>
              <a:t>Loudness growth (</a:t>
            </a:r>
            <a:r>
              <a:rPr lang="en-US" sz="1600" i="1" dirty="0"/>
              <a:t>compression</a:t>
            </a:r>
            <a:r>
              <a:rPr lang="en-US" sz="1600" dirty="0"/>
              <a:t>)</a:t>
            </a:r>
          </a:p>
          <a:p>
            <a:pPr lvl="1"/>
            <a:endParaRPr lang="en-US" sz="1600" dirty="0"/>
          </a:p>
          <a:p>
            <a:r>
              <a:rPr lang="en-US" dirty="0"/>
              <a:t>Relation of </a:t>
            </a:r>
            <a:r>
              <a:rPr lang="en-US" dirty="0" err="1"/>
              <a:t>SiN</a:t>
            </a:r>
            <a:r>
              <a:rPr lang="en-US" dirty="0"/>
              <a:t> and underlying factors</a:t>
            </a:r>
          </a:p>
        </p:txBody>
      </p:sp>
      <p:sp>
        <p:nvSpPr>
          <p:cNvPr id="4" name="Title 3">
            <a:extLst>
              <a:ext uri="{FF2B5EF4-FFF2-40B4-BE49-F238E27FC236}">
                <a16:creationId xmlns:a16="http://schemas.microsoft.com/office/drawing/2014/main" id="{23BB8227-5242-CBE0-38B5-30762ABECC93}"/>
              </a:ext>
            </a:extLst>
          </p:cNvPr>
          <p:cNvSpPr>
            <a:spLocks noGrp="1"/>
          </p:cNvSpPr>
          <p:nvPr>
            <p:ph type="title"/>
          </p:nvPr>
        </p:nvSpPr>
        <p:spPr>
          <a:xfrm>
            <a:off x="521999" y="784800"/>
            <a:ext cx="8310501" cy="532800"/>
          </a:xfrm>
        </p:spPr>
        <p:txBody>
          <a:bodyPr/>
          <a:lstStyle/>
          <a:p>
            <a:r>
              <a:rPr lang="en-US" dirty="0"/>
              <a:t>Speech-in-noise and underlying factors</a:t>
            </a:r>
          </a:p>
        </p:txBody>
      </p:sp>
      <p:pic>
        <p:nvPicPr>
          <p:cNvPr id="5" name="Content Placeholder 4" descr="A table with numbers and names&#10;&#10;AI-generated content may be incorrect.">
            <a:extLst>
              <a:ext uri="{FF2B5EF4-FFF2-40B4-BE49-F238E27FC236}">
                <a16:creationId xmlns:a16="http://schemas.microsoft.com/office/drawing/2014/main" id="{1826F68D-6EB2-C496-60F8-CBFD8EB93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781" y="1745350"/>
            <a:ext cx="4663459" cy="2299171"/>
          </a:xfrm>
          <a:prstGeom prst="rect">
            <a:avLst/>
          </a:prstGeom>
        </p:spPr>
      </p:pic>
      <p:sp>
        <p:nvSpPr>
          <p:cNvPr id="7" name="TextBox 6">
            <a:extLst>
              <a:ext uri="{FF2B5EF4-FFF2-40B4-BE49-F238E27FC236}">
                <a16:creationId xmlns:a16="http://schemas.microsoft.com/office/drawing/2014/main" id="{DCA3C2BC-3F7E-C761-9B31-E5D09ADC8A54}"/>
              </a:ext>
            </a:extLst>
          </p:cNvPr>
          <p:cNvSpPr txBox="1"/>
          <p:nvPr/>
        </p:nvSpPr>
        <p:spPr>
          <a:xfrm>
            <a:off x="437102" y="4743390"/>
            <a:ext cx="5451231" cy="400110"/>
          </a:xfrm>
          <a:prstGeom prst="rect">
            <a:avLst/>
          </a:prstGeom>
          <a:noFill/>
        </p:spPr>
        <p:txBody>
          <a:bodyPr wrap="square">
            <a:spAutoFit/>
          </a:bodyPr>
          <a:lstStyle/>
          <a:p>
            <a:pPr>
              <a:buNone/>
            </a:pPr>
            <a:r>
              <a:rPr lang="en-US" sz="1000" dirty="0">
                <a:effectLst/>
              </a:rPr>
              <a:t>Lanting, Cris, Ad </a:t>
            </a:r>
            <a:r>
              <a:rPr lang="en-US" sz="1000" dirty="0" err="1">
                <a:effectLst/>
              </a:rPr>
              <a:t>Snik</a:t>
            </a:r>
            <a:r>
              <a:rPr lang="en-US" sz="1000" dirty="0">
                <a:effectLst/>
              </a:rPr>
              <a:t>, Joop </a:t>
            </a:r>
            <a:r>
              <a:rPr lang="en-US" sz="1000" dirty="0" err="1">
                <a:effectLst/>
              </a:rPr>
              <a:t>Leijendeckers</a:t>
            </a:r>
            <a:r>
              <a:rPr lang="en-US" sz="1000" dirty="0">
                <a:effectLst/>
              </a:rPr>
              <a:t>, Arjan Bosman, and Ronald Pennings. 2022. “Genetic Hearing Loss Affects Cochlear Processing.” </a:t>
            </a:r>
            <a:r>
              <a:rPr lang="en-US" sz="1000" i="1" dirty="0">
                <a:effectLst/>
              </a:rPr>
              <a:t>Genes</a:t>
            </a:r>
            <a:r>
              <a:rPr lang="en-US" sz="1000" dirty="0">
                <a:effectLst/>
              </a:rPr>
              <a:t> 13(11):1923. doi:</a:t>
            </a:r>
            <a:r>
              <a:rPr lang="en-US" sz="1000" dirty="0">
                <a:effectLst/>
                <a:hlinkClick r:id="rId4"/>
              </a:rPr>
              <a:t>10.3390/genes13111923</a:t>
            </a:r>
            <a:r>
              <a:rPr lang="en-US" sz="1000" dirty="0">
                <a:effectLst/>
              </a:rPr>
              <a:t>.</a:t>
            </a:r>
          </a:p>
        </p:txBody>
      </p:sp>
    </p:spTree>
    <p:extLst>
      <p:ext uri="{BB962C8B-B14F-4D97-AF65-F5344CB8AC3E}">
        <p14:creationId xmlns:p14="http://schemas.microsoft.com/office/powerpoint/2010/main" val="309440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B103-4099-3F3D-A059-98B80DD0D82C}"/>
              </a:ext>
            </a:extLst>
          </p:cNvPr>
          <p:cNvSpPr>
            <a:spLocks noGrp="1"/>
          </p:cNvSpPr>
          <p:nvPr>
            <p:ph type="title"/>
          </p:nvPr>
        </p:nvSpPr>
        <p:spPr/>
        <p:txBody>
          <a:bodyPr/>
          <a:lstStyle/>
          <a:p>
            <a:r>
              <a:rPr lang="en-US" dirty="0"/>
              <a:t>Spectrotemporal modulation</a:t>
            </a:r>
          </a:p>
        </p:txBody>
      </p:sp>
      <p:pic>
        <p:nvPicPr>
          <p:cNvPr id="5" name="Content Placeholder 4" descr="A blue and yellow image of a grid&#10;&#10;AI-generated content may be incorrect.">
            <a:extLst>
              <a:ext uri="{FF2B5EF4-FFF2-40B4-BE49-F238E27FC236}">
                <a16:creationId xmlns:a16="http://schemas.microsoft.com/office/drawing/2014/main" id="{74DF528E-5896-E639-CADD-4E9525E508A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3790"/>
          <a:stretch>
            <a:fillRect/>
          </a:stretch>
        </p:blipFill>
        <p:spPr>
          <a:xfrm>
            <a:off x="1085849" y="1361066"/>
            <a:ext cx="7181093" cy="1866392"/>
          </a:xfrm>
        </p:spPr>
      </p:pic>
      <p:sp>
        <p:nvSpPr>
          <p:cNvPr id="7" name="TextBox 6">
            <a:extLst>
              <a:ext uri="{FF2B5EF4-FFF2-40B4-BE49-F238E27FC236}">
                <a16:creationId xmlns:a16="http://schemas.microsoft.com/office/drawing/2014/main" id="{01814AB4-4EA3-2E0C-6947-A614D66571AC}"/>
              </a:ext>
            </a:extLst>
          </p:cNvPr>
          <p:cNvSpPr txBox="1"/>
          <p:nvPr/>
        </p:nvSpPr>
        <p:spPr>
          <a:xfrm>
            <a:off x="304800" y="3189119"/>
            <a:ext cx="8534400" cy="1754326"/>
          </a:xfrm>
          <a:prstGeom prst="rect">
            <a:avLst/>
          </a:prstGeom>
          <a:noFill/>
        </p:spPr>
        <p:txBody>
          <a:bodyPr wrap="square">
            <a:spAutoFit/>
          </a:bodyPr>
          <a:lstStyle/>
          <a:p>
            <a:pPr marL="285750" indent="-285750">
              <a:buFont typeface="Arial" panose="020B0604020202020204" pitchFamily="34" charset="0"/>
              <a:buChar char="•"/>
            </a:pPr>
            <a:r>
              <a:rPr lang="en-US" dirty="0" err="1"/>
              <a:t>Geluid</a:t>
            </a:r>
            <a:r>
              <a:rPr lang="en-US" dirty="0"/>
              <a:t> </a:t>
            </a:r>
            <a:r>
              <a:rPr lang="en-US" dirty="0" err="1"/>
              <a:t>kan</a:t>
            </a:r>
            <a:r>
              <a:rPr lang="en-US" dirty="0"/>
              <a:t> </a:t>
            </a:r>
            <a:r>
              <a:rPr lang="en-US" dirty="0" err="1"/>
              <a:t>worden</a:t>
            </a:r>
            <a:r>
              <a:rPr lang="en-US" dirty="0"/>
              <a:t> </a:t>
            </a:r>
            <a:r>
              <a:rPr lang="en-US" dirty="0" err="1"/>
              <a:t>opgebouwed</a:t>
            </a:r>
            <a:r>
              <a:rPr lang="en-US" dirty="0"/>
              <a:t> </a:t>
            </a:r>
            <a:r>
              <a:rPr lang="en-US" dirty="0" err="1"/>
              <a:t>als</a:t>
            </a:r>
            <a:r>
              <a:rPr lang="en-US" dirty="0"/>
              <a:t> </a:t>
            </a:r>
            <a:r>
              <a:rPr lang="en-US" dirty="0" err="1"/>
              <a:t>gewogen</a:t>
            </a:r>
            <a:r>
              <a:rPr lang="en-US" dirty="0"/>
              <a:t> </a:t>
            </a:r>
            <a:r>
              <a:rPr lang="en-US" dirty="0" err="1"/>
              <a:t>som</a:t>
            </a:r>
            <a:r>
              <a:rPr lang="en-US" dirty="0"/>
              <a:t> van </a:t>
            </a:r>
            <a:r>
              <a:rPr lang="en-US" dirty="0" err="1"/>
              <a:t>spectrale</a:t>
            </a:r>
            <a:r>
              <a:rPr lang="en-US" dirty="0"/>
              <a:t>, </a:t>
            </a:r>
            <a:r>
              <a:rPr lang="en-US" dirty="0" err="1"/>
              <a:t>temporele</a:t>
            </a:r>
            <a:r>
              <a:rPr lang="en-US" dirty="0"/>
              <a:t>, </a:t>
            </a:r>
            <a:r>
              <a:rPr lang="en-US" dirty="0" err="1"/>
              <a:t>en</a:t>
            </a:r>
            <a:r>
              <a:rPr lang="en-US" dirty="0"/>
              <a:t> </a:t>
            </a:r>
            <a:r>
              <a:rPr lang="en-US" dirty="0" err="1"/>
              <a:t>spectrotemporele</a:t>
            </a:r>
            <a:r>
              <a:rPr lang="en-US" dirty="0"/>
              <a:t> ripples. (</a:t>
            </a:r>
            <a:r>
              <a:rPr lang="en-US" dirty="0" err="1"/>
              <a:t>energie</a:t>
            </a:r>
            <a:r>
              <a:rPr lang="en-US" dirty="0"/>
              <a:t> ~ </a:t>
            </a:r>
            <a:r>
              <a:rPr lang="en-US" dirty="0" err="1"/>
              <a:t>frequentie</a:t>
            </a:r>
            <a:r>
              <a:rPr lang="en-US" dirty="0"/>
              <a:t> </a:t>
            </a:r>
            <a:r>
              <a:rPr lang="en-US" dirty="0" err="1"/>
              <a:t>en</a:t>
            </a:r>
            <a:r>
              <a:rPr lang="en-US" dirty="0"/>
              <a:t> </a:t>
            </a:r>
            <a:r>
              <a:rPr lang="en-US" dirty="0" err="1"/>
              <a:t>tijd</a:t>
            </a:r>
            <a:r>
              <a:rPr lang="en-US" dirty="0"/>
              <a:t>). </a:t>
            </a:r>
            <a:r>
              <a:rPr lang="en-US" dirty="0" err="1"/>
              <a:t>Voorbeeld</a:t>
            </a:r>
            <a:r>
              <a:rPr lang="en-US" dirty="0"/>
              <a:t>: </a:t>
            </a:r>
            <a:r>
              <a:rPr lang="en-US" dirty="0" err="1"/>
              <a:t>spraak</a:t>
            </a:r>
            <a:endParaRPr lang="en-US" dirty="0"/>
          </a:p>
          <a:p>
            <a:pPr marL="285750" indent="-285750">
              <a:buFont typeface="Arial" panose="020B0604020202020204" pitchFamily="34" charset="0"/>
              <a:buChar char="•"/>
            </a:pPr>
            <a:r>
              <a:rPr lang="en-US" dirty="0"/>
              <a:t>Bernstein 2016: </a:t>
            </a:r>
            <a:r>
              <a:rPr lang="en-US" dirty="0" err="1"/>
              <a:t>spraak</a:t>
            </a:r>
            <a:r>
              <a:rPr lang="en-US" dirty="0"/>
              <a:t> in </a:t>
            </a:r>
            <a:r>
              <a:rPr lang="en-US" dirty="0" err="1"/>
              <a:t>ruis</a:t>
            </a:r>
            <a:r>
              <a:rPr lang="en-US" dirty="0"/>
              <a:t>: </a:t>
            </a:r>
          </a:p>
          <a:p>
            <a:pPr marL="742950" lvl="1" indent="-285750">
              <a:buFont typeface="Arial" panose="020B0604020202020204" pitchFamily="34" charset="0"/>
              <a:buChar char="•"/>
            </a:pPr>
            <a:r>
              <a:rPr lang="en-US" dirty="0" err="1"/>
              <a:t>Gehoorverlies</a:t>
            </a:r>
            <a:r>
              <a:rPr lang="en-US" dirty="0"/>
              <a:t>	~ 	↓ </a:t>
            </a:r>
            <a:r>
              <a:rPr lang="en-US" dirty="0" err="1"/>
              <a:t>temporele</a:t>
            </a:r>
            <a:r>
              <a:rPr lang="en-US" dirty="0"/>
              <a:t> resolution</a:t>
            </a:r>
          </a:p>
          <a:p>
            <a:r>
              <a:rPr lang="en-US" dirty="0"/>
              <a:t>				↓ </a:t>
            </a:r>
            <a:r>
              <a:rPr lang="en-US" dirty="0" err="1"/>
              <a:t>spectrala</a:t>
            </a:r>
            <a:r>
              <a:rPr lang="en-US" dirty="0"/>
              <a:t> resolution </a:t>
            </a:r>
          </a:p>
          <a:p>
            <a:endParaRPr lang="en-US" dirty="0"/>
          </a:p>
        </p:txBody>
      </p:sp>
      <p:sp>
        <p:nvSpPr>
          <p:cNvPr id="4" name="TextBox 3">
            <a:extLst>
              <a:ext uri="{FF2B5EF4-FFF2-40B4-BE49-F238E27FC236}">
                <a16:creationId xmlns:a16="http://schemas.microsoft.com/office/drawing/2014/main" id="{C0AF8A92-C572-A8DD-80E1-791983748632}"/>
              </a:ext>
            </a:extLst>
          </p:cNvPr>
          <p:cNvSpPr txBox="1"/>
          <p:nvPr/>
        </p:nvSpPr>
        <p:spPr>
          <a:xfrm>
            <a:off x="506502" y="4695591"/>
            <a:ext cx="6450300" cy="461665"/>
          </a:xfrm>
          <a:prstGeom prst="rect">
            <a:avLst/>
          </a:prstGeom>
          <a:noFill/>
        </p:spPr>
        <p:txBody>
          <a:bodyPr wrap="square">
            <a:spAutoFit/>
          </a:bodyPr>
          <a:lstStyle/>
          <a:p>
            <a:pPr>
              <a:buNone/>
            </a:pPr>
            <a:r>
              <a:rPr lang="en-US" sz="600" dirty="0">
                <a:effectLst/>
              </a:rPr>
              <a:t>Flinker and  Poeppel. 2019. “Spectrotemporal Modulation Provides a Unifying Framework for Auditory Cortical Asymmetries.” </a:t>
            </a:r>
            <a:r>
              <a:rPr lang="en-US" sz="600" i="1" dirty="0">
                <a:effectLst/>
              </a:rPr>
              <a:t>Nature Human </a:t>
            </a:r>
            <a:r>
              <a:rPr lang="en-US" sz="600" i="1" dirty="0" err="1">
                <a:effectLst/>
              </a:rPr>
              <a:t>Behaviour</a:t>
            </a:r>
            <a:r>
              <a:rPr lang="en-US" sz="600" dirty="0">
                <a:effectLst/>
              </a:rPr>
              <a:t> 3(4):393–405. doi:</a:t>
            </a:r>
            <a:r>
              <a:rPr lang="en-US" sz="600" dirty="0">
                <a:effectLst/>
                <a:hlinkClick r:id="rId4"/>
              </a:rPr>
              <a:t>10.1038/s41562-019-0548-z</a:t>
            </a:r>
            <a:r>
              <a:rPr lang="en-US" sz="600" dirty="0">
                <a:effectLst/>
              </a:rPr>
              <a:t>.</a:t>
            </a:r>
          </a:p>
          <a:p>
            <a:r>
              <a:rPr lang="en-US" sz="600" dirty="0"/>
              <a:t>Bernstein et al.,. 2016. “Spectrotemporal Modulation Sensitivity as a Predictor of Speech-Reception Performance in Noise With Hearing Aids.” </a:t>
            </a:r>
            <a:r>
              <a:rPr lang="en-US" sz="600" i="1" dirty="0"/>
              <a:t>Trends in Hearing</a:t>
            </a:r>
            <a:r>
              <a:rPr lang="en-US" sz="600" dirty="0"/>
              <a:t> 20:2331216516670387. doi:</a:t>
            </a:r>
            <a:r>
              <a:rPr lang="en-US" sz="600" dirty="0">
                <a:hlinkClick r:id="rId5"/>
              </a:rPr>
              <a:t>10.1177/2331216516670387</a:t>
            </a:r>
            <a:r>
              <a:rPr lang="en-US" sz="600" dirty="0"/>
              <a:t>.</a:t>
            </a:r>
          </a:p>
          <a:p>
            <a:pPr>
              <a:buNone/>
            </a:pPr>
            <a:endParaRPr lang="en-US" sz="600" dirty="0">
              <a:effectLst/>
            </a:endParaRPr>
          </a:p>
        </p:txBody>
      </p:sp>
    </p:spTree>
    <p:extLst>
      <p:ext uri="{BB962C8B-B14F-4D97-AF65-F5344CB8AC3E}">
        <p14:creationId xmlns:p14="http://schemas.microsoft.com/office/powerpoint/2010/main" val="2615308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FCD4D91-F270-B365-C00E-8BF0ADCC291C}"/>
              </a:ext>
            </a:extLst>
          </p:cNvPr>
          <p:cNvSpPr>
            <a:spLocks noGrp="1"/>
          </p:cNvSpPr>
          <p:nvPr>
            <p:ph type="body" sz="quarter" idx="14"/>
          </p:nvPr>
        </p:nvSpPr>
        <p:spPr/>
        <p:txBody>
          <a:bodyPr/>
          <a:lstStyle/>
          <a:p>
            <a:pPr marL="0" indent="0">
              <a:buNone/>
            </a:pPr>
            <a:r>
              <a:rPr lang="en-US" b="1" dirty="0" err="1"/>
              <a:t>Spectrale</a:t>
            </a:r>
            <a:r>
              <a:rPr lang="en-US" b="1" dirty="0"/>
              <a:t> </a:t>
            </a:r>
            <a:r>
              <a:rPr lang="en-US" b="1" dirty="0" err="1"/>
              <a:t>modulaties</a:t>
            </a:r>
            <a:endParaRPr lang="en-US" dirty="0"/>
          </a:p>
          <a:p>
            <a:r>
              <a:rPr lang="en-US" dirty="0"/>
              <a:t>~Hoe </a:t>
            </a:r>
            <a:r>
              <a:rPr lang="en-US" dirty="0" err="1"/>
              <a:t>goed</a:t>
            </a:r>
            <a:r>
              <a:rPr lang="en-US" dirty="0"/>
              <a:t> </a:t>
            </a:r>
            <a:r>
              <a:rPr lang="en-US" dirty="0" err="1"/>
              <a:t>kunnen</a:t>
            </a:r>
            <a:r>
              <a:rPr lang="en-US" dirty="0"/>
              <a:t> we </a:t>
            </a:r>
            <a:r>
              <a:rPr lang="en-US" dirty="0" err="1"/>
              <a:t>tonen</a:t>
            </a:r>
            <a:r>
              <a:rPr lang="en-US" dirty="0"/>
              <a:t> van </a:t>
            </a:r>
            <a:r>
              <a:rPr lang="en-US" dirty="0" err="1"/>
              <a:t>elkaar</a:t>
            </a:r>
            <a:r>
              <a:rPr lang="en-US" dirty="0"/>
              <a:t> </a:t>
            </a:r>
            <a:r>
              <a:rPr lang="en-US" dirty="0" err="1"/>
              <a:t>onderscheiden</a:t>
            </a:r>
            <a:r>
              <a:rPr lang="en-US" dirty="0"/>
              <a:t>?</a:t>
            </a:r>
          </a:p>
          <a:p>
            <a:r>
              <a:rPr lang="en-US" dirty="0"/>
              <a:t>Unit: densities = [0, 1, 8]  cycles/oct</a:t>
            </a:r>
          </a:p>
          <a:p>
            <a:endParaRPr lang="en-US" dirty="0"/>
          </a:p>
          <a:p>
            <a:pPr marL="0" indent="0">
              <a:buNone/>
            </a:pPr>
            <a:r>
              <a:rPr lang="en-US" b="1" dirty="0" err="1"/>
              <a:t>Temporele</a:t>
            </a:r>
            <a:r>
              <a:rPr lang="en-US" b="1" dirty="0"/>
              <a:t> </a:t>
            </a:r>
            <a:r>
              <a:rPr lang="en-US" b="1" dirty="0" err="1"/>
              <a:t>modulaties</a:t>
            </a:r>
            <a:r>
              <a:rPr lang="en-US" b="1" dirty="0"/>
              <a:t> </a:t>
            </a:r>
            <a:endParaRPr lang="en-US" dirty="0"/>
          </a:p>
          <a:p>
            <a:r>
              <a:rPr lang="en-US" dirty="0"/>
              <a:t>~Hoe </a:t>
            </a:r>
            <a:r>
              <a:rPr lang="en-US" dirty="0" err="1"/>
              <a:t>snel</a:t>
            </a:r>
            <a:r>
              <a:rPr lang="en-US" dirty="0"/>
              <a:t> is </a:t>
            </a:r>
            <a:r>
              <a:rPr lang="en-US" dirty="0" err="1"/>
              <a:t>ons</a:t>
            </a:r>
            <a:r>
              <a:rPr lang="en-US" dirty="0"/>
              <a:t> </a:t>
            </a:r>
            <a:r>
              <a:rPr lang="en-US" dirty="0" err="1"/>
              <a:t>auditief</a:t>
            </a:r>
            <a:r>
              <a:rPr lang="en-US" dirty="0"/>
              <a:t> system?</a:t>
            </a:r>
          </a:p>
          <a:p>
            <a:r>
              <a:rPr lang="en-US" dirty="0"/>
              <a:t>Unit: velocities = [0, 1, 8]   Hz (s</a:t>
            </a:r>
            <a:r>
              <a:rPr lang="en-US" baseline="30000" dirty="0"/>
              <a:t>-1</a:t>
            </a:r>
            <a:r>
              <a:rPr lang="en-US" dirty="0"/>
              <a:t>)</a:t>
            </a:r>
          </a:p>
        </p:txBody>
      </p:sp>
      <p:sp>
        <p:nvSpPr>
          <p:cNvPr id="7" name="Title 6">
            <a:extLst>
              <a:ext uri="{FF2B5EF4-FFF2-40B4-BE49-F238E27FC236}">
                <a16:creationId xmlns:a16="http://schemas.microsoft.com/office/drawing/2014/main" id="{7DF7F00C-B8E0-27C5-35A9-A4EC5AA414E7}"/>
              </a:ext>
            </a:extLst>
          </p:cNvPr>
          <p:cNvSpPr>
            <a:spLocks noGrp="1"/>
          </p:cNvSpPr>
          <p:nvPr>
            <p:ph type="title"/>
          </p:nvPr>
        </p:nvSpPr>
        <p:spPr/>
        <p:txBody>
          <a:bodyPr/>
          <a:lstStyle/>
          <a:p>
            <a:r>
              <a:rPr lang="en-US" dirty="0"/>
              <a:t>Ripples</a:t>
            </a:r>
          </a:p>
        </p:txBody>
      </p:sp>
      <p:pic>
        <p:nvPicPr>
          <p:cNvPr id="19" name="Picture 18" descr="A screenshot of a grid&#10;&#10;AI-generated content may be incorrect.">
            <a:extLst>
              <a:ext uri="{FF2B5EF4-FFF2-40B4-BE49-F238E27FC236}">
                <a16:creationId xmlns:a16="http://schemas.microsoft.com/office/drawing/2014/main" id="{3F48AD4E-1FC7-A43F-6E9D-382EDA92628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04612" y="678150"/>
            <a:ext cx="3617100" cy="3617100"/>
          </a:xfrm>
          <a:prstGeom prst="rect">
            <a:avLst/>
          </a:prstGeom>
        </p:spPr>
      </p:pic>
      <p:pic>
        <p:nvPicPr>
          <p:cNvPr id="20" name="ripple_md100_dens00_vel00_fs44100.wav">
            <a:hlinkClick r:id="" action="ppaction://media"/>
            <a:extLst>
              <a:ext uri="{FF2B5EF4-FFF2-40B4-BE49-F238E27FC236}">
                <a16:creationId xmlns:a16="http://schemas.microsoft.com/office/drawing/2014/main" id="{C5BDC4A6-BB25-F6C1-8A7E-EBE51B997DA6}"/>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408613" y="1196100"/>
            <a:ext cx="532801" cy="532801"/>
          </a:xfrm>
          <a:prstGeom prst="rect">
            <a:avLst/>
          </a:prstGeom>
        </p:spPr>
      </p:pic>
      <p:pic>
        <p:nvPicPr>
          <p:cNvPr id="2" name="ripple_md100_dens01_vel00_fs44100.wav">
            <a:hlinkClick r:id="" action="ppaction://media"/>
            <a:extLst>
              <a:ext uri="{FF2B5EF4-FFF2-40B4-BE49-F238E27FC236}">
                <a16:creationId xmlns:a16="http://schemas.microsoft.com/office/drawing/2014/main" id="{DC80A609-F214-A9CA-2465-3C86BAF9F733}"/>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6486035" y="1196100"/>
            <a:ext cx="530352" cy="530352"/>
          </a:xfrm>
          <a:prstGeom prst="rect">
            <a:avLst/>
          </a:prstGeom>
        </p:spPr>
      </p:pic>
      <p:pic>
        <p:nvPicPr>
          <p:cNvPr id="3" name="ripple_md100_dens08_vel00_fs44100.wav">
            <a:hlinkClick r:id="" action="ppaction://media"/>
            <a:extLst>
              <a:ext uri="{FF2B5EF4-FFF2-40B4-BE49-F238E27FC236}">
                <a16:creationId xmlns:a16="http://schemas.microsoft.com/office/drawing/2014/main" id="{0CEBB503-D56C-2724-A18D-36DB182805E2}"/>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7459511" y="1196100"/>
            <a:ext cx="530352" cy="530352"/>
          </a:xfrm>
          <a:prstGeom prst="rect">
            <a:avLst/>
          </a:prstGeom>
        </p:spPr>
      </p:pic>
      <p:pic>
        <p:nvPicPr>
          <p:cNvPr id="4" name="ripple_md100_dens00_vel01_fs44100.wav">
            <a:hlinkClick r:id="" action="ppaction://media"/>
            <a:extLst>
              <a:ext uri="{FF2B5EF4-FFF2-40B4-BE49-F238E27FC236}">
                <a16:creationId xmlns:a16="http://schemas.microsoft.com/office/drawing/2014/main" id="{257714F8-B0EF-33E1-A68A-5E2E893446BD}"/>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5411062" y="2276073"/>
            <a:ext cx="530352" cy="530352"/>
          </a:xfrm>
          <a:prstGeom prst="rect">
            <a:avLst/>
          </a:prstGeom>
        </p:spPr>
      </p:pic>
      <p:pic>
        <p:nvPicPr>
          <p:cNvPr id="5" name="ripple_md100_dens01_vel01_fs44100.wav">
            <a:hlinkClick r:id="" action="ppaction://media"/>
            <a:extLst>
              <a:ext uri="{FF2B5EF4-FFF2-40B4-BE49-F238E27FC236}">
                <a16:creationId xmlns:a16="http://schemas.microsoft.com/office/drawing/2014/main" id="{C513E227-0E37-2795-79D3-8FA6BEE39BD4}"/>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6486035" y="2276073"/>
            <a:ext cx="530352" cy="530352"/>
          </a:xfrm>
          <a:prstGeom prst="rect">
            <a:avLst/>
          </a:prstGeom>
        </p:spPr>
      </p:pic>
      <p:pic>
        <p:nvPicPr>
          <p:cNvPr id="6" name="ripple_md100_dens08_vel01_fs44100.wav">
            <a:hlinkClick r:id="" action="ppaction://media"/>
            <a:extLst>
              <a:ext uri="{FF2B5EF4-FFF2-40B4-BE49-F238E27FC236}">
                <a16:creationId xmlns:a16="http://schemas.microsoft.com/office/drawing/2014/main" id="{A92BFBB7-F407-5790-8B7A-CE4B026D367B}"/>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7459511" y="2276073"/>
            <a:ext cx="530352" cy="530352"/>
          </a:xfrm>
          <a:prstGeom prst="rect">
            <a:avLst/>
          </a:prstGeom>
        </p:spPr>
      </p:pic>
      <p:pic>
        <p:nvPicPr>
          <p:cNvPr id="9" name="ripple_md100_dens00_vel08_fs44100.wav">
            <a:hlinkClick r:id="" action="ppaction://media"/>
            <a:extLst>
              <a:ext uri="{FF2B5EF4-FFF2-40B4-BE49-F238E27FC236}">
                <a16:creationId xmlns:a16="http://schemas.microsoft.com/office/drawing/2014/main" id="{BCA3A2F3-8D17-4A5E-A246-8B9EAB2BF872}"/>
              </a:ext>
            </a:extLst>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5411062" y="3414600"/>
            <a:ext cx="530352" cy="530352"/>
          </a:xfrm>
          <a:prstGeom prst="rect">
            <a:avLst/>
          </a:prstGeom>
        </p:spPr>
      </p:pic>
      <p:pic>
        <p:nvPicPr>
          <p:cNvPr id="10" name="ripple_md100_dens01_vel08_fs44100.wav">
            <a:hlinkClick r:id="" action="ppaction://media"/>
            <a:extLst>
              <a:ext uri="{FF2B5EF4-FFF2-40B4-BE49-F238E27FC236}">
                <a16:creationId xmlns:a16="http://schemas.microsoft.com/office/drawing/2014/main" id="{D7080A23-5472-04F3-3740-ED29BCB96143}"/>
              </a:ext>
            </a:extLst>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6486035" y="3414600"/>
            <a:ext cx="530352" cy="530352"/>
          </a:xfrm>
          <a:prstGeom prst="rect">
            <a:avLst/>
          </a:prstGeom>
        </p:spPr>
      </p:pic>
      <p:pic>
        <p:nvPicPr>
          <p:cNvPr id="11" name="ripple_md100_dens08_vel08_fs44100.wav">
            <a:hlinkClick r:id="" action="ppaction://media"/>
            <a:extLst>
              <a:ext uri="{FF2B5EF4-FFF2-40B4-BE49-F238E27FC236}">
                <a16:creationId xmlns:a16="http://schemas.microsoft.com/office/drawing/2014/main" id="{7D931448-F548-33E0-D494-9BE1472E0D3D}"/>
              </a:ext>
            </a:extLst>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7459511" y="3414600"/>
            <a:ext cx="530352" cy="530352"/>
          </a:xfrm>
          <a:prstGeom prst="rect">
            <a:avLst/>
          </a:prstGeom>
        </p:spPr>
      </p:pic>
    </p:spTree>
    <p:extLst>
      <p:ext uri="{BB962C8B-B14F-4D97-AF65-F5344CB8AC3E}">
        <p14:creationId xmlns:p14="http://schemas.microsoft.com/office/powerpoint/2010/main" val="20766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00"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00"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600"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00"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00"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audio>
              <p:cMediaNode vol="80000">
                <p:cTn id="43" fill="hold" display="0">
                  <p:stCondLst>
                    <p:cond delay="indefinite"/>
                  </p:stCondLst>
                  <p:endCondLst>
                    <p:cond evt="onStopAudio" delay="0">
                      <p:tgtEl>
                        <p:sldTgt/>
                      </p:tgtEl>
                    </p:cond>
                  </p:endCondLst>
                </p:cTn>
                <p:tgtEl>
                  <p:spTgt spid="5"/>
                </p:tgtEl>
              </p:cMediaNode>
            </p:audio>
            <p:audio>
              <p:cMediaNode vol="80000">
                <p:cTn id="44" fill="hold" display="0">
                  <p:stCondLst>
                    <p:cond delay="indefinite"/>
                  </p:stCondLst>
                  <p:endCondLst>
                    <p:cond evt="onStopAudio" delay="0">
                      <p:tgtEl>
                        <p:sldTgt/>
                      </p:tgtEl>
                    </p:cond>
                  </p:endCondLst>
                </p:cTn>
                <p:tgtEl>
                  <p:spTgt spid="6"/>
                </p:tgtEl>
              </p:cMediaNode>
            </p:audio>
            <p:audio>
              <p:cMediaNode vol="80000">
                <p:cTn id="45" fill="hold" display="0">
                  <p:stCondLst>
                    <p:cond delay="indefinite"/>
                  </p:stCondLst>
                  <p:endCondLst>
                    <p:cond evt="onStopAudio" delay="0">
                      <p:tgtEl>
                        <p:sldTgt/>
                      </p:tgtEl>
                    </p:cond>
                  </p:endCondLst>
                </p:cTn>
                <p:tgtEl>
                  <p:spTgt spid="9"/>
                </p:tgtEl>
              </p:cMediaNode>
            </p:audio>
            <p:audio>
              <p:cMediaNode vol="80000">
                <p:cTn id="46" fill="hold" display="0">
                  <p:stCondLst>
                    <p:cond delay="indefinite"/>
                  </p:stCondLst>
                  <p:endCondLst>
                    <p:cond evt="onStopAudio" delay="0">
                      <p:tgtEl>
                        <p:sldTgt/>
                      </p:tgtEl>
                    </p:cond>
                  </p:endCondLst>
                </p:cTn>
                <p:tgtEl>
                  <p:spTgt spid="10"/>
                </p:tgtEl>
              </p:cMediaNode>
            </p:audio>
            <p:audio>
              <p:cMediaNode vol="80000">
                <p:cTn id="4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6EE77F-D4B5-8214-9991-8E3B39E59B9D}"/>
              </a:ext>
            </a:extLst>
          </p:cNvPr>
          <p:cNvSpPr>
            <a:spLocks noGrp="1"/>
          </p:cNvSpPr>
          <p:nvPr>
            <p:ph type="title"/>
          </p:nvPr>
        </p:nvSpPr>
        <p:spPr/>
        <p:txBody>
          <a:bodyPr/>
          <a:lstStyle/>
          <a:p>
            <a:r>
              <a:rPr lang="en-US" dirty="0" err="1"/>
              <a:t>Radboudumc</a:t>
            </a:r>
            <a:r>
              <a:rPr lang="en-US" dirty="0"/>
              <a:t> ~ gen </a:t>
            </a:r>
            <a:r>
              <a:rPr lang="en-US" dirty="0" err="1"/>
              <a:t>therapie</a:t>
            </a:r>
            <a:r>
              <a:rPr lang="en-US" dirty="0"/>
              <a:t>?</a:t>
            </a:r>
          </a:p>
        </p:txBody>
      </p:sp>
      <p:pic>
        <p:nvPicPr>
          <p:cNvPr id="8" name="Content Placeholder 7" descr="A screenshot of a computer&#10;&#10;AI-generated content may be incorrect.">
            <a:extLst>
              <a:ext uri="{FF2B5EF4-FFF2-40B4-BE49-F238E27FC236}">
                <a16:creationId xmlns:a16="http://schemas.microsoft.com/office/drawing/2014/main" id="{D4EF8B94-E61C-5336-D151-560A82BA1E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619" y="1458284"/>
            <a:ext cx="3147760" cy="2502403"/>
          </a:xfrm>
          <a:prstGeom prst="rect">
            <a:avLst/>
          </a:prstGeom>
        </p:spPr>
      </p:pic>
      <p:pic>
        <p:nvPicPr>
          <p:cNvPr id="10" name="Picture 9" descr="A close-up of a page&#10;&#10;AI-generated content may be incorrect.">
            <a:extLst>
              <a:ext uri="{FF2B5EF4-FFF2-40B4-BE49-F238E27FC236}">
                <a16:creationId xmlns:a16="http://schemas.microsoft.com/office/drawing/2014/main" id="{D8930A7C-6B33-640A-FE35-6CBD335E1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846" y="1541421"/>
            <a:ext cx="1938069" cy="1062812"/>
          </a:xfrm>
          <a:prstGeom prst="rect">
            <a:avLst/>
          </a:prstGeom>
        </p:spPr>
      </p:pic>
      <p:pic>
        <p:nvPicPr>
          <p:cNvPr id="12" name="Picture 11" descr="A black text on a white background&#10;&#10;AI-generated content may be incorrect.">
            <a:extLst>
              <a:ext uri="{FF2B5EF4-FFF2-40B4-BE49-F238E27FC236}">
                <a16:creationId xmlns:a16="http://schemas.microsoft.com/office/drawing/2014/main" id="{BECDDC15-BF9B-1FF0-BFAF-7CBCF76F6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949" y="2709485"/>
            <a:ext cx="1938069" cy="718713"/>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D4A01F7B-53A5-E463-CBB1-0D878ED56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9382" y="3650834"/>
            <a:ext cx="2422869" cy="895175"/>
          </a:xfrm>
          <a:prstGeom prst="rect">
            <a:avLst/>
          </a:prstGeom>
        </p:spPr>
      </p:pic>
      <p:pic>
        <p:nvPicPr>
          <p:cNvPr id="16" name="Picture 15" descr="A group of graphs showing different types of frequency&#10;&#10;AI-generated content may be incorrect.">
            <a:extLst>
              <a:ext uri="{FF2B5EF4-FFF2-40B4-BE49-F238E27FC236}">
                <a16:creationId xmlns:a16="http://schemas.microsoft.com/office/drawing/2014/main" id="{B051923C-FF43-92CC-3B3F-F6F620005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5588" y="1315561"/>
            <a:ext cx="2881704" cy="3357499"/>
          </a:xfrm>
          <a:prstGeom prst="rect">
            <a:avLst/>
          </a:prstGeom>
        </p:spPr>
      </p:pic>
    </p:spTree>
    <p:extLst>
      <p:ext uri="{BB962C8B-B14F-4D97-AF65-F5344CB8AC3E}">
        <p14:creationId xmlns:p14="http://schemas.microsoft.com/office/powerpoint/2010/main" val="1189892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51ED-EEAE-24ED-DD85-AFA08BBFF45F}"/>
              </a:ext>
            </a:extLst>
          </p:cNvPr>
          <p:cNvSpPr>
            <a:spLocks noGrp="1"/>
          </p:cNvSpPr>
          <p:nvPr>
            <p:ph type="title"/>
          </p:nvPr>
        </p:nvSpPr>
        <p:spPr/>
        <p:txBody>
          <a:bodyPr/>
          <a:lstStyle/>
          <a:p>
            <a:r>
              <a:rPr lang="en-US" dirty="0" err="1"/>
              <a:t>Onze</a:t>
            </a:r>
            <a:r>
              <a:rPr lang="en-US" dirty="0"/>
              <a:t> </a:t>
            </a:r>
            <a:r>
              <a:rPr lang="en-US" dirty="0" err="1"/>
              <a:t>aanpak</a:t>
            </a:r>
            <a:endParaRPr lang="en-US" dirty="0"/>
          </a:p>
        </p:txBody>
      </p:sp>
      <p:pic>
        <p:nvPicPr>
          <p:cNvPr id="4" name="Afbeelding 8">
            <a:extLst>
              <a:ext uri="{FF2B5EF4-FFF2-40B4-BE49-F238E27FC236}">
                <a16:creationId xmlns:a16="http://schemas.microsoft.com/office/drawing/2014/main" id="{E5CB94D8-6A4D-B957-427F-339986427523}"/>
              </a:ext>
            </a:extLst>
          </p:cNvPr>
          <p:cNvPicPr>
            <a:picLocks noGrp="1" noChangeAspect="1"/>
          </p:cNvPicPr>
          <p:nvPr>
            <p:ph type="chart" sz="quarter" idx="13"/>
          </p:nvPr>
        </p:nvPicPr>
        <p:blipFill>
          <a:blip r:embed="rId3"/>
          <a:stretch>
            <a:fillRect/>
          </a:stretch>
        </p:blipFill>
        <p:spPr>
          <a:xfrm>
            <a:off x="5063218" y="1527175"/>
            <a:ext cx="3143477" cy="2825750"/>
          </a:xfrm>
          <a:prstGeom prst="rect">
            <a:avLst/>
          </a:prstGeom>
        </p:spPr>
      </p:pic>
      <p:sp>
        <p:nvSpPr>
          <p:cNvPr id="5" name="Text Placeholder 4">
            <a:extLst>
              <a:ext uri="{FF2B5EF4-FFF2-40B4-BE49-F238E27FC236}">
                <a16:creationId xmlns:a16="http://schemas.microsoft.com/office/drawing/2014/main" id="{613242FB-93C2-59D7-DCAD-521A6602F42F}"/>
              </a:ext>
            </a:extLst>
          </p:cNvPr>
          <p:cNvSpPr>
            <a:spLocks noGrp="1"/>
          </p:cNvSpPr>
          <p:nvPr>
            <p:ph type="body" sz="quarter" idx="14"/>
          </p:nvPr>
        </p:nvSpPr>
        <p:spPr/>
        <p:txBody>
          <a:bodyPr/>
          <a:lstStyle/>
          <a:p>
            <a:r>
              <a:rPr lang="en-US" dirty="0" err="1"/>
              <a:t>Bepaling</a:t>
            </a:r>
            <a:r>
              <a:rPr lang="en-US" dirty="0"/>
              <a:t> van </a:t>
            </a:r>
            <a:r>
              <a:rPr lang="en-US" dirty="0" err="1"/>
              <a:t>sensitiviteit</a:t>
            </a:r>
            <a:r>
              <a:rPr lang="en-US" dirty="0"/>
              <a:t> </a:t>
            </a:r>
            <a:r>
              <a:rPr lang="en-US" dirty="0" err="1"/>
              <a:t>voor</a:t>
            </a:r>
            <a:r>
              <a:rPr lang="en-US" dirty="0"/>
              <a:t> </a:t>
            </a:r>
            <a:r>
              <a:rPr lang="en-US" dirty="0" err="1"/>
              <a:t>modulaties</a:t>
            </a:r>
            <a:r>
              <a:rPr lang="en-US" dirty="0"/>
              <a:t> (S + T + ST)</a:t>
            </a:r>
          </a:p>
          <a:p>
            <a:r>
              <a:rPr lang="en-US" dirty="0"/>
              <a:t>Neem de </a:t>
            </a:r>
            <a:r>
              <a:rPr lang="en-US" dirty="0" err="1"/>
              <a:t>reactietijd</a:t>
            </a:r>
            <a:r>
              <a:rPr lang="en-US" dirty="0"/>
              <a:t> van </a:t>
            </a:r>
            <a:r>
              <a:rPr lang="en-US" dirty="0" err="1"/>
              <a:t>detectie</a:t>
            </a:r>
            <a:r>
              <a:rPr lang="en-US" dirty="0"/>
              <a:t> van </a:t>
            </a:r>
            <a:r>
              <a:rPr lang="en-US" dirty="0" err="1"/>
              <a:t>een</a:t>
            </a:r>
            <a:r>
              <a:rPr lang="en-US" dirty="0"/>
              <a:t> ripple in </a:t>
            </a:r>
            <a:r>
              <a:rPr lang="en-US" dirty="0" err="1"/>
              <a:t>statische</a:t>
            </a:r>
            <a:r>
              <a:rPr lang="en-US" dirty="0"/>
              <a:t> </a:t>
            </a:r>
            <a:r>
              <a:rPr lang="en-US" dirty="0" err="1"/>
              <a:t>ruis</a:t>
            </a:r>
            <a:endParaRPr lang="en-US" dirty="0"/>
          </a:p>
          <a:p>
            <a:r>
              <a:rPr lang="en-US" dirty="0" err="1"/>
              <a:t>Eerder</a:t>
            </a:r>
            <a:r>
              <a:rPr lang="en-US" dirty="0"/>
              <a:t> </a:t>
            </a:r>
            <a:r>
              <a:rPr lang="en-US" dirty="0" err="1"/>
              <a:t>gebruikt</a:t>
            </a:r>
            <a:r>
              <a:rPr lang="en-US" dirty="0"/>
              <a:t> in </a:t>
            </a:r>
          </a:p>
          <a:p>
            <a:pPr lvl="1"/>
            <a:r>
              <a:rPr lang="en-US" dirty="0" err="1"/>
              <a:t>Apen</a:t>
            </a:r>
            <a:r>
              <a:rPr lang="en-US" dirty="0"/>
              <a:t> (Massoudi 2013-15)&amp;</a:t>
            </a:r>
          </a:p>
          <a:p>
            <a:pPr lvl="1"/>
            <a:r>
              <a:rPr lang="en-US" dirty="0"/>
              <a:t>Mensen (Veugen 2022)</a:t>
            </a:r>
          </a:p>
          <a:p>
            <a:pPr lvl="1"/>
            <a:r>
              <a:rPr lang="en-US" dirty="0" err="1"/>
              <a:t>Kinderen</a:t>
            </a:r>
            <a:r>
              <a:rPr lang="en-US" dirty="0"/>
              <a:t> (</a:t>
            </a:r>
            <a:r>
              <a:rPr lang="en-US" dirty="0" err="1"/>
              <a:t>mijn</a:t>
            </a:r>
            <a:r>
              <a:rPr lang="en-US" dirty="0"/>
              <a:t> eigen)</a:t>
            </a:r>
          </a:p>
          <a:p>
            <a:endParaRPr lang="en-US" dirty="0"/>
          </a:p>
          <a:p>
            <a:endParaRPr lang="en-US" dirty="0"/>
          </a:p>
          <a:p>
            <a:endParaRPr lang="en-US" dirty="0"/>
          </a:p>
        </p:txBody>
      </p:sp>
      <p:sp>
        <p:nvSpPr>
          <p:cNvPr id="6" name="TextBox 5">
            <a:extLst>
              <a:ext uri="{FF2B5EF4-FFF2-40B4-BE49-F238E27FC236}">
                <a16:creationId xmlns:a16="http://schemas.microsoft.com/office/drawing/2014/main" id="{B95966A0-9568-2946-0358-2C2F947DF5C9}"/>
              </a:ext>
            </a:extLst>
          </p:cNvPr>
          <p:cNvSpPr txBox="1"/>
          <p:nvPr/>
        </p:nvSpPr>
        <p:spPr>
          <a:xfrm>
            <a:off x="422307" y="4707532"/>
            <a:ext cx="9657716" cy="553998"/>
          </a:xfrm>
          <a:prstGeom prst="rect">
            <a:avLst/>
          </a:prstGeom>
          <a:noFill/>
        </p:spPr>
        <p:txBody>
          <a:bodyPr wrap="square">
            <a:spAutoFit/>
          </a:bodyPr>
          <a:lstStyle/>
          <a:p>
            <a:pPr>
              <a:buNone/>
            </a:pPr>
            <a:r>
              <a:rPr lang="en-US" sz="1000" dirty="0">
                <a:effectLst/>
              </a:rPr>
              <a:t>Massoudi et al., 2013. </a:t>
            </a:r>
            <a:r>
              <a:rPr lang="en-US" sz="1000" dirty="0"/>
              <a:t>E</a:t>
            </a:r>
            <a:r>
              <a:rPr lang="en-US" sz="1000" i="1" dirty="0">
                <a:effectLst/>
              </a:rPr>
              <a:t>uropean Journal of Neuroscience</a:t>
            </a:r>
            <a:r>
              <a:rPr lang="en-US" sz="1000" dirty="0">
                <a:effectLst/>
              </a:rPr>
              <a:t> 37(11):1830–42. doi:</a:t>
            </a:r>
            <a:r>
              <a:rPr lang="en-US" sz="1000" dirty="0">
                <a:effectLst/>
                <a:hlinkClick r:id="rId4"/>
              </a:rPr>
              <a:t>10.1111/ejn.12180</a:t>
            </a:r>
            <a:r>
              <a:rPr lang="en-US" sz="1000" dirty="0">
                <a:effectLst/>
              </a:rPr>
              <a:t>.</a:t>
            </a:r>
          </a:p>
          <a:p>
            <a:r>
              <a:rPr lang="en-US" sz="1000" dirty="0"/>
              <a:t>Veugen et al., 2022.  </a:t>
            </a:r>
            <a:r>
              <a:rPr lang="en-US" sz="1000" i="1" dirty="0"/>
              <a:t>Trends in Hearing</a:t>
            </a:r>
            <a:r>
              <a:rPr lang="en-US" sz="1000" dirty="0"/>
              <a:t> 26:23312165221127589. doi:</a:t>
            </a:r>
            <a:r>
              <a:rPr lang="en-US" sz="1000" dirty="0">
                <a:hlinkClick r:id="rId5"/>
              </a:rPr>
              <a:t>10.1177/23312165221127589</a:t>
            </a:r>
            <a:r>
              <a:rPr lang="en-US" sz="1000" dirty="0"/>
              <a:t>.</a:t>
            </a:r>
          </a:p>
          <a:p>
            <a:pPr>
              <a:buNone/>
            </a:pPr>
            <a:endParaRPr lang="en-US" sz="1000" dirty="0">
              <a:effectLst/>
            </a:endParaRPr>
          </a:p>
        </p:txBody>
      </p:sp>
    </p:spTree>
    <p:extLst>
      <p:ext uri="{BB962C8B-B14F-4D97-AF65-F5344CB8AC3E}">
        <p14:creationId xmlns:p14="http://schemas.microsoft.com/office/powerpoint/2010/main" val="220648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7AB7E3-3C7D-5636-8C6C-7EDF58C98B75}"/>
              </a:ext>
            </a:extLst>
          </p:cNvPr>
          <p:cNvSpPr>
            <a:spLocks noGrp="1"/>
          </p:cNvSpPr>
          <p:nvPr>
            <p:ph type="body" sz="quarter" idx="14"/>
          </p:nvPr>
        </p:nvSpPr>
        <p:spPr/>
        <p:txBody>
          <a:bodyPr/>
          <a:lstStyle/>
          <a:p>
            <a:pPr marL="0" indent="0">
              <a:buNone/>
            </a:pPr>
            <a:endParaRPr lang="en-US" dirty="0"/>
          </a:p>
          <a:p>
            <a:pPr marL="0" indent="0">
              <a:buNone/>
            </a:pPr>
            <a:r>
              <a:rPr lang="en-US" dirty="0"/>
              <a:t>Decision-making model:</a:t>
            </a:r>
          </a:p>
          <a:p>
            <a:r>
              <a:rPr lang="en-US" dirty="0" err="1"/>
              <a:t>Opbouw</a:t>
            </a:r>
            <a:r>
              <a:rPr lang="en-US" dirty="0"/>
              <a:t> van </a:t>
            </a:r>
            <a:r>
              <a:rPr lang="en-US" dirty="0" err="1"/>
              <a:t>evidentie</a:t>
            </a:r>
            <a:r>
              <a:rPr lang="en-US" dirty="0"/>
              <a:t> met rate </a:t>
            </a:r>
            <a:r>
              <a:rPr lang="el-GR" dirty="0">
                <a:solidFill>
                  <a:schemeClr val="tx2">
                    <a:lumMod val="75000"/>
                  </a:schemeClr>
                </a:solidFill>
              </a:rPr>
              <a:t>μ</a:t>
            </a:r>
          </a:p>
          <a:p>
            <a:r>
              <a:rPr lang="en-US" dirty="0"/>
              <a:t>Decision threshold 	                </a:t>
            </a:r>
            <a:r>
              <a:rPr lang="el-GR" dirty="0"/>
              <a:t>θ</a:t>
            </a:r>
          </a:p>
          <a:p>
            <a:pPr marL="0" indent="0">
              <a:buNone/>
            </a:pPr>
            <a:endParaRPr lang="en-US" dirty="0">
              <a:sym typeface="Wingdings" pitchFamily="2" charset="2"/>
            </a:endParaRPr>
          </a:p>
          <a:p>
            <a:pPr>
              <a:buFont typeface="Wingdings" pitchFamily="2" charset="2"/>
              <a:buChar char="à"/>
            </a:pPr>
            <a:r>
              <a:rPr lang="en-US" dirty="0" err="1"/>
              <a:t>Variatie</a:t>
            </a:r>
            <a:r>
              <a:rPr lang="en-US" dirty="0"/>
              <a:t> in RT </a:t>
            </a:r>
            <a:r>
              <a:rPr lang="en-US" dirty="0" err="1"/>
              <a:t>heeft</a:t>
            </a:r>
            <a:r>
              <a:rPr lang="en-US" dirty="0"/>
              <a:t> </a:t>
            </a:r>
            <a:r>
              <a:rPr lang="en-US" dirty="0" err="1"/>
              <a:t>te</a:t>
            </a:r>
            <a:r>
              <a:rPr lang="en-US" dirty="0"/>
              <a:t> </a:t>
            </a:r>
            <a:r>
              <a:rPr lang="en-US" dirty="0" err="1"/>
              <a:t>maken</a:t>
            </a:r>
            <a:r>
              <a:rPr lang="en-US" dirty="0"/>
              <a:t> met (</a:t>
            </a:r>
            <a:r>
              <a:rPr lang="el-GR" dirty="0">
                <a:solidFill>
                  <a:schemeClr val="tx2">
                    <a:lumMod val="75000"/>
                  </a:schemeClr>
                </a:solidFill>
              </a:rPr>
              <a:t>μ</a:t>
            </a:r>
            <a:r>
              <a:rPr lang="nl-NL" dirty="0">
                <a:solidFill>
                  <a:schemeClr val="tx2">
                    <a:lumMod val="75000"/>
                  </a:schemeClr>
                </a:solidFill>
              </a:rPr>
              <a:t>, </a:t>
            </a:r>
            <a:r>
              <a:rPr lang="el-GR" dirty="0"/>
              <a:t>θ</a:t>
            </a:r>
            <a:r>
              <a:rPr lang="nl-NL" dirty="0"/>
              <a:t>)</a:t>
            </a:r>
          </a:p>
          <a:p>
            <a:pPr>
              <a:buFont typeface="Wingdings" pitchFamily="2" charset="2"/>
              <a:buChar char="à"/>
            </a:pPr>
            <a:r>
              <a:rPr lang="en-US" dirty="0" err="1"/>
              <a:t>Bayesiaanse</a:t>
            </a:r>
            <a:r>
              <a:rPr lang="en-US" dirty="0"/>
              <a:t> </a:t>
            </a:r>
            <a:r>
              <a:rPr lang="en-US" dirty="0" err="1"/>
              <a:t>modellen</a:t>
            </a:r>
            <a:r>
              <a:rPr lang="en-US" dirty="0"/>
              <a:t> </a:t>
            </a:r>
            <a:r>
              <a:rPr lang="en-US" dirty="0" err="1"/>
              <a:t>kunnen</a:t>
            </a:r>
            <a:r>
              <a:rPr lang="en-US" dirty="0"/>
              <a:t> </a:t>
            </a:r>
            <a:r>
              <a:rPr lang="en-US" dirty="0" err="1"/>
              <a:t>beide</a:t>
            </a:r>
            <a:r>
              <a:rPr lang="en-US" dirty="0"/>
              <a:t> </a:t>
            </a:r>
            <a:r>
              <a:rPr lang="en-US" dirty="0" err="1"/>
              <a:t>loskoppelen</a:t>
            </a:r>
            <a:r>
              <a:rPr lang="en-US" dirty="0"/>
              <a:t> </a:t>
            </a:r>
          </a:p>
          <a:p>
            <a:pPr>
              <a:buFontTx/>
              <a:buChar char="-"/>
            </a:pPr>
            <a:endParaRPr lang="en-US" dirty="0"/>
          </a:p>
        </p:txBody>
      </p:sp>
      <p:pic>
        <p:nvPicPr>
          <p:cNvPr id="8" name="Picture Placeholder 7" descr="A diagram of a signal&#10;&#10;AI-generated content may be incorrect.">
            <a:extLst>
              <a:ext uri="{FF2B5EF4-FFF2-40B4-BE49-F238E27FC236}">
                <a16:creationId xmlns:a16="http://schemas.microsoft.com/office/drawing/2014/main" id="{C51FAAAE-BB2D-E291-DD3F-1B5BA8FD6E2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663" r="3663"/>
          <a:stretch>
            <a:fillRect/>
          </a:stretch>
        </p:blipFill>
        <p:spPr/>
      </p:pic>
      <p:sp>
        <p:nvSpPr>
          <p:cNvPr id="2" name="Title 1">
            <a:extLst>
              <a:ext uri="{FF2B5EF4-FFF2-40B4-BE49-F238E27FC236}">
                <a16:creationId xmlns:a16="http://schemas.microsoft.com/office/drawing/2014/main" id="{7B303A38-4479-1448-73C7-B78B65C63958}"/>
              </a:ext>
            </a:extLst>
          </p:cNvPr>
          <p:cNvSpPr>
            <a:spLocks noGrp="1"/>
          </p:cNvSpPr>
          <p:nvPr>
            <p:ph type="title"/>
          </p:nvPr>
        </p:nvSpPr>
        <p:spPr/>
        <p:txBody>
          <a:bodyPr/>
          <a:lstStyle/>
          <a:p>
            <a:r>
              <a:rPr lang="en-US" dirty="0"/>
              <a:t>Hoe </a:t>
            </a:r>
            <a:r>
              <a:rPr lang="en-US" dirty="0" err="1"/>
              <a:t>relateert</a:t>
            </a:r>
            <a:r>
              <a:rPr lang="en-US" dirty="0"/>
              <a:t> RT </a:t>
            </a:r>
            <a:r>
              <a:rPr lang="en-US" dirty="0" err="1"/>
              <a:t>aan</a:t>
            </a:r>
            <a:r>
              <a:rPr lang="en-US" dirty="0"/>
              <a:t> </a:t>
            </a:r>
            <a:r>
              <a:rPr lang="en-US" dirty="0" err="1"/>
              <a:t>detectie</a:t>
            </a:r>
            <a:r>
              <a:rPr lang="en-US" dirty="0"/>
              <a:t>?</a:t>
            </a:r>
            <a:br>
              <a:rPr lang="en-US" dirty="0"/>
            </a:br>
            <a:r>
              <a:rPr lang="en-US" dirty="0"/>
              <a:t>LATER model</a:t>
            </a:r>
          </a:p>
        </p:txBody>
      </p:sp>
      <p:sp>
        <p:nvSpPr>
          <p:cNvPr id="4" name="TextBox 3">
            <a:extLst>
              <a:ext uri="{FF2B5EF4-FFF2-40B4-BE49-F238E27FC236}">
                <a16:creationId xmlns:a16="http://schemas.microsoft.com/office/drawing/2014/main" id="{A094ADC1-234D-9707-73E4-5CAC97962E5A}"/>
              </a:ext>
            </a:extLst>
          </p:cNvPr>
          <p:cNvSpPr txBox="1"/>
          <p:nvPr/>
        </p:nvSpPr>
        <p:spPr>
          <a:xfrm>
            <a:off x="421517" y="4673052"/>
            <a:ext cx="5851002" cy="400110"/>
          </a:xfrm>
          <a:prstGeom prst="rect">
            <a:avLst/>
          </a:prstGeom>
          <a:noFill/>
        </p:spPr>
        <p:txBody>
          <a:bodyPr wrap="square">
            <a:spAutoFit/>
          </a:bodyPr>
          <a:lstStyle/>
          <a:p>
            <a:pPr>
              <a:buNone/>
            </a:pPr>
            <a:r>
              <a:rPr lang="en-US" sz="1000" dirty="0">
                <a:effectLst/>
              </a:rPr>
              <a:t>Noorani, Imran, and R. H. S. Carpenter. 2016. “The LATER Model of Reaction Time and Decision.” </a:t>
            </a:r>
            <a:r>
              <a:rPr lang="en-US" sz="1000" i="1" dirty="0">
                <a:effectLst/>
              </a:rPr>
              <a:t>Neuroscience &amp; Biobehavioral Reviews</a:t>
            </a:r>
            <a:r>
              <a:rPr lang="en-US" sz="1000" dirty="0">
                <a:effectLst/>
              </a:rPr>
              <a:t> 64:229–51. doi:</a:t>
            </a:r>
            <a:r>
              <a:rPr lang="en-US" sz="1000" dirty="0">
                <a:effectLst/>
                <a:hlinkClick r:id="rId4"/>
              </a:rPr>
              <a:t>10.1016/j.neubiorev.2016.02.018</a:t>
            </a:r>
            <a:r>
              <a:rPr lang="en-US" sz="1000" dirty="0">
                <a:effectLst/>
              </a:rPr>
              <a:t>.</a:t>
            </a:r>
          </a:p>
        </p:txBody>
      </p:sp>
    </p:spTree>
    <p:extLst>
      <p:ext uri="{BB962C8B-B14F-4D97-AF65-F5344CB8AC3E}">
        <p14:creationId xmlns:p14="http://schemas.microsoft.com/office/powerpoint/2010/main" val="2391080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5FE3647-713E-4899-D96F-D603ABE83553}"/>
              </a:ext>
            </a:extLst>
          </p:cNvPr>
          <p:cNvSpPr>
            <a:spLocks noGrp="1"/>
          </p:cNvSpPr>
          <p:nvPr>
            <p:ph type="body" sz="quarter" idx="14"/>
          </p:nvPr>
        </p:nvSpPr>
        <p:spPr>
          <a:xfrm>
            <a:off x="522288" y="1526400"/>
            <a:ext cx="4049712" cy="2826000"/>
          </a:xfrm>
        </p:spPr>
        <p:txBody>
          <a:bodyPr>
            <a:normAutofit fontScale="85000" lnSpcReduction="10000"/>
          </a:bodyPr>
          <a:lstStyle/>
          <a:p>
            <a:r>
              <a:rPr lang="en-US" dirty="0" err="1"/>
              <a:t>Verwachting</a:t>
            </a:r>
            <a:r>
              <a:rPr lang="en-US" dirty="0"/>
              <a:t>/Expectation/bias → </a:t>
            </a:r>
            <a:r>
              <a:rPr lang="en-US" b="1" dirty="0"/>
              <a:t>lower </a:t>
            </a:r>
            <a:r>
              <a:rPr lang="el-GR" b="1" dirty="0"/>
              <a:t>θ</a:t>
            </a:r>
            <a:r>
              <a:rPr lang="nl-NL" b="1" dirty="0"/>
              <a:t>  </a:t>
            </a:r>
            <a:r>
              <a:rPr lang="nl-NL" dirty="0"/>
              <a:t>”voorkennis”</a:t>
            </a:r>
            <a:endParaRPr lang="el-GR" dirty="0"/>
          </a:p>
          <a:p>
            <a:r>
              <a:rPr lang="en-US" dirty="0" err="1"/>
              <a:t>Makkelijke</a:t>
            </a:r>
            <a:r>
              <a:rPr lang="en-US" dirty="0"/>
              <a:t> stimuli → </a:t>
            </a:r>
            <a:r>
              <a:rPr lang="en-US" dirty="0" err="1"/>
              <a:t>grotere</a:t>
            </a:r>
            <a:r>
              <a:rPr lang="en-US" dirty="0"/>
              <a:t> ‘evidence accumulation rate’, </a:t>
            </a:r>
            <a:r>
              <a:rPr lang="en-US" b="1" dirty="0" err="1"/>
              <a:t>grotere</a:t>
            </a:r>
            <a:r>
              <a:rPr lang="en-US" b="1" dirty="0"/>
              <a:t> </a:t>
            </a:r>
            <a:r>
              <a:rPr lang="el-GR" b="1" dirty="0"/>
              <a:t>μ</a:t>
            </a:r>
            <a:r>
              <a:rPr lang="el-GR" dirty="0"/>
              <a:t>, </a:t>
            </a:r>
            <a:r>
              <a:rPr lang="nl-NL" dirty="0"/>
              <a:t>snellere</a:t>
            </a:r>
            <a:r>
              <a:rPr lang="en-US" b="1" dirty="0"/>
              <a:t> RT</a:t>
            </a:r>
          </a:p>
          <a:p>
            <a:r>
              <a:rPr lang="en-US" dirty="0" err="1"/>
              <a:t>Uitzetten</a:t>
            </a:r>
            <a:r>
              <a:rPr lang="en-US" dirty="0"/>
              <a:t> op log-log plot -&gt; </a:t>
            </a:r>
            <a:r>
              <a:rPr lang="en-US" dirty="0" err="1"/>
              <a:t>rechte</a:t>
            </a:r>
            <a:r>
              <a:rPr lang="en-US" dirty="0"/>
              <a:t> </a:t>
            </a:r>
            <a:r>
              <a:rPr lang="en-US" dirty="0" err="1"/>
              <a:t>lijn</a:t>
            </a:r>
            <a:r>
              <a:rPr lang="en-US" dirty="0"/>
              <a:t> van </a:t>
            </a:r>
            <a:r>
              <a:rPr lang="en-US" dirty="0" err="1"/>
              <a:t>verdeling</a:t>
            </a:r>
            <a:r>
              <a:rPr lang="en-US" dirty="0"/>
              <a:t> van RTs</a:t>
            </a:r>
          </a:p>
          <a:p>
            <a:pPr>
              <a:buFont typeface="Wingdings" pitchFamily="2" charset="2"/>
              <a:buChar char="Ø"/>
            </a:pPr>
            <a:r>
              <a:rPr lang="en-US" dirty="0"/>
              <a:t>RT </a:t>
            </a:r>
            <a:r>
              <a:rPr lang="en-US" dirty="0" err="1"/>
              <a:t>als</a:t>
            </a:r>
            <a:r>
              <a:rPr lang="en-US" dirty="0"/>
              <a:t> basis </a:t>
            </a:r>
            <a:r>
              <a:rPr lang="en-US" b="1" dirty="0"/>
              <a:t>spectrotemporal modulation transfer function (</a:t>
            </a:r>
            <a:r>
              <a:rPr lang="en-US" b="1" dirty="0" err="1"/>
              <a:t>stMTF</a:t>
            </a:r>
            <a:r>
              <a:rPr lang="en-US" b="1" dirty="0"/>
              <a:t>)</a:t>
            </a:r>
            <a:r>
              <a:rPr lang="en-US" dirty="0"/>
              <a:t>.</a:t>
            </a:r>
          </a:p>
          <a:p>
            <a:endParaRPr lang="en-US" b="1" dirty="0"/>
          </a:p>
          <a:p>
            <a:endParaRPr lang="en-US" b="1" dirty="0"/>
          </a:p>
          <a:p>
            <a:endParaRPr lang="en-US" b="1" dirty="0"/>
          </a:p>
          <a:p>
            <a:endParaRPr lang="en-US" dirty="0"/>
          </a:p>
          <a:p>
            <a:endParaRPr lang="en-US" dirty="0"/>
          </a:p>
          <a:p>
            <a:endParaRPr lang="en-US" dirty="0"/>
          </a:p>
        </p:txBody>
      </p:sp>
      <p:sp>
        <p:nvSpPr>
          <p:cNvPr id="9" name="Title 8">
            <a:extLst>
              <a:ext uri="{FF2B5EF4-FFF2-40B4-BE49-F238E27FC236}">
                <a16:creationId xmlns:a16="http://schemas.microsoft.com/office/drawing/2014/main" id="{EE72C6FE-9C49-13B5-A80A-3F336239F425}"/>
              </a:ext>
            </a:extLst>
          </p:cNvPr>
          <p:cNvSpPr>
            <a:spLocks noGrp="1"/>
          </p:cNvSpPr>
          <p:nvPr>
            <p:ph type="title"/>
          </p:nvPr>
        </p:nvSpPr>
        <p:spPr/>
        <p:txBody>
          <a:bodyPr/>
          <a:lstStyle/>
          <a:p>
            <a:r>
              <a:rPr lang="en-US" dirty="0"/>
              <a:t>LATER pt2</a:t>
            </a:r>
          </a:p>
        </p:txBody>
      </p:sp>
      <p:pic>
        <p:nvPicPr>
          <p:cNvPr id="14" name="Picture 13">
            <a:extLst>
              <a:ext uri="{FF2B5EF4-FFF2-40B4-BE49-F238E27FC236}">
                <a16:creationId xmlns:a16="http://schemas.microsoft.com/office/drawing/2014/main" id="{14F94660-74C0-5870-1154-6BB881992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507" y="542551"/>
            <a:ext cx="4297010" cy="4130501"/>
          </a:xfrm>
          <a:prstGeom prst="rect">
            <a:avLst/>
          </a:prstGeom>
        </p:spPr>
      </p:pic>
      <p:sp>
        <p:nvSpPr>
          <p:cNvPr id="3" name="TextBox 2">
            <a:extLst>
              <a:ext uri="{FF2B5EF4-FFF2-40B4-BE49-F238E27FC236}">
                <a16:creationId xmlns:a16="http://schemas.microsoft.com/office/drawing/2014/main" id="{B11485E3-2E68-50C6-6BC9-E12237797AB1}"/>
              </a:ext>
            </a:extLst>
          </p:cNvPr>
          <p:cNvSpPr txBox="1"/>
          <p:nvPr/>
        </p:nvSpPr>
        <p:spPr>
          <a:xfrm>
            <a:off x="421517" y="4673052"/>
            <a:ext cx="5851002" cy="400110"/>
          </a:xfrm>
          <a:prstGeom prst="rect">
            <a:avLst/>
          </a:prstGeom>
          <a:noFill/>
        </p:spPr>
        <p:txBody>
          <a:bodyPr wrap="square">
            <a:spAutoFit/>
          </a:bodyPr>
          <a:lstStyle/>
          <a:p>
            <a:pPr>
              <a:buNone/>
            </a:pPr>
            <a:r>
              <a:rPr lang="en-US" sz="1000" dirty="0">
                <a:effectLst/>
              </a:rPr>
              <a:t>Noorani, Imran, and R. H. S. Carpenter. 2016. “The LATER Model of Reaction Time and Decision.” </a:t>
            </a:r>
            <a:r>
              <a:rPr lang="en-US" sz="1000" i="1" dirty="0">
                <a:effectLst/>
              </a:rPr>
              <a:t>Neuroscience &amp; Biobehavioral Reviews</a:t>
            </a:r>
            <a:r>
              <a:rPr lang="en-US" sz="1000" dirty="0">
                <a:effectLst/>
              </a:rPr>
              <a:t> 64:229–51. doi:</a:t>
            </a:r>
            <a:r>
              <a:rPr lang="en-US" sz="1000" dirty="0">
                <a:effectLst/>
                <a:hlinkClick r:id="rId4"/>
              </a:rPr>
              <a:t>10.1016/j.neubiorev.2016.02.018</a:t>
            </a:r>
            <a:r>
              <a:rPr lang="en-US" sz="1000" dirty="0">
                <a:effectLst/>
              </a:rPr>
              <a:t>.</a:t>
            </a:r>
          </a:p>
        </p:txBody>
      </p:sp>
    </p:spTree>
    <p:extLst>
      <p:ext uri="{BB962C8B-B14F-4D97-AF65-F5344CB8AC3E}">
        <p14:creationId xmlns:p14="http://schemas.microsoft.com/office/powerpoint/2010/main" val="78233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graphs showing different types of data&#10;&#10;AI-generated content may be incorrect.">
            <a:extLst>
              <a:ext uri="{FF2B5EF4-FFF2-40B4-BE49-F238E27FC236}">
                <a16:creationId xmlns:a16="http://schemas.microsoft.com/office/drawing/2014/main" id="{08AB05F2-4B55-D601-4228-C5BE8880E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90" y="1004828"/>
            <a:ext cx="3033825" cy="3673515"/>
          </a:xfrm>
          <a:prstGeom prst="rect">
            <a:avLst/>
          </a:prstGeom>
        </p:spPr>
      </p:pic>
      <p:pic>
        <p:nvPicPr>
          <p:cNvPr id="13" name="Picture 12" descr="A graph showing the same color as the same color&#10;&#10;AI-generated content may be incorrect.">
            <a:extLst>
              <a:ext uri="{FF2B5EF4-FFF2-40B4-BE49-F238E27FC236}">
                <a16:creationId xmlns:a16="http://schemas.microsoft.com/office/drawing/2014/main" id="{6E0F85D6-27CD-037A-79EA-8BA4117375E2}"/>
              </a:ext>
            </a:extLst>
          </p:cNvPr>
          <p:cNvPicPr>
            <a:picLocks noChangeAspect="1"/>
          </p:cNvPicPr>
          <p:nvPr/>
        </p:nvPicPr>
        <p:blipFill>
          <a:blip r:embed="rId4">
            <a:extLst>
              <a:ext uri="{28A0092B-C50C-407E-A947-70E740481C1C}">
                <a14:useLocalDpi xmlns:a14="http://schemas.microsoft.com/office/drawing/2010/main" val="0"/>
              </a:ext>
            </a:extLst>
          </a:blip>
          <a:srcRect l="18743" t="3385" r="40158"/>
          <a:stretch>
            <a:fillRect/>
          </a:stretch>
        </p:blipFill>
        <p:spPr>
          <a:xfrm>
            <a:off x="5778032" y="1449253"/>
            <a:ext cx="2244751" cy="2409877"/>
          </a:xfrm>
          <a:prstGeom prst="rect">
            <a:avLst/>
          </a:prstGeom>
        </p:spPr>
      </p:pic>
      <p:sp>
        <p:nvSpPr>
          <p:cNvPr id="2" name="TextBox 1">
            <a:extLst>
              <a:ext uri="{FF2B5EF4-FFF2-40B4-BE49-F238E27FC236}">
                <a16:creationId xmlns:a16="http://schemas.microsoft.com/office/drawing/2014/main" id="{0BD0F3EB-E121-8131-630A-27C9E69C7D5F}"/>
              </a:ext>
            </a:extLst>
          </p:cNvPr>
          <p:cNvSpPr txBox="1"/>
          <p:nvPr/>
        </p:nvSpPr>
        <p:spPr>
          <a:xfrm>
            <a:off x="2027206" y="774903"/>
            <a:ext cx="3669174" cy="246221"/>
          </a:xfrm>
          <a:prstGeom prst="rect">
            <a:avLst/>
          </a:prstGeom>
          <a:noFill/>
        </p:spPr>
        <p:txBody>
          <a:bodyPr wrap="square" rtlCol="0">
            <a:spAutoFit/>
          </a:bodyPr>
          <a:lstStyle/>
          <a:p>
            <a:r>
              <a:rPr lang="en-US" sz="1000" dirty="0"/>
              <a:t>temporal  &lt;&gt;  spectral</a:t>
            </a:r>
          </a:p>
        </p:txBody>
      </p:sp>
      <p:cxnSp>
        <p:nvCxnSpPr>
          <p:cNvPr id="4" name="Straight Arrow Connector 3">
            <a:extLst>
              <a:ext uri="{FF2B5EF4-FFF2-40B4-BE49-F238E27FC236}">
                <a16:creationId xmlns:a16="http://schemas.microsoft.com/office/drawing/2014/main" id="{C9B18370-575D-EFD5-0702-5DE62E6091C2}"/>
              </a:ext>
            </a:extLst>
          </p:cNvPr>
          <p:cNvCxnSpPr>
            <a:cxnSpLocks/>
          </p:cNvCxnSpPr>
          <p:nvPr/>
        </p:nvCxnSpPr>
        <p:spPr>
          <a:xfrm>
            <a:off x="5757936" y="3963654"/>
            <a:ext cx="2244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EB280E1-BA70-58D3-A05B-F4BBEAEE9677}"/>
              </a:ext>
            </a:extLst>
          </p:cNvPr>
          <p:cNvSpPr txBox="1"/>
          <p:nvPr/>
        </p:nvSpPr>
        <p:spPr>
          <a:xfrm>
            <a:off x="6715086" y="3989419"/>
            <a:ext cx="1140106" cy="246221"/>
          </a:xfrm>
          <a:prstGeom prst="rect">
            <a:avLst/>
          </a:prstGeom>
          <a:noFill/>
        </p:spPr>
        <p:txBody>
          <a:bodyPr wrap="square">
            <a:spAutoFit/>
          </a:bodyPr>
          <a:lstStyle/>
          <a:p>
            <a:r>
              <a:rPr lang="en-US" sz="1000" dirty="0"/>
              <a:t>temporal</a:t>
            </a:r>
          </a:p>
        </p:txBody>
      </p:sp>
      <p:cxnSp>
        <p:nvCxnSpPr>
          <p:cNvPr id="7" name="Straight Arrow Connector 6">
            <a:extLst>
              <a:ext uri="{FF2B5EF4-FFF2-40B4-BE49-F238E27FC236}">
                <a16:creationId xmlns:a16="http://schemas.microsoft.com/office/drawing/2014/main" id="{46253270-7DEC-15A8-B4F9-90AB74C97B4D}"/>
              </a:ext>
            </a:extLst>
          </p:cNvPr>
          <p:cNvCxnSpPr>
            <a:cxnSpLocks/>
          </p:cNvCxnSpPr>
          <p:nvPr/>
        </p:nvCxnSpPr>
        <p:spPr>
          <a:xfrm flipV="1">
            <a:off x="5757936" y="1725196"/>
            <a:ext cx="0" cy="2212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E645A4-5D3B-61E5-F204-1EC1CDA1109F}"/>
              </a:ext>
            </a:extLst>
          </p:cNvPr>
          <p:cNvSpPr txBox="1"/>
          <p:nvPr/>
        </p:nvSpPr>
        <p:spPr>
          <a:xfrm rot="16200000">
            <a:off x="3287269" y="881717"/>
            <a:ext cx="4572000" cy="246221"/>
          </a:xfrm>
          <a:prstGeom prst="rect">
            <a:avLst/>
          </a:prstGeom>
          <a:noFill/>
        </p:spPr>
        <p:txBody>
          <a:bodyPr wrap="square">
            <a:spAutoFit/>
          </a:bodyPr>
          <a:lstStyle/>
          <a:p>
            <a:r>
              <a:rPr lang="en-US" sz="1000" dirty="0"/>
              <a:t>spectral</a:t>
            </a:r>
          </a:p>
        </p:txBody>
      </p:sp>
      <p:sp>
        <p:nvSpPr>
          <p:cNvPr id="17" name="TextBox 16">
            <a:extLst>
              <a:ext uri="{FF2B5EF4-FFF2-40B4-BE49-F238E27FC236}">
                <a16:creationId xmlns:a16="http://schemas.microsoft.com/office/drawing/2014/main" id="{7ECB0339-2FCD-1934-8ECA-33009BB78A08}"/>
              </a:ext>
            </a:extLst>
          </p:cNvPr>
          <p:cNvSpPr txBox="1"/>
          <p:nvPr/>
        </p:nvSpPr>
        <p:spPr>
          <a:xfrm>
            <a:off x="415321" y="4785157"/>
            <a:ext cx="5963697" cy="246221"/>
          </a:xfrm>
          <a:prstGeom prst="rect">
            <a:avLst/>
          </a:prstGeom>
          <a:noFill/>
        </p:spPr>
        <p:txBody>
          <a:bodyPr wrap="square">
            <a:spAutoFit/>
          </a:bodyPr>
          <a:lstStyle/>
          <a:p>
            <a:r>
              <a:rPr lang="en-US" sz="1000" dirty="0"/>
              <a:t>Veugen et al., 2022.  </a:t>
            </a:r>
            <a:r>
              <a:rPr lang="en-US" sz="1000" i="1" dirty="0"/>
              <a:t>Trends in Hearing</a:t>
            </a:r>
            <a:r>
              <a:rPr lang="en-US" sz="1000" dirty="0"/>
              <a:t> 26:23312165221127589. doi:</a:t>
            </a:r>
            <a:r>
              <a:rPr lang="en-US" sz="1000" dirty="0">
                <a:hlinkClick r:id="rId5"/>
              </a:rPr>
              <a:t>10.1177/23312165221127589</a:t>
            </a:r>
            <a:r>
              <a:rPr lang="en-US" sz="1000" dirty="0"/>
              <a:t>.</a:t>
            </a:r>
          </a:p>
        </p:txBody>
      </p:sp>
    </p:spTree>
    <p:extLst>
      <p:ext uri="{BB962C8B-B14F-4D97-AF65-F5344CB8AC3E}">
        <p14:creationId xmlns:p14="http://schemas.microsoft.com/office/powerpoint/2010/main" val="1440992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6C64-665D-D6FF-18FD-9A963C67E8AC}"/>
              </a:ext>
            </a:extLst>
          </p:cNvPr>
          <p:cNvSpPr>
            <a:spLocks noGrp="1"/>
          </p:cNvSpPr>
          <p:nvPr>
            <p:ph type="title"/>
          </p:nvPr>
        </p:nvSpPr>
        <p:spPr/>
        <p:txBody>
          <a:bodyPr/>
          <a:lstStyle/>
          <a:p>
            <a:r>
              <a:rPr lang="en-US" dirty="0" err="1"/>
              <a:t>stMTF</a:t>
            </a:r>
            <a:r>
              <a:rPr lang="en-US" dirty="0"/>
              <a:t> in </a:t>
            </a:r>
            <a:r>
              <a:rPr lang="en-US" dirty="0" err="1"/>
              <a:t>drie</a:t>
            </a:r>
            <a:r>
              <a:rPr lang="en-US" dirty="0"/>
              <a:t> </a:t>
            </a:r>
            <a:r>
              <a:rPr lang="en-US" dirty="0" err="1"/>
              <a:t>groepen</a:t>
            </a:r>
            <a:r>
              <a:rPr lang="en-US" dirty="0"/>
              <a:t> </a:t>
            </a:r>
            <a:r>
              <a:rPr lang="en-US" dirty="0" err="1"/>
              <a:t>patienten</a:t>
            </a:r>
            <a:endParaRPr lang="en-US" dirty="0"/>
          </a:p>
        </p:txBody>
      </p:sp>
      <p:sp>
        <p:nvSpPr>
          <p:cNvPr id="3" name="Chart Placeholder 2">
            <a:extLst>
              <a:ext uri="{FF2B5EF4-FFF2-40B4-BE49-F238E27FC236}">
                <a16:creationId xmlns:a16="http://schemas.microsoft.com/office/drawing/2014/main" id="{E3C828C6-D747-4F6B-511D-79BD1BF9DE16}"/>
              </a:ext>
            </a:extLst>
          </p:cNvPr>
          <p:cNvSpPr>
            <a:spLocks noGrp="1"/>
          </p:cNvSpPr>
          <p:nvPr>
            <p:ph type="chart" sz="quarter" idx="13"/>
          </p:nvPr>
        </p:nvSpPr>
        <p:spPr/>
        <p:txBody>
          <a:bodyPr/>
          <a:lstStyle/>
          <a:p>
            <a:endParaRPr lang="en-US"/>
          </a:p>
        </p:txBody>
      </p:sp>
      <p:sp>
        <p:nvSpPr>
          <p:cNvPr id="4" name="Text Placeholder 3">
            <a:extLst>
              <a:ext uri="{FF2B5EF4-FFF2-40B4-BE49-F238E27FC236}">
                <a16:creationId xmlns:a16="http://schemas.microsoft.com/office/drawing/2014/main" id="{053A250F-B7DB-0435-328B-FE9A5B31A990}"/>
              </a:ext>
            </a:extLst>
          </p:cNvPr>
          <p:cNvSpPr>
            <a:spLocks noGrp="1"/>
          </p:cNvSpPr>
          <p:nvPr>
            <p:ph type="body" sz="quarter" idx="14"/>
          </p:nvPr>
        </p:nvSpPr>
        <p:spPr/>
        <p:txBody>
          <a:bodyPr>
            <a:normAutofit/>
          </a:bodyPr>
          <a:lstStyle/>
          <a:p>
            <a:r>
              <a:rPr lang="en-US" dirty="0"/>
              <a:t>Monogenic HL </a:t>
            </a:r>
            <a:r>
              <a:rPr lang="en-US" dirty="0" err="1"/>
              <a:t>als</a:t>
            </a:r>
            <a:r>
              <a:rPr lang="en-US" dirty="0"/>
              <a:t> model</a:t>
            </a:r>
            <a:endParaRPr lang="en-US" i="1" dirty="0"/>
          </a:p>
          <a:p>
            <a:pPr lvl="1"/>
            <a:r>
              <a:rPr lang="en-US" i="1" dirty="0"/>
              <a:t>STRC: </a:t>
            </a:r>
            <a:r>
              <a:rPr lang="en-US" dirty="0" err="1"/>
              <a:t>verlies</a:t>
            </a:r>
            <a:r>
              <a:rPr lang="en-US" dirty="0"/>
              <a:t> van OHC </a:t>
            </a:r>
            <a:r>
              <a:rPr lang="en-US" dirty="0" err="1"/>
              <a:t>verbinding</a:t>
            </a:r>
            <a:r>
              <a:rPr lang="en-US" dirty="0"/>
              <a:t> met TM </a:t>
            </a:r>
          </a:p>
          <a:p>
            <a:pPr lvl="2"/>
            <a:r>
              <a:rPr lang="en-US" dirty="0" err="1"/>
              <a:t>bredere</a:t>
            </a:r>
            <a:r>
              <a:rPr lang="en-US" dirty="0"/>
              <a:t> filters</a:t>
            </a:r>
          </a:p>
          <a:p>
            <a:pPr lvl="1"/>
            <a:r>
              <a:rPr lang="en-US" i="1" dirty="0"/>
              <a:t>TECTA / COL11A2</a:t>
            </a:r>
            <a:r>
              <a:rPr lang="en-US" dirty="0"/>
              <a:t>: </a:t>
            </a:r>
            <a:r>
              <a:rPr lang="en-US" dirty="0" err="1"/>
              <a:t>veranderde</a:t>
            </a:r>
            <a:r>
              <a:rPr lang="en-US" dirty="0"/>
              <a:t> TM (</a:t>
            </a:r>
            <a:r>
              <a:rPr lang="en-US" dirty="0" err="1"/>
              <a:t>structuur</a:t>
            </a:r>
            <a:r>
              <a:rPr lang="en-US" dirty="0"/>
              <a:t>/</a:t>
            </a:r>
            <a:r>
              <a:rPr lang="en-US" dirty="0" err="1"/>
              <a:t>compositie</a:t>
            </a:r>
            <a:r>
              <a:rPr lang="en-US" dirty="0"/>
              <a:t>)</a:t>
            </a:r>
          </a:p>
          <a:p>
            <a:pPr lvl="2"/>
            <a:r>
              <a:rPr lang="en-US" dirty="0" err="1"/>
              <a:t>Bredere</a:t>
            </a:r>
            <a:r>
              <a:rPr lang="en-US" dirty="0"/>
              <a:t> filters </a:t>
            </a:r>
          </a:p>
          <a:p>
            <a:pPr lvl="2"/>
            <a:r>
              <a:rPr lang="en-US" dirty="0" err="1"/>
              <a:t>Temporele</a:t>
            </a:r>
            <a:r>
              <a:rPr lang="en-US" dirty="0"/>
              <a:t> </a:t>
            </a:r>
            <a:r>
              <a:rPr lang="en-US" dirty="0" err="1"/>
              <a:t>effecten</a:t>
            </a:r>
            <a:endParaRPr lang="en-US" dirty="0"/>
          </a:p>
          <a:p>
            <a:pPr lvl="2"/>
            <a:endParaRPr lang="en-US" dirty="0"/>
          </a:p>
          <a:p>
            <a:pPr marL="457200" lvl="1" indent="-457200">
              <a:buFont typeface="+mj-lt"/>
              <a:buAutoNum type="arabicPeriod"/>
            </a:pPr>
            <a:endParaRPr lang="en-US" dirty="0"/>
          </a:p>
        </p:txBody>
      </p:sp>
      <p:pic>
        <p:nvPicPr>
          <p:cNvPr id="6" name="Afbeelding 9">
            <a:extLst>
              <a:ext uri="{FF2B5EF4-FFF2-40B4-BE49-F238E27FC236}">
                <a16:creationId xmlns:a16="http://schemas.microsoft.com/office/drawing/2014/main" id="{A7CCB6E1-9551-891E-408A-5178E5275D4E}"/>
              </a:ext>
            </a:extLst>
          </p:cNvPr>
          <p:cNvPicPr>
            <a:picLocks noChangeAspect="1"/>
          </p:cNvPicPr>
          <p:nvPr/>
        </p:nvPicPr>
        <p:blipFill>
          <a:blip r:embed="rId3"/>
          <a:srcRect l="6385" t="71040"/>
          <a:stretch>
            <a:fillRect/>
          </a:stretch>
        </p:blipFill>
        <p:spPr>
          <a:xfrm>
            <a:off x="4647600" y="1526400"/>
            <a:ext cx="3974112" cy="1079898"/>
          </a:xfrm>
          <a:prstGeom prst="rect">
            <a:avLst/>
          </a:prstGeom>
        </p:spPr>
      </p:pic>
      <p:grpSp>
        <p:nvGrpSpPr>
          <p:cNvPr id="8" name="Groep 20">
            <a:extLst>
              <a:ext uri="{FF2B5EF4-FFF2-40B4-BE49-F238E27FC236}">
                <a16:creationId xmlns:a16="http://schemas.microsoft.com/office/drawing/2014/main" id="{EA2EEE5C-DE99-E2F2-F518-B511C0DE897E}"/>
              </a:ext>
            </a:extLst>
          </p:cNvPr>
          <p:cNvGrpSpPr/>
          <p:nvPr/>
        </p:nvGrpSpPr>
        <p:grpSpPr>
          <a:xfrm>
            <a:off x="4582514" y="2674908"/>
            <a:ext cx="4142923" cy="1793576"/>
            <a:chOff x="6117990" y="3462548"/>
            <a:chExt cx="5826628" cy="2728393"/>
          </a:xfrm>
        </p:grpSpPr>
        <p:pic>
          <p:nvPicPr>
            <p:cNvPr id="12" name="Afbeelding 15">
              <a:extLst>
                <a:ext uri="{FF2B5EF4-FFF2-40B4-BE49-F238E27FC236}">
                  <a16:creationId xmlns:a16="http://schemas.microsoft.com/office/drawing/2014/main" id="{1250DA28-47F6-C043-B0C4-B54E41700F63}"/>
                </a:ext>
              </a:extLst>
            </p:cNvPr>
            <p:cNvPicPr>
              <a:picLocks noChangeAspect="1"/>
            </p:cNvPicPr>
            <p:nvPr/>
          </p:nvPicPr>
          <p:blipFill>
            <a:blip r:embed="rId4"/>
            <a:srcRect l="1065"/>
            <a:stretch>
              <a:fillRect/>
            </a:stretch>
          </p:blipFill>
          <p:spPr>
            <a:xfrm>
              <a:off x="6117990" y="3462548"/>
              <a:ext cx="5826628" cy="2728393"/>
            </a:xfrm>
            <a:prstGeom prst="rect">
              <a:avLst/>
            </a:prstGeom>
          </p:spPr>
        </p:pic>
        <p:sp>
          <p:nvSpPr>
            <p:cNvPr id="10" name="Pijl: rechts 18">
              <a:extLst>
                <a:ext uri="{FF2B5EF4-FFF2-40B4-BE49-F238E27FC236}">
                  <a16:creationId xmlns:a16="http://schemas.microsoft.com/office/drawing/2014/main" id="{3DD1BE42-A636-A3AF-11E5-7231F4C332D9}"/>
                </a:ext>
              </a:extLst>
            </p:cNvPr>
            <p:cNvSpPr/>
            <p:nvPr/>
          </p:nvSpPr>
          <p:spPr>
            <a:xfrm rot="2775270">
              <a:off x="6585947" y="4133298"/>
              <a:ext cx="874447" cy="432048"/>
            </a:xfrm>
            <a:prstGeom prst="right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Pijl: rechts 19">
              <a:extLst>
                <a:ext uri="{FF2B5EF4-FFF2-40B4-BE49-F238E27FC236}">
                  <a16:creationId xmlns:a16="http://schemas.microsoft.com/office/drawing/2014/main" id="{5D70241B-9364-24C0-5828-4CBC94EB78BE}"/>
                </a:ext>
              </a:extLst>
            </p:cNvPr>
            <p:cNvSpPr/>
            <p:nvPr/>
          </p:nvSpPr>
          <p:spPr>
            <a:xfrm rot="2775270">
              <a:off x="9501533" y="3882460"/>
              <a:ext cx="874447" cy="432048"/>
            </a:xfrm>
            <a:prstGeom prst="rightArrow">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5" name="TextBox 4">
            <a:extLst>
              <a:ext uri="{FF2B5EF4-FFF2-40B4-BE49-F238E27FC236}">
                <a16:creationId xmlns:a16="http://schemas.microsoft.com/office/drawing/2014/main" id="{C21185B6-144C-F8C0-B380-00D17932F153}"/>
              </a:ext>
            </a:extLst>
          </p:cNvPr>
          <p:cNvSpPr txBox="1"/>
          <p:nvPr/>
        </p:nvSpPr>
        <p:spPr>
          <a:xfrm>
            <a:off x="421516" y="4693781"/>
            <a:ext cx="2452659" cy="369332"/>
          </a:xfrm>
          <a:prstGeom prst="rect">
            <a:avLst/>
          </a:prstGeom>
          <a:noFill/>
        </p:spPr>
        <p:txBody>
          <a:bodyPr wrap="none" rtlCol="0">
            <a:spAutoFit/>
          </a:bodyPr>
          <a:lstStyle/>
          <a:p>
            <a:r>
              <a:rPr lang="en-US" dirty="0"/>
              <a:t>Bel Hach, in preparation</a:t>
            </a:r>
          </a:p>
        </p:txBody>
      </p:sp>
    </p:spTree>
    <p:extLst>
      <p:ext uri="{BB962C8B-B14F-4D97-AF65-F5344CB8AC3E}">
        <p14:creationId xmlns:p14="http://schemas.microsoft.com/office/powerpoint/2010/main" val="2001016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0ACC-146C-79F6-D38C-A2DA1BA0D5E4}"/>
              </a:ext>
            </a:extLst>
          </p:cNvPr>
          <p:cNvSpPr>
            <a:spLocks noGrp="1"/>
          </p:cNvSpPr>
          <p:nvPr>
            <p:ph type="title"/>
          </p:nvPr>
        </p:nvSpPr>
        <p:spPr/>
        <p:txBody>
          <a:bodyPr/>
          <a:lstStyle/>
          <a:p>
            <a:r>
              <a:rPr lang="en-US" dirty="0" err="1"/>
              <a:t>Voorspelling</a:t>
            </a:r>
            <a:endParaRPr lang="en-US" dirty="0"/>
          </a:p>
        </p:txBody>
      </p:sp>
      <p:sp>
        <p:nvSpPr>
          <p:cNvPr id="3" name="Content Placeholder 2">
            <a:extLst>
              <a:ext uri="{FF2B5EF4-FFF2-40B4-BE49-F238E27FC236}">
                <a16:creationId xmlns:a16="http://schemas.microsoft.com/office/drawing/2014/main" id="{A54F150E-44E5-E1BB-E285-5884FF12ECF9}"/>
              </a:ext>
            </a:extLst>
          </p:cNvPr>
          <p:cNvSpPr>
            <a:spLocks noGrp="1"/>
          </p:cNvSpPr>
          <p:nvPr>
            <p:ph idx="1"/>
          </p:nvPr>
        </p:nvSpPr>
        <p:spPr/>
        <p:txBody>
          <a:bodyPr/>
          <a:lstStyle/>
          <a:p>
            <a:pPr marL="0" indent="0">
              <a:buNone/>
            </a:pPr>
            <a:r>
              <a:rPr lang="en-US" i="1" dirty="0"/>
              <a:t>STRC </a:t>
            </a:r>
            <a:r>
              <a:rPr lang="en-US" dirty="0"/>
              <a:t>group</a:t>
            </a:r>
          </a:p>
          <a:p>
            <a:r>
              <a:rPr lang="en-US" dirty="0" err="1"/>
              <a:t>Afname</a:t>
            </a:r>
            <a:r>
              <a:rPr lang="en-US" dirty="0"/>
              <a:t> </a:t>
            </a:r>
            <a:r>
              <a:rPr lang="en-US" dirty="0" err="1"/>
              <a:t>s</a:t>
            </a:r>
            <a:r>
              <a:rPr lang="en-US" b="1" dirty="0" err="1"/>
              <a:t>pectrale</a:t>
            </a:r>
            <a:r>
              <a:rPr lang="en-US" b="1" dirty="0"/>
              <a:t> </a:t>
            </a:r>
            <a:r>
              <a:rPr lang="en-US" b="1" dirty="0" err="1"/>
              <a:t>gevoeligheid</a:t>
            </a:r>
            <a:r>
              <a:rPr lang="en-US" dirty="0"/>
              <a:t>, </a:t>
            </a:r>
            <a:r>
              <a:rPr lang="en-US" dirty="0" err="1"/>
              <a:t>bij</a:t>
            </a:r>
            <a:r>
              <a:rPr lang="en-US" dirty="0"/>
              <a:t> </a:t>
            </a:r>
            <a:r>
              <a:rPr lang="en-US" dirty="0" err="1"/>
              <a:t>gelijke</a:t>
            </a:r>
            <a:r>
              <a:rPr lang="en-US" dirty="0"/>
              <a:t> </a:t>
            </a:r>
            <a:r>
              <a:rPr lang="en-US" dirty="0" err="1"/>
              <a:t>temporele</a:t>
            </a:r>
            <a:r>
              <a:rPr lang="en-US" dirty="0"/>
              <a:t> </a:t>
            </a:r>
            <a:r>
              <a:rPr lang="en-US" dirty="0" err="1"/>
              <a:t>resolutie</a:t>
            </a:r>
            <a:endParaRPr lang="en-US" dirty="0"/>
          </a:p>
          <a:p>
            <a:r>
              <a:rPr lang="en-US" dirty="0" err="1"/>
              <a:t>Eerder</a:t>
            </a:r>
            <a:r>
              <a:rPr lang="en-US" dirty="0"/>
              <a:t> </a:t>
            </a:r>
            <a:r>
              <a:rPr lang="en-US" dirty="0" err="1"/>
              <a:t>werk</a:t>
            </a:r>
            <a:r>
              <a:rPr lang="en-US" dirty="0"/>
              <a:t> </a:t>
            </a:r>
            <a:r>
              <a:rPr lang="en-US" dirty="0">
                <a:sym typeface="Wingdings" pitchFamily="2" charset="2"/>
              </a:rPr>
              <a:t>Benoit et al. (2023) </a:t>
            </a:r>
            <a:r>
              <a:rPr lang="en-US" dirty="0" err="1">
                <a:sym typeface="Wingdings" pitchFamily="2" charset="2"/>
              </a:rPr>
              <a:t>liet</a:t>
            </a:r>
            <a:r>
              <a:rPr lang="en-US" dirty="0">
                <a:sym typeface="Wingdings" pitchFamily="2" charset="2"/>
              </a:rPr>
              <a:t> </a:t>
            </a:r>
            <a:r>
              <a:rPr lang="en-US" dirty="0" err="1">
                <a:sym typeface="Wingdings" pitchFamily="2" charset="2"/>
              </a:rPr>
              <a:t>behoud</a:t>
            </a:r>
            <a:r>
              <a:rPr lang="en-US" dirty="0">
                <a:sym typeface="Wingdings" pitchFamily="2" charset="2"/>
              </a:rPr>
              <a:t> van </a:t>
            </a:r>
            <a:r>
              <a:rPr lang="en-US" dirty="0" err="1"/>
              <a:t>temporele</a:t>
            </a:r>
            <a:r>
              <a:rPr lang="en-US" dirty="0"/>
              <a:t> </a:t>
            </a:r>
            <a:r>
              <a:rPr lang="en-US" dirty="0" err="1"/>
              <a:t>resolutie</a:t>
            </a:r>
            <a:r>
              <a:rPr lang="en-US" dirty="0"/>
              <a:t> </a:t>
            </a:r>
            <a:r>
              <a:rPr lang="en-US" dirty="0" err="1"/>
              <a:t>zien</a:t>
            </a:r>
            <a:r>
              <a:rPr lang="en-US" dirty="0">
                <a:sym typeface="Wingdings" pitchFamily="2" charset="2"/>
              </a:rPr>
              <a:t> .</a:t>
            </a:r>
            <a:endParaRPr lang="en-US" dirty="0"/>
          </a:p>
          <a:p>
            <a:endParaRPr lang="en-US" dirty="0"/>
          </a:p>
          <a:p>
            <a:pPr marL="0" indent="0">
              <a:buNone/>
            </a:pPr>
            <a:endParaRPr lang="en-US" dirty="0"/>
          </a:p>
          <a:p>
            <a:pPr marL="0" indent="0">
              <a:buNone/>
            </a:pPr>
            <a:r>
              <a:rPr lang="en-US" i="1" dirty="0"/>
              <a:t>TECTA/COLL11A2: </a:t>
            </a:r>
            <a:r>
              <a:rPr lang="en-US" dirty="0" err="1"/>
              <a:t>structurele</a:t>
            </a:r>
            <a:r>
              <a:rPr lang="en-US" dirty="0"/>
              <a:t> </a:t>
            </a:r>
            <a:r>
              <a:rPr lang="en-US" dirty="0" err="1"/>
              <a:t>verschillen</a:t>
            </a:r>
            <a:r>
              <a:rPr lang="en-US" dirty="0"/>
              <a:t> in TM </a:t>
            </a:r>
          </a:p>
          <a:p>
            <a:r>
              <a:rPr lang="en-US" dirty="0" err="1"/>
              <a:t>Beperking</a:t>
            </a:r>
            <a:r>
              <a:rPr lang="en-US" dirty="0"/>
              <a:t> in </a:t>
            </a:r>
            <a:r>
              <a:rPr lang="en-US" b="1" dirty="0" err="1"/>
              <a:t>spectrale</a:t>
            </a:r>
            <a:r>
              <a:rPr lang="en-US" b="1" dirty="0"/>
              <a:t> + </a:t>
            </a:r>
            <a:r>
              <a:rPr lang="en-US" b="1" dirty="0" err="1"/>
              <a:t>temporale</a:t>
            </a:r>
            <a:r>
              <a:rPr lang="en-US" dirty="0"/>
              <a:t> </a:t>
            </a:r>
            <a:r>
              <a:rPr lang="en-US" dirty="0" err="1"/>
              <a:t>gevoeligheid</a:t>
            </a:r>
            <a:endParaRPr lang="en-US" dirty="0"/>
          </a:p>
        </p:txBody>
      </p:sp>
    </p:spTree>
    <p:extLst>
      <p:ext uri="{BB962C8B-B14F-4D97-AF65-F5344CB8AC3E}">
        <p14:creationId xmlns:p14="http://schemas.microsoft.com/office/powerpoint/2010/main" val="3166016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0244-77E4-D780-A0FF-8393506FC4B7}"/>
              </a:ext>
            </a:extLst>
          </p:cNvPr>
          <p:cNvSpPr>
            <a:spLocks noGrp="1"/>
          </p:cNvSpPr>
          <p:nvPr>
            <p:ph type="title"/>
          </p:nvPr>
        </p:nvSpPr>
        <p:spPr/>
        <p:txBody>
          <a:bodyPr/>
          <a:lstStyle/>
          <a:p>
            <a:r>
              <a:rPr lang="en-US" dirty="0" err="1"/>
              <a:t>Gehoorverlies</a:t>
            </a:r>
            <a:endParaRPr lang="en-US" dirty="0"/>
          </a:p>
        </p:txBody>
      </p:sp>
      <p:pic>
        <p:nvPicPr>
          <p:cNvPr id="5" name="Content Placeholder 4" descr="A graph of different colored lines&#10;&#10;AI-generated content may be incorrect.">
            <a:extLst>
              <a:ext uri="{FF2B5EF4-FFF2-40B4-BE49-F238E27FC236}">
                <a16:creationId xmlns:a16="http://schemas.microsoft.com/office/drawing/2014/main" id="{96CF2655-9F68-2450-2477-329EB1495F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9147" y="1525588"/>
            <a:ext cx="7665707" cy="3152775"/>
          </a:xfrm>
          <a:prstGeom prst="rect">
            <a:avLst/>
          </a:prstGeom>
        </p:spPr>
      </p:pic>
    </p:spTree>
    <p:extLst>
      <p:ext uri="{BB962C8B-B14F-4D97-AF65-F5344CB8AC3E}">
        <p14:creationId xmlns:p14="http://schemas.microsoft.com/office/powerpoint/2010/main" val="1154295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3505-3445-FEB0-1561-12E0BAF5E1DD}"/>
              </a:ext>
            </a:extLst>
          </p:cNvPr>
          <p:cNvSpPr>
            <a:spLocks noGrp="1"/>
          </p:cNvSpPr>
          <p:nvPr>
            <p:ph type="title"/>
          </p:nvPr>
        </p:nvSpPr>
        <p:spPr/>
        <p:txBody>
          <a:bodyPr/>
          <a:lstStyle/>
          <a:p>
            <a:r>
              <a:rPr lang="en-US" dirty="0" err="1"/>
              <a:t>stMTFs</a:t>
            </a:r>
            <a:endParaRPr lang="en-US" dirty="0"/>
          </a:p>
        </p:txBody>
      </p:sp>
      <p:pic>
        <p:nvPicPr>
          <p:cNvPr id="5" name="Picture 4">
            <a:extLst>
              <a:ext uri="{FF2B5EF4-FFF2-40B4-BE49-F238E27FC236}">
                <a16:creationId xmlns:a16="http://schemas.microsoft.com/office/drawing/2014/main" id="{0B72645B-9EE4-A163-0DF8-8FE409D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225" y="1253146"/>
            <a:ext cx="6694525" cy="3347263"/>
          </a:xfrm>
          <a:prstGeom prst="rect">
            <a:avLst/>
          </a:prstGeom>
        </p:spPr>
      </p:pic>
      <p:pic>
        <p:nvPicPr>
          <p:cNvPr id="6" name="Picture 5" descr="A graph showing the same color as the same color&#10;&#10;AI-generated content may be incorrect.">
            <a:extLst>
              <a:ext uri="{FF2B5EF4-FFF2-40B4-BE49-F238E27FC236}">
                <a16:creationId xmlns:a16="http://schemas.microsoft.com/office/drawing/2014/main" id="{097344D5-119F-5A67-868C-5AAE1033CE8E}"/>
              </a:ext>
            </a:extLst>
          </p:cNvPr>
          <p:cNvPicPr>
            <a:picLocks noChangeAspect="1"/>
          </p:cNvPicPr>
          <p:nvPr/>
        </p:nvPicPr>
        <p:blipFill>
          <a:blip r:embed="rId4">
            <a:extLst>
              <a:ext uri="{28A0092B-C50C-407E-A947-70E740481C1C}">
                <a14:useLocalDpi xmlns:a14="http://schemas.microsoft.com/office/drawing/2010/main" val="0"/>
              </a:ext>
            </a:extLst>
          </a:blip>
          <a:srcRect l="18743" t="4376" r="38463"/>
          <a:stretch>
            <a:fillRect/>
          </a:stretch>
        </p:blipFill>
        <p:spPr>
          <a:xfrm>
            <a:off x="627863" y="2886113"/>
            <a:ext cx="1493590" cy="1524134"/>
          </a:xfrm>
          <a:prstGeom prst="rect">
            <a:avLst/>
          </a:prstGeom>
        </p:spPr>
      </p:pic>
      <p:cxnSp>
        <p:nvCxnSpPr>
          <p:cNvPr id="3" name="Straight Arrow Connector 2">
            <a:extLst>
              <a:ext uri="{FF2B5EF4-FFF2-40B4-BE49-F238E27FC236}">
                <a16:creationId xmlns:a16="http://schemas.microsoft.com/office/drawing/2014/main" id="{58D1E9BC-37AD-5F1A-C503-413E3F32A5EF}"/>
              </a:ext>
            </a:extLst>
          </p:cNvPr>
          <p:cNvCxnSpPr>
            <a:cxnSpLocks/>
          </p:cNvCxnSpPr>
          <p:nvPr/>
        </p:nvCxnSpPr>
        <p:spPr>
          <a:xfrm>
            <a:off x="522000" y="4616797"/>
            <a:ext cx="2244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CDB665D-1C79-341F-1022-886EFCB01645}"/>
              </a:ext>
            </a:extLst>
          </p:cNvPr>
          <p:cNvSpPr txBox="1"/>
          <p:nvPr/>
        </p:nvSpPr>
        <p:spPr>
          <a:xfrm>
            <a:off x="1479150" y="4642562"/>
            <a:ext cx="1140106" cy="369332"/>
          </a:xfrm>
          <a:prstGeom prst="rect">
            <a:avLst/>
          </a:prstGeom>
          <a:noFill/>
        </p:spPr>
        <p:txBody>
          <a:bodyPr wrap="square">
            <a:spAutoFit/>
          </a:bodyPr>
          <a:lstStyle/>
          <a:p>
            <a:r>
              <a:rPr lang="en-US" dirty="0"/>
              <a:t>temporal</a:t>
            </a:r>
          </a:p>
        </p:txBody>
      </p:sp>
      <p:cxnSp>
        <p:nvCxnSpPr>
          <p:cNvPr id="7" name="Straight Arrow Connector 6">
            <a:extLst>
              <a:ext uri="{FF2B5EF4-FFF2-40B4-BE49-F238E27FC236}">
                <a16:creationId xmlns:a16="http://schemas.microsoft.com/office/drawing/2014/main" id="{C7AA9B2C-CF43-4D03-3F69-CD319DC3EFCC}"/>
              </a:ext>
            </a:extLst>
          </p:cNvPr>
          <p:cNvCxnSpPr>
            <a:cxnSpLocks/>
          </p:cNvCxnSpPr>
          <p:nvPr/>
        </p:nvCxnSpPr>
        <p:spPr>
          <a:xfrm flipV="1">
            <a:off x="522000" y="2378339"/>
            <a:ext cx="0" cy="2212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A39451-D9E9-2ABD-14D2-10C65EF90327}"/>
              </a:ext>
            </a:extLst>
          </p:cNvPr>
          <p:cNvSpPr txBox="1"/>
          <p:nvPr/>
        </p:nvSpPr>
        <p:spPr>
          <a:xfrm rot="16200000">
            <a:off x="-1948667" y="1473305"/>
            <a:ext cx="4572000" cy="369332"/>
          </a:xfrm>
          <a:prstGeom prst="rect">
            <a:avLst/>
          </a:prstGeom>
          <a:noFill/>
        </p:spPr>
        <p:txBody>
          <a:bodyPr wrap="square">
            <a:spAutoFit/>
          </a:bodyPr>
          <a:lstStyle/>
          <a:p>
            <a:r>
              <a:rPr lang="en-US" dirty="0"/>
              <a:t>spectral</a:t>
            </a:r>
          </a:p>
        </p:txBody>
      </p:sp>
    </p:spTree>
    <p:extLst>
      <p:ext uri="{BB962C8B-B14F-4D97-AF65-F5344CB8AC3E}">
        <p14:creationId xmlns:p14="http://schemas.microsoft.com/office/powerpoint/2010/main" val="945175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F380-F360-7023-2A11-D6AAD8C1AB25}"/>
              </a:ext>
            </a:extLst>
          </p:cNvPr>
          <p:cNvSpPr>
            <a:spLocks noGrp="1"/>
          </p:cNvSpPr>
          <p:nvPr>
            <p:ph type="title"/>
          </p:nvPr>
        </p:nvSpPr>
        <p:spPr/>
        <p:txBody>
          <a:bodyPr/>
          <a:lstStyle/>
          <a:p>
            <a:pPr>
              <a:lnSpc>
                <a:spcPct val="100000"/>
              </a:lnSpc>
            </a:pPr>
            <a:r>
              <a:rPr lang="en-US" sz="2400" dirty="0" err="1"/>
              <a:t>Verschillende</a:t>
            </a:r>
            <a:r>
              <a:rPr lang="en-US" sz="2400" dirty="0"/>
              <a:t> </a:t>
            </a:r>
            <a:r>
              <a:rPr lang="en-US" sz="2400" dirty="0" err="1"/>
              <a:t>genen</a:t>
            </a:r>
            <a:r>
              <a:rPr lang="en-US" sz="2400" dirty="0"/>
              <a:t> → </a:t>
            </a:r>
            <a:r>
              <a:rPr lang="en-US" sz="2400" dirty="0" err="1"/>
              <a:t>verschillen</a:t>
            </a:r>
            <a:r>
              <a:rPr lang="en-US" sz="2400" dirty="0"/>
              <a:t> in </a:t>
            </a:r>
            <a:r>
              <a:rPr lang="en-US" sz="2400" dirty="0" err="1"/>
              <a:t>cochleaire</a:t>
            </a:r>
            <a:r>
              <a:rPr lang="en-US" sz="2400" dirty="0"/>
              <a:t> </a:t>
            </a:r>
            <a:r>
              <a:rPr lang="en-US" sz="2400" dirty="0" err="1"/>
              <a:t>mechanica</a:t>
            </a:r>
            <a:r>
              <a:rPr lang="en-US" sz="2400" dirty="0"/>
              <a:t> → </a:t>
            </a:r>
            <a:r>
              <a:rPr lang="en-US" sz="2400" dirty="0" err="1"/>
              <a:t>verschillende</a:t>
            </a:r>
            <a:r>
              <a:rPr lang="en-US" sz="2400" dirty="0"/>
              <a:t> </a:t>
            </a:r>
            <a:r>
              <a:rPr lang="en-US" sz="2400" dirty="0" err="1"/>
              <a:t>stMTF</a:t>
            </a:r>
            <a:r>
              <a:rPr lang="en-US" sz="2400" dirty="0"/>
              <a:t> ‘</a:t>
            </a:r>
            <a:r>
              <a:rPr lang="en-US" sz="2400" dirty="0" err="1"/>
              <a:t>vingerafdrukken</a:t>
            </a:r>
            <a:r>
              <a:rPr lang="en-US" sz="2400" dirty="0"/>
              <a:t>’</a:t>
            </a:r>
          </a:p>
        </p:txBody>
      </p:sp>
      <p:pic>
        <p:nvPicPr>
          <p:cNvPr id="5" name="Content Placeholder 4">
            <a:extLst>
              <a:ext uri="{FF2B5EF4-FFF2-40B4-BE49-F238E27FC236}">
                <a16:creationId xmlns:a16="http://schemas.microsoft.com/office/drawing/2014/main" id="{62757699-DF1F-C6A9-FEAF-D18B8F7D397A}"/>
              </a:ext>
            </a:extLst>
          </p:cNvPr>
          <p:cNvPicPr>
            <a:picLocks noGrp="1" noChangeAspect="1"/>
          </p:cNvPicPr>
          <p:nvPr>
            <p:ph idx="1"/>
          </p:nvPr>
        </p:nvPicPr>
        <p:blipFill>
          <a:blip r:embed="rId3"/>
          <a:stretch>
            <a:fillRect/>
          </a:stretch>
        </p:blipFill>
        <p:spPr>
          <a:xfrm>
            <a:off x="628679" y="1525588"/>
            <a:ext cx="7886643" cy="3152775"/>
          </a:xfrm>
          <a:prstGeom prst="rect">
            <a:avLst/>
          </a:prstGeom>
        </p:spPr>
      </p:pic>
      <p:cxnSp>
        <p:nvCxnSpPr>
          <p:cNvPr id="7" name="Elbow Connector 6">
            <a:extLst>
              <a:ext uri="{FF2B5EF4-FFF2-40B4-BE49-F238E27FC236}">
                <a16:creationId xmlns:a16="http://schemas.microsoft.com/office/drawing/2014/main" id="{D79D66B0-D26C-13B5-8D7C-5D9BD32F9CBC}"/>
              </a:ext>
            </a:extLst>
          </p:cNvPr>
          <p:cNvCxnSpPr>
            <a:cxnSpLocks/>
          </p:cNvCxnSpPr>
          <p:nvPr/>
        </p:nvCxnSpPr>
        <p:spPr>
          <a:xfrm rot="5400000" flipH="1" flipV="1">
            <a:off x="7822270" y="2298123"/>
            <a:ext cx="782664" cy="696426"/>
          </a:xfrm>
          <a:prstGeom prst="bentConnector3">
            <a:avLst>
              <a:gd name="adj1" fmla="val 37129"/>
            </a:avLst>
          </a:prstGeom>
          <a:ln w="25400">
            <a:solidFill>
              <a:srgbClr val="009E73"/>
            </a:solidFill>
            <a:headEnd type="stealth" w="lg" len="lg"/>
            <a:tailEnd type="arrow"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8252830-6756-2321-E415-0EE91B4457B4}"/>
              </a:ext>
            </a:extLst>
          </p:cNvPr>
          <p:cNvSpPr txBox="1"/>
          <p:nvPr/>
        </p:nvSpPr>
        <p:spPr>
          <a:xfrm>
            <a:off x="7690012" y="1885672"/>
            <a:ext cx="1453988" cy="369332"/>
          </a:xfrm>
          <a:prstGeom prst="rect">
            <a:avLst/>
          </a:prstGeom>
          <a:noFill/>
        </p:spPr>
        <p:txBody>
          <a:bodyPr wrap="none" rtlCol="0">
            <a:spAutoFit/>
          </a:bodyPr>
          <a:lstStyle/>
          <a:p>
            <a:r>
              <a:rPr lang="en-US" dirty="0"/>
              <a:t>Spectral edge</a:t>
            </a:r>
          </a:p>
        </p:txBody>
      </p:sp>
      <p:cxnSp>
        <p:nvCxnSpPr>
          <p:cNvPr id="11" name="Elbow Connector 10">
            <a:extLst>
              <a:ext uri="{FF2B5EF4-FFF2-40B4-BE49-F238E27FC236}">
                <a16:creationId xmlns:a16="http://schemas.microsoft.com/office/drawing/2014/main" id="{41463C8A-9CAD-7D9A-47BF-5309D91BC2D2}"/>
              </a:ext>
            </a:extLst>
          </p:cNvPr>
          <p:cNvCxnSpPr>
            <a:cxnSpLocks/>
          </p:cNvCxnSpPr>
          <p:nvPr/>
        </p:nvCxnSpPr>
        <p:spPr>
          <a:xfrm rot="5400000" flipH="1" flipV="1">
            <a:off x="7235271" y="2357182"/>
            <a:ext cx="1003516" cy="799161"/>
          </a:xfrm>
          <a:prstGeom prst="bentConnector3">
            <a:avLst>
              <a:gd name="adj1" fmla="val 69305"/>
            </a:avLst>
          </a:prstGeom>
          <a:ln w="25400">
            <a:solidFill>
              <a:srgbClr val="DF9006"/>
            </a:solidFill>
            <a:headEnd type="stealth"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741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79B02-A9C2-3604-068A-D10D675D528F}"/>
              </a:ext>
            </a:extLst>
          </p:cNvPr>
          <p:cNvSpPr>
            <a:spLocks noGrp="1"/>
          </p:cNvSpPr>
          <p:nvPr>
            <p:ph type="title"/>
          </p:nvPr>
        </p:nvSpPr>
        <p:spPr>
          <a:xfrm>
            <a:off x="522000" y="782946"/>
            <a:ext cx="8100000" cy="533400"/>
          </a:xfrm>
        </p:spPr>
        <p:txBody>
          <a:bodyPr anchor="ctr">
            <a:normAutofit/>
          </a:bodyPr>
          <a:lstStyle/>
          <a:p>
            <a:r>
              <a:rPr lang="en-US" sz="3100" dirty="0"/>
              <a:t>Speech in </a:t>
            </a:r>
            <a:r>
              <a:rPr lang="en-US" sz="3100" dirty="0" err="1"/>
              <a:t>ruis</a:t>
            </a:r>
            <a:r>
              <a:rPr lang="en-US" sz="3100" dirty="0"/>
              <a:t> (Matrix test)	</a:t>
            </a:r>
          </a:p>
        </p:txBody>
      </p:sp>
      <p:pic>
        <p:nvPicPr>
          <p:cNvPr id="5" name="Content Placeholder 4">
            <a:extLst>
              <a:ext uri="{FF2B5EF4-FFF2-40B4-BE49-F238E27FC236}">
                <a16:creationId xmlns:a16="http://schemas.microsoft.com/office/drawing/2014/main" id="{292D2A3D-32A2-45FC-D093-D36646350A4E}"/>
              </a:ext>
            </a:extLst>
          </p:cNvPr>
          <p:cNvPicPr>
            <a:picLocks noGrp="1" noChangeAspect="1"/>
          </p:cNvPicPr>
          <p:nvPr>
            <p:ph idx="1"/>
          </p:nvPr>
        </p:nvPicPr>
        <p:blipFill>
          <a:blip r:embed="rId2"/>
          <a:stretch>
            <a:fillRect/>
          </a:stretch>
        </p:blipFill>
        <p:spPr>
          <a:xfrm>
            <a:off x="123986" y="1514436"/>
            <a:ext cx="4575754" cy="3057564"/>
          </a:xfrm>
          <a:prstGeom prst="rect">
            <a:avLst/>
          </a:prstGeom>
          <a:noFill/>
        </p:spPr>
      </p:pic>
      <p:pic>
        <p:nvPicPr>
          <p:cNvPr id="6" name="Content Placeholder 4">
            <a:extLst>
              <a:ext uri="{FF2B5EF4-FFF2-40B4-BE49-F238E27FC236}">
                <a16:creationId xmlns:a16="http://schemas.microsoft.com/office/drawing/2014/main" id="{3C478F8D-7AF5-699E-CFAE-131272E5594E}"/>
              </a:ext>
            </a:extLst>
          </p:cNvPr>
          <p:cNvPicPr>
            <a:picLocks noChangeAspect="1"/>
          </p:cNvPicPr>
          <p:nvPr/>
        </p:nvPicPr>
        <p:blipFill>
          <a:blip r:embed="rId3"/>
          <a:stretch>
            <a:fillRect/>
          </a:stretch>
        </p:blipFill>
        <p:spPr>
          <a:xfrm>
            <a:off x="4739910" y="1289769"/>
            <a:ext cx="4094124" cy="3388241"/>
          </a:xfrm>
          <a:prstGeom prst="rect">
            <a:avLst/>
          </a:prstGeom>
          <a:noFill/>
        </p:spPr>
      </p:pic>
      <p:cxnSp>
        <p:nvCxnSpPr>
          <p:cNvPr id="4" name="Straight Arrow Connector 3">
            <a:extLst>
              <a:ext uri="{FF2B5EF4-FFF2-40B4-BE49-F238E27FC236}">
                <a16:creationId xmlns:a16="http://schemas.microsoft.com/office/drawing/2014/main" id="{B13765B8-5C53-06EA-179E-ADA3571B4592}"/>
              </a:ext>
            </a:extLst>
          </p:cNvPr>
          <p:cNvCxnSpPr/>
          <p:nvPr/>
        </p:nvCxnSpPr>
        <p:spPr>
          <a:xfrm>
            <a:off x="3324443" y="4712340"/>
            <a:ext cx="109728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36BE08CC-AD8F-CB1D-04A1-F4E677A1E2A6}"/>
              </a:ext>
            </a:extLst>
          </p:cNvPr>
          <p:cNvSpPr txBox="1"/>
          <p:nvPr/>
        </p:nvSpPr>
        <p:spPr>
          <a:xfrm>
            <a:off x="3324443" y="4333382"/>
            <a:ext cx="930255" cy="369332"/>
          </a:xfrm>
          <a:prstGeom prst="rect">
            <a:avLst/>
          </a:prstGeom>
          <a:noFill/>
        </p:spPr>
        <p:txBody>
          <a:bodyPr wrap="none" rtlCol="0">
            <a:spAutoFit/>
          </a:bodyPr>
          <a:lstStyle/>
          <a:p>
            <a:r>
              <a:rPr lang="en-US" dirty="0" err="1"/>
              <a:t>slechter</a:t>
            </a:r>
            <a:endParaRPr lang="en-US" dirty="0"/>
          </a:p>
        </p:txBody>
      </p:sp>
      <p:cxnSp>
        <p:nvCxnSpPr>
          <p:cNvPr id="8" name="Straight Arrow Connector 7">
            <a:extLst>
              <a:ext uri="{FF2B5EF4-FFF2-40B4-BE49-F238E27FC236}">
                <a16:creationId xmlns:a16="http://schemas.microsoft.com/office/drawing/2014/main" id="{87CE3778-4EDF-FAFF-C90B-3736752E3AE4}"/>
              </a:ext>
            </a:extLst>
          </p:cNvPr>
          <p:cNvCxnSpPr>
            <a:cxnSpLocks/>
          </p:cNvCxnSpPr>
          <p:nvPr/>
        </p:nvCxnSpPr>
        <p:spPr>
          <a:xfrm flipH="1">
            <a:off x="634125" y="4712340"/>
            <a:ext cx="84066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3F504C09-E349-6818-D9B1-F2074BD7D292}"/>
              </a:ext>
            </a:extLst>
          </p:cNvPr>
          <p:cNvSpPr txBox="1"/>
          <p:nvPr/>
        </p:nvSpPr>
        <p:spPr>
          <a:xfrm>
            <a:off x="784086" y="4364272"/>
            <a:ext cx="690702" cy="369332"/>
          </a:xfrm>
          <a:prstGeom prst="rect">
            <a:avLst/>
          </a:prstGeom>
          <a:noFill/>
        </p:spPr>
        <p:txBody>
          <a:bodyPr wrap="none" rtlCol="0">
            <a:spAutoFit/>
          </a:bodyPr>
          <a:lstStyle/>
          <a:p>
            <a:r>
              <a:rPr lang="en-US" dirty="0" err="1"/>
              <a:t>beter</a:t>
            </a:r>
            <a:endParaRPr lang="en-US" dirty="0"/>
          </a:p>
        </p:txBody>
      </p:sp>
    </p:spTree>
    <p:extLst>
      <p:ext uri="{BB962C8B-B14F-4D97-AF65-F5344CB8AC3E}">
        <p14:creationId xmlns:p14="http://schemas.microsoft.com/office/powerpoint/2010/main" val="179076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0DC338-2991-625E-2210-FA26B152FD9B}"/>
              </a:ext>
            </a:extLst>
          </p:cNvPr>
          <p:cNvSpPr>
            <a:spLocks noGrp="1"/>
          </p:cNvSpPr>
          <p:nvPr>
            <p:ph type="body" sz="quarter" idx="14"/>
          </p:nvPr>
        </p:nvSpPr>
        <p:spPr>
          <a:xfrm>
            <a:off x="522288" y="1526400"/>
            <a:ext cx="3778407" cy="2826000"/>
          </a:xfrm>
        </p:spPr>
        <p:txBody>
          <a:bodyPr/>
          <a:lstStyle/>
          <a:p>
            <a:r>
              <a:rPr lang="en-US" dirty="0"/>
              <a:t>Binnenoortherapie is </a:t>
            </a:r>
            <a:r>
              <a:rPr lang="en-US" dirty="0" err="1"/>
              <a:t>mogelijk</a:t>
            </a:r>
            <a:endParaRPr lang="en-US" dirty="0"/>
          </a:p>
          <a:p>
            <a:r>
              <a:rPr lang="en-US" dirty="0" err="1"/>
              <a:t>Laatste</a:t>
            </a:r>
            <a:r>
              <a:rPr lang="en-US" dirty="0"/>
              <a:t> </a:t>
            </a:r>
            <a:r>
              <a:rPr lang="en-US" dirty="0" err="1"/>
              <a:t>jaren</a:t>
            </a:r>
            <a:r>
              <a:rPr lang="en-US" dirty="0"/>
              <a:t> focus op </a:t>
            </a:r>
            <a:r>
              <a:rPr lang="en-US" dirty="0" err="1"/>
              <a:t>erfelijk</a:t>
            </a:r>
            <a:r>
              <a:rPr lang="en-US" dirty="0"/>
              <a:t> </a:t>
            </a:r>
            <a:r>
              <a:rPr lang="en-US" dirty="0" err="1"/>
              <a:t>gehoorverlies</a:t>
            </a:r>
            <a:endParaRPr lang="en-US" dirty="0"/>
          </a:p>
          <a:p>
            <a:r>
              <a:rPr lang="en-US" dirty="0"/>
              <a:t>3 biotech </a:t>
            </a:r>
            <a:r>
              <a:rPr lang="en-US" dirty="0" err="1"/>
              <a:t>bedrijven</a:t>
            </a:r>
            <a:r>
              <a:rPr lang="en-US" dirty="0"/>
              <a:t> </a:t>
            </a:r>
            <a:r>
              <a:rPr lang="en-US" dirty="0" err="1"/>
              <a:t>hebben</a:t>
            </a:r>
            <a:r>
              <a:rPr lang="en-US" dirty="0"/>
              <a:t> </a:t>
            </a:r>
            <a:r>
              <a:rPr lang="en-US" dirty="0" err="1"/>
              <a:t>zich</a:t>
            </a:r>
            <a:r>
              <a:rPr lang="en-US" dirty="0"/>
              <a:t> </a:t>
            </a:r>
            <a:r>
              <a:rPr lang="en-US" dirty="0" err="1"/>
              <a:t>gericht</a:t>
            </a:r>
            <a:r>
              <a:rPr lang="en-US" dirty="0"/>
              <a:t> op </a:t>
            </a:r>
            <a:r>
              <a:rPr lang="en-US" i="1" dirty="0"/>
              <a:t>OTOF </a:t>
            </a:r>
          </a:p>
          <a:p>
            <a:r>
              <a:rPr lang="en-US" dirty="0"/>
              <a:t>… </a:t>
            </a:r>
            <a:r>
              <a:rPr lang="en-US" dirty="0" err="1"/>
              <a:t>en</a:t>
            </a:r>
            <a:r>
              <a:rPr lang="en-US" dirty="0"/>
              <a:t> </a:t>
            </a:r>
            <a:r>
              <a:rPr lang="en-US" dirty="0" err="1"/>
              <a:t>zagen</a:t>
            </a:r>
            <a:r>
              <a:rPr lang="en-US" dirty="0"/>
              <a:t> </a:t>
            </a:r>
            <a:r>
              <a:rPr lang="en-US" dirty="0" err="1"/>
              <a:t>zich</a:t>
            </a:r>
            <a:r>
              <a:rPr lang="en-US" dirty="0"/>
              <a:t> links </a:t>
            </a:r>
            <a:r>
              <a:rPr lang="en-US" dirty="0" err="1"/>
              <a:t>ingehaald</a:t>
            </a:r>
            <a:r>
              <a:rPr lang="en-US" dirty="0"/>
              <a:t> </a:t>
            </a:r>
            <a:r>
              <a:rPr lang="en-US" dirty="0" err="1"/>
              <a:t>worden</a:t>
            </a:r>
            <a:r>
              <a:rPr lang="en-US" dirty="0"/>
              <a:t>…</a:t>
            </a:r>
          </a:p>
          <a:p>
            <a:endParaRPr lang="en-US" b="1" dirty="0"/>
          </a:p>
        </p:txBody>
      </p:sp>
      <p:sp>
        <p:nvSpPr>
          <p:cNvPr id="5" name="Picture Placeholder 4">
            <a:extLst>
              <a:ext uri="{FF2B5EF4-FFF2-40B4-BE49-F238E27FC236}">
                <a16:creationId xmlns:a16="http://schemas.microsoft.com/office/drawing/2014/main" id="{799BB205-F376-0F08-7FDB-4D270E77420A}"/>
              </a:ext>
            </a:extLst>
          </p:cNvPr>
          <p:cNvSpPr>
            <a:spLocks noGrp="1"/>
          </p:cNvSpPr>
          <p:nvPr>
            <p:ph type="pic" sz="quarter" idx="15"/>
          </p:nvPr>
        </p:nvSpPr>
        <p:spPr/>
        <p:txBody>
          <a:bodyPr/>
          <a:lstStyle/>
          <a:p>
            <a:endParaRPr lang="en-US"/>
          </a:p>
        </p:txBody>
      </p:sp>
      <p:sp>
        <p:nvSpPr>
          <p:cNvPr id="2" name="Title 1">
            <a:extLst>
              <a:ext uri="{FF2B5EF4-FFF2-40B4-BE49-F238E27FC236}">
                <a16:creationId xmlns:a16="http://schemas.microsoft.com/office/drawing/2014/main" id="{1E8AE709-9EFC-DDC7-1E5F-66AE2FE8AB66}"/>
              </a:ext>
            </a:extLst>
          </p:cNvPr>
          <p:cNvSpPr>
            <a:spLocks noGrp="1"/>
          </p:cNvSpPr>
          <p:nvPr>
            <p:ph type="title"/>
          </p:nvPr>
        </p:nvSpPr>
        <p:spPr/>
        <p:txBody>
          <a:bodyPr/>
          <a:lstStyle/>
          <a:p>
            <a:r>
              <a:rPr lang="en-US" dirty="0" err="1"/>
              <a:t>Therapie</a:t>
            </a:r>
            <a:r>
              <a:rPr lang="en-US" dirty="0"/>
              <a:t> </a:t>
            </a:r>
          </a:p>
        </p:txBody>
      </p:sp>
      <p:pic>
        <p:nvPicPr>
          <p:cNvPr id="8" name="Picture 2">
            <a:extLst>
              <a:ext uri="{FF2B5EF4-FFF2-40B4-BE49-F238E27FC236}">
                <a16:creationId xmlns:a16="http://schemas.microsoft.com/office/drawing/2014/main" id="{FB4724AA-FC8F-86B8-172A-459C0FFC7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743" y="650002"/>
            <a:ext cx="4242969" cy="384349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6280DBD9-AE9F-9773-7B68-59D65C924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116" y="4003225"/>
            <a:ext cx="1920237" cy="1056130"/>
          </a:xfrm>
          <a:prstGeom prst="rect">
            <a:avLst/>
          </a:prstGeom>
          <a:noFill/>
        </p:spPr>
      </p:pic>
      <p:sp>
        <p:nvSpPr>
          <p:cNvPr id="11" name="Rectangle 10">
            <a:extLst>
              <a:ext uri="{FF2B5EF4-FFF2-40B4-BE49-F238E27FC236}">
                <a16:creationId xmlns:a16="http://schemas.microsoft.com/office/drawing/2014/main" id="{C601F0BF-F586-1BC5-C9AF-1B1D7ED2EC50}"/>
              </a:ext>
            </a:extLst>
          </p:cNvPr>
          <p:cNvSpPr/>
          <p:nvPr/>
        </p:nvSpPr>
        <p:spPr>
          <a:xfrm>
            <a:off x="5627077" y="4019341"/>
            <a:ext cx="442127" cy="1004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EE119D-4F08-2ECE-3B3D-377F58B4B74A}"/>
              </a:ext>
            </a:extLst>
          </p:cNvPr>
          <p:cNvSpPr/>
          <p:nvPr/>
        </p:nvSpPr>
        <p:spPr>
          <a:xfrm>
            <a:off x="5055996" y="3679372"/>
            <a:ext cx="442127" cy="1004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C22890-162D-84C1-630D-6E3BAF57782F}"/>
              </a:ext>
            </a:extLst>
          </p:cNvPr>
          <p:cNvSpPr/>
          <p:nvPr/>
        </p:nvSpPr>
        <p:spPr>
          <a:xfrm>
            <a:off x="4647600" y="2890833"/>
            <a:ext cx="442127" cy="1004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81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37F6-9517-08F1-9232-1C5D04F22C1F}"/>
              </a:ext>
            </a:extLst>
          </p:cNvPr>
          <p:cNvSpPr>
            <a:spLocks noGrp="1"/>
          </p:cNvSpPr>
          <p:nvPr>
            <p:ph type="title"/>
          </p:nvPr>
        </p:nvSpPr>
        <p:spPr/>
        <p:txBody>
          <a:bodyPr/>
          <a:lstStyle/>
          <a:p>
            <a:r>
              <a:rPr lang="en-US" dirty="0"/>
              <a:t>Relation SRT ~ spectrotemporal tuning</a:t>
            </a:r>
          </a:p>
        </p:txBody>
      </p:sp>
      <p:sp>
        <p:nvSpPr>
          <p:cNvPr id="3" name="Content Placeholder 2">
            <a:extLst>
              <a:ext uri="{FF2B5EF4-FFF2-40B4-BE49-F238E27FC236}">
                <a16:creationId xmlns:a16="http://schemas.microsoft.com/office/drawing/2014/main" id="{7DC76D8A-A95C-A306-DFA9-41C78008773D}"/>
              </a:ext>
            </a:extLst>
          </p:cNvPr>
          <p:cNvSpPr>
            <a:spLocks noGrp="1"/>
          </p:cNvSpPr>
          <p:nvPr>
            <p:ph idx="1"/>
          </p:nvPr>
        </p:nvSpPr>
        <p:spPr>
          <a:xfrm>
            <a:off x="522000" y="1525378"/>
            <a:ext cx="4686608" cy="3152632"/>
          </a:xfrm>
        </p:spPr>
        <p:txBody>
          <a:bodyPr/>
          <a:lstStyle/>
          <a:p>
            <a:pPr marL="0" indent="0">
              <a:buNone/>
            </a:pPr>
            <a:r>
              <a:rPr lang="en-US" sz="1600" dirty="0"/>
              <a:t>Model:</a:t>
            </a:r>
          </a:p>
          <a:p>
            <a:r>
              <a:rPr lang="en-US" sz="1600" dirty="0"/>
              <a:t>Subject-</a:t>
            </a:r>
            <a:r>
              <a:rPr lang="en-US" sz="1600" dirty="0" err="1"/>
              <a:t>specifieke</a:t>
            </a:r>
            <a:r>
              <a:rPr lang="en-US" sz="1600" dirty="0"/>
              <a:t> spectral edge vs SRT</a:t>
            </a:r>
          </a:p>
          <a:p>
            <a:r>
              <a:rPr lang="en-US" sz="1600" b="1" dirty="0"/>
              <a:t>Variance</a:t>
            </a:r>
            <a:r>
              <a:rPr lang="en-US" sz="1600" dirty="0"/>
              <a:t> </a:t>
            </a:r>
            <a:r>
              <a:rPr lang="en-US" sz="1600" dirty="0" err="1"/>
              <a:t>verklaard</a:t>
            </a:r>
            <a:r>
              <a:rPr lang="en-US" sz="1600" dirty="0"/>
              <a:t>:</a:t>
            </a:r>
          </a:p>
          <a:p>
            <a:pPr lvl="1"/>
            <a:r>
              <a:rPr lang="en-US" sz="1600" dirty="0"/>
              <a:t>Age + </a:t>
            </a:r>
            <a:r>
              <a:rPr lang="en-US" sz="1600" dirty="0" err="1"/>
              <a:t>tMTF</a:t>
            </a:r>
            <a:r>
              <a:rPr lang="en-US" sz="1600" dirty="0"/>
              <a:t> 		R</a:t>
            </a:r>
            <a:r>
              <a:rPr lang="en-US" sz="1600" baseline="30000" dirty="0"/>
              <a:t>2</a:t>
            </a:r>
            <a:r>
              <a:rPr lang="en-US" sz="1600" dirty="0"/>
              <a:t> = 0.24</a:t>
            </a:r>
          </a:p>
          <a:p>
            <a:pPr lvl="1"/>
            <a:r>
              <a:rPr lang="en-US" sz="1600" dirty="0"/>
              <a:t>Age + </a:t>
            </a:r>
            <a:r>
              <a:rPr lang="en-US" sz="1600" dirty="0" err="1"/>
              <a:t>sMTF</a:t>
            </a:r>
            <a:r>
              <a:rPr lang="en-US" sz="1600" dirty="0"/>
              <a:t> + </a:t>
            </a:r>
            <a:r>
              <a:rPr lang="en-US" sz="1600" dirty="0" err="1"/>
              <a:t>tMTF</a:t>
            </a:r>
            <a:r>
              <a:rPr lang="en-US" sz="1600" dirty="0"/>
              <a:t>	R</a:t>
            </a:r>
            <a:r>
              <a:rPr lang="en-US" sz="1600" baseline="30000" dirty="0"/>
              <a:t>2</a:t>
            </a:r>
            <a:r>
              <a:rPr lang="en-US" sz="1600" dirty="0"/>
              <a:t> = 0.63</a:t>
            </a:r>
          </a:p>
          <a:p>
            <a:pPr lvl="1"/>
            <a:r>
              <a:rPr lang="en-US" sz="1600" b="1" dirty="0"/>
              <a:t>Age + </a:t>
            </a:r>
            <a:r>
              <a:rPr lang="en-US" sz="1600" b="1" dirty="0" err="1"/>
              <a:t>sMTF</a:t>
            </a:r>
            <a:r>
              <a:rPr lang="en-US" sz="1600" b="1" dirty="0"/>
              <a:t> + </a:t>
            </a:r>
            <a:r>
              <a:rPr lang="en-US" sz="1600" b="1" dirty="0" err="1"/>
              <a:t>tMTF</a:t>
            </a:r>
            <a:r>
              <a:rPr lang="en-US" sz="1600" b="1" dirty="0"/>
              <a:t> </a:t>
            </a:r>
          </a:p>
          <a:p>
            <a:pPr marL="646113" lvl="2" indent="0">
              <a:buNone/>
            </a:pPr>
            <a:r>
              <a:rPr lang="en-US" sz="1600" b="1" dirty="0"/>
              <a:t>+ group		R</a:t>
            </a:r>
            <a:r>
              <a:rPr lang="en-US" sz="1600" b="1" baseline="30000" dirty="0"/>
              <a:t>2</a:t>
            </a:r>
            <a:r>
              <a:rPr lang="en-US" sz="1600" b="1" dirty="0"/>
              <a:t> = 0.74</a:t>
            </a:r>
          </a:p>
          <a:p>
            <a:pPr marL="284163" indent="-285750">
              <a:buFont typeface="Wingdings" pitchFamily="2" charset="2"/>
              <a:buChar char="Ø"/>
            </a:pPr>
            <a:r>
              <a:rPr lang="en-US" sz="1600" dirty="0" err="1">
                <a:solidFill>
                  <a:srgbClr val="0E0E0E"/>
                </a:solidFill>
                <a:latin typeface=".AppleSystemUIFont"/>
              </a:rPr>
              <a:t>Spectrale</a:t>
            </a:r>
            <a:r>
              <a:rPr lang="en-US" sz="1600" dirty="0">
                <a:solidFill>
                  <a:srgbClr val="0E0E0E"/>
                </a:solidFill>
                <a:latin typeface=".AppleSystemUIFont"/>
              </a:rPr>
              <a:t> tuning is de </a:t>
            </a:r>
            <a:r>
              <a:rPr lang="en-US" sz="1600" dirty="0" err="1">
                <a:solidFill>
                  <a:srgbClr val="0E0E0E"/>
                </a:solidFill>
                <a:latin typeface=".AppleSystemUIFont"/>
              </a:rPr>
              <a:t>sterkste</a:t>
            </a:r>
            <a:r>
              <a:rPr lang="en-US" sz="1600" dirty="0">
                <a:solidFill>
                  <a:srgbClr val="0E0E0E"/>
                </a:solidFill>
                <a:latin typeface=".AppleSystemUIFont"/>
              </a:rPr>
              <a:t> </a:t>
            </a:r>
            <a:r>
              <a:rPr lang="en-US" sz="1600" dirty="0" err="1">
                <a:solidFill>
                  <a:srgbClr val="0E0E0E"/>
                </a:solidFill>
                <a:latin typeface=".AppleSystemUIFont"/>
              </a:rPr>
              <a:t>voorspeller</a:t>
            </a:r>
            <a:r>
              <a:rPr lang="en-US" sz="1600" dirty="0">
                <a:solidFill>
                  <a:srgbClr val="0E0E0E"/>
                </a:solidFill>
                <a:latin typeface=".AppleSystemUIFont"/>
              </a:rPr>
              <a:t> van  SRT over de </a:t>
            </a:r>
            <a:r>
              <a:rPr lang="en-US" sz="1600" dirty="0" err="1">
                <a:solidFill>
                  <a:srgbClr val="0E0E0E"/>
                </a:solidFill>
                <a:latin typeface=".AppleSystemUIFont"/>
              </a:rPr>
              <a:t>groepen</a:t>
            </a:r>
            <a:endParaRPr lang="en-US" sz="1600" dirty="0">
              <a:solidFill>
                <a:srgbClr val="0E0E0E"/>
              </a:solidFill>
              <a:latin typeface=".AppleSystemUIFont"/>
            </a:endParaRPr>
          </a:p>
          <a:p>
            <a:pPr marL="284163" indent="-285750">
              <a:buFont typeface="Wingdings" pitchFamily="2" charset="2"/>
              <a:buChar char="Ø"/>
            </a:pPr>
            <a:r>
              <a:rPr lang="en-US" sz="1600" dirty="0">
                <a:solidFill>
                  <a:srgbClr val="0E0E0E"/>
                </a:solidFill>
                <a:latin typeface=".AppleSystemUIFont"/>
              </a:rPr>
              <a:t>NB. </a:t>
            </a:r>
            <a:r>
              <a:rPr lang="en-US" sz="1600" dirty="0" err="1">
                <a:solidFill>
                  <a:srgbClr val="0E0E0E"/>
                </a:solidFill>
                <a:latin typeface=".AppleSystemUIFont"/>
              </a:rPr>
              <a:t>Groepen</a:t>
            </a:r>
            <a:r>
              <a:rPr lang="en-US" sz="1600" dirty="0">
                <a:solidFill>
                  <a:srgbClr val="0E0E0E"/>
                </a:solidFill>
                <a:latin typeface=".AppleSystemUIFont"/>
              </a:rPr>
              <a:t> </a:t>
            </a:r>
            <a:r>
              <a:rPr lang="en-US" sz="1600" dirty="0" err="1">
                <a:solidFill>
                  <a:srgbClr val="0E0E0E"/>
                </a:solidFill>
                <a:latin typeface=".AppleSystemUIFont"/>
              </a:rPr>
              <a:t>clusteren</a:t>
            </a:r>
            <a:r>
              <a:rPr lang="en-US" sz="1600" dirty="0">
                <a:solidFill>
                  <a:srgbClr val="0E0E0E"/>
                </a:solidFill>
                <a:latin typeface=".AppleSystemUIFont"/>
              </a:rPr>
              <a:t>. Hoeft </a:t>
            </a:r>
            <a:r>
              <a:rPr lang="en-US" sz="1600" dirty="0" err="1">
                <a:solidFill>
                  <a:srgbClr val="0E0E0E"/>
                </a:solidFill>
                <a:latin typeface=".AppleSystemUIFont"/>
              </a:rPr>
              <a:t>niet</a:t>
            </a:r>
            <a:r>
              <a:rPr lang="en-US" sz="1600" dirty="0">
                <a:solidFill>
                  <a:srgbClr val="0E0E0E"/>
                </a:solidFill>
                <a:latin typeface=".AppleSystemUIFont"/>
              </a:rPr>
              <a:t> </a:t>
            </a:r>
            <a:r>
              <a:rPr lang="en-US" sz="1600" dirty="0" err="1">
                <a:solidFill>
                  <a:srgbClr val="0E0E0E"/>
                </a:solidFill>
                <a:latin typeface=".AppleSystemUIFont"/>
              </a:rPr>
              <a:t>oorzakelijk</a:t>
            </a:r>
            <a:r>
              <a:rPr lang="en-US" sz="1600" dirty="0">
                <a:solidFill>
                  <a:srgbClr val="0E0E0E"/>
                </a:solidFill>
                <a:latin typeface=".AppleSystemUIFont"/>
              </a:rPr>
              <a:t> </a:t>
            </a:r>
            <a:r>
              <a:rPr lang="en-US" sz="1600" dirty="0" err="1">
                <a:solidFill>
                  <a:srgbClr val="0E0E0E"/>
                </a:solidFill>
                <a:latin typeface=".AppleSystemUIFont"/>
              </a:rPr>
              <a:t>te</a:t>
            </a:r>
            <a:r>
              <a:rPr lang="en-US" sz="1600" dirty="0">
                <a:solidFill>
                  <a:srgbClr val="0E0E0E"/>
                </a:solidFill>
                <a:latin typeface=".AppleSystemUIFont"/>
              </a:rPr>
              <a:t> </a:t>
            </a:r>
            <a:r>
              <a:rPr lang="en-US" sz="1600" dirty="0" err="1">
                <a:solidFill>
                  <a:srgbClr val="0E0E0E"/>
                </a:solidFill>
                <a:latin typeface=".AppleSystemUIFont"/>
              </a:rPr>
              <a:t>zijn</a:t>
            </a:r>
            <a:endParaRPr lang="en-US" sz="1600" dirty="0">
              <a:solidFill>
                <a:srgbClr val="0E0E0E"/>
              </a:solidFill>
              <a:latin typeface=".AppleSystemUIFont"/>
            </a:endParaRPr>
          </a:p>
          <a:p>
            <a:pPr marL="646113" lvl="2" indent="0">
              <a:buNone/>
            </a:pPr>
            <a:endParaRPr lang="en-US" sz="1600" b="1" dirty="0"/>
          </a:p>
        </p:txBody>
      </p:sp>
      <p:pic>
        <p:nvPicPr>
          <p:cNvPr id="5" name="Picture 4">
            <a:extLst>
              <a:ext uri="{FF2B5EF4-FFF2-40B4-BE49-F238E27FC236}">
                <a16:creationId xmlns:a16="http://schemas.microsoft.com/office/drawing/2014/main" id="{284E3700-A956-D5A4-6672-AF508FBDDFB1}"/>
              </a:ext>
            </a:extLst>
          </p:cNvPr>
          <p:cNvPicPr>
            <a:picLocks noChangeAspect="1"/>
          </p:cNvPicPr>
          <p:nvPr/>
        </p:nvPicPr>
        <p:blipFill>
          <a:blip r:embed="rId2"/>
          <a:srcRect r="50349"/>
          <a:stretch>
            <a:fillRect/>
          </a:stretch>
        </p:blipFill>
        <p:spPr>
          <a:xfrm>
            <a:off x="5044698" y="1399606"/>
            <a:ext cx="3859078" cy="3099224"/>
          </a:xfrm>
          <a:prstGeom prst="rect">
            <a:avLst/>
          </a:prstGeom>
        </p:spPr>
      </p:pic>
    </p:spTree>
    <p:extLst>
      <p:ext uri="{BB962C8B-B14F-4D97-AF65-F5344CB8AC3E}">
        <p14:creationId xmlns:p14="http://schemas.microsoft.com/office/powerpoint/2010/main" val="2749529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5B2CE-CAC4-16C9-4A03-5867647C2B84}"/>
              </a:ext>
            </a:extLst>
          </p:cNvPr>
          <p:cNvSpPr>
            <a:spLocks noGrp="1"/>
          </p:cNvSpPr>
          <p:nvPr>
            <p:ph type="title"/>
          </p:nvPr>
        </p:nvSpPr>
        <p:spPr/>
        <p:txBody>
          <a:bodyPr/>
          <a:lstStyle/>
          <a:p>
            <a:r>
              <a:rPr lang="en-US" dirty="0" err="1"/>
              <a:t>Conclusie</a:t>
            </a:r>
            <a:endParaRPr lang="en-US" dirty="0"/>
          </a:p>
        </p:txBody>
      </p:sp>
      <p:sp>
        <p:nvSpPr>
          <p:cNvPr id="3" name="Content Placeholder 2">
            <a:extLst>
              <a:ext uri="{FF2B5EF4-FFF2-40B4-BE49-F238E27FC236}">
                <a16:creationId xmlns:a16="http://schemas.microsoft.com/office/drawing/2014/main" id="{31ACB886-6484-1AF5-88C2-74E8D1BDE741}"/>
              </a:ext>
            </a:extLst>
          </p:cNvPr>
          <p:cNvSpPr>
            <a:spLocks noGrp="1"/>
          </p:cNvSpPr>
          <p:nvPr>
            <p:ph idx="1"/>
          </p:nvPr>
        </p:nvSpPr>
        <p:spPr/>
        <p:txBody>
          <a:bodyPr>
            <a:normAutofit lnSpcReduction="10000"/>
          </a:bodyPr>
          <a:lstStyle/>
          <a:p>
            <a:pPr>
              <a:lnSpc>
                <a:spcPct val="120000"/>
              </a:lnSpc>
            </a:pPr>
            <a:r>
              <a:rPr lang="en-US" sz="1800" dirty="0" err="1"/>
              <a:t>Snelle</a:t>
            </a:r>
            <a:r>
              <a:rPr lang="en-US" sz="1800" dirty="0"/>
              <a:t> </a:t>
            </a:r>
            <a:r>
              <a:rPr lang="en-US" sz="1800" dirty="0" err="1"/>
              <a:t>spectrotemporele</a:t>
            </a:r>
            <a:r>
              <a:rPr lang="en-US" sz="1800" dirty="0"/>
              <a:t> RT test toon gen-</a:t>
            </a:r>
            <a:r>
              <a:rPr lang="en-US" sz="1800" dirty="0" err="1"/>
              <a:t>specifieke</a:t>
            </a:r>
            <a:r>
              <a:rPr lang="en-US" sz="1800" dirty="0"/>
              <a:t> </a:t>
            </a:r>
            <a:r>
              <a:rPr lang="en-US" sz="1800" dirty="0" err="1"/>
              <a:t>vingerafdrukken</a:t>
            </a:r>
            <a:r>
              <a:rPr lang="en-US" sz="1800" dirty="0"/>
              <a:t>.</a:t>
            </a:r>
          </a:p>
          <a:p>
            <a:pPr lvl="1">
              <a:lnSpc>
                <a:spcPct val="120000"/>
              </a:lnSpc>
            </a:pPr>
            <a:r>
              <a:rPr lang="en-US" sz="1800" dirty="0"/>
              <a:t>STRC: </a:t>
            </a:r>
            <a:r>
              <a:rPr lang="en-US" sz="1800" dirty="0" err="1"/>
              <a:t>selectieve</a:t>
            </a:r>
            <a:r>
              <a:rPr lang="en-US" sz="1800" dirty="0"/>
              <a:t> </a:t>
            </a:r>
            <a:r>
              <a:rPr lang="en-US" sz="1800" b="1" dirty="0" err="1"/>
              <a:t>spectrale</a:t>
            </a:r>
            <a:r>
              <a:rPr lang="en-US" sz="1800" dirty="0"/>
              <a:t> </a:t>
            </a:r>
            <a:r>
              <a:rPr lang="en-US" sz="1800" dirty="0" err="1"/>
              <a:t>beperkingen</a:t>
            </a:r>
            <a:r>
              <a:rPr lang="en-US" sz="1800" dirty="0"/>
              <a:t> in </a:t>
            </a:r>
            <a:r>
              <a:rPr lang="en-US" sz="1800" dirty="0" err="1"/>
              <a:t>lijn</a:t>
            </a:r>
            <a:r>
              <a:rPr lang="en-US" sz="1800" dirty="0"/>
              <a:t> met </a:t>
            </a:r>
            <a:r>
              <a:rPr lang="en-US" sz="1800" dirty="0" err="1"/>
              <a:t>beperkingen</a:t>
            </a:r>
            <a:r>
              <a:rPr lang="en-US" sz="1800" dirty="0"/>
              <a:t> van OHC </a:t>
            </a:r>
            <a:r>
              <a:rPr lang="en-US" sz="1800" dirty="0" err="1"/>
              <a:t>verlies</a:t>
            </a:r>
            <a:r>
              <a:rPr lang="en-US" sz="1800" dirty="0"/>
              <a:t> (</a:t>
            </a:r>
            <a:r>
              <a:rPr lang="en-US" sz="1800" dirty="0" err="1"/>
              <a:t>actieve</a:t>
            </a:r>
            <a:r>
              <a:rPr lang="en-US" sz="1800" dirty="0"/>
              <a:t> </a:t>
            </a:r>
            <a:r>
              <a:rPr lang="en-US" sz="1800" dirty="0" err="1"/>
              <a:t>versterking</a:t>
            </a:r>
            <a:r>
              <a:rPr lang="en-US" sz="1800" dirty="0"/>
              <a:t> + </a:t>
            </a:r>
            <a:r>
              <a:rPr lang="en-US" sz="1800" dirty="0" err="1"/>
              <a:t>specifiekere</a:t>
            </a:r>
            <a:r>
              <a:rPr lang="en-US" sz="1800" dirty="0"/>
              <a:t> filters)</a:t>
            </a:r>
          </a:p>
          <a:p>
            <a:pPr lvl="1">
              <a:lnSpc>
                <a:spcPct val="120000"/>
              </a:lnSpc>
            </a:pPr>
            <a:r>
              <a:rPr lang="en-US" sz="1800" dirty="0"/>
              <a:t>TECTA and COL11A2: </a:t>
            </a:r>
            <a:r>
              <a:rPr lang="en-US" sz="1800" dirty="0" err="1"/>
              <a:t>gecombineerde</a:t>
            </a:r>
            <a:r>
              <a:rPr lang="en-US" sz="1800" dirty="0"/>
              <a:t> </a:t>
            </a:r>
            <a:r>
              <a:rPr lang="en-US" sz="1800" b="1" dirty="0" err="1"/>
              <a:t>spectrale</a:t>
            </a:r>
            <a:r>
              <a:rPr lang="en-US" sz="1800" b="1" dirty="0"/>
              <a:t> and </a:t>
            </a:r>
            <a:r>
              <a:rPr lang="en-US" sz="1800" b="1" dirty="0" err="1"/>
              <a:t>temporele</a:t>
            </a:r>
            <a:r>
              <a:rPr lang="en-US" sz="1800" b="1" dirty="0"/>
              <a:t> </a:t>
            </a:r>
            <a:r>
              <a:rPr lang="en-US" sz="1800" dirty="0" err="1"/>
              <a:t>afwijkingen</a:t>
            </a:r>
            <a:r>
              <a:rPr lang="en-US" sz="1800" dirty="0"/>
              <a:t>, </a:t>
            </a:r>
            <a:r>
              <a:rPr lang="en-US" sz="1800" dirty="0" err="1"/>
              <a:t>waarschijnlijk</a:t>
            </a:r>
            <a:r>
              <a:rPr lang="en-US" sz="1800" dirty="0"/>
              <a:t> door </a:t>
            </a:r>
            <a:r>
              <a:rPr lang="en-US" sz="1800" dirty="0" err="1"/>
              <a:t>fysieke</a:t>
            </a:r>
            <a:r>
              <a:rPr lang="en-US" sz="1800" dirty="0"/>
              <a:t> </a:t>
            </a:r>
            <a:r>
              <a:rPr lang="en-US" sz="1800" dirty="0" err="1"/>
              <a:t>verandering</a:t>
            </a:r>
            <a:r>
              <a:rPr lang="en-US" sz="1800" dirty="0"/>
              <a:t> in TM (</a:t>
            </a:r>
            <a:r>
              <a:rPr lang="en-US" sz="1800" dirty="0" err="1"/>
              <a:t>zwaarder</a:t>
            </a:r>
            <a:r>
              <a:rPr lang="en-US" sz="1800" dirty="0"/>
              <a:t>/logger/</a:t>
            </a:r>
            <a:r>
              <a:rPr lang="en-US" sz="1800" dirty="0" err="1"/>
              <a:t>trager</a:t>
            </a:r>
            <a:r>
              <a:rPr lang="en-US" sz="1800" dirty="0"/>
              <a:t>)</a:t>
            </a:r>
          </a:p>
          <a:p>
            <a:pPr lvl="1">
              <a:lnSpc>
                <a:spcPct val="120000"/>
              </a:lnSpc>
            </a:pPr>
            <a:r>
              <a:rPr lang="en-US" sz="1800" dirty="0" err="1"/>
              <a:t>Voorspellend</a:t>
            </a:r>
            <a:r>
              <a:rPr lang="en-US" sz="1800" dirty="0"/>
              <a:t> </a:t>
            </a:r>
            <a:r>
              <a:rPr lang="en-US" sz="1800" dirty="0" err="1"/>
              <a:t>voor</a:t>
            </a:r>
            <a:r>
              <a:rPr lang="en-US" sz="1800" dirty="0"/>
              <a:t> </a:t>
            </a:r>
            <a:r>
              <a:rPr lang="en-US" sz="1800" dirty="0" err="1"/>
              <a:t>spraak</a:t>
            </a:r>
            <a:r>
              <a:rPr lang="en-US" sz="1800" dirty="0"/>
              <a:t> in </a:t>
            </a:r>
            <a:r>
              <a:rPr lang="en-US" sz="1800" dirty="0" err="1"/>
              <a:t>ruis</a:t>
            </a:r>
            <a:endParaRPr lang="en-US" sz="1800" dirty="0"/>
          </a:p>
          <a:p>
            <a:pPr>
              <a:lnSpc>
                <a:spcPct val="120000"/>
              </a:lnSpc>
            </a:pPr>
            <a:r>
              <a:rPr lang="en-US" sz="1800" dirty="0"/>
              <a:t>Dus,</a:t>
            </a:r>
          </a:p>
          <a:p>
            <a:pPr lvl="1">
              <a:lnSpc>
                <a:spcPct val="120000"/>
              </a:lnSpc>
            </a:pPr>
            <a:r>
              <a:rPr lang="en-US" sz="1800" dirty="0"/>
              <a:t>Het audiogram </a:t>
            </a:r>
            <a:r>
              <a:rPr lang="en-US" sz="1800" dirty="0" err="1"/>
              <a:t>verklaart</a:t>
            </a:r>
            <a:r>
              <a:rPr lang="en-US" sz="1800" dirty="0"/>
              <a:t> </a:t>
            </a:r>
            <a:r>
              <a:rPr lang="en-US" sz="1800" dirty="0" err="1"/>
              <a:t>hoorbaarheid</a:t>
            </a:r>
            <a:r>
              <a:rPr lang="en-US" sz="1800" dirty="0"/>
              <a:t> (</a:t>
            </a:r>
            <a:r>
              <a:rPr lang="en-US" sz="1800" dirty="0" err="1"/>
              <a:t>drempels</a:t>
            </a:r>
            <a:r>
              <a:rPr lang="en-US" sz="1800" dirty="0"/>
              <a:t>, A-factor)</a:t>
            </a:r>
          </a:p>
          <a:p>
            <a:pPr lvl="1">
              <a:lnSpc>
                <a:spcPct val="120000"/>
              </a:lnSpc>
            </a:pPr>
            <a:r>
              <a:rPr lang="en-US" sz="1800" dirty="0" err="1"/>
              <a:t>stMTFs</a:t>
            </a:r>
            <a:r>
              <a:rPr lang="en-US" sz="1800" dirty="0"/>
              <a:t> capture distortive (</a:t>
            </a:r>
            <a:r>
              <a:rPr lang="en-US" sz="1800" dirty="0" err="1"/>
              <a:t>bovendremelig</a:t>
            </a:r>
            <a:r>
              <a:rPr lang="en-US" sz="1800" dirty="0"/>
              <a:t> </a:t>
            </a:r>
            <a:r>
              <a:rPr lang="en-US" sz="1800" dirty="0" err="1"/>
              <a:t>vermogen</a:t>
            </a:r>
            <a:r>
              <a:rPr lang="en-US" sz="1800" dirty="0"/>
              <a:t> </a:t>
            </a:r>
            <a:r>
              <a:rPr lang="en-US" sz="1800" dirty="0" err="1"/>
              <a:t>voor</a:t>
            </a:r>
            <a:r>
              <a:rPr lang="en-US" sz="1800" dirty="0"/>
              <a:t> </a:t>
            </a:r>
            <a:r>
              <a:rPr lang="en-US" sz="1800" dirty="0" err="1"/>
              <a:t>SiN</a:t>
            </a:r>
            <a:r>
              <a:rPr lang="en-US" sz="1800" dirty="0"/>
              <a:t>, D-factor)</a:t>
            </a:r>
          </a:p>
          <a:p>
            <a:pPr marL="0" indent="0">
              <a:lnSpc>
                <a:spcPct val="120000"/>
              </a:lnSpc>
              <a:buNone/>
            </a:pPr>
            <a:r>
              <a:rPr lang="en-US" sz="1800" b="1" dirty="0" err="1"/>
              <a:t>Beide</a:t>
            </a:r>
            <a:r>
              <a:rPr lang="en-US" sz="1800" b="1" dirty="0"/>
              <a:t> </a:t>
            </a:r>
            <a:r>
              <a:rPr lang="en-US" sz="1800" b="1" dirty="0" err="1"/>
              <a:t>noorzakelijk</a:t>
            </a:r>
            <a:r>
              <a:rPr lang="en-US" sz="1800" b="1" dirty="0"/>
              <a:t> </a:t>
            </a:r>
            <a:r>
              <a:rPr lang="en-US" sz="1800" b="1" dirty="0" err="1"/>
              <a:t>voor</a:t>
            </a:r>
            <a:r>
              <a:rPr lang="en-US" sz="1800" b="1" dirty="0"/>
              <a:t> </a:t>
            </a:r>
            <a:r>
              <a:rPr lang="en-US" sz="1800" b="1" dirty="0" err="1"/>
              <a:t>gepersonaliseerde</a:t>
            </a:r>
            <a:r>
              <a:rPr lang="en-US" sz="1800" b="1" dirty="0"/>
              <a:t> </a:t>
            </a:r>
            <a:r>
              <a:rPr lang="en-US" sz="1800" b="1" dirty="0" err="1"/>
              <a:t>therapie</a:t>
            </a:r>
            <a:r>
              <a:rPr lang="en-US" sz="1800" b="1" dirty="0"/>
              <a:t> (</a:t>
            </a:r>
            <a:r>
              <a:rPr lang="en-US" sz="1800" b="1" dirty="0" err="1"/>
              <a:t>én</a:t>
            </a:r>
            <a:r>
              <a:rPr lang="en-US" sz="1800" b="1" dirty="0"/>
              <a:t> </a:t>
            </a:r>
            <a:r>
              <a:rPr lang="en-US" sz="1800" b="1" dirty="0" err="1"/>
              <a:t>revalidatie</a:t>
            </a:r>
            <a:r>
              <a:rPr lang="en-US" sz="1800" b="1" dirty="0"/>
              <a:t>). </a:t>
            </a:r>
          </a:p>
          <a:p>
            <a:pPr>
              <a:lnSpc>
                <a:spcPct val="120000"/>
              </a:lnSpc>
            </a:pPr>
            <a:endParaRPr lang="en-US" sz="1800" dirty="0"/>
          </a:p>
        </p:txBody>
      </p:sp>
    </p:spTree>
    <p:extLst>
      <p:ext uri="{BB962C8B-B14F-4D97-AF65-F5344CB8AC3E}">
        <p14:creationId xmlns:p14="http://schemas.microsoft.com/office/powerpoint/2010/main" val="401827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F79D-3C7C-6CFB-E1D9-E259BE5A5E41}"/>
              </a:ext>
            </a:extLst>
          </p:cNvPr>
          <p:cNvSpPr>
            <a:spLocks noGrp="1"/>
          </p:cNvSpPr>
          <p:nvPr>
            <p:ph type="title"/>
          </p:nvPr>
        </p:nvSpPr>
        <p:spPr/>
        <p:txBody>
          <a:bodyPr/>
          <a:lstStyle/>
          <a:p>
            <a:r>
              <a:rPr lang="en-US" dirty="0" err="1"/>
              <a:t>Vooruitblik</a:t>
            </a:r>
            <a:endParaRPr lang="en-US" dirty="0"/>
          </a:p>
        </p:txBody>
      </p:sp>
      <p:sp>
        <p:nvSpPr>
          <p:cNvPr id="3" name="Content Placeholder 2">
            <a:extLst>
              <a:ext uri="{FF2B5EF4-FFF2-40B4-BE49-F238E27FC236}">
                <a16:creationId xmlns:a16="http://schemas.microsoft.com/office/drawing/2014/main" id="{7DE0DB0E-EF7B-1E78-DFFA-CD0DC76835E2}"/>
              </a:ext>
            </a:extLst>
          </p:cNvPr>
          <p:cNvSpPr>
            <a:spLocks noGrp="1"/>
          </p:cNvSpPr>
          <p:nvPr>
            <p:ph idx="1"/>
          </p:nvPr>
        </p:nvSpPr>
        <p:spPr/>
        <p:txBody>
          <a:bodyPr/>
          <a:lstStyle/>
          <a:p>
            <a:r>
              <a:rPr lang="en-US" dirty="0" err="1"/>
              <a:t>Binnenoor-therapieën</a:t>
            </a:r>
            <a:r>
              <a:rPr lang="en-US" dirty="0"/>
              <a:t> </a:t>
            </a:r>
            <a:r>
              <a:rPr lang="en-US" dirty="0" err="1"/>
              <a:t>gaan</a:t>
            </a:r>
            <a:r>
              <a:rPr lang="en-US" dirty="0"/>
              <a:t> </a:t>
            </a:r>
            <a:r>
              <a:rPr lang="en-US" dirty="0" err="1"/>
              <a:t>klinische</a:t>
            </a:r>
            <a:r>
              <a:rPr lang="en-US" dirty="0"/>
              <a:t> trials in → </a:t>
            </a:r>
            <a:r>
              <a:rPr lang="en-US" dirty="0" err="1"/>
              <a:t>behoefte</a:t>
            </a:r>
            <a:r>
              <a:rPr lang="en-US" dirty="0"/>
              <a:t> </a:t>
            </a:r>
            <a:r>
              <a:rPr lang="en-US" dirty="0" err="1"/>
              <a:t>aan</a:t>
            </a:r>
            <a:r>
              <a:rPr lang="en-US" dirty="0"/>
              <a:t> </a:t>
            </a:r>
            <a:r>
              <a:rPr lang="en-US" b="1" dirty="0" err="1"/>
              <a:t>functionele</a:t>
            </a:r>
            <a:r>
              <a:rPr lang="en-US" b="1" dirty="0"/>
              <a:t> biomarkers</a:t>
            </a:r>
            <a:r>
              <a:rPr lang="en-US" dirty="0"/>
              <a:t> </a:t>
            </a:r>
            <a:r>
              <a:rPr lang="en-US" dirty="0" err="1"/>
              <a:t>voorbij</a:t>
            </a:r>
            <a:r>
              <a:rPr lang="en-US" dirty="0"/>
              <a:t> </a:t>
            </a:r>
            <a:r>
              <a:rPr lang="en-US" dirty="0" err="1"/>
              <a:t>gehoordrempels</a:t>
            </a:r>
            <a:endParaRPr lang="en-US" dirty="0"/>
          </a:p>
          <a:p>
            <a:r>
              <a:rPr lang="en-US" b="1" dirty="0" err="1"/>
              <a:t>Spectrotemporele</a:t>
            </a:r>
            <a:r>
              <a:rPr lang="en-US" b="1" dirty="0"/>
              <a:t> </a:t>
            </a:r>
            <a:r>
              <a:rPr lang="en-US" b="1" dirty="0" err="1"/>
              <a:t>profilering</a:t>
            </a:r>
            <a:r>
              <a:rPr lang="en-US" b="1" dirty="0"/>
              <a:t> </a:t>
            </a:r>
            <a:r>
              <a:rPr lang="en-US" dirty="0" err="1"/>
              <a:t>kan</a:t>
            </a:r>
            <a:r>
              <a:rPr lang="en-US" dirty="0"/>
              <a:t> de </a:t>
            </a:r>
            <a:r>
              <a:rPr lang="en-US" dirty="0" err="1"/>
              <a:t>brug</a:t>
            </a:r>
            <a:r>
              <a:rPr lang="en-US" dirty="0"/>
              <a:t> </a:t>
            </a:r>
            <a:r>
              <a:rPr lang="en-US" dirty="0" err="1"/>
              <a:t>vormen</a:t>
            </a:r>
            <a:r>
              <a:rPr lang="en-US" dirty="0"/>
              <a:t> </a:t>
            </a:r>
            <a:r>
              <a:rPr lang="en-US" dirty="0" err="1"/>
              <a:t>tussen</a:t>
            </a:r>
            <a:r>
              <a:rPr lang="en-US" dirty="0"/>
              <a:t> </a:t>
            </a:r>
            <a:r>
              <a:rPr lang="en-US" dirty="0" err="1"/>
              <a:t>genetica</a:t>
            </a:r>
            <a:r>
              <a:rPr lang="en-US" dirty="0"/>
              <a:t>, </a:t>
            </a:r>
            <a:r>
              <a:rPr lang="en-US" dirty="0" err="1"/>
              <a:t>cochleaire</a:t>
            </a:r>
            <a:r>
              <a:rPr lang="en-US" dirty="0"/>
              <a:t> </a:t>
            </a:r>
            <a:r>
              <a:rPr lang="en-US" dirty="0" err="1"/>
              <a:t>mechanica</a:t>
            </a:r>
            <a:r>
              <a:rPr lang="en-US" dirty="0"/>
              <a:t> </a:t>
            </a:r>
            <a:r>
              <a:rPr lang="en-US" dirty="0" err="1"/>
              <a:t>en</a:t>
            </a:r>
            <a:r>
              <a:rPr lang="en-US" dirty="0"/>
              <a:t> </a:t>
            </a:r>
            <a:r>
              <a:rPr lang="en-US" dirty="0" err="1"/>
              <a:t>luisteren</a:t>
            </a:r>
            <a:r>
              <a:rPr lang="en-US" dirty="0"/>
              <a:t> in de </a:t>
            </a:r>
            <a:r>
              <a:rPr lang="en-US" dirty="0" err="1"/>
              <a:t>praktijk</a:t>
            </a:r>
            <a:endParaRPr lang="en-US" dirty="0"/>
          </a:p>
          <a:p>
            <a:r>
              <a:rPr lang="en-US" dirty="0" err="1"/>
              <a:t>Wij</a:t>
            </a:r>
            <a:r>
              <a:rPr lang="en-US" dirty="0"/>
              <a:t> </a:t>
            </a:r>
            <a:r>
              <a:rPr lang="en-US" dirty="0" err="1"/>
              <a:t>hebben</a:t>
            </a:r>
            <a:r>
              <a:rPr lang="en-US" dirty="0"/>
              <a:t>:</a:t>
            </a:r>
          </a:p>
          <a:p>
            <a:pPr lvl="1"/>
            <a:r>
              <a:rPr lang="en-US" dirty="0" err="1"/>
              <a:t>Patiëntenpopulaties</a:t>
            </a:r>
            <a:endParaRPr lang="en-US" dirty="0"/>
          </a:p>
          <a:p>
            <a:pPr lvl="1"/>
            <a:r>
              <a:rPr lang="en-US" dirty="0"/>
              <a:t>Expertise in </a:t>
            </a:r>
            <a:r>
              <a:rPr lang="en-US" dirty="0" err="1"/>
              <a:t>geno</a:t>
            </a:r>
            <a:r>
              <a:rPr lang="en-US" dirty="0"/>
              <a:t>- </a:t>
            </a:r>
            <a:r>
              <a:rPr lang="en-US" dirty="0" err="1"/>
              <a:t>en</a:t>
            </a:r>
            <a:r>
              <a:rPr lang="en-US" dirty="0"/>
              <a:t> </a:t>
            </a:r>
            <a:r>
              <a:rPr lang="en-US" dirty="0" err="1"/>
              <a:t>fenotypering</a:t>
            </a:r>
            <a:endParaRPr lang="en-US" dirty="0"/>
          </a:p>
          <a:p>
            <a:pPr lvl="1"/>
            <a:r>
              <a:rPr lang="en-US" dirty="0"/>
              <a:t>Trial-</a:t>
            </a:r>
            <a:r>
              <a:rPr lang="en-US" dirty="0" err="1"/>
              <a:t>ervaring</a:t>
            </a:r>
            <a:r>
              <a:rPr lang="en-US" dirty="0"/>
              <a:t> (</a:t>
            </a:r>
            <a:r>
              <a:rPr lang="en-US" dirty="0" err="1"/>
              <a:t>implantaten</a:t>
            </a:r>
            <a:r>
              <a:rPr lang="en-US" dirty="0"/>
              <a:t> </a:t>
            </a:r>
            <a:r>
              <a:rPr lang="en-US" dirty="0" err="1"/>
              <a:t>en</a:t>
            </a:r>
            <a:r>
              <a:rPr lang="en-US" dirty="0"/>
              <a:t> </a:t>
            </a:r>
            <a:r>
              <a:rPr lang="en-US" dirty="0" err="1"/>
              <a:t>therapeutische</a:t>
            </a:r>
            <a:r>
              <a:rPr lang="en-US" dirty="0"/>
              <a:t> studies)</a:t>
            </a:r>
          </a:p>
          <a:p>
            <a:pPr lvl="1"/>
            <a:r>
              <a:rPr lang="en-US" dirty="0" err="1"/>
              <a:t>Preklinische</a:t>
            </a:r>
            <a:r>
              <a:rPr lang="en-US" dirty="0"/>
              <a:t> </a:t>
            </a:r>
            <a:r>
              <a:rPr lang="en-US" dirty="0" err="1"/>
              <a:t>ervaring</a:t>
            </a:r>
            <a:r>
              <a:rPr lang="en-US" dirty="0"/>
              <a:t> met </a:t>
            </a:r>
            <a:r>
              <a:rPr lang="en-US" dirty="0" err="1"/>
              <a:t>gentherapie</a:t>
            </a:r>
            <a:endParaRPr lang="en-US" dirty="0"/>
          </a:p>
          <a:p>
            <a:r>
              <a:rPr lang="en-US" dirty="0" err="1"/>
              <a:t>Deze</a:t>
            </a:r>
            <a:r>
              <a:rPr lang="en-US" dirty="0"/>
              <a:t> </a:t>
            </a:r>
            <a:r>
              <a:rPr lang="en-US" dirty="0" err="1"/>
              <a:t>inspanningen</a:t>
            </a:r>
            <a:r>
              <a:rPr lang="en-US" dirty="0"/>
              <a:t> </a:t>
            </a:r>
            <a:r>
              <a:rPr lang="en-US" dirty="0" err="1"/>
              <a:t>werden</a:t>
            </a:r>
            <a:r>
              <a:rPr lang="en-US" dirty="0"/>
              <a:t> </a:t>
            </a:r>
            <a:r>
              <a:rPr lang="en-US" dirty="0" err="1"/>
              <a:t>mogelijk</a:t>
            </a:r>
            <a:r>
              <a:rPr lang="en-US" dirty="0"/>
              <a:t> </a:t>
            </a:r>
            <a:r>
              <a:rPr lang="en-US" dirty="0" err="1"/>
              <a:t>gemaakt</a:t>
            </a:r>
            <a:r>
              <a:rPr lang="en-US" dirty="0"/>
              <a:t> door …</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781194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6CB1E-494B-FD01-7B26-6A8AD2133740}"/>
              </a:ext>
            </a:extLst>
          </p:cNvPr>
          <p:cNvSpPr>
            <a:spLocks noGrp="1"/>
          </p:cNvSpPr>
          <p:nvPr>
            <p:ph type="title"/>
          </p:nvPr>
        </p:nvSpPr>
        <p:spPr>
          <a:xfrm>
            <a:off x="333668" y="753800"/>
            <a:ext cx="6893920" cy="400050"/>
          </a:xfrm>
        </p:spPr>
        <p:txBody>
          <a:bodyPr/>
          <a:lstStyle/>
          <a:p>
            <a:r>
              <a:rPr lang="nl-NL" dirty="0"/>
              <a:t>… teamwork</a:t>
            </a:r>
          </a:p>
        </p:txBody>
      </p:sp>
      <p:sp>
        <p:nvSpPr>
          <p:cNvPr id="3" name="Tijdelijke aanduiding voor inhoud 2">
            <a:extLst>
              <a:ext uri="{FF2B5EF4-FFF2-40B4-BE49-F238E27FC236}">
                <a16:creationId xmlns:a16="http://schemas.microsoft.com/office/drawing/2014/main" id="{092A52FC-2D2D-D53C-A196-B92BC53B1039}"/>
              </a:ext>
            </a:extLst>
          </p:cNvPr>
          <p:cNvSpPr>
            <a:spLocks noGrp="1"/>
          </p:cNvSpPr>
          <p:nvPr>
            <p:ph idx="1"/>
          </p:nvPr>
        </p:nvSpPr>
        <p:spPr>
          <a:xfrm>
            <a:off x="378968" y="1526658"/>
            <a:ext cx="2345737" cy="1324373"/>
          </a:xfrm>
        </p:spPr>
        <p:txBody>
          <a:bodyPr/>
          <a:lstStyle/>
          <a:p>
            <a:pPr marL="0" indent="0">
              <a:buNone/>
            </a:pPr>
            <a:r>
              <a:rPr lang="nl-NL" sz="1800" b="1" dirty="0" err="1">
                <a:solidFill>
                  <a:schemeClr val="accent1">
                    <a:lumMod val="60000"/>
                    <a:lumOff val="40000"/>
                  </a:schemeClr>
                </a:solidFill>
              </a:rPr>
              <a:t>Clinical</a:t>
            </a:r>
            <a:r>
              <a:rPr lang="nl-NL" sz="1800" b="1" dirty="0">
                <a:solidFill>
                  <a:schemeClr val="accent1">
                    <a:lumMod val="60000"/>
                    <a:lumOff val="40000"/>
                  </a:schemeClr>
                </a:solidFill>
              </a:rPr>
              <a:t> </a:t>
            </a:r>
            <a:r>
              <a:rPr lang="nl-NL" sz="1800" b="1" dirty="0" err="1">
                <a:solidFill>
                  <a:schemeClr val="accent1">
                    <a:lumMod val="60000"/>
                    <a:lumOff val="40000"/>
                  </a:schemeClr>
                </a:solidFill>
              </a:rPr>
              <a:t>Otogenetics</a:t>
            </a:r>
            <a:endParaRPr lang="nl-NL" sz="1800" b="1" dirty="0">
              <a:solidFill>
                <a:schemeClr val="accent1">
                  <a:lumMod val="60000"/>
                  <a:lumOff val="40000"/>
                </a:schemeClr>
              </a:solidFill>
            </a:endParaRPr>
          </a:p>
          <a:p>
            <a:pPr marL="0" indent="0">
              <a:lnSpc>
                <a:spcPct val="100000"/>
              </a:lnSpc>
              <a:buNone/>
            </a:pPr>
            <a:r>
              <a:rPr lang="nl-NL" sz="975" b="1" dirty="0"/>
              <a:t>Ronald </a:t>
            </a:r>
            <a:r>
              <a:rPr lang="nl-NL" sz="975" b="1" dirty="0" err="1"/>
              <a:t>Pennings</a:t>
            </a:r>
            <a:endParaRPr lang="nl-NL" sz="975" b="1" dirty="0"/>
          </a:p>
          <a:p>
            <a:pPr marL="0" indent="0">
              <a:lnSpc>
                <a:spcPct val="100000"/>
              </a:lnSpc>
              <a:buNone/>
            </a:pPr>
            <a:r>
              <a:rPr lang="nl-NL" sz="975" b="1" dirty="0"/>
              <a:t>Froukje Cals</a:t>
            </a:r>
          </a:p>
          <a:p>
            <a:pPr marL="0" indent="0">
              <a:lnSpc>
                <a:spcPct val="100000"/>
              </a:lnSpc>
              <a:buNone/>
            </a:pPr>
            <a:r>
              <a:rPr lang="nl-NL" sz="975" b="1" dirty="0"/>
              <a:t>Cris Lanting</a:t>
            </a:r>
          </a:p>
          <a:p>
            <a:pPr marL="0" indent="0">
              <a:lnSpc>
                <a:spcPct val="100000"/>
              </a:lnSpc>
              <a:buNone/>
            </a:pPr>
            <a:r>
              <a:rPr lang="nl-NL" sz="975" dirty="0"/>
              <a:t>Marc van Hoof</a:t>
            </a:r>
          </a:p>
          <a:p>
            <a:pPr marL="0" indent="0">
              <a:lnSpc>
                <a:spcPct val="100000"/>
              </a:lnSpc>
              <a:buNone/>
            </a:pPr>
            <a:r>
              <a:rPr lang="nl-NL" sz="975" dirty="0"/>
              <a:t>Ilse Feenstra</a:t>
            </a:r>
          </a:p>
          <a:p>
            <a:pPr marL="0" indent="0">
              <a:lnSpc>
                <a:spcPct val="100000"/>
              </a:lnSpc>
              <a:buNone/>
            </a:pPr>
            <a:r>
              <a:rPr lang="nl-NL" sz="975" b="1" dirty="0"/>
              <a:t>Jeroen Smits</a:t>
            </a:r>
          </a:p>
          <a:p>
            <a:pPr marL="0" indent="0">
              <a:lnSpc>
                <a:spcPct val="100000"/>
              </a:lnSpc>
              <a:buNone/>
            </a:pPr>
            <a:endParaRPr lang="nl-NL" sz="975" dirty="0"/>
          </a:p>
          <a:p>
            <a:pPr marL="0" indent="0">
              <a:lnSpc>
                <a:spcPct val="100000"/>
              </a:lnSpc>
              <a:buNone/>
            </a:pPr>
            <a:endParaRPr lang="nl-NL" sz="1200" dirty="0"/>
          </a:p>
        </p:txBody>
      </p:sp>
      <p:sp>
        <p:nvSpPr>
          <p:cNvPr id="4" name="Tijdelijke aanduiding voor inhoud 2">
            <a:extLst>
              <a:ext uri="{FF2B5EF4-FFF2-40B4-BE49-F238E27FC236}">
                <a16:creationId xmlns:a16="http://schemas.microsoft.com/office/drawing/2014/main" id="{054239C6-03C4-6FA7-C614-29054EDB01D1}"/>
              </a:ext>
            </a:extLst>
          </p:cNvPr>
          <p:cNvSpPr txBox="1">
            <a:spLocks/>
          </p:cNvSpPr>
          <p:nvPr/>
        </p:nvSpPr>
        <p:spPr>
          <a:xfrm>
            <a:off x="2645941" y="1526658"/>
            <a:ext cx="2345737" cy="2428090"/>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chemeClr val="accent1">
                    <a:lumMod val="60000"/>
                    <a:lumOff val="40000"/>
                  </a:schemeClr>
                </a:solidFill>
              </a:rPr>
              <a:t>Molecular</a:t>
            </a:r>
            <a:r>
              <a:rPr lang="nl-NL" sz="1600" b="1" dirty="0">
                <a:solidFill>
                  <a:schemeClr val="accent1">
                    <a:lumMod val="60000"/>
                    <a:lumOff val="40000"/>
                  </a:schemeClr>
                </a:solidFill>
              </a:rPr>
              <a:t> </a:t>
            </a:r>
            <a:r>
              <a:rPr lang="nl-NL" sz="1600" b="1" dirty="0" err="1">
                <a:solidFill>
                  <a:schemeClr val="accent1">
                    <a:lumMod val="60000"/>
                    <a:lumOff val="40000"/>
                  </a:schemeClr>
                </a:solidFill>
              </a:rPr>
              <a:t>Otogenetics</a:t>
            </a:r>
            <a:r>
              <a:rPr lang="nl-NL" sz="1600" b="1" dirty="0">
                <a:solidFill>
                  <a:schemeClr val="accent1">
                    <a:lumMod val="60000"/>
                    <a:lumOff val="40000"/>
                  </a:schemeClr>
                </a:solidFill>
              </a:rPr>
              <a:t> </a:t>
            </a:r>
          </a:p>
          <a:p>
            <a:pPr marL="0" indent="0">
              <a:lnSpc>
                <a:spcPct val="100000"/>
              </a:lnSpc>
              <a:buNone/>
            </a:pPr>
            <a:r>
              <a:rPr lang="nl-NL" sz="975" b="1" dirty="0"/>
              <a:t>Hannie Kremer</a:t>
            </a:r>
          </a:p>
          <a:p>
            <a:pPr marL="0" indent="0">
              <a:lnSpc>
                <a:spcPct val="100000"/>
              </a:lnSpc>
              <a:buNone/>
            </a:pPr>
            <a:r>
              <a:rPr lang="nl-NL" sz="975" dirty="0"/>
              <a:t>Suzanne de Bruijn</a:t>
            </a:r>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1200" dirty="0"/>
          </a:p>
        </p:txBody>
      </p:sp>
      <p:sp>
        <p:nvSpPr>
          <p:cNvPr id="5" name="Tijdelijke aanduiding voor inhoud 2">
            <a:extLst>
              <a:ext uri="{FF2B5EF4-FFF2-40B4-BE49-F238E27FC236}">
                <a16:creationId xmlns:a16="http://schemas.microsoft.com/office/drawing/2014/main" id="{344C7DF1-6DF1-484E-D729-3F4263D851D0}"/>
              </a:ext>
            </a:extLst>
          </p:cNvPr>
          <p:cNvSpPr txBox="1">
            <a:spLocks/>
          </p:cNvSpPr>
          <p:nvPr/>
        </p:nvSpPr>
        <p:spPr>
          <a:xfrm>
            <a:off x="4763850" y="1525174"/>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chemeClr val="accent1">
                    <a:lumMod val="60000"/>
                    <a:lumOff val="40000"/>
                  </a:schemeClr>
                </a:solidFill>
              </a:rPr>
              <a:t>Otogenetic</a:t>
            </a:r>
            <a:r>
              <a:rPr lang="nl-NL" sz="1600" b="1" dirty="0">
                <a:solidFill>
                  <a:schemeClr val="accent1">
                    <a:lumMod val="60000"/>
                    <a:lumOff val="40000"/>
                  </a:schemeClr>
                </a:solidFill>
              </a:rPr>
              <a:t> </a:t>
            </a:r>
            <a:r>
              <a:rPr lang="nl-NL" sz="1600" b="1" dirty="0" err="1">
                <a:solidFill>
                  <a:schemeClr val="accent1">
                    <a:lumMod val="60000"/>
                    <a:lumOff val="40000"/>
                  </a:schemeClr>
                </a:solidFill>
              </a:rPr>
              <a:t>Therapy</a:t>
            </a:r>
            <a:r>
              <a:rPr lang="nl-NL" sz="1600" b="1" dirty="0">
                <a:solidFill>
                  <a:schemeClr val="accent1">
                    <a:lumMod val="60000"/>
                    <a:lumOff val="40000"/>
                  </a:schemeClr>
                </a:solidFill>
              </a:rPr>
              <a:t> </a:t>
            </a:r>
          </a:p>
          <a:p>
            <a:pPr marL="0" indent="0">
              <a:lnSpc>
                <a:spcPct val="100000"/>
              </a:lnSpc>
              <a:buNone/>
            </a:pPr>
            <a:r>
              <a:rPr lang="nl-NL" sz="975" b="1" dirty="0"/>
              <a:t>Erwin van Wijk</a:t>
            </a:r>
          </a:p>
          <a:p>
            <a:pPr marL="0" indent="0">
              <a:lnSpc>
                <a:spcPct val="100000"/>
              </a:lnSpc>
              <a:buNone/>
            </a:pPr>
            <a:r>
              <a:rPr lang="nl-NL" sz="975" b="1" dirty="0"/>
              <a:t>Erik de Vrieze</a:t>
            </a:r>
          </a:p>
          <a:p>
            <a:pPr marL="0" indent="0">
              <a:lnSpc>
                <a:spcPct val="100000"/>
              </a:lnSpc>
              <a:buNone/>
            </a:pPr>
            <a:r>
              <a:rPr lang="nl-NL" sz="975" dirty="0"/>
              <a:t>Theo Peters</a:t>
            </a:r>
          </a:p>
          <a:p>
            <a:pPr marL="0" indent="0">
              <a:lnSpc>
                <a:spcPct val="100000"/>
              </a:lnSpc>
              <a:buNone/>
            </a:pPr>
            <a:r>
              <a:rPr lang="nl-NL" sz="975" dirty="0"/>
              <a:t>Jaap </a:t>
            </a:r>
            <a:r>
              <a:rPr lang="nl-NL" sz="975" dirty="0" err="1"/>
              <a:t>Oostrik</a:t>
            </a:r>
            <a:endParaRPr lang="nl-NL" sz="975" dirty="0"/>
          </a:p>
          <a:p>
            <a:pPr marL="0" indent="0">
              <a:lnSpc>
                <a:spcPct val="100000"/>
              </a:lnSpc>
              <a:buNone/>
            </a:pPr>
            <a:endParaRPr lang="nl-NL" sz="975" dirty="0"/>
          </a:p>
        </p:txBody>
      </p:sp>
      <p:sp>
        <p:nvSpPr>
          <p:cNvPr id="20" name="Tijdelijke aanduiding voor inhoud 2">
            <a:extLst>
              <a:ext uri="{FF2B5EF4-FFF2-40B4-BE49-F238E27FC236}">
                <a16:creationId xmlns:a16="http://schemas.microsoft.com/office/drawing/2014/main" id="{AD378E2F-19F1-253B-DDF0-CCCB384F1B66}"/>
              </a:ext>
            </a:extLst>
          </p:cNvPr>
          <p:cNvSpPr txBox="1">
            <a:spLocks/>
          </p:cNvSpPr>
          <p:nvPr/>
        </p:nvSpPr>
        <p:spPr>
          <a:xfrm>
            <a:off x="2645941" y="3021755"/>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a:solidFill>
                  <a:schemeClr val="accent1">
                    <a:lumMod val="60000"/>
                    <a:lumOff val="40000"/>
                  </a:schemeClr>
                </a:solidFill>
              </a:rPr>
              <a:t>DNA </a:t>
            </a:r>
            <a:r>
              <a:rPr lang="nl-NL" sz="1600" b="1" dirty="0" err="1">
                <a:solidFill>
                  <a:schemeClr val="accent1">
                    <a:lumMod val="60000"/>
                    <a:lumOff val="40000"/>
                  </a:schemeClr>
                </a:solidFill>
              </a:rPr>
              <a:t>Diagnostic</a:t>
            </a:r>
            <a:r>
              <a:rPr lang="nl-NL" sz="1600" b="1" dirty="0">
                <a:solidFill>
                  <a:schemeClr val="accent1">
                    <a:lumMod val="60000"/>
                    <a:lumOff val="40000"/>
                  </a:schemeClr>
                </a:solidFill>
              </a:rPr>
              <a:t> Lab </a:t>
            </a:r>
          </a:p>
          <a:p>
            <a:pPr marL="0" indent="0">
              <a:lnSpc>
                <a:spcPct val="100000"/>
              </a:lnSpc>
              <a:buNone/>
            </a:pPr>
            <a:r>
              <a:rPr lang="nl-NL" sz="975" b="1" dirty="0" err="1"/>
              <a:t>Helger</a:t>
            </a:r>
            <a:r>
              <a:rPr lang="nl-NL" sz="975" b="1" dirty="0"/>
              <a:t> </a:t>
            </a:r>
            <a:r>
              <a:rPr lang="nl-NL" sz="975" b="1" dirty="0" err="1"/>
              <a:t>Yntema</a:t>
            </a:r>
            <a:endParaRPr lang="nl-NL" sz="975" b="1" dirty="0"/>
          </a:p>
          <a:p>
            <a:pPr marL="0" indent="0">
              <a:lnSpc>
                <a:spcPct val="100000"/>
              </a:lnSpc>
              <a:buNone/>
            </a:pPr>
            <a:r>
              <a:rPr lang="nl-NL" sz="975" dirty="0"/>
              <a:t>Lonneke Haer-Wigman</a:t>
            </a:r>
          </a:p>
          <a:p>
            <a:pPr marL="0" indent="0">
              <a:lnSpc>
                <a:spcPct val="100000"/>
              </a:lnSpc>
              <a:buNone/>
            </a:pPr>
            <a:r>
              <a:rPr lang="nl-NL" sz="975" dirty="0"/>
              <a:t>Ilse de Wijs</a:t>
            </a:r>
          </a:p>
          <a:p>
            <a:pPr marL="0" indent="0">
              <a:lnSpc>
                <a:spcPct val="100000"/>
              </a:lnSpc>
              <a:buNone/>
            </a:pPr>
            <a:endParaRPr lang="nl-NL" sz="975" dirty="0"/>
          </a:p>
        </p:txBody>
      </p:sp>
      <p:sp>
        <p:nvSpPr>
          <p:cNvPr id="21" name="Tijdelijke aanduiding voor inhoud 2">
            <a:extLst>
              <a:ext uri="{FF2B5EF4-FFF2-40B4-BE49-F238E27FC236}">
                <a16:creationId xmlns:a16="http://schemas.microsoft.com/office/drawing/2014/main" id="{45D18ECD-9C82-58A7-F26F-9771B8C3BCD1}"/>
              </a:ext>
            </a:extLst>
          </p:cNvPr>
          <p:cNvSpPr txBox="1">
            <a:spLocks/>
          </p:cNvSpPr>
          <p:nvPr/>
        </p:nvSpPr>
        <p:spPr>
          <a:xfrm>
            <a:off x="4763850" y="3043016"/>
            <a:ext cx="1752268" cy="754859"/>
          </a:xfrm>
          <a:prstGeom prst="rect">
            <a:avLst/>
          </a:prstGeom>
        </p:spPr>
        <p:txBody>
          <a:bodyPr vert="horz" lIns="0" tIns="0" rIns="0" bIns="0"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a:solidFill>
                  <a:srgbClr val="FF0000"/>
                </a:solidFill>
              </a:rPr>
              <a:t>RU </a:t>
            </a:r>
            <a:r>
              <a:rPr lang="nl-NL" sz="1600" b="1" dirty="0" err="1">
                <a:solidFill>
                  <a:srgbClr val="FF0000"/>
                </a:solidFill>
              </a:rPr>
              <a:t>Collaborations</a:t>
            </a:r>
            <a:r>
              <a:rPr lang="nl-NL" sz="1600" b="1" dirty="0">
                <a:solidFill>
                  <a:srgbClr val="FF0000"/>
                </a:solidFill>
              </a:rPr>
              <a:t> </a:t>
            </a:r>
          </a:p>
          <a:p>
            <a:pPr marL="0" indent="0">
              <a:lnSpc>
                <a:spcPct val="100000"/>
              </a:lnSpc>
              <a:buNone/>
            </a:pPr>
            <a:r>
              <a:rPr lang="nl-NL" sz="975" b="1" dirty="0"/>
              <a:t>Marc van </a:t>
            </a:r>
            <a:r>
              <a:rPr lang="nl-NL" sz="975" b="1" dirty="0" err="1"/>
              <a:t>Wanrooij</a:t>
            </a:r>
            <a:r>
              <a:rPr lang="nl-NL" sz="975" b="1" dirty="0"/>
              <a:t> DCN </a:t>
            </a:r>
            <a:r>
              <a:rPr lang="nl-NL" sz="975" b="1" dirty="0" err="1"/>
              <a:t>Neurophysics</a:t>
            </a:r>
            <a:r>
              <a:rPr lang="nl-NL" sz="975" b="1" dirty="0"/>
              <a:t> </a:t>
            </a:r>
          </a:p>
          <a:p>
            <a:pPr marL="0" indent="0">
              <a:lnSpc>
                <a:spcPct val="100000"/>
              </a:lnSpc>
              <a:buNone/>
            </a:pPr>
            <a:r>
              <a:rPr lang="nl-NL" sz="975" dirty="0"/>
              <a:t>John van Opstal</a:t>
            </a:r>
          </a:p>
          <a:p>
            <a:pPr marL="0" indent="0">
              <a:lnSpc>
                <a:spcPct val="100000"/>
              </a:lnSpc>
              <a:buNone/>
            </a:pPr>
            <a:endParaRPr lang="nl-NL" sz="1600" b="1" dirty="0">
              <a:solidFill>
                <a:schemeClr val="accent1"/>
              </a:solidFill>
            </a:endParaRPr>
          </a:p>
          <a:p>
            <a:pPr marL="0" indent="0">
              <a:lnSpc>
                <a:spcPct val="100000"/>
              </a:lnSpc>
              <a:buNone/>
            </a:pPr>
            <a:r>
              <a:rPr lang="nl-NL" sz="1600" b="1" dirty="0">
                <a:solidFill>
                  <a:schemeClr val="accent1"/>
                </a:solidFill>
              </a:rPr>
              <a:t>(</a:t>
            </a:r>
            <a:r>
              <a:rPr lang="nl-NL" sz="1600" b="1" dirty="0" err="1">
                <a:solidFill>
                  <a:schemeClr val="accent1"/>
                </a:solidFill>
              </a:rPr>
              <a:t>Inter</a:t>
            </a:r>
            <a:r>
              <a:rPr lang="nl-NL" sz="1600" b="1" dirty="0">
                <a:solidFill>
                  <a:schemeClr val="accent1"/>
                </a:solidFill>
              </a:rPr>
              <a:t>)</a:t>
            </a:r>
            <a:r>
              <a:rPr lang="nl-NL" sz="1600" b="1" dirty="0" err="1">
                <a:solidFill>
                  <a:schemeClr val="accent1"/>
                </a:solidFill>
              </a:rPr>
              <a:t>national</a:t>
            </a:r>
            <a:endParaRPr lang="nl-NL" sz="1600" b="1" dirty="0">
              <a:solidFill>
                <a:schemeClr val="accent1"/>
              </a:solidFill>
            </a:endParaRPr>
          </a:p>
          <a:p>
            <a:pPr marL="0" indent="0">
              <a:lnSpc>
                <a:spcPct val="100000"/>
              </a:lnSpc>
              <a:buNone/>
            </a:pPr>
            <a:r>
              <a:rPr lang="nl-NL" sz="975" dirty="0"/>
              <a:t>DOOFNL consortium</a:t>
            </a:r>
          </a:p>
          <a:p>
            <a:pPr marL="0" indent="0">
              <a:lnSpc>
                <a:spcPct val="100000"/>
              </a:lnSpc>
              <a:buNone/>
            </a:pPr>
            <a:r>
              <a:rPr lang="nl-NL" sz="975" dirty="0"/>
              <a:t>ERN CRANIO – rare </a:t>
            </a:r>
            <a:r>
              <a:rPr lang="nl-NL" sz="975" dirty="0" err="1"/>
              <a:t>deafness</a:t>
            </a:r>
            <a:endParaRPr lang="nl-NL" sz="975" dirty="0"/>
          </a:p>
          <a:p>
            <a:pPr marL="0" indent="0">
              <a:lnSpc>
                <a:spcPct val="100000"/>
              </a:lnSpc>
              <a:buNone/>
            </a:pPr>
            <a:endParaRPr lang="nl-NL" sz="975" dirty="0"/>
          </a:p>
          <a:p>
            <a:pPr marL="0" indent="0">
              <a:lnSpc>
                <a:spcPct val="100000"/>
              </a:lnSpc>
              <a:buNone/>
            </a:pPr>
            <a:endParaRPr lang="nl-NL" sz="975" dirty="0"/>
          </a:p>
        </p:txBody>
      </p:sp>
      <p:sp>
        <p:nvSpPr>
          <p:cNvPr id="6" name="Tijdelijke aanduiding voor inhoud 2">
            <a:extLst>
              <a:ext uri="{FF2B5EF4-FFF2-40B4-BE49-F238E27FC236}">
                <a16:creationId xmlns:a16="http://schemas.microsoft.com/office/drawing/2014/main" id="{C00104BE-F9B3-8241-149F-972DA402A126}"/>
              </a:ext>
            </a:extLst>
          </p:cNvPr>
          <p:cNvSpPr txBox="1">
            <a:spLocks/>
          </p:cNvSpPr>
          <p:nvPr/>
        </p:nvSpPr>
        <p:spPr>
          <a:xfrm>
            <a:off x="7641220" y="1532639"/>
            <a:ext cx="1341913" cy="952313"/>
          </a:xfrm>
          <a:prstGeom prst="rect">
            <a:avLst/>
          </a:prstGeom>
          <a:solidFill>
            <a:schemeClr val="bg1"/>
          </a:solidFill>
        </p:spPr>
        <p:txBody>
          <a:bodyPr vert="horz" lIns="0" tIns="0" rIns="0" bIns="0" numCol="1" rtlCol="0">
            <a:noAutofit/>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b="1" dirty="0" err="1">
                <a:solidFill>
                  <a:srgbClr val="FF0000"/>
                </a:solidFill>
              </a:rPr>
              <a:t>Audiology</a:t>
            </a:r>
            <a:r>
              <a:rPr lang="nl-NL" sz="1600" b="1" dirty="0">
                <a:solidFill>
                  <a:srgbClr val="FF0000"/>
                </a:solidFill>
              </a:rPr>
              <a:t>/KFA</a:t>
            </a:r>
          </a:p>
          <a:p>
            <a:pPr marL="0" indent="0">
              <a:lnSpc>
                <a:spcPct val="100000"/>
              </a:lnSpc>
              <a:buNone/>
            </a:pPr>
            <a:r>
              <a:rPr lang="nl-NL" sz="975" b="1" dirty="0" err="1"/>
              <a:t>Bilal</a:t>
            </a:r>
            <a:r>
              <a:rPr lang="nl-NL" sz="975" b="1" dirty="0"/>
              <a:t> bel </a:t>
            </a:r>
            <a:r>
              <a:rPr lang="nl-NL" sz="975" b="1" dirty="0" err="1"/>
              <a:t>Hach</a:t>
            </a:r>
            <a:endParaRPr lang="nl-NL" sz="975" b="1" dirty="0"/>
          </a:p>
          <a:p>
            <a:pPr marL="0" indent="0">
              <a:lnSpc>
                <a:spcPct val="100000"/>
              </a:lnSpc>
              <a:buNone/>
            </a:pPr>
            <a:r>
              <a:rPr lang="nl-NL" sz="1000" dirty="0"/>
              <a:t>Noortje van der Mast</a:t>
            </a:r>
          </a:p>
          <a:p>
            <a:pPr marL="0" indent="0">
              <a:lnSpc>
                <a:spcPct val="100000"/>
              </a:lnSpc>
              <a:buNone/>
            </a:pPr>
            <a:endParaRPr lang="nl-NL" sz="1000" dirty="0"/>
          </a:p>
          <a:p>
            <a:pPr marL="0" indent="0">
              <a:lnSpc>
                <a:spcPct val="100000"/>
              </a:lnSpc>
              <a:buNone/>
            </a:pPr>
            <a:r>
              <a:rPr lang="nl-NL" sz="1600" b="1" dirty="0">
                <a:solidFill>
                  <a:srgbClr val="FF0000"/>
                </a:solidFill>
              </a:rPr>
              <a:t>MSc </a:t>
            </a:r>
            <a:r>
              <a:rPr lang="nl-NL" sz="1600" b="1" dirty="0" err="1">
                <a:solidFill>
                  <a:srgbClr val="FF0000"/>
                </a:solidFill>
              </a:rPr>
              <a:t>students</a:t>
            </a:r>
            <a:endParaRPr lang="nl-NL" sz="1600" b="1" dirty="0">
              <a:solidFill>
                <a:srgbClr val="FF0000"/>
              </a:solidFill>
            </a:endParaRPr>
          </a:p>
          <a:p>
            <a:pPr marL="0" indent="0">
              <a:lnSpc>
                <a:spcPct val="100000"/>
              </a:lnSpc>
              <a:buNone/>
            </a:pPr>
            <a:r>
              <a:rPr lang="nl-NL" sz="975" b="1" dirty="0"/>
              <a:t>Marit van de </a:t>
            </a:r>
            <a:r>
              <a:rPr lang="nl-NL" sz="975" b="1" dirty="0" err="1"/>
              <a:t>Craats</a:t>
            </a:r>
            <a:endParaRPr lang="nl-NL" sz="975" b="1" dirty="0"/>
          </a:p>
          <a:p>
            <a:pPr marL="0" indent="0">
              <a:lnSpc>
                <a:spcPct val="100000"/>
              </a:lnSpc>
              <a:buNone/>
            </a:pPr>
            <a:r>
              <a:rPr lang="nl-NL" sz="975" dirty="0"/>
              <a:t>Tim van Schaik</a:t>
            </a:r>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975" dirty="0"/>
          </a:p>
          <a:p>
            <a:pPr marL="0" indent="0">
              <a:lnSpc>
                <a:spcPct val="100000"/>
              </a:lnSpc>
              <a:buNone/>
            </a:pPr>
            <a:endParaRPr lang="nl-NL" sz="1200" dirty="0"/>
          </a:p>
        </p:txBody>
      </p:sp>
      <p:pic>
        <p:nvPicPr>
          <p:cNvPr id="9" name="Afbeelding 12" descr="Afbeelding met persoon, Menselijk gezicht, glimlach, kleding&#10;&#10;Door AI gegenereerde inhoud is mogelijk onjuist.">
            <a:extLst>
              <a:ext uri="{FF2B5EF4-FFF2-40B4-BE49-F238E27FC236}">
                <a16:creationId xmlns:a16="http://schemas.microsoft.com/office/drawing/2014/main" id="{6211E1F7-0532-BCAE-2108-28B094F510E9}"/>
              </a:ext>
            </a:extLst>
          </p:cNvPr>
          <p:cNvPicPr>
            <a:picLocks noChangeAspect="1"/>
          </p:cNvPicPr>
          <p:nvPr/>
        </p:nvPicPr>
        <p:blipFill>
          <a:blip r:embed="rId3"/>
          <a:srcRect l="7484" t="2087" r="17108"/>
          <a:stretch>
            <a:fillRect/>
          </a:stretch>
        </p:blipFill>
        <p:spPr>
          <a:xfrm>
            <a:off x="7695812" y="3122018"/>
            <a:ext cx="790463" cy="1026364"/>
          </a:xfrm>
          <a:prstGeom prst="rect">
            <a:avLst/>
          </a:prstGeom>
        </p:spPr>
      </p:pic>
      <p:pic>
        <p:nvPicPr>
          <p:cNvPr id="11" name="Afbeelding 5" descr="Afbeelding met Menselijk gezicht, persoon, kleding, Kin&#10;&#10;Door AI gegenereerde inhoud is mogelijk onjuist.">
            <a:extLst>
              <a:ext uri="{FF2B5EF4-FFF2-40B4-BE49-F238E27FC236}">
                <a16:creationId xmlns:a16="http://schemas.microsoft.com/office/drawing/2014/main" id="{8E33B2F5-E5FC-94E5-F275-39E79281848C}"/>
              </a:ext>
            </a:extLst>
          </p:cNvPr>
          <p:cNvPicPr>
            <a:picLocks noChangeAspect="1"/>
          </p:cNvPicPr>
          <p:nvPr/>
        </p:nvPicPr>
        <p:blipFill>
          <a:blip r:embed="rId4"/>
          <a:stretch>
            <a:fillRect/>
          </a:stretch>
        </p:blipFill>
        <p:spPr>
          <a:xfrm>
            <a:off x="6466795" y="3122582"/>
            <a:ext cx="725314" cy="965852"/>
          </a:xfrm>
          <a:prstGeom prst="rect">
            <a:avLst/>
          </a:prstGeom>
        </p:spPr>
      </p:pic>
      <p:pic>
        <p:nvPicPr>
          <p:cNvPr id="1026" name="Picture 2" descr="Ronald Pennings - Radboudumc | LinkedIn">
            <a:extLst>
              <a:ext uri="{FF2B5EF4-FFF2-40B4-BE49-F238E27FC236}">
                <a16:creationId xmlns:a16="http://schemas.microsoft.com/office/drawing/2014/main" id="{5AAF2E4A-FC14-FA5E-553A-FB131F5AA9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7" r="8884"/>
          <a:stretch>
            <a:fillRect/>
          </a:stretch>
        </p:blipFill>
        <p:spPr bwMode="auto">
          <a:xfrm>
            <a:off x="1466490" y="2834026"/>
            <a:ext cx="813810" cy="914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Froukje Cals - Radboud UMC Radboud UMC">
            <a:extLst>
              <a:ext uri="{FF2B5EF4-FFF2-40B4-BE49-F238E27FC236}">
                <a16:creationId xmlns:a16="http://schemas.microsoft.com/office/drawing/2014/main" id="{BDBCE244-F37E-AECF-0759-693A97EF5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464" y="2834027"/>
            <a:ext cx="974817" cy="9145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eroen Smits - Radboudumc | LinkedIn">
            <a:extLst>
              <a:ext uri="{FF2B5EF4-FFF2-40B4-BE49-F238E27FC236}">
                <a16:creationId xmlns:a16="http://schemas.microsoft.com/office/drawing/2014/main" id="{6802A19F-B325-7F20-B5B7-27910C86DD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8" y="3784425"/>
            <a:ext cx="981971" cy="9819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cussie over melding aan de patiënt bij nevenbevindingen van klinisch  genetisch onderzoek - Oncologie.nu">
            <a:extLst>
              <a:ext uri="{FF2B5EF4-FFF2-40B4-BE49-F238E27FC236}">
                <a16:creationId xmlns:a16="http://schemas.microsoft.com/office/drawing/2014/main" id="{0C0834FC-8770-34A8-AE8D-56F6FFB734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41" r="51681" b="5128"/>
          <a:stretch>
            <a:fillRect/>
          </a:stretch>
        </p:blipFill>
        <p:spPr bwMode="auto">
          <a:xfrm>
            <a:off x="1448188" y="3784425"/>
            <a:ext cx="886460" cy="981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nnie KREMER | Head of Otogenetics Researh | PhD | Radboud University  Medical Centre (Radboudumc), Nijmegen | Department of Human Genetics |  Research profile">
            <a:extLst>
              <a:ext uri="{FF2B5EF4-FFF2-40B4-BE49-F238E27FC236}">
                <a16:creationId xmlns:a16="http://schemas.microsoft.com/office/drawing/2014/main" id="{58ACFA53-67FB-E84C-8DB7-A7DEF133F4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1744" y="1902603"/>
            <a:ext cx="886460" cy="8864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lger Yntema - Radboudumc | LinkedIn">
            <a:extLst>
              <a:ext uri="{FF2B5EF4-FFF2-40B4-BE49-F238E27FC236}">
                <a16:creationId xmlns:a16="http://schemas.microsoft.com/office/drawing/2014/main" id="{6E2997C4-DC2B-34BF-8DF3-67CD1341BE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4056" y="3751051"/>
            <a:ext cx="886460" cy="8864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rwin van Wijk, PhD | Astherna">
            <a:extLst>
              <a:ext uri="{FF2B5EF4-FFF2-40B4-BE49-F238E27FC236}">
                <a16:creationId xmlns:a16="http://schemas.microsoft.com/office/drawing/2014/main" id="{8075ED92-05C7-5EF5-2677-462C21C94B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7470" y="1870702"/>
            <a:ext cx="725315" cy="8817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rik de Vrieze - Radboudumc | LinkedIn">
            <a:extLst>
              <a:ext uri="{FF2B5EF4-FFF2-40B4-BE49-F238E27FC236}">
                <a16:creationId xmlns:a16="http://schemas.microsoft.com/office/drawing/2014/main" id="{51E94BD4-A22C-5D84-A31A-A4F0947EE3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3603" y="1865718"/>
            <a:ext cx="881754" cy="88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84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5B269BB-BFC2-9BA7-20EE-880D1BA55548}"/>
              </a:ext>
            </a:extLst>
          </p:cNvPr>
          <p:cNvPicPr>
            <a:picLocks noChangeAspect="1"/>
          </p:cNvPicPr>
          <p:nvPr/>
        </p:nvPicPr>
        <p:blipFill>
          <a:blip r:embed="rId2"/>
          <a:stretch>
            <a:fillRect/>
          </a:stretch>
        </p:blipFill>
        <p:spPr>
          <a:xfrm>
            <a:off x="191664" y="540976"/>
            <a:ext cx="4710221" cy="2403305"/>
          </a:xfrm>
          <a:prstGeom prst="rect">
            <a:avLst/>
          </a:prstGeom>
        </p:spPr>
      </p:pic>
      <p:pic>
        <p:nvPicPr>
          <p:cNvPr id="5" name="Afbeelding 4">
            <a:extLst>
              <a:ext uri="{FF2B5EF4-FFF2-40B4-BE49-F238E27FC236}">
                <a16:creationId xmlns:a16="http://schemas.microsoft.com/office/drawing/2014/main" id="{EAC63F15-F626-208F-2880-FB5235145872}"/>
              </a:ext>
            </a:extLst>
          </p:cNvPr>
          <p:cNvPicPr>
            <a:picLocks noChangeAspect="1"/>
          </p:cNvPicPr>
          <p:nvPr/>
        </p:nvPicPr>
        <p:blipFill>
          <a:blip r:embed="rId3"/>
          <a:stretch>
            <a:fillRect/>
          </a:stretch>
        </p:blipFill>
        <p:spPr>
          <a:xfrm>
            <a:off x="3284362" y="2541340"/>
            <a:ext cx="4861037" cy="1980632"/>
          </a:xfrm>
          <a:prstGeom prst="rect">
            <a:avLst/>
          </a:prstGeom>
        </p:spPr>
      </p:pic>
      <p:sp>
        <p:nvSpPr>
          <p:cNvPr id="6" name="Ovaal 5">
            <a:extLst>
              <a:ext uri="{FF2B5EF4-FFF2-40B4-BE49-F238E27FC236}">
                <a16:creationId xmlns:a16="http://schemas.microsoft.com/office/drawing/2014/main" id="{3272BF97-25B0-CB5F-14CE-5ECC9D9773B7}"/>
              </a:ext>
            </a:extLst>
          </p:cNvPr>
          <p:cNvSpPr/>
          <p:nvPr/>
        </p:nvSpPr>
        <p:spPr>
          <a:xfrm>
            <a:off x="898277" y="2217304"/>
            <a:ext cx="831669"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le 1">
            <a:extLst>
              <a:ext uri="{FF2B5EF4-FFF2-40B4-BE49-F238E27FC236}">
                <a16:creationId xmlns:a16="http://schemas.microsoft.com/office/drawing/2014/main" id="{C595A954-6A96-8A0A-FDFF-769D120EE7C9}"/>
              </a:ext>
            </a:extLst>
          </p:cNvPr>
          <p:cNvSpPr>
            <a:spLocks noGrp="1"/>
          </p:cNvSpPr>
          <p:nvPr>
            <p:ph type="title"/>
          </p:nvPr>
        </p:nvSpPr>
        <p:spPr/>
        <p:txBody>
          <a:bodyPr/>
          <a:lstStyle/>
          <a:p>
            <a:endParaRPr lang="en-US" dirty="0"/>
          </a:p>
        </p:txBody>
      </p:sp>
      <p:sp>
        <p:nvSpPr>
          <p:cNvPr id="9" name="Ovaal 5">
            <a:extLst>
              <a:ext uri="{FF2B5EF4-FFF2-40B4-BE49-F238E27FC236}">
                <a16:creationId xmlns:a16="http://schemas.microsoft.com/office/drawing/2014/main" id="{E1096CB0-4750-D871-A337-AFF2929B0A14}"/>
              </a:ext>
            </a:extLst>
          </p:cNvPr>
          <p:cNvSpPr/>
          <p:nvPr/>
        </p:nvSpPr>
        <p:spPr>
          <a:xfrm>
            <a:off x="3740331" y="4006003"/>
            <a:ext cx="831669"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TextBox 9">
            <a:extLst>
              <a:ext uri="{FF2B5EF4-FFF2-40B4-BE49-F238E27FC236}">
                <a16:creationId xmlns:a16="http://schemas.microsoft.com/office/drawing/2014/main" id="{55DB7B4F-9E7E-4FC0-85CC-4AF0BD57C38D}"/>
              </a:ext>
            </a:extLst>
          </p:cNvPr>
          <p:cNvSpPr txBox="1"/>
          <p:nvPr/>
        </p:nvSpPr>
        <p:spPr>
          <a:xfrm>
            <a:off x="430560" y="3598642"/>
            <a:ext cx="2279390" cy="923330"/>
          </a:xfrm>
          <a:prstGeom prst="rect">
            <a:avLst/>
          </a:prstGeom>
          <a:noFill/>
        </p:spPr>
        <p:txBody>
          <a:bodyPr wrap="square" rtlCol="0">
            <a:spAutoFit/>
          </a:bodyPr>
          <a:lstStyle/>
          <a:p>
            <a:r>
              <a:rPr lang="en-US" dirty="0"/>
              <a:t>IF:</a:t>
            </a:r>
          </a:p>
          <a:p>
            <a:r>
              <a:rPr lang="en-US" dirty="0"/>
              <a:t>Lancet: 		89</a:t>
            </a:r>
          </a:p>
          <a:p>
            <a:r>
              <a:rPr lang="en-US" dirty="0"/>
              <a:t>Adv Science: 	16</a:t>
            </a:r>
          </a:p>
        </p:txBody>
      </p:sp>
    </p:spTree>
    <p:extLst>
      <p:ext uri="{BB962C8B-B14F-4D97-AF65-F5344CB8AC3E}">
        <p14:creationId xmlns:p14="http://schemas.microsoft.com/office/powerpoint/2010/main" val="75994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0CCE7-B7EE-EE27-0EC5-5C5C59A7720A}"/>
              </a:ext>
            </a:extLst>
          </p:cNvPr>
          <p:cNvSpPr>
            <a:spLocks noGrp="1"/>
          </p:cNvSpPr>
          <p:nvPr>
            <p:ph type="title"/>
          </p:nvPr>
        </p:nvSpPr>
        <p:spPr/>
        <p:txBody>
          <a:bodyPr/>
          <a:lstStyle/>
          <a:p>
            <a:r>
              <a:rPr lang="en-US" dirty="0"/>
              <a:t>Wat </a:t>
            </a:r>
            <a:r>
              <a:rPr lang="en-US" dirty="0" err="1"/>
              <a:t>maakt</a:t>
            </a:r>
            <a:r>
              <a:rPr lang="en-US" dirty="0"/>
              <a:t> </a:t>
            </a:r>
            <a:r>
              <a:rPr lang="en-US" i="1" dirty="0"/>
              <a:t>OTOF</a:t>
            </a:r>
            <a:r>
              <a:rPr lang="en-US" dirty="0"/>
              <a:t> nu special?</a:t>
            </a:r>
          </a:p>
        </p:txBody>
      </p:sp>
      <p:pic>
        <p:nvPicPr>
          <p:cNvPr id="1026" name="Picture 2" descr="Fig. 1: Different viewing angles in the 2nd turn of the cochlea.">
            <a:extLst>
              <a:ext uri="{FF2B5EF4-FFF2-40B4-BE49-F238E27FC236}">
                <a16:creationId xmlns:a16="http://schemas.microsoft.com/office/drawing/2014/main" id="{91A5A22E-56C6-BAF6-192B-D6967CFD3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1219"/>
            <a:ext cx="9144000" cy="291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65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a:extLst>
              <a:ext uri="{FF2B5EF4-FFF2-40B4-BE49-F238E27FC236}">
                <a16:creationId xmlns:a16="http://schemas.microsoft.com/office/drawing/2014/main" id="{DF3C621B-7AFB-A43F-A430-24FF419B0555}"/>
              </a:ext>
            </a:extLst>
          </p:cNvPr>
          <p:cNvSpPr txBox="1">
            <a:spLocks noChangeArrowheads="1"/>
          </p:cNvSpPr>
          <p:nvPr/>
        </p:nvSpPr>
        <p:spPr bwMode="auto">
          <a:xfrm>
            <a:off x="1428750" y="473869"/>
            <a:ext cx="6286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nl-NL" sz="1050" b="1">
                <a:latin typeface="Arial" panose="020B0604020202020204" pitchFamily="34" charset="0"/>
                <a:cs typeface="Arial" panose="020B0604020202020204" pitchFamily="34" charset="0"/>
              </a:rPr>
              <a:t>Figure 3 </a:t>
            </a:r>
            <a:r>
              <a:rPr lang="en-US" altLang="nl-NL" sz="1050">
                <a:latin typeface="Arial" panose="020B0604020202020204" pitchFamily="34" charset="0"/>
                <a:cs typeface="Arial" panose="020B0604020202020204" pitchFamily="34" charset="0"/>
              </a:rPr>
              <a:t>The afferent ribbon synapses between inner hair cells (IHCs) and spiral ganglion neurons (SGNs)</a:t>
            </a:r>
          </a:p>
        </p:txBody>
      </p:sp>
      <p:sp>
        <p:nvSpPr>
          <p:cNvPr id="2051" name="Text Box 15">
            <a:extLst>
              <a:ext uri="{FF2B5EF4-FFF2-40B4-BE49-F238E27FC236}">
                <a16:creationId xmlns:a16="http://schemas.microsoft.com/office/drawing/2014/main" id="{B8AEAE60-013F-27C4-B1C1-517E141ABE08}"/>
              </a:ext>
            </a:extLst>
          </p:cNvPr>
          <p:cNvSpPr txBox="1">
            <a:spLocks noChangeArrowheads="1"/>
          </p:cNvSpPr>
          <p:nvPr/>
        </p:nvSpPr>
        <p:spPr bwMode="auto">
          <a:xfrm>
            <a:off x="502318" y="4686218"/>
            <a:ext cx="5829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eaLnBrk="1" hangingPunct="1"/>
            <a:r>
              <a:rPr lang="en-US" altLang="nl-NL" sz="675" dirty="0">
                <a:latin typeface="Arial" panose="020B0604020202020204" pitchFamily="34" charset="0"/>
                <a:cs typeface="Arial" panose="020B0604020202020204" pitchFamily="34" charset="0"/>
              </a:rPr>
              <a:t>Moser, T. &amp; Starr, A.</a:t>
            </a:r>
            <a:r>
              <a:rPr lang="en-US" altLang="nl-NL" sz="675" i="1" dirty="0">
                <a:latin typeface="Arial" panose="020B0604020202020204" pitchFamily="34" charset="0"/>
                <a:cs typeface="Arial" panose="020B0604020202020204" pitchFamily="34" charset="0"/>
              </a:rPr>
              <a:t> </a:t>
            </a:r>
            <a:r>
              <a:rPr lang="en-GB" altLang="nl-NL" sz="675" dirty="0">
                <a:latin typeface="Arial" panose="020B0604020202020204" pitchFamily="34" charset="0"/>
                <a:cs typeface="Arial" panose="020B0604020202020204" pitchFamily="34" charset="0"/>
              </a:rPr>
              <a:t>(2016) </a:t>
            </a:r>
            <a:r>
              <a:rPr lang="en-US" altLang="nl-NL" sz="675" dirty="0">
                <a:latin typeface="Arial" panose="020B0604020202020204" pitchFamily="34" charset="0"/>
                <a:cs typeface="Arial" panose="020B0604020202020204" pitchFamily="34" charset="0"/>
              </a:rPr>
              <a:t>Auditory neuropathy — neural and synaptic mechanisms</a:t>
            </a:r>
          </a:p>
          <a:p>
            <a:pPr algn="l" eaLnBrk="1" hangingPunct="1"/>
            <a:r>
              <a:rPr lang="en-US" altLang="nl-NL" sz="675" i="1" dirty="0">
                <a:latin typeface="Arial" panose="020B0604020202020204" pitchFamily="34" charset="0"/>
                <a:cs typeface="Arial" panose="020B0604020202020204" pitchFamily="34" charset="0"/>
              </a:rPr>
              <a:t>Nat. Rev. Neurol.</a:t>
            </a:r>
            <a:r>
              <a:rPr lang="en-US" altLang="nl-NL" sz="675" dirty="0">
                <a:latin typeface="Arial" panose="020B0604020202020204" pitchFamily="34" charset="0"/>
                <a:cs typeface="Arial" panose="020B0604020202020204" pitchFamily="34" charset="0"/>
              </a:rPr>
              <a:t> doi:10.1038/nrneurol.2016.10</a:t>
            </a:r>
          </a:p>
        </p:txBody>
      </p:sp>
      <p:pic>
        <p:nvPicPr>
          <p:cNvPr id="2052" name="Picture 5" descr="D:\kuloth\2016\Feb\12-02-2016\nrneurol_aop\slides_img\nrneurol.2016.10-f3.jpg">
            <a:extLst>
              <a:ext uri="{FF2B5EF4-FFF2-40B4-BE49-F238E27FC236}">
                <a16:creationId xmlns:a16="http://schemas.microsoft.com/office/drawing/2014/main" id="{3641ED4E-2B3D-C664-1723-B8B34EBCF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889367"/>
            <a:ext cx="5829300" cy="353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a:extLst>
              <a:ext uri="{FF2B5EF4-FFF2-40B4-BE49-F238E27FC236}">
                <a16:creationId xmlns:a16="http://schemas.microsoft.com/office/drawing/2014/main" id="{E9A0AB7B-BE61-AFA6-4506-45B73257589E}"/>
              </a:ext>
            </a:extLst>
          </p:cNvPr>
          <p:cNvSpPr txBox="1">
            <a:spLocks noChangeArrowheads="1"/>
          </p:cNvSpPr>
          <p:nvPr/>
        </p:nvSpPr>
        <p:spPr bwMode="auto">
          <a:xfrm>
            <a:off x="1440061" y="521494"/>
            <a:ext cx="6286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nl-NL" sz="1050" b="1">
                <a:latin typeface="Arial" panose="020B0604020202020204" pitchFamily="34" charset="0"/>
                <a:cs typeface="Arial" panose="020B0604020202020204" pitchFamily="34" charset="0"/>
              </a:rPr>
              <a:t>Figure 4 </a:t>
            </a:r>
            <a:r>
              <a:rPr lang="en-US" altLang="nl-NL" sz="1050">
                <a:latin typeface="Arial" panose="020B0604020202020204" pitchFamily="34" charset="0"/>
                <a:cs typeface="Arial" panose="020B0604020202020204" pitchFamily="34" charset="0"/>
              </a:rPr>
              <a:t>Otoferlin has an essential role at the inner hair cell (IHC) ribbon synapse</a:t>
            </a:r>
          </a:p>
        </p:txBody>
      </p:sp>
      <p:sp>
        <p:nvSpPr>
          <p:cNvPr id="2051" name="Text Box 15">
            <a:extLst>
              <a:ext uri="{FF2B5EF4-FFF2-40B4-BE49-F238E27FC236}">
                <a16:creationId xmlns:a16="http://schemas.microsoft.com/office/drawing/2014/main" id="{6AFE5C70-EB6F-38D9-4318-B866E098FE56}"/>
              </a:ext>
            </a:extLst>
          </p:cNvPr>
          <p:cNvSpPr txBox="1">
            <a:spLocks noChangeArrowheads="1"/>
          </p:cNvSpPr>
          <p:nvPr/>
        </p:nvSpPr>
        <p:spPr bwMode="auto">
          <a:xfrm>
            <a:off x="1657350" y="4673203"/>
            <a:ext cx="5829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eaLnBrk="1" hangingPunct="1"/>
            <a:r>
              <a:rPr lang="en-US" altLang="nl-NL" sz="675" dirty="0">
                <a:latin typeface="Arial" panose="020B0604020202020204" pitchFamily="34" charset="0"/>
                <a:cs typeface="Arial" panose="020B0604020202020204" pitchFamily="34" charset="0"/>
              </a:rPr>
              <a:t>Moser, T. &amp; Starr, A.</a:t>
            </a:r>
            <a:r>
              <a:rPr lang="en-US" altLang="nl-NL" sz="675" i="1" dirty="0">
                <a:latin typeface="Arial" panose="020B0604020202020204" pitchFamily="34" charset="0"/>
                <a:cs typeface="Arial" panose="020B0604020202020204" pitchFamily="34" charset="0"/>
              </a:rPr>
              <a:t> </a:t>
            </a:r>
            <a:r>
              <a:rPr lang="en-GB" altLang="nl-NL" sz="675" dirty="0">
                <a:latin typeface="Arial" panose="020B0604020202020204" pitchFamily="34" charset="0"/>
                <a:cs typeface="Arial" panose="020B0604020202020204" pitchFamily="34" charset="0"/>
              </a:rPr>
              <a:t>(2016) </a:t>
            </a:r>
            <a:r>
              <a:rPr lang="en-US" altLang="nl-NL" sz="675" dirty="0">
                <a:latin typeface="Arial" panose="020B0604020202020204" pitchFamily="34" charset="0"/>
                <a:cs typeface="Arial" panose="020B0604020202020204" pitchFamily="34" charset="0"/>
              </a:rPr>
              <a:t>Auditory neuropathy — neural and synaptic mechanisms</a:t>
            </a:r>
          </a:p>
          <a:p>
            <a:pPr algn="l" eaLnBrk="1" hangingPunct="1"/>
            <a:r>
              <a:rPr lang="en-US" altLang="nl-NL" sz="675" i="1" dirty="0">
                <a:latin typeface="Arial" panose="020B0604020202020204" pitchFamily="34" charset="0"/>
                <a:cs typeface="Arial" panose="020B0604020202020204" pitchFamily="34" charset="0"/>
              </a:rPr>
              <a:t>Nat. Rev. Neurol.</a:t>
            </a:r>
            <a:r>
              <a:rPr lang="en-US" altLang="nl-NL" sz="675" dirty="0">
                <a:latin typeface="Arial" panose="020B0604020202020204" pitchFamily="34" charset="0"/>
                <a:cs typeface="Arial" panose="020B0604020202020204" pitchFamily="34" charset="0"/>
              </a:rPr>
              <a:t> doi:10.1038/nrneurol.2016.10</a:t>
            </a:r>
          </a:p>
        </p:txBody>
      </p:sp>
      <p:pic>
        <p:nvPicPr>
          <p:cNvPr id="2052" name="Picture 5" descr="D:\kuloth\2016\Feb\12-02-2016\nrneurol_aop\slides_img\nrneurol.2016.10-f4.jpg">
            <a:extLst>
              <a:ext uri="{FF2B5EF4-FFF2-40B4-BE49-F238E27FC236}">
                <a16:creationId xmlns:a16="http://schemas.microsoft.com/office/drawing/2014/main" id="{9B56EC75-2713-6801-1C0C-EB60C4A56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529" y="1858567"/>
            <a:ext cx="5264944"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12AA089-3A58-97E4-00E1-777FE56E1AD8}"/>
              </a:ext>
            </a:extLst>
          </p:cNvPr>
          <p:cNvSpPr txBox="1"/>
          <p:nvPr/>
        </p:nvSpPr>
        <p:spPr>
          <a:xfrm>
            <a:off x="2282040" y="4350544"/>
            <a:ext cx="4602542" cy="213585"/>
          </a:xfrm>
          <a:prstGeom prst="rect">
            <a:avLst/>
          </a:prstGeom>
          <a:noFill/>
        </p:spPr>
        <p:txBody>
          <a:bodyPr wrap="none">
            <a:spAutoFit/>
          </a:bodyPr>
          <a:lstStyle/>
          <a:p>
            <a:pPr algn="ctr">
              <a:defRPr/>
            </a:pPr>
            <a:r>
              <a:rPr lang="en-IN" sz="788">
                <a:solidFill>
                  <a:schemeClr val="bg1">
                    <a:lumMod val="50000"/>
                  </a:schemeClr>
                </a:solidFill>
                <a:latin typeface="Arial" pitchFamily="34" charset="0"/>
                <a:cs typeface="Arial" pitchFamily="34" charset="0"/>
              </a:rPr>
              <a:t>Adapted with permission from Elsevier Ltd </a:t>
            </a:r>
            <a:r>
              <a:rPr lang="en-US" sz="788">
                <a:solidFill>
                  <a:schemeClr val="bg1">
                    <a:lumMod val="50000"/>
                  </a:schemeClr>
                </a:solidFill>
                <a:latin typeface="Arial" pitchFamily="34" charset="0"/>
                <a:cs typeface="Arial" pitchFamily="34" charset="0"/>
              </a:rPr>
              <a:t>©</a:t>
            </a:r>
            <a:r>
              <a:rPr lang="en-IN" sz="788">
                <a:solidFill>
                  <a:schemeClr val="bg1">
                    <a:lumMod val="50000"/>
                  </a:schemeClr>
                </a:solidFill>
                <a:latin typeface="Arial" pitchFamily="34" charset="0"/>
                <a:cs typeface="Arial" pitchFamily="34" charset="0"/>
              </a:rPr>
              <a:t> </a:t>
            </a:r>
            <a:r>
              <a:rPr lang="en-IN" sz="788" err="1">
                <a:solidFill>
                  <a:schemeClr val="bg1">
                    <a:lumMod val="50000"/>
                  </a:schemeClr>
                </a:solidFill>
                <a:latin typeface="Arial" pitchFamily="34" charset="0"/>
                <a:cs typeface="Arial" pitchFamily="34" charset="0"/>
              </a:rPr>
              <a:t>Pangršic</a:t>
            </a:r>
            <a:r>
              <a:rPr lang="en-IN" sz="788">
                <a:solidFill>
                  <a:schemeClr val="bg1">
                    <a:lumMod val="50000"/>
                  </a:schemeClr>
                </a:solidFill>
                <a:latin typeface="Arial" pitchFamily="34" charset="0"/>
                <a:cs typeface="Arial" pitchFamily="34" charset="0"/>
              </a:rPr>
              <a:t> </a:t>
            </a:r>
            <a:r>
              <a:rPr lang="en-IN" sz="788" i="1">
                <a:solidFill>
                  <a:schemeClr val="bg1">
                    <a:lumMod val="50000"/>
                  </a:schemeClr>
                </a:solidFill>
                <a:latin typeface="Arial" pitchFamily="34" charset="0"/>
                <a:cs typeface="Arial" pitchFamily="34" charset="0"/>
              </a:rPr>
              <a:t>et al. Trends </a:t>
            </a:r>
            <a:r>
              <a:rPr lang="en-IN" sz="788" i="1" err="1">
                <a:solidFill>
                  <a:schemeClr val="bg1">
                    <a:lumMod val="50000"/>
                  </a:schemeClr>
                </a:solidFill>
                <a:latin typeface="Arial" pitchFamily="34" charset="0"/>
                <a:cs typeface="Arial" pitchFamily="34" charset="0"/>
              </a:rPr>
              <a:t>Neurosci</a:t>
            </a:r>
            <a:r>
              <a:rPr lang="en-IN" sz="788" i="1">
                <a:solidFill>
                  <a:schemeClr val="bg1">
                    <a:lumMod val="50000"/>
                  </a:schemeClr>
                </a:solidFill>
                <a:latin typeface="Arial" pitchFamily="34" charset="0"/>
                <a:cs typeface="Arial" pitchFamily="34" charset="0"/>
              </a:rPr>
              <a:t>.</a:t>
            </a:r>
            <a:r>
              <a:rPr lang="en-IN" sz="788">
                <a:solidFill>
                  <a:schemeClr val="bg1">
                    <a:lumMod val="50000"/>
                  </a:schemeClr>
                </a:solidFill>
                <a:latin typeface="Arial" pitchFamily="34" charset="0"/>
                <a:cs typeface="Arial" pitchFamily="34" charset="0"/>
              </a:rPr>
              <a:t> </a:t>
            </a:r>
            <a:r>
              <a:rPr lang="en-IN" sz="788" b="1">
                <a:solidFill>
                  <a:schemeClr val="bg1">
                    <a:lumMod val="50000"/>
                  </a:schemeClr>
                </a:solidFill>
                <a:latin typeface="Arial" pitchFamily="34" charset="0"/>
                <a:cs typeface="Arial" pitchFamily="34" charset="0"/>
              </a:rPr>
              <a:t>35</a:t>
            </a:r>
            <a:r>
              <a:rPr lang="en-IN" sz="788">
                <a:solidFill>
                  <a:schemeClr val="bg1">
                    <a:lumMod val="50000"/>
                  </a:schemeClr>
                </a:solidFill>
                <a:latin typeface="Arial" pitchFamily="34" charset="0"/>
                <a:cs typeface="Arial" pitchFamily="34" charset="0"/>
              </a:rPr>
              <a:t>, 671–680 (2012).</a:t>
            </a:r>
            <a:endParaRPr lang="en-US" sz="788">
              <a:solidFill>
                <a:schemeClr val="bg1">
                  <a:lumMod val="50000"/>
                </a:schemeClr>
              </a:solidFill>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0D485-091B-DFE6-2DC0-8D126155667F}"/>
              </a:ext>
            </a:extLst>
          </p:cNvPr>
          <p:cNvSpPr>
            <a:spLocks noGrp="1"/>
          </p:cNvSpPr>
          <p:nvPr>
            <p:ph type="title"/>
          </p:nvPr>
        </p:nvSpPr>
        <p:spPr/>
        <p:txBody>
          <a:bodyPr/>
          <a:lstStyle/>
          <a:p>
            <a:r>
              <a:rPr lang="en-US" dirty="0" err="1"/>
              <a:t>preklinisch</a:t>
            </a:r>
            <a:endParaRPr lang="en-US" dirty="0"/>
          </a:p>
        </p:txBody>
      </p:sp>
      <p:pic>
        <p:nvPicPr>
          <p:cNvPr id="6" name="Content Placeholder 5">
            <a:extLst>
              <a:ext uri="{FF2B5EF4-FFF2-40B4-BE49-F238E27FC236}">
                <a16:creationId xmlns:a16="http://schemas.microsoft.com/office/drawing/2014/main" id="{0F42B57D-AF1C-5461-7028-DBC5C593D9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8236" y="579046"/>
            <a:ext cx="5751987" cy="3985407"/>
          </a:xfrm>
          <a:prstGeom prst="rect">
            <a:avLst/>
          </a:prstGeom>
        </p:spPr>
      </p:pic>
      <p:sp>
        <p:nvSpPr>
          <p:cNvPr id="2" name="TextBox 1">
            <a:extLst>
              <a:ext uri="{FF2B5EF4-FFF2-40B4-BE49-F238E27FC236}">
                <a16:creationId xmlns:a16="http://schemas.microsoft.com/office/drawing/2014/main" id="{56DB2FC8-DF1A-A773-4750-86A83721086A}"/>
              </a:ext>
            </a:extLst>
          </p:cNvPr>
          <p:cNvSpPr txBox="1"/>
          <p:nvPr/>
        </p:nvSpPr>
        <p:spPr>
          <a:xfrm>
            <a:off x="522000" y="1979130"/>
            <a:ext cx="2028695" cy="2031325"/>
          </a:xfrm>
          <a:prstGeom prst="rect">
            <a:avLst/>
          </a:prstGeom>
          <a:noFill/>
        </p:spPr>
        <p:txBody>
          <a:bodyPr wrap="square" rtlCol="0">
            <a:spAutoFit/>
          </a:bodyPr>
          <a:lstStyle/>
          <a:p>
            <a:r>
              <a:rPr lang="en-US" dirty="0" err="1"/>
              <a:t>Normaal</a:t>
            </a:r>
            <a:r>
              <a:rPr lang="en-US" dirty="0"/>
              <a:t>: </a:t>
            </a:r>
            <a:r>
              <a:rPr lang="en-US" dirty="0" err="1"/>
              <a:t>drempels</a:t>
            </a:r>
            <a:r>
              <a:rPr lang="en-US" dirty="0"/>
              <a:t> </a:t>
            </a:r>
            <a:r>
              <a:rPr lang="en-US" dirty="0" err="1"/>
              <a:t>rond</a:t>
            </a:r>
            <a:r>
              <a:rPr lang="en-US" dirty="0"/>
              <a:t> ±35 dB SPL</a:t>
            </a:r>
          </a:p>
          <a:p>
            <a:endParaRPr lang="en-US" dirty="0"/>
          </a:p>
          <a:p>
            <a:r>
              <a:rPr lang="en-US" dirty="0"/>
              <a:t>OTOF: &gt;86 dB SPL</a:t>
            </a:r>
          </a:p>
          <a:p>
            <a:endParaRPr lang="en-US" dirty="0"/>
          </a:p>
          <a:p>
            <a:r>
              <a:rPr lang="en-US" dirty="0"/>
              <a:t>Na </a:t>
            </a:r>
            <a:r>
              <a:rPr lang="en-US" dirty="0" err="1"/>
              <a:t>injectie</a:t>
            </a:r>
            <a:endParaRPr lang="en-US" dirty="0"/>
          </a:p>
          <a:p>
            <a:r>
              <a:rPr lang="en-US" dirty="0"/>
              <a:t>~45 dB SPL</a:t>
            </a:r>
          </a:p>
        </p:txBody>
      </p:sp>
    </p:spTree>
    <p:extLst>
      <p:ext uri="{BB962C8B-B14F-4D97-AF65-F5344CB8AC3E}">
        <p14:creationId xmlns:p14="http://schemas.microsoft.com/office/powerpoint/2010/main" val="192599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41C1-5966-6D2E-0CD1-9FB48E912D95}"/>
              </a:ext>
            </a:extLst>
          </p:cNvPr>
          <p:cNvSpPr>
            <a:spLocks noGrp="1"/>
          </p:cNvSpPr>
          <p:nvPr>
            <p:ph type="title"/>
          </p:nvPr>
        </p:nvSpPr>
        <p:spPr/>
        <p:txBody>
          <a:bodyPr/>
          <a:lstStyle/>
          <a:p>
            <a:r>
              <a:rPr lang="en-US" dirty="0"/>
              <a:t>Video</a:t>
            </a:r>
          </a:p>
        </p:txBody>
      </p:sp>
      <p:pic>
        <p:nvPicPr>
          <p:cNvPr id="5" name="mmc4.mp4">
            <a:hlinkClick r:id="" action="ppaction://media"/>
            <a:extLst>
              <a:ext uri="{FF2B5EF4-FFF2-40B4-BE49-F238E27FC236}">
                <a16:creationId xmlns:a16="http://schemas.microsoft.com/office/drawing/2014/main" id="{81DC7BF8-9659-9900-707B-90ACAEE569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1656" y="1360885"/>
            <a:ext cx="5500688" cy="3094434"/>
          </a:xfrm>
        </p:spPr>
      </p:pic>
      <p:sp>
        <p:nvSpPr>
          <p:cNvPr id="4" name="Footer Placeholder 3">
            <a:extLst>
              <a:ext uri="{FF2B5EF4-FFF2-40B4-BE49-F238E27FC236}">
                <a16:creationId xmlns:a16="http://schemas.microsoft.com/office/drawing/2014/main" id="{D0CB837D-DF90-51B2-9AF4-EA3590D70A28}"/>
              </a:ext>
            </a:extLst>
          </p:cNvPr>
          <p:cNvSpPr>
            <a:spLocks noGrp="1"/>
          </p:cNvSpPr>
          <p:nvPr>
            <p:ph type="ftr" sz="quarter" idx="11"/>
          </p:nvPr>
        </p:nvSpPr>
        <p:spPr>
          <a:xfrm>
            <a:off x="2789238" y="6415088"/>
            <a:ext cx="3960812" cy="152400"/>
          </a:xfrm>
          <a:prstGeom prst="rect">
            <a:avLst/>
          </a:prstGeom>
        </p:spPr>
        <p:txBody>
          <a:bodyPr vert="horz" lIns="0" tIns="0" rIns="0" bIns="0" rtlCol="0" anchor="ctr"/>
          <a:lstStyle>
            <a:defPPr>
              <a:defRPr lang="nl-NL"/>
            </a:defPPr>
            <a:lvl1pPr algn="l" rtl="0" eaLnBrk="0" fontAlgn="base" hangingPunct="0">
              <a:lnSpc>
                <a:spcPts val="1200"/>
              </a:lnSpc>
              <a:spcBef>
                <a:spcPct val="0"/>
              </a:spcBef>
              <a:spcAft>
                <a:spcPct val="0"/>
              </a:spcAft>
              <a:defRPr sz="1000" kern="1200">
                <a:solidFill>
                  <a:schemeClr val="accent1"/>
                </a:solidFill>
                <a:latin typeface="Times New Roman" pitchFamily="18"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nl-NL"/>
              <a:t>	</a:t>
            </a:r>
            <a:fld id="{90817C61-3AA5-4D42-956E-CFEE420DB621}" type="slidenum">
              <a:rPr lang="nl-NL" smtClean="0"/>
              <a:pPr>
                <a:defRPr/>
              </a:pPr>
              <a:t>9</a:t>
            </a:fld>
            <a:endParaRPr lang="nl-NL"/>
          </a:p>
        </p:txBody>
      </p:sp>
    </p:spTree>
    <p:extLst>
      <p:ext uri="{BB962C8B-B14F-4D97-AF65-F5344CB8AC3E}">
        <p14:creationId xmlns:p14="http://schemas.microsoft.com/office/powerpoint/2010/main" val="319993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fault Theme" id="{010D9F1C-6723-4403-8A0F-7B7B87DEFB83}" vid="{734C3750-47CD-4789-BCDB-5284B5D107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Default Theme</Template>
  <TotalTime>15132</TotalTime>
  <Words>1678</Words>
  <Application>Microsoft Macintosh PowerPoint</Application>
  <PresentationFormat>On-screen Show (16:9)</PresentationFormat>
  <Paragraphs>254</Paragraphs>
  <Slides>33</Slides>
  <Notes>20</Notes>
  <HiddenSlides>1</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.AppleSystemUIFont</vt:lpstr>
      <vt:lpstr>Aptos</vt:lpstr>
      <vt:lpstr>Arial</vt:lpstr>
      <vt:lpstr>Calibri</vt:lpstr>
      <vt:lpstr>Wingdings</vt:lpstr>
      <vt:lpstr>Default Theme</vt:lpstr>
      <vt:lpstr>Genetica van gehoorverlies</vt:lpstr>
      <vt:lpstr>Radboudumc ~ gen therapie?</vt:lpstr>
      <vt:lpstr>Therapie </vt:lpstr>
      <vt:lpstr>PowerPoint Presentation</vt:lpstr>
      <vt:lpstr>Wat maakt OTOF nu special?</vt:lpstr>
      <vt:lpstr>PowerPoint Presentation</vt:lpstr>
      <vt:lpstr>PowerPoint Presentation</vt:lpstr>
      <vt:lpstr>preklinisch</vt:lpstr>
      <vt:lpstr>Video</vt:lpstr>
      <vt:lpstr>Uitkomsten in mens</vt:lpstr>
      <vt:lpstr>PowerPoint Presentation</vt:lpstr>
      <vt:lpstr>PowerPoint Presentation</vt:lpstr>
      <vt:lpstr>Problemen therapie</vt:lpstr>
      <vt:lpstr>Problemen </vt:lpstr>
      <vt:lpstr>Spraak in ruis</vt:lpstr>
      <vt:lpstr>Onze aanpak</vt:lpstr>
      <vt:lpstr>Speech-in-noise and underlying factors</vt:lpstr>
      <vt:lpstr>Spectrotemporal modulation</vt:lpstr>
      <vt:lpstr>Ripples</vt:lpstr>
      <vt:lpstr>Onze aanpak</vt:lpstr>
      <vt:lpstr>Hoe relateert RT aan detectie? LATER model</vt:lpstr>
      <vt:lpstr>LATER pt2</vt:lpstr>
      <vt:lpstr>PowerPoint Presentation</vt:lpstr>
      <vt:lpstr>stMTF in drie groepen patienten</vt:lpstr>
      <vt:lpstr>Voorspelling</vt:lpstr>
      <vt:lpstr>Gehoorverlies</vt:lpstr>
      <vt:lpstr>stMTFs</vt:lpstr>
      <vt:lpstr>Verschillende genen → verschillen in cochleaire mechanica → verschillende stMTF ‘vingerafdrukken’</vt:lpstr>
      <vt:lpstr>Speech in ruis (Matrix test) </vt:lpstr>
      <vt:lpstr>Relation SRT ~ spectrotemporal tuning</vt:lpstr>
      <vt:lpstr>Conclusie</vt:lpstr>
      <vt:lpstr>Vooruitblik</vt:lpstr>
      <vt:lpstr>… teamwork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Lanting, Cris</dc:creator>
  <cp:lastModifiedBy>Lanting, Cris</cp:lastModifiedBy>
  <cp:revision>20</cp:revision>
  <dcterms:created xsi:type="dcterms:W3CDTF">2025-11-17T09:39:49Z</dcterms:created>
  <dcterms:modified xsi:type="dcterms:W3CDTF">2026-04-19T13:06:04Z</dcterms:modified>
</cp:coreProperties>
</file>