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3" r:id="rId1"/>
  </p:sldMasterIdLst>
  <p:notesMasterIdLst>
    <p:notesMasterId r:id="rId76"/>
  </p:notesMasterIdLst>
  <p:handoutMasterIdLst>
    <p:handoutMasterId r:id="rId77"/>
  </p:handoutMasterIdLst>
  <p:sldIdLst>
    <p:sldId id="425" r:id="rId2"/>
    <p:sldId id="566" r:id="rId3"/>
    <p:sldId id="554" r:id="rId4"/>
    <p:sldId id="454" r:id="rId5"/>
    <p:sldId id="472" r:id="rId6"/>
    <p:sldId id="537" r:id="rId7"/>
    <p:sldId id="538" r:id="rId8"/>
    <p:sldId id="477" r:id="rId9"/>
    <p:sldId id="565" r:id="rId10"/>
    <p:sldId id="528" r:id="rId11"/>
    <p:sldId id="524" r:id="rId12"/>
    <p:sldId id="462" r:id="rId13"/>
    <p:sldId id="539" r:id="rId14"/>
    <p:sldId id="461" r:id="rId15"/>
    <p:sldId id="475" r:id="rId16"/>
    <p:sldId id="564" r:id="rId17"/>
    <p:sldId id="476" r:id="rId18"/>
    <p:sldId id="329" r:id="rId19"/>
    <p:sldId id="330" r:id="rId20"/>
    <p:sldId id="556" r:id="rId21"/>
    <p:sldId id="555" r:id="rId22"/>
    <p:sldId id="557" r:id="rId23"/>
    <p:sldId id="497" r:id="rId24"/>
    <p:sldId id="318" r:id="rId25"/>
    <p:sldId id="561" r:id="rId26"/>
    <p:sldId id="562" r:id="rId27"/>
    <p:sldId id="563" r:id="rId28"/>
    <p:sldId id="558" r:id="rId29"/>
    <p:sldId id="560" r:id="rId30"/>
    <p:sldId id="422" r:id="rId31"/>
    <p:sldId id="530" r:id="rId32"/>
    <p:sldId id="405" r:id="rId33"/>
    <p:sldId id="509" r:id="rId34"/>
    <p:sldId id="527" r:id="rId35"/>
    <p:sldId id="412" r:id="rId36"/>
    <p:sldId id="510" r:id="rId37"/>
    <p:sldId id="511" r:id="rId38"/>
    <p:sldId id="512" r:id="rId39"/>
    <p:sldId id="513" r:id="rId40"/>
    <p:sldId id="514" r:id="rId41"/>
    <p:sldId id="515" r:id="rId42"/>
    <p:sldId id="516" r:id="rId43"/>
    <p:sldId id="517" r:id="rId44"/>
    <p:sldId id="532" r:id="rId45"/>
    <p:sldId id="453" r:id="rId46"/>
    <p:sldId id="438" r:id="rId47"/>
    <p:sldId id="464" r:id="rId48"/>
    <p:sldId id="463" r:id="rId49"/>
    <p:sldId id="540" r:id="rId50"/>
    <p:sldId id="309" r:id="rId51"/>
    <p:sldId id="544" r:id="rId52"/>
    <p:sldId id="541" r:id="rId53"/>
    <p:sldId id="413" r:id="rId54"/>
    <p:sldId id="519" r:id="rId55"/>
    <p:sldId id="526" r:id="rId56"/>
    <p:sldId id="521" r:id="rId57"/>
    <p:sldId id="522" r:id="rId58"/>
    <p:sldId id="470" r:id="rId59"/>
    <p:sldId id="327" r:id="rId60"/>
    <p:sldId id="545" r:id="rId61"/>
    <p:sldId id="546" r:id="rId62"/>
    <p:sldId id="547" r:id="rId63"/>
    <p:sldId id="548" r:id="rId64"/>
    <p:sldId id="550" r:id="rId65"/>
    <p:sldId id="551" r:id="rId66"/>
    <p:sldId id="552" r:id="rId67"/>
    <p:sldId id="568" r:id="rId68"/>
    <p:sldId id="569" r:id="rId69"/>
    <p:sldId id="553" r:id="rId70"/>
    <p:sldId id="567" r:id="rId71"/>
    <p:sldId id="570" r:id="rId72"/>
    <p:sldId id="571" r:id="rId73"/>
    <p:sldId id="534" r:id="rId74"/>
    <p:sldId id="520" r:id="rId75"/>
  </p:sldIdLst>
  <p:sldSz cx="9144000" cy="6858000" type="screen4x3"/>
  <p:notesSz cx="7099300" cy="10234613"/>
  <p:defaultTextStyle>
    <a:defPPr>
      <a:defRPr lang="nl-NL"/>
    </a:defPPr>
    <a:lvl1pPr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63"/>
    <p:restoredTop sz="61581" autoAdjust="0"/>
  </p:normalViewPr>
  <p:slideViewPr>
    <p:cSldViewPr>
      <p:cViewPr varScale="1">
        <p:scale>
          <a:sx n="74" d="100"/>
          <a:sy n="74" d="100"/>
        </p:scale>
        <p:origin x="1056" y="18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40" d="100"/>
        <a:sy n="14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slide" Target="slides/slide35.xml"/><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hdr" sz="quarter"/>
          </p:nvPr>
        </p:nvSpPr>
        <p:spPr bwMode="auto">
          <a:xfrm>
            <a:off x="0"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l">
              <a:defRPr sz="1300">
                <a:latin typeface="Times New Roman" charset="0"/>
                <a:ea typeface="+mn-ea"/>
              </a:defRPr>
            </a:lvl1pPr>
          </a:lstStyle>
          <a:p>
            <a:pPr>
              <a:defRPr/>
            </a:pPr>
            <a:endParaRPr lang="en-GB"/>
          </a:p>
        </p:txBody>
      </p:sp>
      <p:sp>
        <p:nvSpPr>
          <p:cNvPr id="174083" name="Rectangle 3"/>
          <p:cNvSpPr>
            <a:spLocks noGrp="1" noChangeArrowheads="1"/>
          </p:cNvSpPr>
          <p:nvPr>
            <p:ph type="dt" sz="quarter" idx="1"/>
          </p:nvPr>
        </p:nvSpPr>
        <p:spPr bwMode="auto">
          <a:xfrm>
            <a:off x="4023669"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r">
              <a:defRPr sz="1300">
                <a:latin typeface="Times New Roman" charset="0"/>
                <a:ea typeface="+mn-ea"/>
              </a:defRPr>
            </a:lvl1pPr>
          </a:lstStyle>
          <a:p>
            <a:pPr>
              <a:defRPr/>
            </a:pPr>
            <a:endParaRPr lang="en-GB"/>
          </a:p>
        </p:txBody>
      </p:sp>
      <p:sp>
        <p:nvSpPr>
          <p:cNvPr id="174084" name="Rectangle 4"/>
          <p:cNvSpPr>
            <a:spLocks noGrp="1" noChangeArrowheads="1"/>
          </p:cNvSpPr>
          <p:nvPr>
            <p:ph type="ftr" sz="quarter" idx="2"/>
          </p:nvPr>
        </p:nvSpPr>
        <p:spPr bwMode="auto">
          <a:xfrm>
            <a:off x="0" y="9722800"/>
            <a:ext cx="3075631" cy="511813"/>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l">
              <a:defRPr sz="1300">
                <a:latin typeface="Times New Roman" charset="0"/>
                <a:ea typeface="+mn-ea"/>
              </a:defRPr>
            </a:lvl1pPr>
          </a:lstStyle>
          <a:p>
            <a:pPr>
              <a:defRPr/>
            </a:pPr>
            <a:endParaRPr lang="en-GB"/>
          </a:p>
        </p:txBody>
      </p:sp>
      <p:sp>
        <p:nvSpPr>
          <p:cNvPr id="174085" name="Rectangle 5"/>
          <p:cNvSpPr>
            <a:spLocks noGrp="1" noChangeArrowheads="1"/>
          </p:cNvSpPr>
          <p:nvPr>
            <p:ph type="sldNum" sz="quarter" idx="3"/>
          </p:nvPr>
        </p:nvSpPr>
        <p:spPr bwMode="auto">
          <a:xfrm>
            <a:off x="4023669" y="9722800"/>
            <a:ext cx="3075631" cy="511813"/>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r">
              <a:defRPr sz="1300"/>
            </a:lvl1pPr>
          </a:lstStyle>
          <a:p>
            <a:pPr>
              <a:defRPr/>
            </a:pPr>
            <a:fld id="{87C9A79C-79E7-4C01-921C-652D173CD1C4}"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l" eaLnBrk="1" hangingPunct="1">
              <a:defRPr sz="1300">
                <a:latin typeface="Times New Roman" charset="0"/>
                <a:ea typeface="+mn-ea"/>
              </a:defRPr>
            </a:lvl1pPr>
          </a:lstStyle>
          <a:p>
            <a:pPr>
              <a:defRPr/>
            </a:pPr>
            <a:endParaRPr lang="nl-NL"/>
          </a:p>
        </p:txBody>
      </p:sp>
      <p:sp>
        <p:nvSpPr>
          <p:cNvPr id="56323" name="Rectangle 3"/>
          <p:cNvSpPr>
            <a:spLocks noGrp="1" noChangeArrowheads="1"/>
          </p:cNvSpPr>
          <p:nvPr>
            <p:ph type="dt" idx="1"/>
          </p:nvPr>
        </p:nvSpPr>
        <p:spPr bwMode="auto">
          <a:xfrm>
            <a:off x="4021979" y="1"/>
            <a:ext cx="3075631" cy="511813"/>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lvl1pPr algn="r" eaLnBrk="1" hangingPunct="1">
              <a:defRPr sz="1300">
                <a:latin typeface="Times New Roman" charset="0"/>
                <a:ea typeface="+mn-ea"/>
              </a:defRPr>
            </a:lvl1pPr>
          </a:lstStyle>
          <a:p>
            <a:pPr>
              <a:defRPr/>
            </a:pPr>
            <a:endParaRPr lang="nl-NL"/>
          </a:p>
        </p:txBody>
      </p:sp>
      <p:sp>
        <p:nvSpPr>
          <p:cNvPr id="41988"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p:spPr>
      </p:sp>
      <p:sp>
        <p:nvSpPr>
          <p:cNvPr id="56325" name="Rectangle 5"/>
          <p:cNvSpPr>
            <a:spLocks noGrp="1" noChangeArrowheads="1"/>
          </p:cNvSpPr>
          <p:nvPr>
            <p:ph type="body" sz="quarter" idx="3"/>
          </p:nvPr>
        </p:nvSpPr>
        <p:spPr bwMode="auto">
          <a:xfrm>
            <a:off x="709761" y="4861400"/>
            <a:ext cx="5679778" cy="4606317"/>
          </a:xfrm>
          <a:prstGeom prst="rect">
            <a:avLst/>
          </a:prstGeom>
          <a:noFill/>
          <a:ln w="9525">
            <a:noFill/>
            <a:miter lim="800000"/>
            <a:headEnd/>
            <a:tailEnd/>
          </a:ln>
          <a:effectLst/>
        </p:spPr>
        <p:txBody>
          <a:bodyPr vert="horz" wrap="square" lIns="95054" tIns="47527" rIns="95054" bIns="47527"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56326" name="Rectangle 6"/>
          <p:cNvSpPr>
            <a:spLocks noGrp="1" noChangeArrowheads="1"/>
          </p:cNvSpPr>
          <p:nvPr>
            <p:ph type="ftr" sz="quarter" idx="4"/>
          </p:nvPr>
        </p:nvSpPr>
        <p:spPr bwMode="auto">
          <a:xfrm>
            <a:off x="0" y="9721155"/>
            <a:ext cx="3075631" cy="511812"/>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l" eaLnBrk="1" hangingPunct="1">
              <a:defRPr sz="1300">
                <a:latin typeface="Times New Roman" charset="0"/>
                <a:ea typeface="+mn-ea"/>
              </a:defRPr>
            </a:lvl1pPr>
          </a:lstStyle>
          <a:p>
            <a:pPr>
              <a:defRPr/>
            </a:pPr>
            <a:endParaRPr lang="nl-NL"/>
          </a:p>
        </p:txBody>
      </p:sp>
      <p:sp>
        <p:nvSpPr>
          <p:cNvPr id="56327" name="Rectangle 7"/>
          <p:cNvSpPr>
            <a:spLocks noGrp="1" noChangeArrowheads="1"/>
          </p:cNvSpPr>
          <p:nvPr>
            <p:ph type="sldNum" sz="quarter" idx="5"/>
          </p:nvPr>
        </p:nvSpPr>
        <p:spPr bwMode="auto">
          <a:xfrm>
            <a:off x="4021979" y="9721155"/>
            <a:ext cx="3075631" cy="511812"/>
          </a:xfrm>
          <a:prstGeom prst="rect">
            <a:avLst/>
          </a:prstGeom>
          <a:noFill/>
          <a:ln w="9525">
            <a:noFill/>
            <a:miter lim="800000"/>
            <a:headEnd/>
            <a:tailEnd/>
          </a:ln>
          <a:effectLst/>
        </p:spPr>
        <p:txBody>
          <a:bodyPr vert="horz" wrap="square" lIns="95054" tIns="47527" rIns="95054" bIns="47527" numCol="1" anchor="b" anchorCtr="0" compatLnSpc="1">
            <a:prstTxWarp prst="textNoShape">
              <a:avLst/>
            </a:prstTxWarp>
          </a:bodyPr>
          <a:lstStyle>
            <a:lvl1pPr algn="r" eaLnBrk="1" hangingPunct="1">
              <a:defRPr sz="1300"/>
            </a:lvl1pPr>
          </a:lstStyle>
          <a:p>
            <a:pPr>
              <a:defRPr/>
            </a:pPr>
            <a:fld id="{50B4D49C-1ABC-40CC-907D-6DCCE150B73C}"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a:t>
            </a:fld>
            <a:endParaRPr lang="nl-NL"/>
          </a:p>
        </p:txBody>
      </p:sp>
    </p:spTree>
    <p:extLst>
      <p:ext uri="{BB962C8B-B14F-4D97-AF65-F5344CB8AC3E}">
        <p14:creationId xmlns:p14="http://schemas.microsoft.com/office/powerpoint/2010/main" val="3123573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22</a:t>
            </a:fld>
            <a:endParaRPr lang="nl-NL"/>
          </a:p>
        </p:txBody>
      </p:sp>
    </p:spTree>
    <p:extLst>
      <p:ext uri="{BB962C8B-B14F-4D97-AF65-F5344CB8AC3E}">
        <p14:creationId xmlns:p14="http://schemas.microsoft.com/office/powerpoint/2010/main" val="381886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a:t>
            </a:r>
            <a:r>
              <a:rPr lang="en-US" dirty="0" err="1"/>
              <a:t>www.d.umn.edu</a:t>
            </a:r>
            <a:r>
              <a:rPr lang="en-US" dirty="0"/>
              <a:t>/~</a:t>
            </a:r>
            <a:r>
              <a:rPr lang="en-US" dirty="0" err="1"/>
              <a:t>jfitzake</a:t>
            </a:r>
            <a:r>
              <a:rPr lang="en-US" dirty="0"/>
              <a:t>/Lectures/</a:t>
            </a:r>
            <a:r>
              <a:rPr lang="en-US" dirty="0" err="1"/>
              <a:t>UndergradPharmacy</a:t>
            </a:r>
            <a:r>
              <a:rPr lang="en-US" dirty="0"/>
              <a:t>/</a:t>
            </a:r>
            <a:r>
              <a:rPr lang="en-US" dirty="0" err="1"/>
              <a:t>SensoryPhysiology</a:t>
            </a:r>
            <a:r>
              <a:rPr lang="en-US" dirty="0"/>
              <a:t>/Audition/</a:t>
            </a:r>
            <a:r>
              <a:rPr lang="en-US" dirty="0" err="1"/>
              <a:t>OHCFunction.html</a:t>
            </a:r>
            <a:endParaRPr lang="en-US" dirty="0"/>
          </a:p>
          <a:p>
            <a:r>
              <a:rPr lang="en-US" dirty="0"/>
              <a:t>See</a:t>
            </a:r>
            <a:r>
              <a:rPr lang="en-US" baseline="0" dirty="0"/>
              <a:t> also: http://</a:t>
            </a:r>
            <a:r>
              <a:rPr lang="en-US" baseline="0" dirty="0" err="1"/>
              <a:t>www.d.umn.edu</a:t>
            </a:r>
            <a:r>
              <a:rPr lang="en-US" baseline="0" dirty="0"/>
              <a:t>/~</a:t>
            </a:r>
            <a:r>
              <a:rPr lang="en-US" baseline="0" dirty="0" err="1"/>
              <a:t>jfitzake</a:t>
            </a:r>
            <a:r>
              <a:rPr lang="en-US" baseline="0" dirty="0"/>
              <a:t>/Lectures/DMED/</a:t>
            </a:r>
            <a:r>
              <a:rPr lang="en-US" baseline="0" dirty="0" err="1"/>
              <a:t>InnerEar</a:t>
            </a:r>
            <a:r>
              <a:rPr lang="en-US" baseline="0" dirty="0"/>
              <a:t>/</a:t>
            </a:r>
            <a:r>
              <a:rPr lang="en-US" baseline="0" dirty="0" err="1"/>
              <a:t>CochlearPhysiology</a:t>
            </a:r>
            <a:r>
              <a:rPr lang="en-US" baseline="0" dirty="0"/>
              <a:t>/</a:t>
            </a:r>
            <a:r>
              <a:rPr lang="en-US" baseline="0" dirty="0" err="1"/>
              <a:t>ActiveProcess.html</a:t>
            </a:r>
            <a:endParaRPr lang="en-US" baseline="0" dirty="0"/>
          </a:p>
          <a:p>
            <a:endParaRPr lang="en-US" dirty="0"/>
          </a:p>
          <a:p>
            <a:r>
              <a:rPr lang="en-US" dirty="0"/>
              <a:t>PM (</a:t>
            </a:r>
            <a:r>
              <a:rPr lang="en-US" dirty="0" err="1"/>
              <a:t>oktober</a:t>
            </a:r>
            <a:r>
              <a:rPr lang="en-US" dirty="0"/>
              <a:t> 2025) Site (</a:t>
            </a:r>
            <a:r>
              <a:rPr lang="en-US" baseline="0" dirty="0" err="1"/>
              <a:t>www.d.umn.edu</a:t>
            </a:r>
            <a:r>
              <a:rPr lang="en-US" baseline="0" dirty="0"/>
              <a:t>)</a:t>
            </a:r>
            <a:r>
              <a:rPr lang="en-US" dirty="0"/>
              <a:t> is down</a:t>
            </a:r>
          </a:p>
          <a:p>
            <a:r>
              <a:rPr lang="en-US" dirty="0"/>
              <a:t>this is still online: https://www2.tulane.edu/~h0Ward/</a:t>
            </a:r>
            <a:r>
              <a:rPr lang="en-US" dirty="0" err="1"/>
              <a:t>BrLg</a:t>
            </a:r>
            <a:r>
              <a:rPr lang="en-US" dirty="0"/>
              <a:t>/</a:t>
            </a:r>
            <a:r>
              <a:rPr lang="en-US" dirty="0" err="1"/>
              <a:t>AuditoryTransduction.html</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35322D8F-C47B-574D-BBBD-127B5F29BAF6}" type="slidenum">
              <a:rPr lang="en-US" smtClean="0"/>
              <a:t>24</a:t>
            </a:fld>
            <a:endParaRPr lang="en-US"/>
          </a:p>
        </p:txBody>
      </p:sp>
    </p:spTree>
    <p:extLst>
      <p:ext uri="{BB962C8B-B14F-4D97-AF65-F5344CB8AC3E}">
        <p14:creationId xmlns:p14="http://schemas.microsoft.com/office/powerpoint/2010/main" val="58797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28</a:t>
            </a:fld>
            <a:endParaRPr lang="nl-NL"/>
          </a:p>
        </p:txBody>
      </p:sp>
    </p:spTree>
    <p:extLst>
      <p:ext uri="{BB962C8B-B14F-4D97-AF65-F5344CB8AC3E}">
        <p14:creationId xmlns:p14="http://schemas.microsoft.com/office/powerpoint/2010/main" val="111287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FBD20AB-D862-461A-9E3E-BF246C2A3EB6}" type="slidenum">
              <a:rPr lang="nl-NL" smtClean="0"/>
              <a:pPr/>
              <a:t>30</a:t>
            </a:fld>
            <a:endParaRPr lang="nl-NL"/>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nl-N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31</a:t>
            </a:fld>
            <a:endParaRPr lang="nl-NL"/>
          </a:p>
        </p:txBody>
      </p:sp>
    </p:spTree>
    <p:extLst>
      <p:ext uri="{BB962C8B-B14F-4D97-AF65-F5344CB8AC3E}">
        <p14:creationId xmlns:p14="http://schemas.microsoft.com/office/powerpoint/2010/main" val="3739741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F01F13D-2E22-4A45-BA55-278D060D658A}" type="slidenum">
              <a:rPr lang="nl-NL" smtClean="0"/>
              <a:pPr/>
              <a:t>32</a:t>
            </a:fld>
            <a:endParaRPr lang="nl-NL"/>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AF43924-511A-44BB-9BD5-B700D543D0B9}" type="slidenum">
              <a:rPr lang="nl-NL" smtClean="0"/>
              <a:pPr/>
              <a:t>35</a:t>
            </a:fld>
            <a:endParaRPr lang="nl-NL"/>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nl-N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42</a:t>
            </a:fld>
            <a:endParaRPr lang="nl-NL"/>
          </a:p>
        </p:txBody>
      </p:sp>
    </p:spTree>
    <p:extLst>
      <p:ext uri="{BB962C8B-B14F-4D97-AF65-F5344CB8AC3E}">
        <p14:creationId xmlns:p14="http://schemas.microsoft.com/office/powerpoint/2010/main" val="2344377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p:spPr>
        <p:txBody>
          <a:bodyPr/>
          <a:lstStyle/>
          <a:p>
            <a:fld id="{12C1A094-E7E1-4D23-90DC-D4B23CEE2B2F}" type="slidenum">
              <a:rPr lang="en-US" smtClean="0"/>
              <a:pPr/>
              <a:t>45</a:t>
            </a:fld>
            <a:endParaRPr lang="en-US"/>
          </a:p>
        </p:txBody>
      </p:sp>
      <p:sp>
        <p:nvSpPr>
          <p:cNvPr id="90115" name="Rectangle 1"/>
          <p:cNvSpPr>
            <a:spLocks noGrp="1" noRot="1" noChangeAspect="1" noChangeArrowheads="1" noTextEdit="1"/>
          </p:cNvSpPr>
          <p:nvPr>
            <p:ph type="sldImg"/>
          </p:nvPr>
        </p:nvSpPr>
        <p:spPr>
          <a:xfrm>
            <a:off x="989013" y="766763"/>
            <a:ext cx="5121275" cy="3840162"/>
          </a:xfrm>
          <a:ln/>
        </p:spPr>
      </p:sp>
      <p:sp>
        <p:nvSpPr>
          <p:cNvPr id="90116" name="Rectangle 2"/>
          <p:cNvSpPr>
            <a:spLocks noGrp="1" noChangeArrowheads="1"/>
          </p:cNvSpPr>
          <p:nvPr>
            <p:ph type="body" idx="1"/>
          </p:nvPr>
        </p:nvSpPr>
        <p:spPr>
          <a:xfrm>
            <a:off x="946574" y="4861441"/>
            <a:ext cx="5206154" cy="4605575"/>
          </a:xfrm>
          <a:noFill/>
          <a:ln/>
        </p:spPr>
        <p:txBody>
          <a:bodyPr wrap="none" anchor="ctr"/>
          <a:lstStyle/>
          <a:p>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2672E1A-CE47-442E-AF96-A4F8104647E4}" type="slidenum">
              <a:rPr lang="nl-NL" smtClean="0"/>
              <a:pPr/>
              <a:t>46</a:t>
            </a:fld>
            <a:endParaRPr lang="nl-NL"/>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nl-N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2</a:t>
            </a:fld>
            <a:endParaRPr lang="nl-NL"/>
          </a:p>
        </p:txBody>
      </p:sp>
    </p:spTree>
    <p:extLst>
      <p:ext uri="{BB962C8B-B14F-4D97-AF65-F5344CB8AC3E}">
        <p14:creationId xmlns:p14="http://schemas.microsoft.com/office/powerpoint/2010/main" val="3612547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88730E6C-BB5C-4D6E-8874-AABE372405F4}" type="slidenum">
              <a:rPr lang="nl-NL" altLang="nl-NL" smtClean="0">
                <a:latin typeface="Times New Roman" pitchFamily="18" charset="0"/>
                <a:ea typeface="ＭＳ Ｐゴシック" pitchFamily="34" charset="-128"/>
              </a:rPr>
              <a:pPr/>
              <a:t>47</a:t>
            </a:fld>
            <a:endParaRPr lang="nl-NL" altLang="nl-NL">
              <a:latin typeface="Times New Roman" pitchFamily="18" charset="0"/>
              <a:ea typeface="ＭＳ Ｐゴシック" pitchFamily="34" charset="-128"/>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a:lstStyle/>
          <a:p>
            <a:pPr eaLnBrk="1" hangingPunct="1">
              <a:spcBef>
                <a:spcPct val="0"/>
              </a:spcBef>
            </a:pPr>
            <a:endParaRPr lang="nl-NL" altLang="nl-NL">
              <a:latin typeface="Times New Roman" pitchFamily="18"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958108">
              <a:defRPr/>
            </a:pPr>
            <a:endParaRPr lang="nl-NL"/>
          </a:p>
        </p:txBody>
      </p:sp>
      <p:sp>
        <p:nvSpPr>
          <p:cNvPr id="4" name="Tijdelijke aanduiding voor dianummer 3"/>
          <p:cNvSpPr>
            <a:spLocks noGrp="1"/>
          </p:cNvSpPr>
          <p:nvPr>
            <p:ph type="sldNum" sz="quarter" idx="10"/>
          </p:nvPr>
        </p:nvSpPr>
        <p:spPr/>
        <p:txBody>
          <a:bodyPr/>
          <a:lstStyle/>
          <a:p>
            <a:pPr>
              <a:defRPr/>
            </a:pPr>
            <a:fld id="{50B4D49C-1ABC-40CC-907D-6DCCE150B73C}" type="slidenum">
              <a:rPr lang="nl-NL" smtClean="0"/>
              <a:pPr>
                <a:defRPr/>
              </a:pPr>
              <a:t>48</a:t>
            </a:fld>
            <a:endParaRPr lang="nl-NL"/>
          </a:p>
        </p:txBody>
      </p:sp>
    </p:spTree>
    <p:extLst>
      <p:ext uri="{BB962C8B-B14F-4D97-AF65-F5344CB8AC3E}">
        <p14:creationId xmlns:p14="http://schemas.microsoft.com/office/powerpoint/2010/main" val="40321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p>
          <a:p>
            <a:pPr marL="0" marR="0" indent="0" algn="l" defTabSz="685800" rtl="0" eaLnBrk="1" fontAlgn="auto" latinLnBrk="0" hangingPunct="1">
              <a:lnSpc>
                <a:spcPct val="100000"/>
              </a:lnSpc>
              <a:spcBef>
                <a:spcPts val="0"/>
              </a:spcBef>
              <a:spcAft>
                <a:spcPts val="0"/>
              </a:spcAft>
              <a:buClrTx/>
              <a:buSzTx/>
              <a:buFontTx/>
              <a:buNone/>
              <a:tabLst/>
              <a:defRPr/>
            </a:pPr>
            <a:r>
              <a:rPr lang="en-US" sz="900" kern="1200">
                <a:solidFill>
                  <a:schemeClr val="tx1"/>
                </a:solidFill>
                <a:effectLst/>
                <a:latin typeface="+mn-lt"/>
                <a:ea typeface="+mn-ea"/>
                <a:cs typeface="+mn-cs"/>
              </a:rPr>
              <a:t>The vertebrate cochlea is responsible for transducing a mechanical stimulus, sound, into a synaptic signal that is relayed via the spiral ganglion cells to the brain.  The auditory hair cells are the specialized sensory cells that mediate transduction.  They do this by virtue of their specialized morphology, with actin-rich </a:t>
            </a:r>
            <a:r>
              <a:rPr lang="en-US" sz="900" kern="1200" err="1">
                <a:solidFill>
                  <a:schemeClr val="tx1"/>
                </a:solidFill>
                <a:effectLst/>
                <a:latin typeface="+mn-lt"/>
                <a:ea typeface="+mn-ea"/>
                <a:cs typeface="+mn-cs"/>
              </a:rPr>
              <a:t>stereocilia</a:t>
            </a:r>
            <a:r>
              <a:rPr lang="en-US" sz="900" kern="1200">
                <a:solidFill>
                  <a:schemeClr val="tx1"/>
                </a:solidFill>
                <a:effectLst/>
                <a:latin typeface="+mn-lt"/>
                <a:ea typeface="+mn-ea"/>
                <a:cs typeface="+mn-cs"/>
              </a:rPr>
              <a:t> that are sensitive to mechanical perturbation on their apical pole and robust innervation from the spiral ganglion cells on their basal pole.  This micrograph uses confocal microscopy to visualize these essential components in the pathway of sound transduction in the rat cochlea.  Hair cells (green) are labeled using a combination of fluorescently conjugated </a:t>
            </a:r>
            <a:r>
              <a:rPr lang="en-US" sz="900" kern="1200" err="1">
                <a:solidFill>
                  <a:schemeClr val="tx1"/>
                </a:solidFill>
                <a:effectLst/>
                <a:latin typeface="+mn-lt"/>
                <a:ea typeface="+mn-ea"/>
                <a:cs typeface="+mn-cs"/>
              </a:rPr>
              <a:t>phalloidin</a:t>
            </a:r>
            <a:r>
              <a:rPr lang="en-US" sz="900" kern="1200">
                <a:solidFill>
                  <a:schemeClr val="tx1"/>
                </a:solidFill>
                <a:effectLst/>
                <a:latin typeface="+mn-lt"/>
                <a:ea typeface="+mn-ea"/>
                <a:cs typeface="+mn-cs"/>
              </a:rPr>
              <a:t> (marking the actin-rich </a:t>
            </a:r>
            <a:r>
              <a:rPr lang="en-US" sz="900" kern="1200" err="1">
                <a:solidFill>
                  <a:schemeClr val="tx1"/>
                </a:solidFill>
                <a:effectLst/>
                <a:latin typeface="+mn-lt"/>
                <a:ea typeface="+mn-ea"/>
                <a:cs typeface="+mn-cs"/>
              </a:rPr>
              <a:t>stereocilia</a:t>
            </a:r>
            <a:r>
              <a:rPr lang="en-US" sz="900" kern="1200">
                <a:solidFill>
                  <a:schemeClr val="tx1"/>
                </a:solidFill>
                <a:effectLst/>
                <a:latin typeface="+mn-lt"/>
                <a:ea typeface="+mn-ea"/>
                <a:cs typeface="+mn-cs"/>
              </a:rPr>
              <a:t>) and an antibody against </a:t>
            </a:r>
            <a:r>
              <a:rPr lang="en-US" sz="900" kern="1200" err="1">
                <a:solidFill>
                  <a:schemeClr val="tx1"/>
                </a:solidFill>
                <a:effectLst/>
                <a:latin typeface="+mn-lt"/>
                <a:ea typeface="+mn-ea"/>
                <a:cs typeface="+mn-cs"/>
              </a:rPr>
              <a:t>calretinin</a:t>
            </a:r>
            <a:r>
              <a:rPr lang="en-US" sz="900" kern="1200">
                <a:solidFill>
                  <a:schemeClr val="tx1"/>
                </a:solidFill>
                <a:effectLst/>
                <a:latin typeface="+mn-lt"/>
                <a:ea typeface="+mn-ea"/>
                <a:cs typeface="+mn-cs"/>
              </a:rPr>
              <a:t> (a cytosolic calcium buffer enriched in the cytoplasm of sensory hair cells) to label the </a:t>
            </a:r>
            <a:r>
              <a:rPr lang="en-US" sz="900" kern="1200" err="1">
                <a:solidFill>
                  <a:schemeClr val="tx1"/>
                </a:solidFill>
                <a:effectLst/>
                <a:latin typeface="+mn-lt"/>
                <a:ea typeface="+mn-ea"/>
                <a:cs typeface="+mn-cs"/>
              </a:rPr>
              <a:t>stereocilia</a:t>
            </a:r>
            <a:r>
              <a:rPr lang="en-US" sz="900" kern="1200">
                <a:solidFill>
                  <a:schemeClr val="tx1"/>
                </a:solidFill>
                <a:effectLst/>
                <a:latin typeface="+mn-lt"/>
                <a:ea typeface="+mn-ea"/>
                <a:cs typeface="+mn-cs"/>
              </a:rPr>
              <a:t> and cell bodies.  The afferent processes of the spiral ganglion cell bodies (red) are labeled using an antibody against a transporter, the </a:t>
            </a:r>
            <a:r>
              <a:rPr lang="en-US" sz="900" kern="1200" err="1">
                <a:solidFill>
                  <a:schemeClr val="tx1"/>
                </a:solidFill>
                <a:effectLst/>
                <a:latin typeface="+mn-lt"/>
                <a:ea typeface="+mn-ea"/>
                <a:cs typeface="+mn-cs"/>
              </a:rPr>
              <a:t>Na,K</a:t>
            </a:r>
            <a:r>
              <a:rPr lang="en-US" sz="900" kern="1200">
                <a:solidFill>
                  <a:schemeClr val="tx1"/>
                </a:solidFill>
                <a:effectLst/>
                <a:latin typeface="+mn-lt"/>
                <a:ea typeface="+mn-ea"/>
                <a:cs typeface="+mn-cs"/>
              </a:rPr>
              <a:t>-ATPase α3, enriched in the membrane of these processes.  Each hair cell is approximately 10 µm wide.</a:t>
            </a:r>
          </a:p>
          <a:p>
            <a:endParaRPr lang="en-US"/>
          </a:p>
          <a:p>
            <a:r>
              <a:rPr lang="en-US"/>
              <a:t>Sonja</a:t>
            </a:r>
            <a:r>
              <a:rPr lang="en-US" baseline="0"/>
              <a:t> </a:t>
            </a:r>
            <a:r>
              <a:rPr lang="en-US" baseline="0" err="1"/>
              <a:t>Pyott</a:t>
            </a:r>
            <a:r>
              <a:rPr lang="en-US" baseline="0"/>
              <a:t>; </a:t>
            </a:r>
            <a:r>
              <a:rPr lang="en-US"/>
              <a:t>http://</a:t>
            </a:r>
            <a:r>
              <a:rPr lang="en-US" err="1"/>
              <a:t>thepyottlab.com</a:t>
            </a:r>
            <a:r>
              <a:rPr lang="en-US"/>
              <a:t>/</a:t>
            </a:r>
          </a:p>
          <a:p>
            <a:endParaRPr lang="en-US"/>
          </a:p>
          <a:p>
            <a:endParaRPr lang="en-US"/>
          </a:p>
        </p:txBody>
      </p:sp>
      <p:sp>
        <p:nvSpPr>
          <p:cNvPr id="4" name="Slide Number Placeholder 3"/>
          <p:cNvSpPr>
            <a:spLocks noGrp="1"/>
          </p:cNvSpPr>
          <p:nvPr>
            <p:ph type="sldNum" sz="quarter" idx="10"/>
          </p:nvPr>
        </p:nvSpPr>
        <p:spPr/>
        <p:txBody>
          <a:bodyPr/>
          <a:lstStyle/>
          <a:p>
            <a:fld id="{35322D8F-C47B-574D-BBBD-127B5F29BAF6}" type="slidenum">
              <a:rPr lang="en-US" smtClean="0"/>
              <a:t>50</a:t>
            </a:fld>
            <a:endParaRPr lang="en-US"/>
          </a:p>
        </p:txBody>
      </p:sp>
    </p:spTree>
    <p:extLst>
      <p:ext uri="{BB962C8B-B14F-4D97-AF65-F5344CB8AC3E}">
        <p14:creationId xmlns:p14="http://schemas.microsoft.com/office/powerpoint/2010/main" val="385555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52</a:t>
            </a:fld>
            <a:endParaRPr lang="nl-NL"/>
          </a:p>
        </p:txBody>
      </p:sp>
    </p:spTree>
    <p:extLst>
      <p:ext uri="{BB962C8B-B14F-4D97-AF65-F5344CB8AC3E}">
        <p14:creationId xmlns:p14="http://schemas.microsoft.com/office/powerpoint/2010/main" val="926875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014D6DC-8363-4487-AA6A-945E3FE0EF39}" type="slidenum">
              <a:rPr lang="nl-NL" smtClean="0"/>
              <a:pPr/>
              <a:t>53</a:t>
            </a:fld>
            <a:endParaRPr lang="nl-NL"/>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B06DBC-49BD-EC4D-931B-4D18C6F1CCF0}"/>
              </a:ext>
            </a:extLst>
          </p:cNvPr>
          <p:cNvSpPr>
            <a:spLocks noGrp="1" noChangeArrowheads="1"/>
          </p:cNvSpPr>
          <p:nvPr>
            <p:ph type="sldNum"/>
          </p:nvPr>
        </p:nvSpPr>
        <p:spPr>
          <a:ln/>
        </p:spPr>
        <p:txBody>
          <a:bodyPr/>
          <a:lstStyle/>
          <a:p>
            <a:fld id="{3DD72FB9-C8BD-0F4C-96CE-43C1BEEA0893}" type="slidenum">
              <a:rPr lang="en-GB" altLang="en-US"/>
              <a:pPr/>
              <a:t>59</a:t>
            </a:fld>
            <a:endParaRPr lang="en-GB" altLang="en-US"/>
          </a:p>
        </p:txBody>
      </p:sp>
      <p:sp>
        <p:nvSpPr>
          <p:cNvPr id="40961" name="Text Box 1">
            <a:extLst>
              <a:ext uri="{FF2B5EF4-FFF2-40B4-BE49-F238E27FC236}">
                <a16:creationId xmlns:a16="http://schemas.microsoft.com/office/drawing/2014/main" id="{62D7E606-E075-6541-B823-AC0874607C2C}"/>
              </a:ext>
            </a:extLst>
          </p:cNvPr>
          <p:cNvSpPr txBox="1">
            <a:spLocks noGrp="1" noRot="1" noChangeAspect="1" noChangeArrowheads="1"/>
          </p:cNvSpPr>
          <p:nvPr>
            <p:ph type="sldImg"/>
          </p:nvPr>
        </p:nvSpPr>
        <p:spPr bwMode="auto">
          <a:xfrm>
            <a:off x="1106488" y="812800"/>
            <a:ext cx="5343525" cy="40068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721F1E3F-97F6-E74C-B458-DC22566DFBEE}"/>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9027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62</a:t>
            </a:fld>
            <a:endParaRPr lang="nl-NL"/>
          </a:p>
        </p:txBody>
      </p:sp>
    </p:spTree>
    <p:extLst>
      <p:ext uri="{BB962C8B-B14F-4D97-AF65-F5344CB8AC3E}">
        <p14:creationId xmlns:p14="http://schemas.microsoft.com/office/powerpoint/2010/main" val="1320297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63</a:t>
            </a:fld>
            <a:endParaRPr lang="nl-NL"/>
          </a:p>
        </p:txBody>
      </p:sp>
    </p:spTree>
    <p:extLst>
      <p:ext uri="{BB962C8B-B14F-4D97-AF65-F5344CB8AC3E}">
        <p14:creationId xmlns:p14="http://schemas.microsoft.com/office/powerpoint/2010/main" val="1878754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64</a:t>
            </a:fld>
            <a:endParaRPr lang="nl-NL"/>
          </a:p>
        </p:txBody>
      </p:sp>
    </p:spTree>
    <p:extLst>
      <p:ext uri="{BB962C8B-B14F-4D97-AF65-F5344CB8AC3E}">
        <p14:creationId xmlns:p14="http://schemas.microsoft.com/office/powerpoint/2010/main" val="2788683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66</a:t>
            </a:fld>
            <a:endParaRPr lang="nl-NL"/>
          </a:p>
        </p:txBody>
      </p:sp>
    </p:spTree>
    <p:extLst>
      <p:ext uri="{BB962C8B-B14F-4D97-AF65-F5344CB8AC3E}">
        <p14:creationId xmlns:p14="http://schemas.microsoft.com/office/powerpoint/2010/main" val="333426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3</a:t>
            </a:fld>
            <a:endParaRPr lang="nl-NL"/>
          </a:p>
        </p:txBody>
      </p:sp>
    </p:spTree>
    <p:extLst>
      <p:ext uri="{BB962C8B-B14F-4D97-AF65-F5344CB8AC3E}">
        <p14:creationId xmlns:p14="http://schemas.microsoft.com/office/powerpoint/2010/main" val="269548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C7A5C-439B-A60A-1A2A-121AC3EF2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81E04-B915-9C89-1641-D134D6D12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E9A5C-47A8-F7D2-3DED-7D358F3B1DC4}"/>
              </a:ext>
            </a:extLst>
          </p:cNvPr>
          <p:cNvSpPr>
            <a:spLocks noGrp="1"/>
          </p:cNvSpPr>
          <p:nvPr>
            <p:ph type="body" idx="1"/>
          </p:nvPr>
        </p:nvSpPr>
        <p:spPr/>
        <p:txBody>
          <a:bodyPr/>
          <a:lstStyle/>
          <a:p>
            <a:r>
              <a:rPr lang="en-US"/>
              <a:t>http://</a:t>
            </a:r>
            <a:r>
              <a:rPr lang="en-US" err="1"/>
              <a:t>www.cochlea.eu</a:t>
            </a:r>
            <a:r>
              <a:rPr lang="en-US"/>
              <a:t>/</a:t>
            </a:r>
            <a:r>
              <a:rPr lang="en-US" err="1"/>
              <a:t>en</a:t>
            </a:r>
            <a:r>
              <a:rPr lang="en-US"/>
              <a:t>/cochlea/function</a:t>
            </a:r>
          </a:p>
        </p:txBody>
      </p:sp>
      <p:sp>
        <p:nvSpPr>
          <p:cNvPr id="4" name="Slide Number Placeholder 3">
            <a:extLst>
              <a:ext uri="{FF2B5EF4-FFF2-40B4-BE49-F238E27FC236}">
                <a16:creationId xmlns:a16="http://schemas.microsoft.com/office/drawing/2014/main" id="{66A9EC68-686A-E431-E2BF-C41D79CAFAE8}"/>
              </a:ext>
            </a:extLst>
          </p:cNvPr>
          <p:cNvSpPr>
            <a:spLocks noGrp="1"/>
          </p:cNvSpPr>
          <p:nvPr>
            <p:ph type="sldNum" sz="quarter" idx="10"/>
          </p:nvPr>
        </p:nvSpPr>
        <p:spPr/>
        <p:txBody>
          <a:bodyPr/>
          <a:lstStyle/>
          <a:p>
            <a:fld id="{35322D8F-C47B-574D-BBBD-127B5F29BAF6}" type="slidenum">
              <a:rPr lang="en-US" smtClean="0"/>
              <a:t>67</a:t>
            </a:fld>
            <a:endParaRPr lang="en-US"/>
          </a:p>
        </p:txBody>
      </p:sp>
    </p:spTree>
    <p:extLst>
      <p:ext uri="{BB962C8B-B14F-4D97-AF65-F5344CB8AC3E}">
        <p14:creationId xmlns:p14="http://schemas.microsoft.com/office/powerpoint/2010/main" val="55947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pPr>
              <a:defRPr/>
            </a:pPr>
            <a:fld id="{50B4D49C-1ABC-40CC-907D-6DCCE150B73C}" type="slidenum">
              <a:rPr lang="nl-NL" smtClean="0"/>
              <a:pPr>
                <a:defRPr/>
              </a:pPr>
              <a:t>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0"/>
          <p:cNvSpPr>
            <a:spLocks noGrp="1" noChangeArrowheads="1"/>
          </p:cNvSpPr>
          <p:nvPr>
            <p:ph type="sldNum" sz="quarter"/>
          </p:nvPr>
        </p:nvSpPr>
        <p:spPr>
          <a:noFill/>
        </p:spPr>
        <p:txBody>
          <a:bodyPr/>
          <a:lstStyle/>
          <a:p>
            <a:fld id="{34548668-0D2C-4E0F-A44E-F68D041ED06F}" type="slidenum">
              <a:rPr lang="en-US" smtClean="0"/>
              <a:pPr/>
              <a:t>12</a:t>
            </a:fld>
            <a:endParaRPr lang="en-US"/>
          </a:p>
        </p:txBody>
      </p:sp>
      <p:sp>
        <p:nvSpPr>
          <p:cNvPr id="60419" name="Rectangle 1"/>
          <p:cNvSpPr>
            <a:spLocks noGrp="1" noRot="1" noChangeAspect="1" noChangeArrowheads="1" noTextEdit="1"/>
          </p:cNvSpPr>
          <p:nvPr>
            <p:ph type="sldImg"/>
          </p:nvPr>
        </p:nvSpPr>
        <p:spPr>
          <a:xfrm>
            <a:off x="989013" y="766763"/>
            <a:ext cx="5121275" cy="3840162"/>
          </a:xfrm>
          <a:ln/>
        </p:spPr>
      </p:sp>
      <p:sp>
        <p:nvSpPr>
          <p:cNvPr id="60420" name="Rectangle 2"/>
          <p:cNvSpPr>
            <a:spLocks noGrp="1" noChangeArrowheads="1"/>
          </p:cNvSpPr>
          <p:nvPr>
            <p:ph type="body" idx="1"/>
          </p:nvPr>
        </p:nvSpPr>
        <p:spPr>
          <a:xfrm>
            <a:off x="946574" y="4861441"/>
            <a:ext cx="5206154" cy="4605575"/>
          </a:xfrm>
          <a:noFill/>
          <a:ln/>
        </p:spPr>
        <p:txBody>
          <a:bodyPr wrap="none" anchor="ctr"/>
          <a:lstStyle/>
          <a:p>
            <a:pPr>
              <a:buFontTx/>
              <a:buNone/>
            </a:pPr>
            <a:endParaRPr lang="nl-NL">
              <a:sym typeface="Wingdings" pitchFamily="2" charset="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p:spPr>
        <p:txBody>
          <a:bodyPr/>
          <a:lstStyle/>
          <a:p>
            <a:fld id="{9193098F-AC11-4804-AC08-A1CA3227005D}" type="slidenum">
              <a:rPr lang="en-US" smtClean="0"/>
              <a:pPr/>
              <a:t>14</a:t>
            </a:fld>
            <a:endParaRPr lang="en-US"/>
          </a:p>
        </p:txBody>
      </p:sp>
      <p:sp>
        <p:nvSpPr>
          <p:cNvPr id="61443" name="Rectangle 1"/>
          <p:cNvSpPr>
            <a:spLocks noGrp="1" noRot="1" noChangeAspect="1" noChangeArrowheads="1" noTextEdit="1"/>
          </p:cNvSpPr>
          <p:nvPr>
            <p:ph type="sldImg"/>
          </p:nvPr>
        </p:nvSpPr>
        <p:spPr>
          <a:xfrm>
            <a:off x="989013" y="766763"/>
            <a:ext cx="5121275" cy="3840162"/>
          </a:xfrm>
          <a:ln/>
        </p:spPr>
      </p:sp>
      <p:sp>
        <p:nvSpPr>
          <p:cNvPr id="61444" name="Text Box 2"/>
          <p:cNvSpPr>
            <a:spLocks noGrp="1" noChangeArrowheads="1"/>
          </p:cNvSpPr>
          <p:nvPr>
            <p:ph type="body" idx="1"/>
          </p:nvPr>
        </p:nvSpPr>
        <p:spPr>
          <a:xfrm>
            <a:off x="946574" y="4861441"/>
            <a:ext cx="5206154" cy="4605575"/>
          </a:xfrm>
          <a:noFill/>
          <a:ln/>
        </p:spPr>
        <p:txBody>
          <a:bodyPr lIns="0" tIns="0" rIns="0" bIns="0"/>
          <a:lstStyle/>
          <a:p>
            <a:pPr defTabSz="958108">
              <a:spcBef>
                <a:spcPts val="472"/>
              </a:spcBef>
              <a:tabLst>
                <a:tab pos="0" algn="l"/>
                <a:tab pos="469074" algn="l"/>
                <a:tab pos="939812" algn="l"/>
                <a:tab pos="1410548" algn="l"/>
                <a:tab pos="1881286" algn="l"/>
                <a:tab pos="2352023" algn="l"/>
                <a:tab pos="2822761" algn="l"/>
                <a:tab pos="3293497" algn="l"/>
                <a:tab pos="3764235" algn="l"/>
                <a:tab pos="4234972" algn="l"/>
                <a:tab pos="4705710" algn="l"/>
                <a:tab pos="5176446" algn="l"/>
                <a:tab pos="5647184" algn="l"/>
                <a:tab pos="6117921" algn="l"/>
                <a:tab pos="6588659" algn="l"/>
                <a:tab pos="7059395" algn="l"/>
                <a:tab pos="7530133" algn="l"/>
                <a:tab pos="8000870" algn="l"/>
                <a:tab pos="8471608" algn="l"/>
                <a:tab pos="8942344" algn="l"/>
                <a:tab pos="9413082" algn="l"/>
              </a:tabLst>
              <a:defRPr/>
            </a:pPr>
            <a:endParaRPr lang="nl-NL" baseline="0" dirty="0">
              <a:sym typeface="Wingdings" pitchFamily="2" charset="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15</a:t>
            </a:fld>
            <a:endParaRPr lang="nl-NL"/>
          </a:p>
        </p:txBody>
      </p:sp>
    </p:spTree>
    <p:extLst>
      <p:ext uri="{BB962C8B-B14F-4D97-AF65-F5344CB8AC3E}">
        <p14:creationId xmlns:p14="http://schemas.microsoft.com/office/powerpoint/2010/main" val="3892198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convert basilar membrane motion into receptor potentials by opening mechanically gated ion channels in their stereocilia.</a:t>
            </a:r>
          </a:p>
        </p:txBody>
      </p:sp>
      <p:sp>
        <p:nvSpPr>
          <p:cNvPr id="4" name="Slide Number Placeholder 3"/>
          <p:cNvSpPr>
            <a:spLocks noGrp="1"/>
          </p:cNvSpPr>
          <p:nvPr>
            <p:ph type="sldNum" sz="quarter" idx="5"/>
          </p:nvPr>
        </p:nvSpPr>
        <p:spPr/>
        <p:txBody>
          <a:bodyPr/>
          <a:lstStyle/>
          <a:p>
            <a:pPr>
              <a:defRPr/>
            </a:pPr>
            <a:fld id="{50B4D49C-1ABC-40CC-907D-6DCCE150B73C}" type="slidenum">
              <a:rPr lang="nl-NL" smtClean="0"/>
              <a:pPr>
                <a:defRPr/>
              </a:pPr>
              <a:t>17</a:t>
            </a:fld>
            <a:endParaRPr lang="nl-NL"/>
          </a:p>
        </p:txBody>
      </p:sp>
    </p:spTree>
    <p:extLst>
      <p:ext uri="{BB962C8B-B14F-4D97-AF65-F5344CB8AC3E}">
        <p14:creationId xmlns:p14="http://schemas.microsoft.com/office/powerpoint/2010/main" val="3093865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a:t>
            </a:r>
            <a:r>
              <a:rPr lang="en-US" err="1"/>
              <a:t>www.cochlea.eu</a:t>
            </a:r>
            <a:r>
              <a:rPr lang="en-US"/>
              <a:t>/</a:t>
            </a:r>
            <a:r>
              <a:rPr lang="en-US" err="1"/>
              <a:t>en</a:t>
            </a:r>
            <a:r>
              <a:rPr lang="en-US"/>
              <a:t>/cochlea/function</a:t>
            </a:r>
          </a:p>
        </p:txBody>
      </p:sp>
      <p:sp>
        <p:nvSpPr>
          <p:cNvPr id="4" name="Slide Number Placeholder 3"/>
          <p:cNvSpPr>
            <a:spLocks noGrp="1"/>
          </p:cNvSpPr>
          <p:nvPr>
            <p:ph type="sldNum" sz="quarter" idx="10"/>
          </p:nvPr>
        </p:nvSpPr>
        <p:spPr/>
        <p:txBody>
          <a:bodyPr/>
          <a:lstStyle/>
          <a:p>
            <a:fld id="{35322D8F-C47B-574D-BBBD-127B5F29BAF6}" type="slidenum">
              <a:rPr lang="en-US" smtClean="0"/>
              <a:t>18</a:t>
            </a:fld>
            <a:endParaRPr lang="en-US"/>
          </a:p>
        </p:txBody>
      </p:sp>
    </p:spTree>
    <p:extLst>
      <p:ext uri="{BB962C8B-B14F-4D97-AF65-F5344CB8AC3E}">
        <p14:creationId xmlns:p14="http://schemas.microsoft.com/office/powerpoint/2010/main" val="631470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5" name="Rechthoek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6" name="Rechthoek 5"/>
          <p:cNvSpPr/>
          <p:nvPr/>
        </p:nvSpPr>
        <p:spPr>
          <a:xfrm>
            <a:off x="522288" y="593725"/>
            <a:ext cx="8099425" cy="4213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7" name="Rechthoek 6"/>
          <p:cNvSpPr/>
          <p:nvPr/>
        </p:nvSpPr>
        <p:spPr>
          <a:xfrm>
            <a:off x="522288" y="5292725"/>
            <a:ext cx="8099425" cy="9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8" name="Afbeelding 1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6264275"/>
            <a:ext cx="2427288" cy="301625"/>
          </a:xfrm>
          <a:prstGeom prst="rect">
            <a:avLst/>
          </a:prstGeom>
          <a:noFill/>
          <a:ln w="9525">
            <a:noFill/>
            <a:miter lim="800000"/>
            <a:headEnd/>
            <a:tailEnd/>
          </a:ln>
        </p:spPr>
      </p:pic>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bg2"/>
                </a:solidFill>
              </a:defRPr>
            </a:lvl1pPr>
          </a:lstStyle>
          <a:p>
            <a:pPr lvl="0"/>
            <a:r>
              <a:rPr lang="nl-NL"/>
              <a:t>Klik om de modelstijlen te bewerken</a:t>
            </a:r>
          </a:p>
        </p:txBody>
      </p:sp>
    </p:spTree>
  </p:cSld>
  <p:clrMapOvr>
    <a:masterClrMapping/>
  </p:clrMapOvr>
  <p:transition spd="med"/>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4" name="Rechthoek 3"/>
          <p:cNvSpPr/>
          <p:nvPr/>
        </p:nvSpPr>
        <p:spPr>
          <a:xfrm>
            <a:off x="358775" y="6183313"/>
            <a:ext cx="8262938" cy="5000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5" name="Afbeelding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50163" y="5940425"/>
            <a:ext cx="647700" cy="928688"/>
          </a:xfrm>
          <a:prstGeom prst="rect">
            <a:avLst/>
          </a:prstGeom>
          <a:noFill/>
          <a:ln w="9525">
            <a:noFill/>
            <a:miter lim="800000"/>
            <a:headEnd/>
            <a:tailEnd/>
          </a:ln>
        </p:spPr>
      </p:pic>
      <p:sp>
        <p:nvSpPr>
          <p:cNvPr id="3" name="Titel 2"/>
          <p:cNvSpPr>
            <a:spLocks noGrp="1"/>
          </p:cNvSpPr>
          <p:nvPr>
            <p:ph type="title"/>
          </p:nvPr>
        </p:nvSpPr>
        <p:spPr/>
        <p:txBody>
          <a:bodyPr/>
          <a:lstStyle/>
          <a:p>
            <a:r>
              <a:rPr lang="nl-NL"/>
              <a:t>Klik om de stijl te bewerken</a:t>
            </a:r>
            <a:endParaRPr lang="nl-NL" dirty="0"/>
          </a:p>
        </p:txBody>
      </p:sp>
    </p:spTree>
  </p:cSld>
  <p:clrMapOvr>
    <a:masterClrMapping/>
  </p:clrMapOvr>
  <p:transition spd="med"/>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91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25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949" y="273850"/>
            <a:ext cx="3008801" cy="1160920"/>
          </a:xfrm>
        </p:spPr>
        <p:txBody>
          <a:bodyPr anchor="b"/>
          <a:lstStyle>
            <a:lvl1pPr algn="l">
              <a:defRPr sz="2116" b="1"/>
            </a:lvl1pPr>
          </a:lstStyle>
          <a:p>
            <a:r>
              <a:rPr lang="en-US"/>
              <a:t>Click to edit Master title style</a:t>
            </a:r>
          </a:p>
        </p:txBody>
      </p:sp>
      <p:sp>
        <p:nvSpPr>
          <p:cNvPr id="3" name="Content Placeholder 2"/>
          <p:cNvSpPr>
            <a:spLocks noGrp="1"/>
          </p:cNvSpPr>
          <p:nvPr>
            <p:ph idx="1"/>
          </p:nvPr>
        </p:nvSpPr>
        <p:spPr>
          <a:xfrm>
            <a:off x="3574947" y="273850"/>
            <a:ext cx="5112106" cy="5851644"/>
          </a:xfrm>
        </p:spPr>
        <p:txBody>
          <a:bodyPr/>
          <a:lstStyle>
            <a:lvl1pPr>
              <a:defRPr sz="3386"/>
            </a:lvl1pPr>
            <a:lvl2pPr>
              <a:defRPr sz="2963"/>
            </a:lvl2pPr>
            <a:lvl3pPr>
              <a:defRPr sz="2540"/>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949" y="1434770"/>
            <a:ext cx="3008801" cy="4690724"/>
          </a:xfrm>
        </p:spPr>
        <p:txBody>
          <a:bodyPr/>
          <a:lstStyle>
            <a:lvl1pPr marL="0" indent="0">
              <a:buNone/>
              <a:defRPr sz="1481"/>
            </a:lvl1pPr>
            <a:lvl2pPr marL="483809" indent="0">
              <a:buNone/>
              <a:defRPr sz="1270"/>
            </a:lvl2pPr>
            <a:lvl3pPr marL="967618" indent="0">
              <a:buNone/>
              <a:defRPr sz="1058"/>
            </a:lvl3pPr>
            <a:lvl4pPr marL="1451427" indent="0">
              <a:buNone/>
              <a:defRPr sz="952"/>
            </a:lvl4pPr>
            <a:lvl5pPr marL="1935236" indent="0">
              <a:buNone/>
              <a:defRPr sz="952"/>
            </a:lvl5pPr>
            <a:lvl6pPr marL="2419045" indent="0">
              <a:buNone/>
              <a:defRPr sz="952"/>
            </a:lvl6pPr>
            <a:lvl7pPr marL="2902854" indent="0">
              <a:buNone/>
              <a:defRPr sz="952"/>
            </a:lvl7pPr>
            <a:lvl8pPr marL="3386663" indent="0">
              <a:buNone/>
              <a:defRPr sz="952"/>
            </a:lvl8pPr>
            <a:lvl9pPr marL="3870472" indent="0">
              <a:buNone/>
              <a:defRPr sz="952"/>
            </a:lvl9pPr>
          </a:lstStyle>
          <a:p>
            <a:pPr lvl="0"/>
            <a:r>
              <a:rPr lang="en-US"/>
              <a:t>Click to edit Master text styles</a:t>
            </a:r>
          </a:p>
        </p:txBody>
      </p:sp>
    </p:spTree>
    <p:extLst>
      <p:ext uri="{BB962C8B-B14F-4D97-AF65-F5344CB8AC3E}">
        <p14:creationId xmlns:p14="http://schemas.microsoft.com/office/powerpoint/2010/main" val="278368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5" name="Rechthoek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6" name="Rechthoek 5"/>
          <p:cNvSpPr/>
          <p:nvPr/>
        </p:nvSpPr>
        <p:spPr>
          <a:xfrm>
            <a:off x="522288" y="5292725"/>
            <a:ext cx="8099425" cy="9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7" name="Afbeelding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67400" y="6264275"/>
            <a:ext cx="2427288" cy="301625"/>
          </a:xfrm>
          <a:prstGeom prst="rect">
            <a:avLst/>
          </a:prstGeom>
          <a:noFill/>
          <a:ln w="9525">
            <a:noFill/>
            <a:miter lim="800000"/>
            <a:headEnd/>
            <a:tailEnd/>
          </a:ln>
        </p:spPr>
      </p:pic>
      <p:sp>
        <p:nvSpPr>
          <p:cNvPr id="8" name="Rechthoek 7"/>
          <p:cNvSpPr/>
          <p:nvPr/>
        </p:nvSpPr>
        <p:spPr>
          <a:xfrm>
            <a:off x="522288" y="593725"/>
            <a:ext cx="8099425" cy="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tx2"/>
                </a:solidFill>
              </a:defRPr>
            </a:lvl1pPr>
          </a:lstStyle>
          <a:p>
            <a:pPr lvl="0"/>
            <a:r>
              <a:rPr lang="nl-NL"/>
              <a:t>Klik om de modelstijlen te bewerken</a:t>
            </a:r>
          </a:p>
        </p:txBody>
      </p:sp>
    </p:spTree>
  </p:cSld>
  <p:clrMapOvr>
    <a:masterClrMapping/>
  </p:clrMapOvr>
  <p:transition spd="med"/>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1"/>
          </p:nvPr>
        </p:nvSpPr>
        <p:spPr/>
        <p:txBody>
          <a:bodyPr/>
          <a:lstStyle>
            <a:lvl1pPr>
              <a:defRPr/>
            </a:lvl1pPr>
          </a:lstStyle>
          <a:p>
            <a:pPr>
              <a:defRPr/>
            </a:pPr>
            <a:r>
              <a:rPr lang="nl-NL"/>
              <a:t>	</a:t>
            </a:r>
            <a:fld id="{90817C61-3AA5-4D42-956E-CFEE420DB621}" type="slidenum">
              <a:rPr lang="nl-NL"/>
              <a:pPr>
                <a:defRPr/>
              </a:pPr>
              <a:t>‹#›</a:t>
            </a:fld>
            <a:endParaRPr lang="nl-NL"/>
          </a:p>
        </p:txBody>
      </p:sp>
      <p:sp>
        <p:nvSpPr>
          <p:cNvPr id="6" name="Tijdelijke aanduiding voor dianummer 5"/>
          <p:cNvSpPr>
            <a:spLocks noGrp="1"/>
          </p:cNvSpPr>
          <p:nvPr>
            <p:ph type="sldNum" sz="quarter" idx="12"/>
          </p:nvPr>
        </p:nvSpPr>
        <p:spPr/>
        <p:txBody>
          <a:bodyPr/>
          <a:lstStyle>
            <a:lvl1pPr>
              <a:defRPr/>
            </a:lvl1pPr>
          </a:lstStyle>
          <a:p>
            <a:pPr>
              <a:defRPr/>
            </a:pPr>
            <a:r>
              <a:rPr lang="nl-NL"/>
              <a:t>Pagina </a:t>
            </a:r>
            <a:fld id="{B97EA5AE-5318-48D6-9CC3-1E889A914B0A}" type="slidenum">
              <a:rPr lang="nl-NL"/>
              <a:pPr>
                <a:defRPr/>
              </a:pPr>
              <a:t>‹#›</a:t>
            </a:fld>
            <a:endParaRPr lang="nl-NL"/>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4" name="Tijdelijke aanduiding voor datum 3"/>
          <p:cNvSpPr>
            <a:spLocks noGrp="1"/>
          </p:cNvSpPr>
          <p:nvPr>
            <p:ph type="dt" sz="half" idx="10"/>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1"/>
          </p:nvPr>
        </p:nvSpPr>
        <p:spPr/>
        <p:txBody>
          <a:bodyPr/>
          <a:lstStyle>
            <a:lvl1pPr>
              <a:defRPr/>
            </a:lvl1pPr>
          </a:lstStyle>
          <a:p>
            <a:pPr>
              <a:defRPr/>
            </a:pPr>
            <a:r>
              <a:rPr lang="nl-NL"/>
              <a:t>	</a:t>
            </a:r>
            <a:fld id="{6C585929-67F1-4B6B-9856-34F88C8FB53B}" type="slidenum">
              <a:rPr lang="nl-NL"/>
              <a:pPr>
                <a:defRPr/>
              </a:pPr>
              <a:t>‹#›</a:t>
            </a:fld>
            <a:endParaRPr lang="nl-NL"/>
          </a:p>
        </p:txBody>
      </p:sp>
      <p:sp>
        <p:nvSpPr>
          <p:cNvPr id="7" name="Tijdelijke aanduiding voor dianummer 5"/>
          <p:cNvSpPr>
            <a:spLocks noGrp="1"/>
          </p:cNvSpPr>
          <p:nvPr>
            <p:ph type="sldNum" sz="quarter" idx="12"/>
          </p:nvPr>
        </p:nvSpPr>
        <p:spPr/>
        <p:txBody>
          <a:bodyPr/>
          <a:lstStyle>
            <a:lvl1pPr>
              <a:defRPr/>
            </a:lvl1pPr>
          </a:lstStyle>
          <a:p>
            <a:pPr>
              <a:defRPr/>
            </a:pPr>
            <a:r>
              <a:rPr lang="nl-NL"/>
              <a:t>Pagina </a:t>
            </a:r>
            <a:fld id="{0C69D9CF-8B1A-4F8B-95D4-0A0671F8C768}" type="slidenum">
              <a:rPr lang="nl-NL"/>
              <a:pPr>
                <a:defRPr/>
              </a:pPr>
              <a:t>‹#›</a:t>
            </a:fld>
            <a:endParaRPr lang="nl-NL"/>
          </a:p>
        </p:txBody>
      </p:sp>
    </p:spTree>
  </p:cSld>
  <p:clrMapOvr>
    <a:masterClrMapping/>
  </p:clrMapOvr>
  <p:transition spd="med"/>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9" name="Tijdelijke aanduiding voor grafiek 8"/>
          <p:cNvSpPr>
            <a:spLocks noGrp="1"/>
          </p:cNvSpPr>
          <p:nvPr>
            <p:ph type="chart" sz="quarter" idx="13"/>
          </p:nvPr>
        </p:nvSpPr>
        <p:spPr>
          <a:xfrm>
            <a:off x="4647600" y="1652400"/>
            <a:ext cx="3974900" cy="4125600"/>
          </a:xfrm>
        </p:spPr>
        <p:txBody>
          <a:bodyPr rtlCol="0">
            <a:noAutofit/>
          </a:bodyPr>
          <a:lstStyle>
            <a:lvl1pPr marL="0" indent="0">
              <a:buNone/>
              <a:defRPr/>
            </a:lvl1pPr>
          </a:lstStyle>
          <a:p>
            <a:pPr lvl="0"/>
            <a:r>
              <a:rPr lang="nl-NL" noProof="0"/>
              <a:t>Klik op het pictogram als u een grafiek wilt toevoegen</a:t>
            </a:r>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3"/>
          <p:cNvSpPr>
            <a:spLocks noGrp="1"/>
          </p:cNvSpPr>
          <p:nvPr>
            <p:ph type="dt" sz="half" idx="15"/>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6"/>
          </p:nvPr>
        </p:nvSpPr>
        <p:spPr/>
        <p:txBody>
          <a:bodyPr/>
          <a:lstStyle>
            <a:lvl1pPr>
              <a:defRPr/>
            </a:lvl1pPr>
          </a:lstStyle>
          <a:p>
            <a:pPr>
              <a:defRPr/>
            </a:pPr>
            <a:r>
              <a:rPr lang="nl-NL"/>
              <a:t>	</a:t>
            </a:r>
            <a:fld id="{B3472B90-4467-499C-AC0D-4ED0F3096399}" type="slidenum">
              <a:rPr lang="nl-NL"/>
              <a:pPr>
                <a:defRPr/>
              </a:pPr>
              <a:t>‹#›</a:t>
            </a:fld>
            <a:endParaRPr lang="nl-NL"/>
          </a:p>
        </p:txBody>
      </p:sp>
      <p:sp>
        <p:nvSpPr>
          <p:cNvPr id="7" name="Tijdelijke aanduiding voor dianummer 5"/>
          <p:cNvSpPr>
            <a:spLocks noGrp="1"/>
          </p:cNvSpPr>
          <p:nvPr>
            <p:ph type="sldNum" sz="quarter" idx="17"/>
          </p:nvPr>
        </p:nvSpPr>
        <p:spPr/>
        <p:txBody>
          <a:bodyPr/>
          <a:lstStyle>
            <a:lvl1pPr>
              <a:defRPr/>
            </a:lvl1pPr>
          </a:lstStyle>
          <a:p>
            <a:pPr>
              <a:defRPr/>
            </a:pPr>
            <a:r>
              <a:rPr lang="nl-NL"/>
              <a:t>Pagina </a:t>
            </a:r>
            <a:fld id="{D44BD47F-3256-44D9-9469-3B2FF3B1DF43}" type="slidenum">
              <a:rPr lang="nl-NL"/>
              <a:pPr>
                <a:defRPr/>
              </a:pPr>
              <a:t>‹#›</a:t>
            </a:fld>
            <a:endParaRPr lang="nl-NL"/>
          </a:p>
        </p:txBody>
      </p:sp>
    </p:spTree>
  </p:cSld>
  <p:clrMapOvr>
    <a:masterClrMapping/>
  </p:clrMapOvr>
  <p:transition spd="med"/>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rtlCol="0">
            <a:noAutofit/>
          </a:bodyPr>
          <a:lstStyle>
            <a:lvl1pPr marL="0" indent="0">
              <a:buNone/>
              <a:defRPr/>
            </a:lvl1pPr>
          </a:lstStyle>
          <a:p>
            <a:pPr lvl="0"/>
            <a:r>
              <a:rPr lang="nl-NL" noProof="0"/>
              <a:t>Klik op het pictogram als u een afbeelding wilt toevoegen</a:t>
            </a:r>
          </a:p>
        </p:txBody>
      </p:sp>
      <p:sp>
        <p:nvSpPr>
          <p:cNvPr id="5" name="Tijdelijke aanduiding voor datum 3"/>
          <p:cNvSpPr>
            <a:spLocks noGrp="1"/>
          </p:cNvSpPr>
          <p:nvPr>
            <p:ph type="dt" sz="half" idx="16"/>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7"/>
          </p:nvPr>
        </p:nvSpPr>
        <p:spPr/>
        <p:txBody>
          <a:bodyPr/>
          <a:lstStyle>
            <a:lvl1pPr>
              <a:defRPr/>
            </a:lvl1pPr>
          </a:lstStyle>
          <a:p>
            <a:pPr>
              <a:defRPr/>
            </a:pPr>
            <a:r>
              <a:rPr lang="nl-NL"/>
              <a:t>	</a:t>
            </a:r>
            <a:fld id="{315EB6CD-3DBF-410B-847A-B746C399CA1D}" type="slidenum">
              <a:rPr lang="nl-NL"/>
              <a:pPr>
                <a:defRPr/>
              </a:pPr>
              <a:t>‹#›</a:t>
            </a:fld>
            <a:endParaRPr lang="nl-NL"/>
          </a:p>
        </p:txBody>
      </p:sp>
      <p:sp>
        <p:nvSpPr>
          <p:cNvPr id="7" name="Tijdelijke aanduiding voor dianummer 5"/>
          <p:cNvSpPr>
            <a:spLocks noGrp="1"/>
          </p:cNvSpPr>
          <p:nvPr>
            <p:ph type="sldNum" sz="quarter" idx="18"/>
          </p:nvPr>
        </p:nvSpPr>
        <p:spPr/>
        <p:txBody>
          <a:bodyPr/>
          <a:lstStyle>
            <a:lvl1pPr>
              <a:defRPr/>
            </a:lvl1pPr>
          </a:lstStyle>
          <a:p>
            <a:pPr>
              <a:defRPr/>
            </a:pPr>
            <a:r>
              <a:rPr lang="nl-NL"/>
              <a:t>Pagina </a:t>
            </a:r>
            <a:fld id="{02E73CB7-25E7-4935-82C8-79AD69363F3C}" type="slidenum">
              <a:rPr lang="nl-NL"/>
              <a:pPr>
                <a:defRPr/>
              </a:pPr>
              <a:t>‹#›</a:t>
            </a:fld>
            <a:endParaRPr lang="nl-NL"/>
          </a:p>
        </p:txBody>
      </p:sp>
    </p:spTree>
  </p:cSld>
  <p:clrMapOvr>
    <a:masterClrMapping/>
  </p:clrMapOvr>
  <p:transition spd="med"/>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4" name="Tijdelijke aanduiding voor afbeelding 3"/>
          <p:cNvSpPr>
            <a:spLocks noGrp="1"/>
          </p:cNvSpPr>
          <p:nvPr>
            <p:ph type="pic" sz="quarter" idx="15"/>
          </p:nvPr>
        </p:nvSpPr>
        <p:spPr>
          <a:xfrm>
            <a:off x="521500" y="1652400"/>
            <a:ext cx="8101000" cy="4125600"/>
          </a:xfrm>
        </p:spPr>
        <p:txBody>
          <a:bodyPr rtlCol="0">
            <a:noAutofit/>
          </a:bodyPr>
          <a:lstStyle>
            <a:lvl1pPr marL="0" indent="0">
              <a:buNone/>
              <a:defRPr/>
            </a:lvl1pPr>
          </a:lstStyle>
          <a:p>
            <a:pPr lvl="0"/>
            <a:r>
              <a:rPr lang="nl-NL" noProof="0"/>
              <a:t>Klik op het pictogram als u een afbeelding wilt toevoegen</a:t>
            </a:r>
          </a:p>
        </p:txBody>
      </p:sp>
      <p:sp>
        <p:nvSpPr>
          <p:cNvPr id="5" name="Tijdelijke aanduiding voor datum 3"/>
          <p:cNvSpPr>
            <a:spLocks noGrp="1"/>
          </p:cNvSpPr>
          <p:nvPr>
            <p:ph type="dt" sz="half" idx="16"/>
          </p:nvPr>
        </p:nvSpPr>
        <p:spPr/>
        <p:txBody>
          <a:bodyPr/>
          <a:lstStyle>
            <a:lvl1pPr>
              <a:defRPr/>
            </a:lvl1pPr>
          </a:lstStyle>
          <a:p>
            <a:pPr>
              <a:defRPr/>
            </a:pPr>
            <a:r>
              <a:rPr lang="nl-NL"/>
              <a:t>&lt;datum&gt;</a:t>
            </a:r>
          </a:p>
        </p:txBody>
      </p:sp>
      <p:sp>
        <p:nvSpPr>
          <p:cNvPr id="6" name="Tijdelijke aanduiding voor voettekst 4"/>
          <p:cNvSpPr>
            <a:spLocks noGrp="1"/>
          </p:cNvSpPr>
          <p:nvPr>
            <p:ph type="ftr" sz="quarter" idx="17"/>
          </p:nvPr>
        </p:nvSpPr>
        <p:spPr/>
        <p:txBody>
          <a:bodyPr/>
          <a:lstStyle>
            <a:lvl1pPr>
              <a:defRPr/>
            </a:lvl1pPr>
          </a:lstStyle>
          <a:p>
            <a:pPr>
              <a:defRPr/>
            </a:pPr>
            <a:r>
              <a:rPr lang="nl-NL"/>
              <a:t>	</a:t>
            </a:r>
            <a:fld id="{F2905F79-1A0A-4228-B06B-0BBAEAC57ADA}" type="slidenum">
              <a:rPr lang="nl-NL"/>
              <a:pPr>
                <a:defRPr/>
              </a:pPr>
              <a:t>‹#›</a:t>
            </a:fld>
            <a:endParaRPr lang="nl-NL"/>
          </a:p>
        </p:txBody>
      </p:sp>
      <p:sp>
        <p:nvSpPr>
          <p:cNvPr id="7" name="Tijdelijke aanduiding voor dianummer 5"/>
          <p:cNvSpPr>
            <a:spLocks noGrp="1"/>
          </p:cNvSpPr>
          <p:nvPr>
            <p:ph type="sldNum" sz="quarter" idx="18"/>
          </p:nvPr>
        </p:nvSpPr>
        <p:spPr/>
        <p:txBody>
          <a:bodyPr/>
          <a:lstStyle>
            <a:lvl1pPr>
              <a:defRPr/>
            </a:lvl1pPr>
          </a:lstStyle>
          <a:p>
            <a:pPr>
              <a:defRPr/>
            </a:pPr>
            <a:r>
              <a:rPr lang="nl-NL"/>
              <a:t>Pagina </a:t>
            </a:r>
            <a:fld id="{F3209B7A-41E1-4A94-9BA5-A3680850A75E}" type="slidenum">
              <a:rPr lang="nl-NL"/>
              <a:pPr>
                <a:defRPr/>
              </a:pPr>
              <a:t>‹#›</a:t>
            </a:fld>
            <a:endParaRPr lang="nl-NL"/>
          </a:p>
        </p:txBody>
      </p:sp>
    </p:spTree>
  </p:cSld>
  <p:clrMapOvr>
    <a:masterClrMapping/>
  </p:clrMapOvr>
  <p:transition spd="med"/>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592931"/>
            <a:ext cx="8101000" cy="5185069"/>
          </a:xfrm>
          <a:solidFill>
            <a:schemeClr val="bg1"/>
          </a:solidFill>
        </p:spPr>
        <p:txBody>
          <a:bodyPr rtlCol="0">
            <a:noAutofit/>
          </a:bodyPr>
          <a:lstStyle>
            <a:lvl1pPr marL="0" indent="0">
              <a:buNone/>
              <a:defRPr/>
            </a:lvl1pPr>
          </a:lstStyle>
          <a:p>
            <a:pPr lvl="0"/>
            <a:r>
              <a:rPr lang="nl-NL" noProof="0"/>
              <a:t>Klik op het pictogram als u een afbeelding wilt toevoegen</a:t>
            </a:r>
          </a:p>
        </p:txBody>
      </p:sp>
      <p:sp>
        <p:nvSpPr>
          <p:cNvPr id="3" name="Tijdelijke aanduiding voor datum 3"/>
          <p:cNvSpPr>
            <a:spLocks noGrp="1"/>
          </p:cNvSpPr>
          <p:nvPr>
            <p:ph type="dt" sz="half" idx="16"/>
          </p:nvPr>
        </p:nvSpPr>
        <p:spPr/>
        <p:txBody>
          <a:bodyPr/>
          <a:lstStyle>
            <a:lvl1pPr>
              <a:defRPr/>
            </a:lvl1pPr>
          </a:lstStyle>
          <a:p>
            <a:pPr>
              <a:defRPr/>
            </a:pPr>
            <a:r>
              <a:rPr lang="nl-NL"/>
              <a:t>&lt;datum&gt;</a:t>
            </a:r>
          </a:p>
        </p:txBody>
      </p:sp>
      <p:sp>
        <p:nvSpPr>
          <p:cNvPr id="5" name="Tijdelijke aanduiding voor voettekst 4"/>
          <p:cNvSpPr>
            <a:spLocks noGrp="1"/>
          </p:cNvSpPr>
          <p:nvPr>
            <p:ph type="ftr" sz="quarter" idx="17"/>
          </p:nvPr>
        </p:nvSpPr>
        <p:spPr/>
        <p:txBody>
          <a:bodyPr/>
          <a:lstStyle>
            <a:lvl1pPr>
              <a:defRPr/>
            </a:lvl1pPr>
          </a:lstStyle>
          <a:p>
            <a:pPr>
              <a:defRPr/>
            </a:pPr>
            <a:r>
              <a:rPr lang="nl-NL"/>
              <a:t>	</a:t>
            </a:r>
            <a:fld id="{E2324518-2922-4894-9F29-0E4B6AAA53C6}" type="slidenum">
              <a:rPr lang="nl-NL"/>
              <a:pPr>
                <a:defRPr/>
              </a:pPr>
              <a:t>‹#›</a:t>
            </a:fld>
            <a:endParaRPr lang="nl-NL"/>
          </a:p>
        </p:txBody>
      </p:sp>
      <p:sp>
        <p:nvSpPr>
          <p:cNvPr id="6" name="Tijdelijke aanduiding voor dianummer 5"/>
          <p:cNvSpPr>
            <a:spLocks noGrp="1"/>
          </p:cNvSpPr>
          <p:nvPr>
            <p:ph type="sldNum" sz="quarter" idx="18"/>
          </p:nvPr>
        </p:nvSpPr>
        <p:spPr/>
        <p:txBody>
          <a:bodyPr/>
          <a:lstStyle>
            <a:lvl1pPr>
              <a:defRPr/>
            </a:lvl1pPr>
          </a:lstStyle>
          <a:p>
            <a:pPr>
              <a:defRPr/>
            </a:pPr>
            <a:r>
              <a:rPr lang="nl-NL"/>
              <a:t>Pagina </a:t>
            </a:r>
            <a:fld id="{B0C26773-7E0A-4090-8760-0535BFB2186B}" type="slidenum">
              <a:rPr lang="nl-NL"/>
              <a:pPr>
                <a:defRPr/>
              </a:pPr>
              <a:t>‹#›</a:t>
            </a:fld>
            <a:endParaRPr lang="nl-NL"/>
          </a:p>
        </p:txBody>
      </p:sp>
    </p:spTree>
  </p:cSld>
  <p:clrMapOvr>
    <a:masterClrMapping/>
  </p:clrMapOvr>
  <p:transition spd="med"/>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grpSp>
        <p:nvGrpSpPr>
          <p:cNvPr id="3" name="Groep 24"/>
          <p:cNvGrpSpPr>
            <a:grpSpLocks/>
          </p:cNvGrpSpPr>
          <p:nvPr/>
        </p:nvGrpSpPr>
        <p:grpSpPr bwMode="auto">
          <a:xfrm>
            <a:off x="5867400" y="6264275"/>
            <a:ext cx="2427288" cy="301625"/>
            <a:chOff x="5867400" y="6264275"/>
            <a:chExt cx="2427288" cy="301626"/>
          </a:xfrm>
        </p:grpSpPr>
        <p:sp>
          <p:nvSpPr>
            <p:cNvPr id="5" name="Freeform 10"/>
            <p:cNvSpPr>
              <a:spLocks noEditPoints="1"/>
            </p:cNvSpPr>
            <p:nvPr userDrawn="1"/>
          </p:nvSpPr>
          <p:spPr bwMode="auto">
            <a:xfrm>
              <a:off x="5867400" y="6264275"/>
              <a:ext cx="258763" cy="295276"/>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a:lstStyle/>
            <a:p>
              <a:pPr>
                <a:defRPr/>
              </a:pPr>
              <a:endParaRPr lang="nl-NL"/>
            </a:p>
          </p:txBody>
        </p:sp>
        <p:sp>
          <p:nvSpPr>
            <p:cNvPr id="6" name="Freeform 11"/>
            <p:cNvSpPr>
              <a:spLocks noEditPoints="1"/>
            </p:cNvSpPr>
            <p:nvPr userDrawn="1"/>
          </p:nvSpPr>
          <p:spPr bwMode="auto">
            <a:xfrm>
              <a:off x="6350000" y="6264275"/>
              <a:ext cx="220663" cy="301626"/>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a:lstStyle/>
            <a:p>
              <a:pPr>
                <a:defRPr/>
              </a:pPr>
              <a:endParaRPr lang="nl-NL"/>
            </a:p>
          </p:txBody>
        </p:sp>
        <p:sp>
          <p:nvSpPr>
            <p:cNvPr id="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a:lstStyle/>
            <a:p>
              <a:pPr>
                <a:defRPr/>
              </a:pPr>
              <a:endParaRPr lang="nl-NL"/>
            </a:p>
          </p:txBody>
        </p:sp>
        <p:sp>
          <p:nvSpPr>
            <p:cNvPr id="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a:lstStyle/>
            <a:p>
              <a:pPr>
                <a:defRPr/>
              </a:pPr>
              <a:endParaRPr lang="nl-NL"/>
            </a:p>
          </p:txBody>
        </p:sp>
        <p:sp>
          <p:nvSpPr>
            <p:cNvPr id="9" name="Freeform 14"/>
            <p:cNvSpPr>
              <a:spLocks noEditPoints="1"/>
            </p:cNvSpPr>
            <p:nvPr userDrawn="1"/>
          </p:nvSpPr>
          <p:spPr bwMode="auto">
            <a:xfrm>
              <a:off x="6565900" y="6264275"/>
              <a:ext cx="222250" cy="301626"/>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a:lstStyle/>
            <a:p>
              <a:pPr>
                <a:defRPr/>
              </a:pPr>
              <a:endParaRPr lang="nl-NL"/>
            </a:p>
          </p:txBody>
        </p:sp>
        <p:sp>
          <p:nvSpPr>
            <p:cNvPr id="10" name="Freeform 15"/>
            <p:cNvSpPr>
              <a:spLocks noEditPoints="1"/>
            </p:cNvSpPr>
            <p:nvPr userDrawn="1"/>
          </p:nvSpPr>
          <p:spPr bwMode="auto">
            <a:xfrm>
              <a:off x="7283450" y="6264275"/>
              <a:ext cx="222250" cy="301626"/>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a:lstStyle/>
            <a:p>
              <a:pPr>
                <a:defRPr/>
              </a:pPr>
              <a:endParaRPr lang="nl-NL"/>
            </a:p>
          </p:txBody>
        </p:sp>
        <p:sp>
          <p:nvSpPr>
            <p:cNvPr id="1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a:lstStyle/>
            <a:p>
              <a:pPr>
                <a:defRPr/>
              </a:pPr>
              <a:endParaRPr lang="nl-NL"/>
            </a:p>
          </p:txBody>
        </p:sp>
        <p:sp>
          <p:nvSpPr>
            <p:cNvPr id="1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a:lstStyle/>
            <a:p>
              <a:pPr>
                <a:defRPr/>
              </a:pPr>
              <a:endParaRPr lang="nl-NL"/>
            </a:p>
          </p:txBody>
        </p:sp>
        <p:sp>
          <p:nvSpPr>
            <p:cNvPr id="1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a:lstStyle/>
            <a:p>
              <a:pPr>
                <a:defRPr/>
              </a:pPr>
              <a:endParaRPr lang="nl-NL"/>
            </a:p>
          </p:txBody>
        </p:sp>
        <p:sp>
          <p:nvSpPr>
            <p:cNvPr id="1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a:lstStyle/>
            <a:p>
              <a:pPr>
                <a:defRPr/>
              </a:pPr>
              <a:endParaRPr lang="nl-NL"/>
            </a:p>
          </p:txBody>
        </p:sp>
      </p:grpSp>
      <p:sp>
        <p:nvSpPr>
          <p:cNvPr id="4" name="Tijdelijke aanduiding voor afbeelding 3"/>
          <p:cNvSpPr>
            <a:spLocks noGrp="1"/>
          </p:cNvSpPr>
          <p:nvPr>
            <p:ph type="pic" sz="quarter" idx="15"/>
          </p:nvPr>
        </p:nvSpPr>
        <p:spPr>
          <a:xfrm>
            <a:off x="0" y="0"/>
            <a:ext cx="9144000" cy="6857999"/>
          </a:xfrm>
          <a:solidFill>
            <a:schemeClr val="bg1"/>
          </a:solidFill>
        </p:spPr>
        <p:txBody>
          <a:bodyPr rtlCol="0">
            <a:noAutofit/>
          </a:bodyPr>
          <a:lstStyle>
            <a:lvl1pPr marL="0" indent="0">
              <a:buNone/>
              <a:defRPr/>
            </a:lvl1pPr>
          </a:lstStyle>
          <a:p>
            <a:pPr lvl="0"/>
            <a:r>
              <a:rPr lang="nl-NL" noProof="0"/>
              <a:t>Klik op het pictogram als u een afbeelding wilt toevoegen</a:t>
            </a:r>
          </a:p>
        </p:txBody>
      </p:sp>
    </p:spTree>
  </p:cSld>
  <p:clrMapOvr>
    <a:masterClrMapping/>
  </p:clrMapOvr>
  <p:transition spd="med"/>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522288" y="1004888"/>
            <a:ext cx="8099425" cy="5334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NL"/>
              <a:t>Klik om de stijl te bewerken</a:t>
            </a:r>
          </a:p>
        </p:txBody>
      </p:sp>
      <p:sp>
        <p:nvSpPr>
          <p:cNvPr id="2051" name="Tijdelijke aanduiding voor tekst 2"/>
          <p:cNvSpPr>
            <a:spLocks noGrp="1"/>
          </p:cNvSpPr>
          <p:nvPr>
            <p:ph type="body" idx="1"/>
          </p:nvPr>
        </p:nvSpPr>
        <p:spPr bwMode="auto">
          <a:xfrm>
            <a:off x="522288" y="1814513"/>
            <a:ext cx="8099425" cy="41259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493838" y="6415088"/>
            <a:ext cx="1079500"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&lt;datum&gt;</a:t>
            </a:r>
          </a:p>
        </p:txBody>
      </p:sp>
      <p:sp>
        <p:nvSpPr>
          <p:cNvPr id="5" name="Tijdelijke aanduiding voor voettekst 4"/>
          <p:cNvSpPr>
            <a:spLocks noGrp="1"/>
          </p:cNvSpPr>
          <p:nvPr>
            <p:ph type="ftr" sz="quarter" idx="3"/>
          </p:nvPr>
        </p:nvSpPr>
        <p:spPr>
          <a:xfrm>
            <a:off x="2789238" y="6415088"/>
            <a:ext cx="3960812"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	</a:t>
            </a:r>
            <a:fld id="{931D10AA-800B-4D60-8BF6-37A8145AAFD6}" type="slidenum">
              <a:rPr lang="nl-NL"/>
              <a:pPr>
                <a:defRPr/>
              </a:pPr>
              <a:t>‹#›</a:t>
            </a:fld>
            <a:endParaRPr lang="nl-NL"/>
          </a:p>
        </p:txBody>
      </p:sp>
      <p:sp>
        <p:nvSpPr>
          <p:cNvPr id="6" name="Tijdelijke aanduiding voor dianummer 5"/>
          <p:cNvSpPr>
            <a:spLocks noGrp="1"/>
          </p:cNvSpPr>
          <p:nvPr>
            <p:ph type="sldNum" sz="quarter" idx="4"/>
          </p:nvPr>
        </p:nvSpPr>
        <p:spPr>
          <a:xfrm>
            <a:off x="522288" y="6415088"/>
            <a:ext cx="809625" cy="152400"/>
          </a:xfrm>
          <a:prstGeom prst="rect">
            <a:avLst/>
          </a:prstGeom>
        </p:spPr>
        <p:txBody>
          <a:bodyPr vert="horz" lIns="0" tIns="0" rIns="0" bIns="0" rtlCol="0" anchor="ctr"/>
          <a:lstStyle>
            <a:lvl1pPr algn="l">
              <a:lnSpc>
                <a:spcPts val="1200"/>
              </a:lnSpc>
              <a:defRPr sz="1000">
                <a:solidFill>
                  <a:schemeClr val="accent1"/>
                </a:solidFill>
              </a:defRPr>
            </a:lvl1pPr>
          </a:lstStyle>
          <a:p>
            <a:pPr>
              <a:defRPr/>
            </a:pPr>
            <a:r>
              <a:rPr lang="nl-NL"/>
              <a:t>Pagina </a:t>
            </a:r>
            <a:fld id="{1D7B9039-1482-4ABE-86EA-CACE1AB8C6AA}" type="slidenum">
              <a:rPr lang="nl-NL"/>
              <a:pPr>
                <a:defRPr/>
              </a:pPr>
              <a:t>‹#›</a:t>
            </a:fld>
            <a:endParaRPr lang="nl-NL"/>
          </a:p>
        </p:txBody>
      </p:sp>
      <p:sp>
        <p:nvSpPr>
          <p:cNvPr id="7" name="Rechthoek 6"/>
          <p:cNvSpPr/>
          <p:nvPr/>
        </p:nvSpPr>
        <p:spPr>
          <a:xfrm>
            <a:off x="522288" y="593725"/>
            <a:ext cx="8099425" cy="5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18" name="Rechthoek 17"/>
          <p:cNvSpPr/>
          <p:nvPr/>
        </p:nvSpPr>
        <p:spPr>
          <a:xfrm>
            <a:off x="522288" y="6264275"/>
            <a:ext cx="8099425" cy="111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pic>
        <p:nvPicPr>
          <p:cNvPr id="2057" name="Afbeelding 18"/>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199313" y="6415088"/>
            <a:ext cx="1104900" cy="1365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9" r:id="rId1"/>
    <p:sldLayoutId id="2147484090" r:id="rId2"/>
    <p:sldLayoutId id="2147484083" r:id="rId3"/>
    <p:sldLayoutId id="2147484084" r:id="rId4"/>
    <p:sldLayoutId id="2147484085" r:id="rId5"/>
    <p:sldLayoutId id="2147484086" r:id="rId6"/>
    <p:sldLayoutId id="2147484087" r:id="rId7"/>
    <p:sldLayoutId id="2147484088" r:id="rId8"/>
    <p:sldLayoutId id="2147484091" r:id="rId9"/>
    <p:sldLayoutId id="2147484092" r:id="rId10"/>
    <p:sldLayoutId id="2147484093" r:id="rId11"/>
    <p:sldLayoutId id="2147484094" r:id="rId12"/>
    <p:sldLayoutId id="2147484095" r:id="rId13"/>
  </p:sldLayoutIdLst>
  <p:transition spd="med"/>
  <p:hf sldNum="0" hdr="0" dt="0"/>
  <p:txStyles>
    <p:titleStyle>
      <a:lvl1pPr algn="l" rtl="0" eaLnBrk="0" fontAlgn="base" hangingPunct="0">
        <a:lnSpc>
          <a:spcPts val="4200"/>
        </a:lnSpc>
        <a:spcBef>
          <a:spcPct val="0"/>
        </a:spcBef>
        <a:spcAft>
          <a:spcPct val="0"/>
        </a:spcAft>
        <a:defRPr sz="4000" b="1" kern="1200">
          <a:solidFill>
            <a:schemeClr val="tx2"/>
          </a:solidFill>
          <a:latin typeface="+mj-lt"/>
          <a:ea typeface="+mj-ea"/>
          <a:cs typeface="+mj-cs"/>
        </a:defRPr>
      </a:lvl1pPr>
      <a:lvl2pPr algn="l" rtl="0" eaLnBrk="0" fontAlgn="base" hangingPunct="0">
        <a:lnSpc>
          <a:spcPts val="4200"/>
        </a:lnSpc>
        <a:spcBef>
          <a:spcPct val="0"/>
        </a:spcBef>
        <a:spcAft>
          <a:spcPct val="0"/>
        </a:spcAft>
        <a:defRPr sz="4000" b="1">
          <a:solidFill>
            <a:schemeClr val="tx2"/>
          </a:solidFill>
          <a:latin typeface="Calibri" pitchFamily="34" charset="0"/>
        </a:defRPr>
      </a:lvl2pPr>
      <a:lvl3pPr algn="l" rtl="0" eaLnBrk="0" fontAlgn="base" hangingPunct="0">
        <a:lnSpc>
          <a:spcPts val="4200"/>
        </a:lnSpc>
        <a:spcBef>
          <a:spcPct val="0"/>
        </a:spcBef>
        <a:spcAft>
          <a:spcPct val="0"/>
        </a:spcAft>
        <a:defRPr sz="4000" b="1">
          <a:solidFill>
            <a:schemeClr val="tx2"/>
          </a:solidFill>
          <a:latin typeface="Calibri" pitchFamily="34" charset="0"/>
        </a:defRPr>
      </a:lvl3pPr>
      <a:lvl4pPr algn="l" rtl="0" eaLnBrk="0" fontAlgn="base" hangingPunct="0">
        <a:lnSpc>
          <a:spcPts val="4200"/>
        </a:lnSpc>
        <a:spcBef>
          <a:spcPct val="0"/>
        </a:spcBef>
        <a:spcAft>
          <a:spcPct val="0"/>
        </a:spcAft>
        <a:defRPr sz="4000" b="1">
          <a:solidFill>
            <a:schemeClr val="tx2"/>
          </a:solidFill>
          <a:latin typeface="Calibri" pitchFamily="34" charset="0"/>
        </a:defRPr>
      </a:lvl4pPr>
      <a:lvl5pPr algn="l" rtl="0" eaLnBrk="0" fontAlgn="base" hangingPunct="0">
        <a:lnSpc>
          <a:spcPts val="4200"/>
        </a:lnSpc>
        <a:spcBef>
          <a:spcPct val="0"/>
        </a:spcBef>
        <a:spcAft>
          <a:spcPct val="0"/>
        </a:spcAft>
        <a:defRPr sz="4000" b="1">
          <a:solidFill>
            <a:schemeClr val="tx2"/>
          </a:solidFill>
          <a:latin typeface="Calibri" pitchFamily="34" charset="0"/>
        </a:defRPr>
      </a:lvl5pPr>
      <a:lvl6pPr marL="457200" algn="l" rtl="0" fontAlgn="base">
        <a:lnSpc>
          <a:spcPts val="4200"/>
        </a:lnSpc>
        <a:spcBef>
          <a:spcPct val="0"/>
        </a:spcBef>
        <a:spcAft>
          <a:spcPct val="0"/>
        </a:spcAft>
        <a:defRPr sz="4000" b="1">
          <a:solidFill>
            <a:schemeClr val="tx2"/>
          </a:solidFill>
          <a:latin typeface="Calibri" pitchFamily="34" charset="0"/>
        </a:defRPr>
      </a:lvl6pPr>
      <a:lvl7pPr marL="914400" algn="l" rtl="0" fontAlgn="base">
        <a:lnSpc>
          <a:spcPts val="4200"/>
        </a:lnSpc>
        <a:spcBef>
          <a:spcPct val="0"/>
        </a:spcBef>
        <a:spcAft>
          <a:spcPct val="0"/>
        </a:spcAft>
        <a:defRPr sz="4000" b="1">
          <a:solidFill>
            <a:schemeClr val="tx2"/>
          </a:solidFill>
          <a:latin typeface="Calibri" pitchFamily="34" charset="0"/>
        </a:defRPr>
      </a:lvl7pPr>
      <a:lvl8pPr marL="1371600" algn="l" rtl="0" fontAlgn="base">
        <a:lnSpc>
          <a:spcPts val="4200"/>
        </a:lnSpc>
        <a:spcBef>
          <a:spcPct val="0"/>
        </a:spcBef>
        <a:spcAft>
          <a:spcPct val="0"/>
        </a:spcAft>
        <a:defRPr sz="4000" b="1">
          <a:solidFill>
            <a:schemeClr val="tx2"/>
          </a:solidFill>
          <a:latin typeface="Calibri" pitchFamily="34" charset="0"/>
        </a:defRPr>
      </a:lvl8pPr>
      <a:lvl9pPr marL="1828800" algn="l" rtl="0" fontAlgn="base">
        <a:lnSpc>
          <a:spcPts val="4200"/>
        </a:lnSpc>
        <a:spcBef>
          <a:spcPct val="0"/>
        </a:spcBef>
        <a:spcAft>
          <a:spcPct val="0"/>
        </a:spcAft>
        <a:defRPr sz="4000" b="1">
          <a:solidFill>
            <a:schemeClr val="tx2"/>
          </a:solidFill>
          <a:latin typeface="Calibri" pitchFamily="34" charset="0"/>
        </a:defRPr>
      </a:lvl9pPr>
    </p:titleStyle>
    <p:bodyStyle>
      <a:lvl1pPr marL="322263" indent="-322263"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1pPr>
      <a:lvl2pPr marL="647700" indent="-325438"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2pPr>
      <a:lvl3pPr marL="969963"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3pPr>
      <a:lvl4pPr marL="1293813" indent="-322263"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4pPr>
      <a:lvl5pPr marL="1619250"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heares.2011.02.001"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onlinelibrary.wiley.com/doi/10.1111/joa.14045#joa14045-fig-0002" TargetMode="External"/><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hyperlink" Target="https://doi.org/10.1111/joa.14045" TargetMode="External"/><Relationship Id="rId4" Type="http://schemas.openxmlformats.org/officeDocument/2006/relationships/hyperlink" Target="https://onlinelibrary.wiley.com/doi/10.1111/joa.14045#joa14045-bib-00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doi.org/10.1111/joa.1404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07/s10162-023-00892-4"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doi.org/10.1152/physrev.2001.81.3.1305"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E8iGbkHEJY"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xqFQoTCPCsta_668YCFYNp2wodofAAUQ&amp;url=http://www.evdcweb.org/lessons/ts/audiogram.html&amp;ei=9xauVbDVC4PT7Qah4YOIBQ&amp;bvm=bv.98197061,d.d24&amp;psig=AFQjCNEP7FCT4y7RYsb5xvaa6v338LHhIQ&amp;ust=1437558893849079"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gif"/><Relationship Id="rId1" Type="http://schemas.openxmlformats.org/officeDocument/2006/relationships/slideLayout" Target="../slideLayouts/slideLayout3.xml"/><Relationship Id="rId4" Type="http://schemas.openxmlformats.org/officeDocument/2006/relationships/image" Target="../media/image57.tiff"/></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0CAcQjRxqFQoTCPCsta_668YCFYNp2wodofAAUQ&amp;url=http://www.evdcweb.org/lessons/ts/audiogram.html&amp;ei=9xauVbDVC4PT7Qah4YOIBQ&amp;bvm=bv.98197061,d.d24&amp;psig=AFQjCNEP7FCT4y7RYsb5xvaa6v338LHhIQ&amp;ust=143755889384907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3.xml"/><Relationship Id="rId5" Type="http://schemas.openxmlformats.org/officeDocument/2006/relationships/image" Target="../media/image70.jpg"/><Relationship Id="rId4" Type="http://schemas.openxmlformats.org/officeDocument/2006/relationships/image" Target="../media/image69.jp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3.xml"/><Relationship Id="rId5" Type="http://schemas.openxmlformats.org/officeDocument/2006/relationships/image" Target="../media/image84.jpg"/><Relationship Id="rId4" Type="http://schemas.openxmlformats.org/officeDocument/2006/relationships/image" Target="../media/image83.jp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3.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hyperlink" Target="https://www.medel.com/nl/hearing-solutions/cochlear-implants/closest-to-natural-hearing"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ctrTitle"/>
          </p:nvPr>
        </p:nvSpPr>
        <p:spPr>
          <a:xfrm>
            <a:off x="846138" y="1003300"/>
            <a:ext cx="7451725" cy="533400"/>
          </a:xfrm>
        </p:spPr>
        <p:txBody>
          <a:bodyPr/>
          <a:lstStyle/>
          <a:p>
            <a:pPr algn="ctr" eaLnBrk="1" hangingPunct="1"/>
            <a:r>
              <a:rPr lang="nl-NL" dirty="0" err="1"/>
              <a:t>Guest</a:t>
            </a:r>
            <a:r>
              <a:rPr lang="nl-NL"/>
              <a:t> </a:t>
            </a:r>
            <a:r>
              <a:rPr lang="nl-NL" err="1"/>
              <a:t>lecture</a:t>
            </a:r>
            <a:endParaRPr lang="nl-NL" sz="3600"/>
          </a:p>
        </p:txBody>
      </p:sp>
      <p:sp>
        <p:nvSpPr>
          <p:cNvPr id="8195" name="Ondertitel 2"/>
          <p:cNvSpPr>
            <a:spLocks noGrp="1"/>
          </p:cNvSpPr>
          <p:nvPr>
            <p:ph type="subTitle" idx="1"/>
          </p:nvPr>
        </p:nvSpPr>
        <p:spPr>
          <a:xfrm>
            <a:off x="846138" y="1867694"/>
            <a:ext cx="7451725" cy="533400"/>
          </a:xfrm>
        </p:spPr>
        <p:txBody>
          <a:bodyPr/>
          <a:lstStyle/>
          <a:p>
            <a:pPr algn="ctr" eaLnBrk="1" hangingPunct="1"/>
            <a:r>
              <a:rPr lang="nl-NL" sz="3200" dirty="0"/>
              <a:t>Hearing </a:t>
            </a:r>
            <a:r>
              <a:rPr lang="nl-NL" sz="3200" dirty="0" err="1"/>
              <a:t>impairment</a:t>
            </a:r>
            <a:r>
              <a:rPr lang="nl-NL" sz="3200" dirty="0"/>
              <a:t> </a:t>
            </a:r>
            <a:r>
              <a:rPr lang="nl-NL" sz="3200" dirty="0" err="1"/>
              <a:t>and</a:t>
            </a:r>
            <a:r>
              <a:rPr lang="nl-NL" sz="3200" dirty="0"/>
              <a:t> </a:t>
            </a:r>
            <a:r>
              <a:rPr lang="nl-NL" sz="3200" dirty="0" err="1"/>
              <a:t>rehabilitation</a:t>
            </a:r>
            <a:endParaRPr lang="nl-NL" sz="3200" dirty="0"/>
          </a:p>
          <a:p>
            <a:pPr algn="ctr" eaLnBrk="1" hangingPunct="1"/>
            <a:r>
              <a:rPr lang="nl-NL" sz="3200" dirty="0"/>
              <a:t>Step 1: </a:t>
            </a:r>
            <a:r>
              <a:rPr lang="nl-NL" sz="3200" dirty="0" err="1"/>
              <a:t>https</a:t>
            </a:r>
            <a:r>
              <a:rPr lang="nl-NL" sz="3200" dirty="0"/>
              <a:t>://</a:t>
            </a:r>
            <a:r>
              <a:rPr lang="nl-NL" sz="3200" dirty="0" err="1"/>
              <a:t>form.typeform.com</a:t>
            </a:r>
            <a:r>
              <a:rPr lang="nl-NL" sz="3200" dirty="0"/>
              <a:t>/</a:t>
            </a:r>
            <a:r>
              <a:rPr lang="nl-NL" sz="3200" dirty="0" err="1"/>
              <a:t>to</a:t>
            </a:r>
            <a:r>
              <a:rPr lang="nl-NL" sz="3200" dirty="0"/>
              <a:t>/ViPUA0Ke</a:t>
            </a:r>
          </a:p>
        </p:txBody>
      </p:sp>
      <p:sp>
        <p:nvSpPr>
          <p:cNvPr id="8196" name="Tijdelijke aanduiding voor tekst 3"/>
          <p:cNvSpPr>
            <a:spLocks noGrp="1"/>
          </p:cNvSpPr>
          <p:nvPr>
            <p:ph type="body" sz="quarter" idx="10"/>
          </p:nvPr>
        </p:nvSpPr>
        <p:spPr>
          <a:xfrm>
            <a:off x="846138" y="3645024"/>
            <a:ext cx="5346700" cy="635000"/>
          </a:xfrm>
        </p:spPr>
        <p:txBody>
          <a:bodyPr/>
          <a:lstStyle/>
          <a:p>
            <a:pPr eaLnBrk="1" hangingPunct="1"/>
            <a:r>
              <a:rPr lang="nl-NL">
                <a:solidFill>
                  <a:schemeClr val="bg1"/>
                </a:solidFill>
              </a:rPr>
              <a:t>Cris Lanting</a:t>
            </a:r>
          </a:p>
          <a:p>
            <a:pPr eaLnBrk="1" hangingPunct="1"/>
            <a:r>
              <a:rPr lang="nl-NL">
                <a:solidFill>
                  <a:schemeClr val="bg1"/>
                </a:solidFill>
              </a:rPr>
              <a:t>Klinisch Fysicus-audioloog</a:t>
            </a:r>
          </a:p>
          <a:p>
            <a:pPr eaLnBrk="1" hangingPunct="1"/>
            <a:r>
              <a:rPr lang="nl-NL" err="1">
                <a:solidFill>
                  <a:schemeClr val="bg1"/>
                </a:solidFill>
              </a:rPr>
              <a:t>Cris.Lanting@radboudumc.nl</a:t>
            </a:r>
            <a:endParaRPr lang="nl-NL">
              <a:solidFill>
                <a:schemeClr val="bg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1D53-D2EE-8241-BFB7-C025AC359E4A}"/>
              </a:ext>
            </a:extLst>
          </p:cNvPr>
          <p:cNvSpPr>
            <a:spLocks noGrp="1"/>
          </p:cNvSpPr>
          <p:nvPr>
            <p:ph type="title"/>
          </p:nvPr>
        </p:nvSpPr>
        <p:spPr/>
        <p:txBody>
          <a:bodyPr/>
          <a:lstStyle/>
          <a:p>
            <a:r>
              <a:rPr lang="en-NL"/>
              <a:t>sensitivity: thresholds across species </a:t>
            </a:r>
          </a:p>
        </p:txBody>
      </p:sp>
      <p:pic>
        <p:nvPicPr>
          <p:cNvPr id="6" name="Content Placeholder 5">
            <a:extLst>
              <a:ext uri="{FF2B5EF4-FFF2-40B4-BE49-F238E27FC236}">
                <a16:creationId xmlns:a16="http://schemas.microsoft.com/office/drawing/2014/main" id="{6F875947-3477-7545-852F-9D6D2144CC0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24920" y="1814513"/>
            <a:ext cx="5894160" cy="4125912"/>
          </a:xfrm>
        </p:spPr>
      </p:pic>
      <p:sp>
        <p:nvSpPr>
          <p:cNvPr id="4" name="Footer Placeholder 3">
            <a:extLst>
              <a:ext uri="{FF2B5EF4-FFF2-40B4-BE49-F238E27FC236}">
                <a16:creationId xmlns:a16="http://schemas.microsoft.com/office/drawing/2014/main" id="{D3CBB964-CEA3-EC4C-9685-68F0514E742A}"/>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10</a:t>
            </a:fld>
            <a:endParaRPr lang="nl-NL"/>
          </a:p>
        </p:txBody>
      </p:sp>
      <p:sp>
        <p:nvSpPr>
          <p:cNvPr id="7" name="TextBox 6">
            <a:extLst>
              <a:ext uri="{FF2B5EF4-FFF2-40B4-BE49-F238E27FC236}">
                <a16:creationId xmlns:a16="http://schemas.microsoft.com/office/drawing/2014/main" id="{F8ED37A6-A91A-DB45-8B3C-FD97660B34FA}"/>
              </a:ext>
            </a:extLst>
          </p:cNvPr>
          <p:cNvSpPr txBox="1"/>
          <p:nvPr/>
        </p:nvSpPr>
        <p:spPr>
          <a:xfrm>
            <a:off x="323528" y="6216650"/>
            <a:ext cx="5701924" cy="707886"/>
          </a:xfrm>
          <a:prstGeom prst="rect">
            <a:avLst/>
          </a:prstGeom>
          <a:noFill/>
        </p:spPr>
        <p:txBody>
          <a:bodyPr wrap="square" rtlCol="0">
            <a:spAutoFit/>
          </a:bodyPr>
          <a:lstStyle/>
          <a:p>
            <a:pPr algn="l"/>
            <a:r>
              <a:rPr lang="en-GB" sz="1000" err="1"/>
              <a:t>Osmanski</a:t>
            </a:r>
            <a:r>
              <a:rPr lang="en-GB" sz="1000"/>
              <a:t>, M.S., Wang, X., 2011. Measurement of absolute auditory thresholds in the common marmoset (Callithrix jacchus). </a:t>
            </a:r>
          </a:p>
          <a:p>
            <a:pPr algn="l"/>
            <a:r>
              <a:rPr lang="en-GB" sz="1000"/>
              <a:t>Hearing Research 277, 127–133. </a:t>
            </a:r>
            <a:r>
              <a:rPr lang="en-GB" sz="1000">
                <a:hlinkClick r:id="rId3"/>
              </a:rPr>
              <a:t>https://doi.org/10.1016/j.heares.2011.02.001</a:t>
            </a:r>
            <a:endParaRPr lang="en-GB" sz="1000"/>
          </a:p>
          <a:p>
            <a:pPr algn="l"/>
            <a:endParaRPr lang="en-NL" sz="1000"/>
          </a:p>
        </p:txBody>
      </p:sp>
      <p:sp>
        <p:nvSpPr>
          <p:cNvPr id="3" name="Freeform 2">
            <a:extLst>
              <a:ext uri="{FF2B5EF4-FFF2-40B4-BE49-F238E27FC236}">
                <a16:creationId xmlns:a16="http://schemas.microsoft.com/office/drawing/2014/main" id="{832895C6-30C3-A861-D0AD-572833855B94}"/>
              </a:ext>
            </a:extLst>
          </p:cNvPr>
          <p:cNvSpPr/>
          <p:nvPr/>
        </p:nvSpPr>
        <p:spPr>
          <a:xfrm>
            <a:off x="2361363" y="1818752"/>
            <a:ext cx="4943789" cy="3526971"/>
          </a:xfrm>
          <a:custGeom>
            <a:avLst/>
            <a:gdLst>
              <a:gd name="connsiteX0" fmla="*/ 381837 w 4943789"/>
              <a:gd name="connsiteY0" fmla="*/ 40193 h 3526971"/>
              <a:gd name="connsiteX1" fmla="*/ 1306285 w 4943789"/>
              <a:gd name="connsiteY1" fmla="*/ 2029767 h 3526971"/>
              <a:gd name="connsiteX2" fmla="*/ 1698171 w 4943789"/>
              <a:gd name="connsiteY2" fmla="*/ 2371411 h 3526971"/>
              <a:gd name="connsiteX3" fmla="*/ 2090057 w 4943789"/>
              <a:gd name="connsiteY3" fmla="*/ 2361362 h 3526971"/>
              <a:gd name="connsiteX4" fmla="*/ 2441749 w 4943789"/>
              <a:gd name="connsiteY4" fmla="*/ 2793441 h 3526971"/>
              <a:gd name="connsiteX5" fmla="*/ 2692958 w 4943789"/>
              <a:gd name="connsiteY5" fmla="*/ 3014505 h 3526971"/>
              <a:gd name="connsiteX6" fmla="*/ 2944167 w 4943789"/>
              <a:gd name="connsiteY6" fmla="*/ 3094892 h 3526971"/>
              <a:gd name="connsiteX7" fmla="*/ 3225521 w 4943789"/>
              <a:gd name="connsiteY7" fmla="*/ 3114989 h 3526971"/>
              <a:gd name="connsiteX8" fmla="*/ 3979147 w 4943789"/>
              <a:gd name="connsiteY8" fmla="*/ 1808703 h 3526971"/>
              <a:gd name="connsiteX9" fmla="*/ 4049485 w 4943789"/>
              <a:gd name="connsiteY9" fmla="*/ 10048 h 3526971"/>
              <a:gd name="connsiteX10" fmla="*/ 4943789 w 4943789"/>
              <a:gd name="connsiteY10" fmla="*/ 10048 h 3526971"/>
              <a:gd name="connsiteX11" fmla="*/ 4923692 w 4943789"/>
              <a:gd name="connsiteY11" fmla="*/ 3526971 h 3526971"/>
              <a:gd name="connsiteX12" fmla="*/ 0 w 4943789"/>
              <a:gd name="connsiteY12" fmla="*/ 3496826 h 3526971"/>
              <a:gd name="connsiteX13" fmla="*/ 30145 w 4943789"/>
              <a:gd name="connsiteY13" fmla="*/ 0 h 3526971"/>
              <a:gd name="connsiteX14" fmla="*/ 381837 w 4943789"/>
              <a:gd name="connsiteY14" fmla="*/ 40193 h 352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43789" h="3526971">
                <a:moveTo>
                  <a:pt x="381837" y="40193"/>
                </a:moveTo>
                <a:lnTo>
                  <a:pt x="1306285" y="2029767"/>
                </a:lnTo>
                <a:lnTo>
                  <a:pt x="1698171" y="2371411"/>
                </a:lnTo>
                <a:lnTo>
                  <a:pt x="2090057" y="2361362"/>
                </a:lnTo>
                <a:lnTo>
                  <a:pt x="2441749" y="2793441"/>
                </a:lnTo>
                <a:lnTo>
                  <a:pt x="2692958" y="3014505"/>
                </a:lnTo>
                <a:lnTo>
                  <a:pt x="2944167" y="3094892"/>
                </a:lnTo>
                <a:lnTo>
                  <a:pt x="3225521" y="3114989"/>
                </a:lnTo>
                <a:lnTo>
                  <a:pt x="3979147" y="1808703"/>
                </a:lnTo>
                <a:lnTo>
                  <a:pt x="4049485" y="10048"/>
                </a:lnTo>
                <a:lnTo>
                  <a:pt x="4943789" y="10048"/>
                </a:lnTo>
                <a:lnTo>
                  <a:pt x="4923692" y="3526971"/>
                </a:lnTo>
                <a:lnTo>
                  <a:pt x="0" y="3496826"/>
                </a:lnTo>
                <a:lnTo>
                  <a:pt x="30145" y="0"/>
                </a:lnTo>
                <a:lnTo>
                  <a:pt x="381837" y="40193"/>
                </a:lnTo>
                <a:close/>
              </a:path>
            </a:pathLst>
          </a:custGeom>
          <a:solidFill>
            <a:srgbClr val="FFC000">
              <a:alpha val="13147"/>
            </a:srgb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Freeform 4">
            <a:extLst>
              <a:ext uri="{FF2B5EF4-FFF2-40B4-BE49-F238E27FC236}">
                <a16:creationId xmlns:a16="http://schemas.microsoft.com/office/drawing/2014/main" id="{2E3EEDE5-A672-4457-93A5-2FA472F306CF}"/>
              </a:ext>
            </a:extLst>
          </p:cNvPr>
          <p:cNvSpPr/>
          <p:nvPr/>
        </p:nvSpPr>
        <p:spPr>
          <a:xfrm>
            <a:off x="5787851" y="1828800"/>
            <a:ext cx="1165608" cy="3014505"/>
          </a:xfrm>
          <a:custGeom>
            <a:avLst/>
            <a:gdLst>
              <a:gd name="connsiteX0" fmla="*/ 0 w 1165608"/>
              <a:gd name="connsiteY0" fmla="*/ 2753248 h 3014505"/>
              <a:gd name="connsiteX1" fmla="*/ 60290 w 1165608"/>
              <a:gd name="connsiteY1" fmla="*/ 3014505 h 3014505"/>
              <a:gd name="connsiteX2" fmla="*/ 221063 w 1165608"/>
              <a:gd name="connsiteY2" fmla="*/ 2964264 h 3014505"/>
              <a:gd name="connsiteX3" fmla="*/ 582804 w 1165608"/>
              <a:gd name="connsiteY3" fmla="*/ 2522136 h 3014505"/>
              <a:gd name="connsiteX4" fmla="*/ 803868 w 1165608"/>
              <a:gd name="connsiteY4" fmla="*/ 2461846 h 3014505"/>
              <a:gd name="connsiteX5" fmla="*/ 964641 w 1165608"/>
              <a:gd name="connsiteY5" fmla="*/ 2069960 h 3014505"/>
              <a:gd name="connsiteX6" fmla="*/ 1075173 w 1165608"/>
              <a:gd name="connsiteY6" fmla="*/ 1537398 h 3014505"/>
              <a:gd name="connsiteX7" fmla="*/ 1165608 w 1165608"/>
              <a:gd name="connsiteY7" fmla="*/ 10048 h 3014505"/>
              <a:gd name="connsiteX8" fmla="*/ 622997 w 1165608"/>
              <a:gd name="connsiteY8" fmla="*/ 0 h 3014505"/>
              <a:gd name="connsiteX9" fmla="*/ 552659 w 1165608"/>
              <a:gd name="connsiteY9" fmla="*/ 1788607 h 3014505"/>
              <a:gd name="connsiteX10" fmla="*/ 0 w 1165608"/>
              <a:gd name="connsiteY10" fmla="*/ 2753248 h 301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608" h="3014505">
                <a:moveTo>
                  <a:pt x="0" y="2753248"/>
                </a:moveTo>
                <a:lnTo>
                  <a:pt x="60290" y="3014505"/>
                </a:lnTo>
                <a:lnTo>
                  <a:pt x="221063" y="2964264"/>
                </a:lnTo>
                <a:lnTo>
                  <a:pt x="582804" y="2522136"/>
                </a:lnTo>
                <a:lnTo>
                  <a:pt x="803868" y="2461846"/>
                </a:lnTo>
                <a:lnTo>
                  <a:pt x="964641" y="2069960"/>
                </a:lnTo>
                <a:lnTo>
                  <a:pt x="1075173" y="1537398"/>
                </a:lnTo>
                <a:lnTo>
                  <a:pt x="1165608" y="10048"/>
                </a:lnTo>
                <a:lnTo>
                  <a:pt x="622997" y="0"/>
                </a:lnTo>
                <a:lnTo>
                  <a:pt x="552659" y="1788607"/>
                </a:lnTo>
                <a:lnTo>
                  <a:pt x="0" y="2753248"/>
                </a:lnTo>
                <a:close/>
              </a:path>
            </a:pathLst>
          </a:custGeom>
          <a:solidFill>
            <a:srgbClr val="00B050">
              <a:alpha val="8878"/>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8007486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5C9A749E-0BC3-D543-93DD-C5FAFEED71D1}"/>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3291" y="1682899"/>
            <a:ext cx="5662965" cy="4535384"/>
          </a:xfrm>
        </p:spPr>
      </p:pic>
      <p:sp>
        <p:nvSpPr>
          <p:cNvPr id="2" name="Title 1">
            <a:extLst>
              <a:ext uri="{FF2B5EF4-FFF2-40B4-BE49-F238E27FC236}">
                <a16:creationId xmlns:a16="http://schemas.microsoft.com/office/drawing/2014/main" id="{D816E090-402F-7341-9213-7CDF836E871C}"/>
              </a:ext>
            </a:extLst>
          </p:cNvPr>
          <p:cNvSpPr>
            <a:spLocks noGrp="1"/>
          </p:cNvSpPr>
          <p:nvPr>
            <p:ph type="title"/>
          </p:nvPr>
        </p:nvSpPr>
        <p:spPr/>
        <p:txBody>
          <a:bodyPr/>
          <a:lstStyle/>
          <a:p>
            <a:r>
              <a:rPr lang="en-GB"/>
              <a:t>S</a:t>
            </a:r>
            <a:r>
              <a:rPr lang="en-NL"/>
              <a:t>ensitivity: range of frequencies</a:t>
            </a:r>
          </a:p>
        </p:txBody>
      </p:sp>
      <p:sp>
        <p:nvSpPr>
          <p:cNvPr id="4" name="Footer Placeholder 3">
            <a:extLst>
              <a:ext uri="{FF2B5EF4-FFF2-40B4-BE49-F238E27FC236}">
                <a16:creationId xmlns:a16="http://schemas.microsoft.com/office/drawing/2014/main" id="{8487F823-48D1-9446-B501-8743A0CA0F6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11</a:t>
            </a:fld>
            <a:endParaRPr lang="nl-NL"/>
          </a:p>
        </p:txBody>
      </p:sp>
      <p:sp>
        <p:nvSpPr>
          <p:cNvPr id="7" name="TextBox 6">
            <a:extLst>
              <a:ext uri="{FF2B5EF4-FFF2-40B4-BE49-F238E27FC236}">
                <a16:creationId xmlns:a16="http://schemas.microsoft.com/office/drawing/2014/main" id="{2D650D54-8FBD-7C4C-9CDB-4551E0C8171E}"/>
              </a:ext>
            </a:extLst>
          </p:cNvPr>
          <p:cNvSpPr txBox="1"/>
          <p:nvPr/>
        </p:nvSpPr>
        <p:spPr>
          <a:xfrm>
            <a:off x="5652120" y="1620808"/>
            <a:ext cx="1019454" cy="513763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NL"/>
          </a:p>
        </p:txBody>
      </p:sp>
      <p:sp>
        <p:nvSpPr>
          <p:cNvPr id="8" name="TextBox 7">
            <a:extLst>
              <a:ext uri="{FF2B5EF4-FFF2-40B4-BE49-F238E27FC236}">
                <a16:creationId xmlns:a16="http://schemas.microsoft.com/office/drawing/2014/main" id="{B9E67D00-3F8B-2346-BBBC-38E95295126C}"/>
              </a:ext>
            </a:extLst>
          </p:cNvPr>
          <p:cNvSpPr txBox="1"/>
          <p:nvPr/>
        </p:nvSpPr>
        <p:spPr>
          <a:xfrm>
            <a:off x="6724277" y="2060848"/>
            <a:ext cx="1329210" cy="461665"/>
          </a:xfrm>
          <a:prstGeom prst="rect">
            <a:avLst/>
          </a:prstGeom>
          <a:noFill/>
        </p:spPr>
        <p:txBody>
          <a:bodyPr wrap="none" rtlCol="0">
            <a:spAutoFit/>
          </a:bodyPr>
          <a:lstStyle/>
          <a:p>
            <a:r>
              <a:rPr lang="en-NL"/>
              <a:t>ultrasoon</a:t>
            </a:r>
          </a:p>
        </p:txBody>
      </p:sp>
      <p:sp>
        <p:nvSpPr>
          <p:cNvPr id="9" name="TextBox 8">
            <a:extLst>
              <a:ext uri="{FF2B5EF4-FFF2-40B4-BE49-F238E27FC236}">
                <a16:creationId xmlns:a16="http://schemas.microsoft.com/office/drawing/2014/main" id="{6F261E46-73DD-4841-9DCB-D28121EE13D9}"/>
              </a:ext>
            </a:extLst>
          </p:cNvPr>
          <p:cNvSpPr txBox="1"/>
          <p:nvPr/>
        </p:nvSpPr>
        <p:spPr>
          <a:xfrm>
            <a:off x="3275856" y="1675740"/>
            <a:ext cx="570141" cy="5137636"/>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endParaRPr lang="en-NL"/>
          </a:p>
        </p:txBody>
      </p:sp>
      <p:sp>
        <p:nvSpPr>
          <p:cNvPr id="10" name="TextBox 9">
            <a:extLst>
              <a:ext uri="{FF2B5EF4-FFF2-40B4-BE49-F238E27FC236}">
                <a16:creationId xmlns:a16="http://schemas.microsoft.com/office/drawing/2014/main" id="{7657CBAB-0C0D-B347-88DA-37914BCAAF11}"/>
              </a:ext>
            </a:extLst>
          </p:cNvPr>
          <p:cNvSpPr txBox="1"/>
          <p:nvPr/>
        </p:nvSpPr>
        <p:spPr>
          <a:xfrm>
            <a:off x="1732293" y="6280585"/>
            <a:ext cx="1346844" cy="461665"/>
          </a:xfrm>
          <a:prstGeom prst="rect">
            <a:avLst/>
          </a:prstGeom>
          <a:noFill/>
        </p:spPr>
        <p:txBody>
          <a:bodyPr wrap="none" rtlCol="0">
            <a:spAutoFit/>
          </a:bodyPr>
          <a:lstStyle/>
          <a:p>
            <a:r>
              <a:rPr lang="en-NL"/>
              <a:t>infrasoon</a:t>
            </a:r>
          </a:p>
        </p:txBody>
      </p:sp>
    </p:spTree>
    <p:extLst>
      <p:ext uri="{BB962C8B-B14F-4D97-AF65-F5344CB8AC3E}">
        <p14:creationId xmlns:p14="http://schemas.microsoft.com/office/powerpoint/2010/main" val="25881789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5"/>
          <p:cNvSpPr>
            <a:spLocks/>
          </p:cNvSpPr>
          <p:nvPr/>
        </p:nvSpPr>
        <p:spPr bwMode="auto">
          <a:xfrm>
            <a:off x="473075" y="374997"/>
            <a:ext cx="8688388" cy="893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ext uri="{91240B29-F687-4f45-9708-019B960494DF}"/>
            <a:ext uri="{AF507438-7753-43e0-B8FC-AC1667EBCBE1}"/>
          </a:extLst>
        </p:spPr>
        <p:txBody>
          <a:bodyPr lIns="26788" tIns="26788" rIns="26788" bIns="26788" anchor="b"/>
          <a:lstStyle/>
          <a:p>
            <a:pPr algn="l" defTabSz="410751">
              <a:defRPr/>
            </a:pPr>
            <a:r>
              <a:rPr lang="nl-NL" sz="4000" b="1" err="1">
                <a:solidFill>
                  <a:schemeClr val="tx2"/>
                </a:solidFill>
                <a:latin typeface="+mj-lt"/>
                <a:ea typeface="ＭＳ Ｐゴシック" charset="0"/>
                <a:cs typeface="Helvetica Neue Light" charset="0"/>
                <a:sym typeface="Helvetica Neue Light" charset="0"/>
              </a:rPr>
              <a:t>Anatomy</a:t>
            </a:r>
            <a:endParaRPr lang="nl-NL" sz="4000" b="1">
              <a:solidFill>
                <a:schemeClr val="tx2"/>
              </a:solidFill>
              <a:latin typeface="+mj-lt"/>
              <a:ea typeface="ＭＳ Ｐゴシック" charset="0"/>
              <a:cs typeface="ＭＳ Ｐゴシック" charset="0"/>
            </a:endParaRPr>
          </a:p>
        </p:txBody>
      </p:sp>
      <p:pic>
        <p:nvPicPr>
          <p:cNvPr id="13313" name="Picture 1"/>
          <p:cNvPicPr>
            <a:picLocks noChangeAspect="1" noChangeArrowheads="1"/>
          </p:cNvPicPr>
          <p:nvPr/>
        </p:nvPicPr>
        <p:blipFill>
          <a:blip r:embed="rId3" cstate="print"/>
          <a:srcRect/>
          <a:stretch>
            <a:fillRect/>
          </a:stretch>
        </p:blipFill>
        <p:spPr bwMode="auto">
          <a:xfrm>
            <a:off x="3563888" y="101983"/>
            <a:ext cx="5184576" cy="6781274"/>
          </a:xfrm>
          <a:prstGeom prst="rect">
            <a:avLst/>
          </a:prstGeom>
          <a:noFill/>
          <a:ln w="9525">
            <a:noFill/>
            <a:miter lim="800000"/>
            <a:headEnd/>
            <a:tailEnd/>
          </a:ln>
        </p:spPr>
      </p:pic>
      <p:sp>
        <p:nvSpPr>
          <p:cNvPr id="6" name="Rectangle 2"/>
          <p:cNvSpPr txBox="1">
            <a:spLocks noChangeArrowheads="1"/>
          </p:cNvSpPr>
          <p:nvPr/>
        </p:nvSpPr>
        <p:spPr bwMode="auto">
          <a:xfrm>
            <a:off x="578321" y="6309320"/>
            <a:ext cx="2736304" cy="3600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22263" lvl="0" indent="-336550" algn="l" eaLnBrk="1" hangingPunct="1">
              <a:lnSpc>
                <a:spcPts val="25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sz="1200" b="0" u="none" strike="noStrike" kern="1200" cap="none" spc="0" normalizeH="0" baseline="0" noProof="0" err="1">
                <a:ln>
                  <a:noFill/>
                </a:ln>
                <a:solidFill>
                  <a:schemeClr val="tx1"/>
                </a:solidFill>
                <a:effectLst/>
                <a:uLnTx/>
                <a:uFillTx/>
                <a:latin typeface="+mj-lt"/>
                <a:ea typeface="+mn-ea"/>
                <a:cs typeface="+mn-cs"/>
              </a:rPr>
              <a:t>Cunningham</a:t>
            </a:r>
            <a:r>
              <a:rPr kumimoji="0" lang="nl-NL" sz="1200" b="0" u="none" strike="noStrike" kern="1200" cap="none" spc="0" normalizeH="0" baseline="0" noProof="0">
                <a:ln>
                  <a:noFill/>
                </a:ln>
                <a:solidFill>
                  <a:schemeClr val="tx1"/>
                </a:solidFill>
                <a:effectLst/>
                <a:uLnTx/>
                <a:uFillTx/>
                <a:latin typeface="+mj-lt"/>
                <a:ea typeface="+mn-ea"/>
                <a:cs typeface="+mn-cs"/>
              </a:rPr>
              <a:t> en </a:t>
            </a:r>
            <a:r>
              <a:rPr kumimoji="0" lang="nl-NL" sz="1200" b="0" u="none" strike="noStrike" kern="1200" cap="none" spc="0" normalizeH="0" baseline="0" noProof="0" err="1">
                <a:ln>
                  <a:noFill/>
                </a:ln>
                <a:solidFill>
                  <a:schemeClr val="tx1"/>
                </a:solidFill>
                <a:effectLst/>
                <a:uLnTx/>
                <a:uFillTx/>
                <a:latin typeface="+mj-lt"/>
                <a:ea typeface="+mn-ea"/>
                <a:cs typeface="+mn-cs"/>
              </a:rPr>
              <a:t>Tucci</a:t>
            </a:r>
            <a:r>
              <a:rPr kumimoji="0" lang="nl-NL" sz="1200" b="0" u="none" strike="noStrike" kern="1200" cap="none" spc="0" normalizeH="0" baseline="0" noProof="0">
                <a:ln>
                  <a:noFill/>
                </a:ln>
                <a:solidFill>
                  <a:schemeClr val="tx1"/>
                </a:solidFill>
                <a:effectLst/>
                <a:uLnTx/>
                <a:uFillTx/>
                <a:latin typeface="+mj-lt"/>
                <a:ea typeface="+mn-ea"/>
                <a:cs typeface="+mn-cs"/>
              </a:rPr>
              <a:t>, </a:t>
            </a:r>
            <a:r>
              <a:rPr kumimoji="0" lang="nl-NL" sz="1200" b="0" i="1" u="none" strike="noStrike" kern="1200" cap="none" spc="0" normalizeH="0" baseline="0" noProof="0">
                <a:ln>
                  <a:noFill/>
                </a:ln>
                <a:solidFill>
                  <a:schemeClr val="tx1"/>
                </a:solidFill>
                <a:effectLst/>
                <a:uLnTx/>
                <a:uFillTx/>
                <a:latin typeface="+mj-lt"/>
                <a:ea typeface="+mn-ea"/>
                <a:cs typeface="+mn-cs"/>
              </a:rPr>
              <a:t>2017, N ENGL J MED</a:t>
            </a:r>
          </a:p>
        </p:txBody>
      </p:sp>
      <p:sp>
        <p:nvSpPr>
          <p:cNvPr id="2" name="TextBox 1">
            <a:extLst>
              <a:ext uri="{FF2B5EF4-FFF2-40B4-BE49-F238E27FC236}">
                <a16:creationId xmlns:a16="http://schemas.microsoft.com/office/drawing/2014/main" id="{492D17FD-5593-C745-8376-35FA636623FA}"/>
              </a:ext>
            </a:extLst>
          </p:cNvPr>
          <p:cNvSpPr txBox="1"/>
          <p:nvPr/>
        </p:nvSpPr>
        <p:spPr>
          <a:xfrm>
            <a:off x="473075" y="1556792"/>
            <a:ext cx="2946797" cy="2400657"/>
          </a:xfrm>
          <a:prstGeom prst="rect">
            <a:avLst/>
          </a:prstGeom>
          <a:noFill/>
        </p:spPr>
        <p:txBody>
          <a:bodyPr wrap="square" rtlCol="0">
            <a:spAutoFit/>
          </a:bodyPr>
          <a:lstStyle/>
          <a:p>
            <a:pPr algn="l"/>
            <a:r>
              <a:rPr lang="en-US" sz="2000">
                <a:latin typeface="+mn-lt"/>
              </a:rPr>
              <a:t>Three parts:</a:t>
            </a:r>
          </a:p>
          <a:p>
            <a:pPr algn="l"/>
            <a:r>
              <a:rPr lang="en-US" sz="2000">
                <a:latin typeface="+mn-lt"/>
              </a:rPr>
              <a:t>Outer,</a:t>
            </a:r>
          </a:p>
          <a:p>
            <a:pPr algn="l"/>
            <a:r>
              <a:rPr lang="en-US" sz="2000">
                <a:latin typeface="+mn-lt"/>
              </a:rPr>
              <a:t>Middle, and</a:t>
            </a:r>
          </a:p>
          <a:p>
            <a:pPr algn="l"/>
            <a:r>
              <a:rPr lang="en-US" sz="2000">
                <a:latin typeface="+mn-lt"/>
              </a:rPr>
              <a:t>Inner ear</a:t>
            </a:r>
            <a:endParaRPr lang="en-US" sz="1600">
              <a:latin typeface="+mn-lt"/>
            </a:endParaRPr>
          </a:p>
          <a:p>
            <a:pPr marL="342900" indent="-342900" algn="l">
              <a:buFontTx/>
              <a:buChar char="-"/>
            </a:pPr>
            <a:endParaRPr lang="en-US" sz="1800">
              <a:latin typeface="+mn-lt"/>
            </a:endParaRPr>
          </a:p>
          <a:p>
            <a:pPr algn="l"/>
            <a:r>
              <a:rPr lang="en-US" sz="2000">
                <a:latin typeface="+mn-lt"/>
              </a:rPr>
              <a:t>Outer ear</a:t>
            </a:r>
          </a:p>
          <a:p>
            <a:pPr marL="342900" indent="-342900" algn="l">
              <a:buFontTx/>
              <a:buChar char="-"/>
            </a:pPr>
            <a:r>
              <a:rPr lang="en-US" sz="1600">
                <a:latin typeface="+mn-lt"/>
              </a:rPr>
              <a:t>‘</a:t>
            </a:r>
            <a:r>
              <a:rPr lang="en-US" sz="1600" err="1">
                <a:latin typeface="+mn-lt"/>
              </a:rPr>
              <a:t>shapen</a:t>
            </a:r>
            <a:r>
              <a:rPr lang="en-US" sz="1600">
                <a:latin typeface="+mn-lt"/>
              </a:rPr>
              <a:t>’ of sound for vertical localization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CD86-858D-06DA-9BFB-D4FEE4D4CAAC}"/>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06062637-8B7E-EE4B-4C03-71DA251C9946}"/>
              </a:ext>
            </a:extLst>
          </p:cNvPr>
          <p:cNvSpPr>
            <a:spLocks noGrp="1"/>
          </p:cNvSpPr>
          <p:nvPr>
            <p:ph idx="1"/>
          </p:nvPr>
        </p:nvSpPr>
        <p:spPr/>
        <p:txBody>
          <a:bodyPr/>
          <a:lstStyle/>
          <a:p>
            <a:endParaRPr lang="en-NL"/>
          </a:p>
        </p:txBody>
      </p:sp>
      <p:sp>
        <p:nvSpPr>
          <p:cNvPr id="4" name="Footer Placeholder 3">
            <a:extLst>
              <a:ext uri="{FF2B5EF4-FFF2-40B4-BE49-F238E27FC236}">
                <a16:creationId xmlns:a16="http://schemas.microsoft.com/office/drawing/2014/main" id="{143E7402-D858-07ED-4537-23B1EF47318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13</a:t>
            </a:fld>
            <a:endParaRPr lang="nl-NL"/>
          </a:p>
        </p:txBody>
      </p:sp>
      <p:pic>
        <p:nvPicPr>
          <p:cNvPr id="5" name="Content Placeholder 5">
            <a:extLst>
              <a:ext uri="{FF2B5EF4-FFF2-40B4-BE49-F238E27FC236}">
                <a16:creationId xmlns:a16="http://schemas.microsoft.com/office/drawing/2014/main" id="{3E3BFACA-ADA2-3458-ED20-499E3441E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2327" y="344012"/>
            <a:ext cx="7779345" cy="6223476"/>
          </a:xfrm>
          <a:prstGeom prst="rect">
            <a:avLst/>
          </a:prstGeom>
          <a:noFill/>
          <a:ln w="9525">
            <a:noFill/>
            <a:miter lim="800000"/>
            <a:headEnd/>
            <a:tailEnd/>
          </a:ln>
        </p:spPr>
      </p:pic>
    </p:spTree>
    <p:extLst>
      <p:ext uri="{BB962C8B-B14F-4D97-AF65-F5344CB8AC3E}">
        <p14:creationId xmlns:p14="http://schemas.microsoft.com/office/powerpoint/2010/main" val="3451395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2160" y="1412776"/>
            <a:ext cx="2047875" cy="1655763"/>
          </a:xfrm>
          <a:prstGeom prst="rect">
            <a:avLst/>
          </a:prstGeom>
          <a:noFill/>
          <a:ln w="9360">
            <a:solidFill>
              <a:srgbClr val="000000"/>
            </a:solidFill>
            <a:miter lim="800000"/>
            <a:headEnd/>
            <a:tailEnd/>
          </a:ln>
        </p:spPr>
      </p:pic>
      <p:sp>
        <p:nvSpPr>
          <p:cNvPr id="7" name="AutoShape 5"/>
          <p:cNvSpPr>
            <a:spLocks/>
          </p:cNvSpPr>
          <p:nvPr/>
        </p:nvSpPr>
        <p:spPr bwMode="auto">
          <a:xfrm>
            <a:off x="473075" y="374997"/>
            <a:ext cx="8688388" cy="893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ext uri="{91240B29-F687-4f45-9708-019B960494DF}"/>
            <a:ext uri="{AF507438-7753-43e0-B8FC-AC1667EBCBE1}"/>
          </a:extLst>
        </p:spPr>
        <p:txBody>
          <a:bodyPr lIns="26788" tIns="26788" rIns="26788" bIns="26788" anchor="b"/>
          <a:lstStyle/>
          <a:p>
            <a:pPr algn="l" defTabSz="410751">
              <a:defRPr/>
            </a:pPr>
            <a:r>
              <a:rPr lang="nl-NL" sz="4000" b="1" err="1">
                <a:solidFill>
                  <a:schemeClr val="tx2"/>
                </a:solidFill>
                <a:latin typeface="+mj-lt"/>
                <a:ea typeface="ＭＳ Ｐゴシック" charset="0"/>
                <a:cs typeface="Helvetica Neue Light" charset="0"/>
                <a:sym typeface="Helvetica Neue Light" charset="0"/>
              </a:rPr>
              <a:t>Function</a:t>
            </a:r>
            <a:r>
              <a:rPr lang="nl-NL" sz="4000" b="1">
                <a:solidFill>
                  <a:schemeClr val="tx2"/>
                </a:solidFill>
                <a:latin typeface="+mj-lt"/>
                <a:ea typeface="ＭＳ Ｐゴシック" charset="0"/>
                <a:cs typeface="Helvetica Neue Light" charset="0"/>
                <a:sym typeface="Helvetica Neue Light" charset="0"/>
              </a:rPr>
              <a:t> of </a:t>
            </a:r>
            <a:r>
              <a:rPr lang="nl-NL" sz="4000" b="1" err="1">
                <a:solidFill>
                  <a:schemeClr val="tx2"/>
                </a:solidFill>
                <a:latin typeface="+mj-lt"/>
                <a:ea typeface="ＭＳ Ｐゴシック" charset="0"/>
                <a:cs typeface="Helvetica Neue Light" charset="0"/>
                <a:sym typeface="Helvetica Neue Light" charset="0"/>
              </a:rPr>
              <a:t>the</a:t>
            </a:r>
            <a:r>
              <a:rPr lang="nl-NL" sz="4000" b="1">
                <a:solidFill>
                  <a:schemeClr val="tx2"/>
                </a:solidFill>
                <a:latin typeface="+mj-lt"/>
                <a:ea typeface="ＭＳ Ｐゴシック" charset="0"/>
                <a:cs typeface="Helvetica Neue Light" charset="0"/>
                <a:sym typeface="Helvetica Neue Light" charset="0"/>
              </a:rPr>
              <a:t> </a:t>
            </a:r>
            <a:r>
              <a:rPr lang="nl-NL" sz="4000" b="1" err="1">
                <a:solidFill>
                  <a:schemeClr val="tx2"/>
                </a:solidFill>
                <a:latin typeface="+mj-lt"/>
                <a:ea typeface="ＭＳ Ｐゴシック" charset="0"/>
                <a:cs typeface="Helvetica Neue Light" charset="0"/>
                <a:sym typeface="Helvetica Neue Light" charset="0"/>
              </a:rPr>
              <a:t>middle</a:t>
            </a:r>
            <a:r>
              <a:rPr lang="nl-NL" sz="4000" b="1">
                <a:solidFill>
                  <a:schemeClr val="tx2"/>
                </a:solidFill>
                <a:latin typeface="+mj-lt"/>
                <a:ea typeface="ＭＳ Ｐゴシック" charset="0"/>
                <a:cs typeface="Helvetica Neue Light" charset="0"/>
                <a:sym typeface="Helvetica Neue Light" charset="0"/>
              </a:rPr>
              <a:t> </a:t>
            </a:r>
            <a:r>
              <a:rPr lang="nl-NL" sz="4000" b="1" err="1">
                <a:solidFill>
                  <a:schemeClr val="tx2"/>
                </a:solidFill>
                <a:latin typeface="+mj-lt"/>
                <a:ea typeface="ＭＳ Ｐゴシック" charset="0"/>
                <a:cs typeface="Helvetica Neue Light" charset="0"/>
                <a:sym typeface="Helvetica Neue Light" charset="0"/>
              </a:rPr>
              <a:t>ear</a:t>
            </a:r>
            <a:endParaRPr lang="nl-NL" sz="4000" b="1">
              <a:solidFill>
                <a:schemeClr val="tx2"/>
              </a:solidFill>
              <a:latin typeface="+mj-lt"/>
              <a:ea typeface="ＭＳ Ｐゴシック" charset="0"/>
              <a:cs typeface="Helvetica Neue Light" charset="0"/>
              <a:sym typeface="Helvetica Neue Light" charset="0"/>
            </a:endParaRPr>
          </a:p>
        </p:txBody>
      </p:sp>
      <p:pic>
        <p:nvPicPr>
          <p:cNvPr id="13"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7864" y="1412776"/>
            <a:ext cx="2047875" cy="1655763"/>
          </a:xfrm>
          <a:prstGeom prst="rect">
            <a:avLst/>
          </a:prstGeom>
          <a:noFill/>
          <a:ln w="9360">
            <a:solidFill>
              <a:srgbClr val="000000"/>
            </a:solidFill>
            <a:miter lim="800000"/>
            <a:headEnd/>
            <a:tailEnd/>
          </a:ln>
        </p:spPr>
      </p:pic>
      <p:sp>
        <p:nvSpPr>
          <p:cNvPr id="14" name="Rechthoek 13"/>
          <p:cNvSpPr/>
          <p:nvPr/>
        </p:nvSpPr>
        <p:spPr>
          <a:xfrm>
            <a:off x="503548" y="3261480"/>
            <a:ext cx="8136904" cy="3247556"/>
          </a:xfrm>
          <a:prstGeom prst="rect">
            <a:avLst/>
          </a:prstGeom>
        </p:spPr>
        <p:txBody>
          <a:bodyPr wrap="square">
            <a:spAutoFit/>
          </a:bodyPr>
          <a:lstStyle/>
          <a:p>
            <a:pPr marL="322263" indent="-336550" algn="l" eaLnBrk="1" hangingPunct="1">
              <a:lnSpc>
                <a:spcPts val="25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sz="1700" b="1" dirty="0" err="1">
                <a:latin typeface="+mn-lt"/>
                <a:ea typeface="+mn-ea"/>
              </a:rPr>
              <a:t>Efficient</a:t>
            </a:r>
            <a:r>
              <a:rPr lang="nl-NL" sz="1700" b="1" dirty="0">
                <a:latin typeface="+mn-lt"/>
                <a:ea typeface="+mn-ea"/>
              </a:rPr>
              <a:t> </a:t>
            </a:r>
            <a:r>
              <a:rPr lang="nl-NL" sz="1700" b="1" dirty="0" err="1">
                <a:latin typeface="+mn-lt"/>
                <a:ea typeface="+mn-ea"/>
              </a:rPr>
              <a:t>coupling</a:t>
            </a:r>
            <a:r>
              <a:rPr lang="nl-NL" sz="1700" b="1" dirty="0">
                <a:latin typeface="+mn-lt"/>
                <a:ea typeface="+mn-ea"/>
              </a:rPr>
              <a:t> </a:t>
            </a:r>
            <a:r>
              <a:rPr lang="nl-NL" sz="1700" b="1" dirty="0" err="1">
                <a:latin typeface="+mn-lt"/>
                <a:ea typeface="+mn-ea"/>
              </a:rPr>
              <a:t>between</a:t>
            </a:r>
            <a:r>
              <a:rPr lang="nl-NL" sz="1700" b="1" dirty="0">
                <a:latin typeface="+mn-lt"/>
                <a:ea typeface="+mn-ea"/>
              </a:rPr>
              <a:t> air </a:t>
            </a:r>
            <a:r>
              <a:rPr lang="nl-NL" sz="1700" b="1" dirty="0" err="1">
                <a:latin typeface="+mn-lt"/>
                <a:ea typeface="+mn-ea"/>
              </a:rPr>
              <a:t>and</a:t>
            </a:r>
            <a:r>
              <a:rPr lang="nl-NL" sz="1700" b="1" dirty="0">
                <a:latin typeface="+mn-lt"/>
                <a:ea typeface="+mn-ea"/>
              </a:rPr>
              <a:t> liquid-</a:t>
            </a:r>
            <a:r>
              <a:rPr lang="nl-NL" sz="1700" b="1" dirty="0" err="1">
                <a:latin typeface="+mn-lt"/>
                <a:ea typeface="+mn-ea"/>
              </a:rPr>
              <a:t>filled</a:t>
            </a:r>
            <a:r>
              <a:rPr lang="nl-NL" sz="1700" b="1" dirty="0">
                <a:latin typeface="+mn-lt"/>
                <a:ea typeface="+mn-ea"/>
              </a:rPr>
              <a:t> </a:t>
            </a:r>
            <a:r>
              <a:rPr lang="nl-NL" sz="1700" b="1" dirty="0" err="1">
                <a:latin typeface="+mn-lt"/>
                <a:ea typeface="+mn-ea"/>
              </a:rPr>
              <a:t>inner</a:t>
            </a:r>
            <a:r>
              <a:rPr lang="nl-NL" sz="1700" b="1" dirty="0">
                <a:latin typeface="+mn-lt"/>
                <a:ea typeface="+mn-ea"/>
              </a:rPr>
              <a:t> </a:t>
            </a:r>
            <a:r>
              <a:rPr lang="nl-NL" sz="1700" b="1" dirty="0" err="1">
                <a:latin typeface="+mn-lt"/>
                <a:ea typeface="+mn-ea"/>
              </a:rPr>
              <a:t>ear</a:t>
            </a:r>
            <a:r>
              <a:rPr lang="nl-NL" sz="1700" b="1" dirty="0">
                <a:latin typeface="+mn-lt"/>
                <a:ea typeface="+mn-ea"/>
              </a:rPr>
              <a:t> </a:t>
            </a:r>
            <a:r>
              <a:rPr lang="nl-NL" sz="1700" b="1" dirty="0" err="1">
                <a:latin typeface="+mn-lt"/>
                <a:ea typeface="+mn-ea"/>
              </a:rPr>
              <a:t>by</a:t>
            </a:r>
            <a:r>
              <a:rPr lang="nl-NL" sz="1700" b="1" dirty="0">
                <a:latin typeface="+mn-lt"/>
                <a:ea typeface="+mn-ea"/>
              </a:rPr>
              <a:t>:</a:t>
            </a:r>
          </a:p>
          <a:p>
            <a:pPr marL="322263" indent="-336550" algn="l" eaLnBrk="1" hangingPunct="1">
              <a:lnSpc>
                <a:spcPts val="25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sz="1700" b="1" dirty="0">
              <a:latin typeface="+mn-lt"/>
              <a:ea typeface="+mn-ea"/>
            </a:endParaRPr>
          </a:p>
          <a:p>
            <a:pPr algn="l"/>
            <a:r>
              <a:rPr lang="en-US" sz="1800" dirty="0">
                <a:latin typeface="+mn-lt"/>
              </a:rPr>
              <a:t>Lever action of the ossicular chain (moment coupling; product arm length × force)</a:t>
            </a:r>
          </a:p>
          <a:p>
            <a:pPr algn="l"/>
            <a:r>
              <a:rPr lang="en-US" sz="1800" dirty="0">
                <a:latin typeface="+mn-lt"/>
              </a:rPr>
              <a:t>	→ mechanical gain ≈ 1.3× (~+2 dB)</a:t>
            </a:r>
          </a:p>
          <a:p>
            <a:pPr algn="l"/>
            <a:r>
              <a:rPr lang="en-US" sz="1800" dirty="0">
                <a:latin typeface="+mn-lt"/>
              </a:rPr>
              <a:t>Area ratio between the tympanic membrane and the oval window</a:t>
            </a:r>
          </a:p>
          <a:p>
            <a:pPr algn="l"/>
            <a:r>
              <a:rPr lang="en-US" sz="1800" dirty="0">
                <a:latin typeface="+mn-lt"/>
              </a:rPr>
              <a:t>	→ mechanical gain ≈ 17× (~+25 dB)</a:t>
            </a:r>
          </a:p>
          <a:p>
            <a:pPr algn="l"/>
            <a:r>
              <a:rPr lang="en-US" sz="1800" dirty="0">
                <a:latin typeface="+mn-lt"/>
              </a:rPr>
              <a:t>Curved/concave shape of the tympanic membrane (buckling motion)</a:t>
            </a:r>
          </a:p>
          <a:p>
            <a:pPr algn="l"/>
            <a:r>
              <a:rPr lang="en-US" sz="1800" dirty="0">
                <a:latin typeface="+mn-lt"/>
              </a:rPr>
              <a:t>	→ mechanical gain ≈ 2× (~+6 dB)</a:t>
            </a:r>
          </a:p>
          <a:p>
            <a:pPr algn="l"/>
            <a:endParaRPr lang="en-US" sz="1800" dirty="0">
              <a:latin typeface="+mn-lt"/>
            </a:endParaRPr>
          </a:p>
          <a:p>
            <a:pPr algn="l"/>
            <a:r>
              <a:rPr lang="en-US" sz="1800" dirty="0">
                <a:latin typeface="+mn-lt"/>
              </a:rPr>
              <a:t>Overall middle ear transfer gain (combined effects): mechanical gain ≈ 44× (~+33 dB)</a:t>
            </a:r>
          </a:p>
          <a:p>
            <a:pPr marL="322263" indent="-336550" algn="l" eaLnBrk="1" hangingPunct="1">
              <a:lnSpc>
                <a:spcPts val="2500"/>
              </a:lnSpc>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sz="1700" b="1" dirty="0">
              <a:latin typeface="+mn-lt"/>
              <a:ea typeface="+mn-ea"/>
            </a:endParaRPr>
          </a:p>
        </p:txBody>
      </p:sp>
      <p:cxnSp>
        <p:nvCxnSpPr>
          <p:cNvPr id="3" name="Straight Connector 2">
            <a:extLst>
              <a:ext uri="{FF2B5EF4-FFF2-40B4-BE49-F238E27FC236}">
                <a16:creationId xmlns:a16="http://schemas.microsoft.com/office/drawing/2014/main" id="{FBB88F40-574D-494E-A4A5-CF877200D773}"/>
              </a:ext>
            </a:extLst>
          </p:cNvPr>
          <p:cNvCxnSpPr>
            <a:cxnSpLocks/>
          </p:cNvCxnSpPr>
          <p:nvPr/>
        </p:nvCxnSpPr>
        <p:spPr>
          <a:xfrm>
            <a:off x="3995936" y="1566405"/>
            <a:ext cx="360040" cy="127594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9909A6E-A46D-F644-9FAD-10D236DC173E}"/>
              </a:ext>
            </a:extLst>
          </p:cNvPr>
          <p:cNvCxnSpPr>
            <a:cxnSpLocks/>
          </p:cNvCxnSpPr>
          <p:nvPr/>
        </p:nvCxnSpPr>
        <p:spPr>
          <a:xfrm>
            <a:off x="4283968" y="1484784"/>
            <a:ext cx="288032" cy="72008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99677956-3C7F-3840-9766-091E48A219BC}"/>
              </a:ext>
            </a:extLst>
          </p:cNvPr>
          <p:cNvCxnSpPr>
            <a:cxnSpLocks/>
          </p:cNvCxnSpPr>
          <p:nvPr/>
        </p:nvCxnSpPr>
        <p:spPr>
          <a:xfrm>
            <a:off x="6152928" y="1510553"/>
            <a:ext cx="226553" cy="141439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EF3CF717-4BA1-ED4D-B92B-BDA05AD7400B}"/>
              </a:ext>
            </a:extLst>
          </p:cNvPr>
          <p:cNvCxnSpPr>
            <a:cxnSpLocks/>
          </p:cNvCxnSpPr>
          <p:nvPr/>
        </p:nvCxnSpPr>
        <p:spPr>
          <a:xfrm>
            <a:off x="7524328" y="1739462"/>
            <a:ext cx="72008" cy="24937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5" name="Content Placeholder 5">
            <a:extLst>
              <a:ext uri="{FF2B5EF4-FFF2-40B4-BE49-F238E27FC236}">
                <a16:creationId xmlns:a16="http://schemas.microsoft.com/office/drawing/2014/main" id="{F9D93B51-D397-F049-A1B9-C8733F0F1D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809" y="1324684"/>
            <a:ext cx="1413637" cy="2066721"/>
          </a:xfrm>
          <a:prstGeom prst="rect">
            <a:avLst/>
          </a:prstGeom>
        </p:spPr>
      </p:pic>
      <p:sp>
        <p:nvSpPr>
          <p:cNvPr id="4" name="TextBox 3">
            <a:extLst>
              <a:ext uri="{FF2B5EF4-FFF2-40B4-BE49-F238E27FC236}">
                <a16:creationId xmlns:a16="http://schemas.microsoft.com/office/drawing/2014/main" id="{02DB134B-C581-6FA3-CE11-C01D102660F8}"/>
              </a:ext>
            </a:extLst>
          </p:cNvPr>
          <p:cNvSpPr txBox="1"/>
          <p:nvPr/>
        </p:nvSpPr>
        <p:spPr>
          <a:xfrm>
            <a:off x="236643" y="6316349"/>
            <a:ext cx="4580626" cy="400110"/>
          </a:xfrm>
          <a:prstGeom prst="rect">
            <a:avLst/>
          </a:prstGeom>
          <a:noFill/>
        </p:spPr>
        <p:txBody>
          <a:bodyPr wrap="square">
            <a:spAutoFit/>
          </a:bodyPr>
          <a:lstStyle/>
          <a:p>
            <a:pPr>
              <a:buFont typeface="Arial" panose="020B0604020202020204" pitchFamily="34" charset="0"/>
              <a:buChar char="•"/>
            </a:pPr>
            <a:r>
              <a:rPr lang="en-US" sz="1000" b="1" dirty="0">
                <a:latin typeface="+mn-lt"/>
              </a:rPr>
              <a:t>Pickles, J.O. (2013). An Introduction to the Physiology of Hearing (4th ed.). Bingley: Emerald Group Publishing.</a:t>
            </a:r>
            <a:endParaRPr lang="en-US" sz="1000" dirty="0">
              <a:latin typeface="+mn-lt"/>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290816-12EF-B94E-8E92-90367FD5D436}"/>
              </a:ext>
            </a:extLst>
          </p:cNvPr>
          <p:cNvSpPr>
            <a:spLocks noGrp="1"/>
          </p:cNvSpPr>
          <p:nvPr>
            <p:ph type="title"/>
          </p:nvPr>
        </p:nvSpPr>
        <p:spPr/>
        <p:txBody>
          <a:bodyPr/>
          <a:lstStyle/>
          <a:p>
            <a:r>
              <a:rPr lang="en-US"/>
              <a:t>Cochlea </a:t>
            </a:r>
          </a:p>
        </p:txBody>
      </p:sp>
      <p:sp>
        <p:nvSpPr>
          <p:cNvPr id="2" name="Footer Placeholder 1">
            <a:extLst>
              <a:ext uri="{FF2B5EF4-FFF2-40B4-BE49-F238E27FC236}">
                <a16:creationId xmlns:a16="http://schemas.microsoft.com/office/drawing/2014/main" id="{6BC8043F-018E-9644-A9FF-3F9BD0713E01}"/>
              </a:ext>
            </a:extLst>
          </p:cNvPr>
          <p:cNvSpPr>
            <a:spLocks noGrp="1"/>
          </p:cNvSpPr>
          <p:nvPr>
            <p:ph type="ftr" sz="quarter" idx="16"/>
          </p:nvPr>
        </p:nvSpPr>
        <p:spPr>
          <a:xfrm>
            <a:off x="2789238" y="6415088"/>
            <a:ext cx="3960812" cy="152400"/>
          </a:xfrm>
        </p:spPr>
        <p:txBody>
          <a:bodyPr/>
          <a:lstStyle/>
          <a:p>
            <a:pPr>
              <a:defRPr/>
            </a:pPr>
            <a:r>
              <a:rPr lang="nl-NL"/>
              <a:t>	</a:t>
            </a:r>
            <a:fld id="{6BA64532-E1AD-44C9-A478-11DC0B159398}" type="slidenum">
              <a:rPr lang="nl-NL" smtClean="0"/>
              <a:pPr>
                <a:defRPr/>
              </a:pPr>
              <a:t>15</a:t>
            </a:fld>
            <a:endParaRPr lang="nl-NL"/>
          </a:p>
        </p:txBody>
      </p:sp>
      <p:pic>
        <p:nvPicPr>
          <p:cNvPr id="6" name="Picture 2" descr="I:\DIVERSE\Hubert\Promotie\Boekje\Afbeeldingen\Hoofdstuk 1.1\Figure 3.jpg">
            <a:extLst>
              <a:ext uri="{FF2B5EF4-FFF2-40B4-BE49-F238E27FC236}">
                <a16:creationId xmlns:a16="http://schemas.microsoft.com/office/drawing/2014/main" id="{949C5D4C-767C-8641-87F0-E6EBE6479D3D}"/>
              </a:ext>
            </a:extLst>
          </p:cNvPr>
          <p:cNvPicPr>
            <a:picLocks noGrp="1" noChangeAspect="1" noChangeArrowheads="1"/>
          </p:cNvPicPr>
          <p:nvPr>
            <p:ph type="chart" sz="quarter" idx="13"/>
          </p:nvPr>
        </p:nvPicPr>
        <p:blipFill>
          <a:blip r:embed="rId3" cstate="print"/>
          <a:srcRect/>
          <a:stretch>
            <a:fillRect/>
          </a:stretch>
        </p:blipFill>
        <p:spPr bwMode="auto">
          <a:xfrm>
            <a:off x="5076056" y="563386"/>
            <a:ext cx="4029463" cy="5731228"/>
          </a:xfrm>
          <a:prstGeom prst="rect">
            <a:avLst/>
          </a:prstGeom>
          <a:noFill/>
          <a:ln w="9525">
            <a:noFill/>
            <a:miter lim="800000"/>
            <a:headEnd/>
            <a:tailEnd/>
          </a:ln>
        </p:spPr>
      </p:pic>
      <p:sp>
        <p:nvSpPr>
          <p:cNvPr id="9" name="Content Placeholder 7">
            <a:extLst>
              <a:ext uri="{FF2B5EF4-FFF2-40B4-BE49-F238E27FC236}">
                <a16:creationId xmlns:a16="http://schemas.microsoft.com/office/drawing/2014/main" id="{0306D27F-248E-1D4A-9326-7257DEF4CD5E}"/>
              </a:ext>
            </a:extLst>
          </p:cNvPr>
          <p:cNvSpPr txBox="1">
            <a:spLocks/>
          </p:cNvSpPr>
          <p:nvPr/>
        </p:nvSpPr>
        <p:spPr>
          <a:xfrm>
            <a:off x="269614" y="5590669"/>
            <a:ext cx="3096343" cy="423193"/>
          </a:xfrm>
          <a:prstGeom prst="rect">
            <a:avLst/>
          </a:prstGeom>
        </p:spPr>
        <p:txBody>
          <a:bodyPr/>
          <a:lstStyle>
            <a:lvl1pPr marL="322263" indent="-322263"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1pPr>
            <a:lvl2pPr marL="647700" indent="-325438"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2pPr>
            <a:lvl3pPr marL="969963"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3pPr>
            <a:lvl4pPr marL="1293813" indent="-322263"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4pPr>
            <a:lvl5pPr marL="1619250"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1200" dirty="0"/>
              <a:t>Rask-Andersen et al., (2012). </a:t>
            </a:r>
            <a:r>
              <a:rPr lang="en-US" sz="1200" i="1" dirty="0"/>
              <a:t>Anatomical Record</a:t>
            </a:r>
            <a:r>
              <a:rPr lang="en-US" sz="1200" dirty="0"/>
              <a:t>, </a:t>
            </a:r>
            <a:r>
              <a:rPr lang="en-US" sz="1200" i="1" dirty="0"/>
              <a:t>295</a:t>
            </a:r>
            <a:r>
              <a:rPr lang="en-US" sz="1200" dirty="0"/>
              <a:t>(11), 1791–1811. </a:t>
            </a:r>
          </a:p>
        </p:txBody>
      </p:sp>
      <p:pic>
        <p:nvPicPr>
          <p:cNvPr id="10" name="Picture 9">
            <a:extLst>
              <a:ext uri="{FF2B5EF4-FFF2-40B4-BE49-F238E27FC236}">
                <a16:creationId xmlns:a16="http://schemas.microsoft.com/office/drawing/2014/main" id="{C0D5C460-02A4-8A4A-98AB-5670C0D0EBBE}"/>
              </a:ext>
            </a:extLst>
          </p:cNvPr>
          <p:cNvPicPr>
            <a:picLocks noChangeAspect="1"/>
          </p:cNvPicPr>
          <p:nvPr/>
        </p:nvPicPr>
        <p:blipFill>
          <a:blip r:embed="rId4"/>
          <a:stretch>
            <a:fillRect/>
          </a:stretch>
        </p:blipFill>
        <p:spPr>
          <a:xfrm>
            <a:off x="5897" y="1700808"/>
            <a:ext cx="4930274" cy="3811995"/>
          </a:xfrm>
          <a:prstGeom prst="rect">
            <a:avLst/>
          </a:prstGeom>
        </p:spPr>
      </p:pic>
    </p:spTree>
    <p:extLst>
      <p:ext uri="{BB962C8B-B14F-4D97-AF65-F5344CB8AC3E}">
        <p14:creationId xmlns:p14="http://schemas.microsoft.com/office/powerpoint/2010/main" val="24221894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4A5F-5AFC-9AE0-BA2F-29C7C85EC26C}"/>
              </a:ext>
            </a:extLst>
          </p:cNvPr>
          <p:cNvSpPr>
            <a:spLocks noGrp="1"/>
          </p:cNvSpPr>
          <p:nvPr>
            <p:ph type="title"/>
          </p:nvPr>
        </p:nvSpPr>
        <p:spPr/>
        <p:txBody>
          <a:bodyPr/>
          <a:lstStyle/>
          <a:p>
            <a:r>
              <a:rPr lang="en-US" dirty="0"/>
              <a:t>Pathway of sound</a:t>
            </a:r>
          </a:p>
        </p:txBody>
      </p:sp>
      <p:pic>
        <p:nvPicPr>
          <p:cNvPr id="8" name="Content Placeholder 7" descr="A diagram of the ear&#10;&#10;AI-generated content may be incorrect.">
            <a:extLst>
              <a:ext uri="{FF2B5EF4-FFF2-40B4-BE49-F238E27FC236}">
                <a16:creationId xmlns:a16="http://schemas.microsoft.com/office/drawing/2014/main" id="{E1128A8C-79C4-8AC5-C780-04AB0F208B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7654" y="1551185"/>
            <a:ext cx="6228692" cy="4621289"/>
          </a:xfrm>
        </p:spPr>
      </p:pic>
      <p:sp>
        <p:nvSpPr>
          <p:cNvPr id="5" name="Footer Placeholder 4">
            <a:extLst>
              <a:ext uri="{FF2B5EF4-FFF2-40B4-BE49-F238E27FC236}">
                <a16:creationId xmlns:a16="http://schemas.microsoft.com/office/drawing/2014/main" id="{8F104C4A-46EE-3256-7F65-9796ED0A4740}"/>
              </a:ext>
            </a:extLst>
          </p:cNvPr>
          <p:cNvSpPr>
            <a:spLocks noGrp="1"/>
          </p:cNvSpPr>
          <p:nvPr>
            <p:ph type="ftr" sz="quarter" idx="11"/>
          </p:nvPr>
        </p:nvSpPr>
        <p:spPr/>
        <p:txBody>
          <a:bodyPr/>
          <a:lstStyle/>
          <a:p>
            <a:pPr>
              <a:defRPr/>
            </a:pPr>
            <a:r>
              <a:rPr lang="nl-NL"/>
              <a:t>	</a:t>
            </a:r>
            <a:fld id="{B3472B90-4467-499C-AC0D-4ED0F3096399}" type="slidenum">
              <a:rPr lang="nl-NL" smtClean="0"/>
              <a:pPr>
                <a:defRPr/>
              </a:pPr>
              <a:t>16</a:t>
            </a:fld>
            <a:endParaRPr lang="nl-NL"/>
          </a:p>
        </p:txBody>
      </p:sp>
    </p:spTree>
    <p:extLst>
      <p:ext uri="{BB962C8B-B14F-4D97-AF65-F5344CB8AC3E}">
        <p14:creationId xmlns:p14="http://schemas.microsoft.com/office/powerpoint/2010/main" val="25609053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7F92-8655-6F4D-85B1-BB6C8129F2FB}"/>
              </a:ext>
            </a:extLst>
          </p:cNvPr>
          <p:cNvSpPr>
            <a:spLocks noGrp="1"/>
          </p:cNvSpPr>
          <p:nvPr>
            <p:ph type="title"/>
          </p:nvPr>
        </p:nvSpPr>
        <p:spPr/>
        <p:txBody>
          <a:bodyPr/>
          <a:lstStyle/>
          <a:p>
            <a:r>
              <a:rPr lang="en-US" err="1"/>
              <a:t>Orgaan</a:t>
            </a:r>
            <a:r>
              <a:rPr lang="en-US"/>
              <a:t> van </a:t>
            </a:r>
            <a:r>
              <a:rPr lang="en-US" err="1"/>
              <a:t>Corti</a:t>
            </a:r>
            <a:endParaRPr lang="en-US"/>
          </a:p>
        </p:txBody>
      </p:sp>
      <p:sp>
        <p:nvSpPr>
          <p:cNvPr id="3" name="Chart Placeholder 2">
            <a:extLst>
              <a:ext uri="{FF2B5EF4-FFF2-40B4-BE49-F238E27FC236}">
                <a16:creationId xmlns:a16="http://schemas.microsoft.com/office/drawing/2014/main" id="{D0BAE588-0D2C-4644-B418-52FD226C5F2F}"/>
              </a:ext>
            </a:extLst>
          </p:cNvPr>
          <p:cNvSpPr>
            <a:spLocks noGrp="1"/>
          </p:cNvSpPr>
          <p:nvPr>
            <p:ph type="chart" sz="quarter" idx="13"/>
          </p:nvPr>
        </p:nvSpPr>
        <p:spPr/>
        <p:txBody>
          <a:bodyPr/>
          <a:lstStyle/>
          <a:p>
            <a:endParaRPr lang="en-NL"/>
          </a:p>
        </p:txBody>
      </p:sp>
      <p:sp>
        <p:nvSpPr>
          <p:cNvPr id="4" name="Text Placeholder 3">
            <a:extLst>
              <a:ext uri="{FF2B5EF4-FFF2-40B4-BE49-F238E27FC236}">
                <a16:creationId xmlns:a16="http://schemas.microsoft.com/office/drawing/2014/main" id="{4CA40478-253C-FA49-9AE6-F9764C53ABBC}"/>
              </a:ext>
            </a:extLst>
          </p:cNvPr>
          <p:cNvSpPr>
            <a:spLocks noGrp="1"/>
          </p:cNvSpPr>
          <p:nvPr>
            <p:ph type="body" sz="quarter" idx="14"/>
          </p:nvPr>
        </p:nvSpPr>
        <p:spPr>
          <a:xfrm>
            <a:off x="522288" y="1652001"/>
            <a:ext cx="3561348" cy="4124912"/>
          </a:xfrm>
        </p:spPr>
        <p:txBody>
          <a:bodyPr>
            <a:normAutofit fontScale="70000" lnSpcReduction="20000"/>
          </a:bodyPr>
          <a:lstStyle/>
          <a:p>
            <a:pPr marL="0" indent="0">
              <a:buNone/>
            </a:pPr>
            <a:r>
              <a:rPr lang="en-US" b="1" dirty="0"/>
              <a:t>Inner Hair Cells (IHCs)</a:t>
            </a:r>
          </a:p>
          <a:p>
            <a:r>
              <a:rPr lang="en-US" b="1" dirty="0" err="1"/>
              <a:t>Mechanotransduction</a:t>
            </a:r>
            <a:r>
              <a:rPr lang="en-US" dirty="0"/>
              <a:t> – deflection of stereocilia opens mechano-electrical transducer channels, causing K⁺/Ca²⁺ influx, depolarization, and glutamate release onto auditory nerve fibers → action potentials.</a:t>
            </a:r>
          </a:p>
          <a:p>
            <a:pPr marL="0" indent="0">
              <a:buNone/>
            </a:pPr>
            <a:r>
              <a:rPr lang="en-US" b="1" dirty="0"/>
              <a:t>Outer Hair Cells (OHCs)</a:t>
            </a:r>
          </a:p>
          <a:p>
            <a:r>
              <a:rPr lang="en-US" b="1" dirty="0"/>
              <a:t>Cochlear amplification</a:t>
            </a:r>
            <a:r>
              <a:rPr lang="en-US" dirty="0"/>
              <a:t> – electromotility (via </a:t>
            </a:r>
            <a:r>
              <a:rPr lang="en-US" dirty="0" err="1"/>
              <a:t>prestin</a:t>
            </a:r>
            <a:r>
              <a:rPr lang="en-US" dirty="0"/>
              <a:t>) generates mechanical energy that is fed back to the basilar membrane, enhancing motion and sensitivity.</a:t>
            </a:r>
          </a:p>
          <a:p>
            <a:r>
              <a:rPr lang="en-US" b="1" dirty="0"/>
              <a:t>Sharpening of tuning</a:t>
            </a:r>
            <a:r>
              <a:rPr lang="en-US" dirty="0"/>
              <a:t> – enhances frequency selectivity and resolution. </a:t>
            </a:r>
          </a:p>
        </p:txBody>
      </p:sp>
      <p:sp>
        <p:nvSpPr>
          <p:cNvPr id="5" name="Footer Placeholder 4">
            <a:extLst>
              <a:ext uri="{FF2B5EF4-FFF2-40B4-BE49-F238E27FC236}">
                <a16:creationId xmlns:a16="http://schemas.microsoft.com/office/drawing/2014/main" id="{ED7FB162-A0C0-2242-99C8-108504A2D1F5}"/>
              </a:ext>
            </a:extLst>
          </p:cNvPr>
          <p:cNvSpPr>
            <a:spLocks noGrp="1"/>
          </p:cNvSpPr>
          <p:nvPr>
            <p:ph type="ftr" sz="quarter" idx="16"/>
          </p:nvPr>
        </p:nvSpPr>
        <p:spPr/>
        <p:txBody>
          <a:bodyPr/>
          <a:lstStyle/>
          <a:p>
            <a:pPr>
              <a:defRPr/>
            </a:pPr>
            <a:r>
              <a:rPr lang="nl-NL"/>
              <a:t>	</a:t>
            </a:r>
            <a:fld id="{B3472B90-4467-499C-AC0D-4ED0F3096399}" type="slidenum">
              <a:rPr lang="nl-NL" smtClean="0"/>
              <a:pPr>
                <a:defRPr/>
              </a:pPr>
              <a:t>17</a:t>
            </a:fld>
            <a:endParaRPr lang="nl-NL"/>
          </a:p>
        </p:txBody>
      </p:sp>
      <p:pic>
        <p:nvPicPr>
          <p:cNvPr id="7" name="Picture 6">
            <a:extLst>
              <a:ext uri="{FF2B5EF4-FFF2-40B4-BE49-F238E27FC236}">
                <a16:creationId xmlns:a16="http://schemas.microsoft.com/office/drawing/2014/main" id="{98CE5527-65ED-924F-8353-08A0337FA4EC}"/>
              </a:ext>
            </a:extLst>
          </p:cNvPr>
          <p:cNvPicPr>
            <a:picLocks noChangeAspect="1"/>
          </p:cNvPicPr>
          <p:nvPr/>
        </p:nvPicPr>
        <p:blipFill>
          <a:blip r:embed="rId3"/>
          <a:stretch>
            <a:fillRect/>
          </a:stretch>
        </p:blipFill>
        <p:spPr>
          <a:xfrm>
            <a:off x="4283084" y="1246633"/>
            <a:ext cx="4538864" cy="3622527"/>
          </a:xfrm>
          <a:prstGeom prst="rect">
            <a:avLst/>
          </a:prstGeom>
        </p:spPr>
      </p:pic>
      <p:pic>
        <p:nvPicPr>
          <p:cNvPr id="10" name="Picture 9">
            <a:extLst>
              <a:ext uri="{FF2B5EF4-FFF2-40B4-BE49-F238E27FC236}">
                <a16:creationId xmlns:a16="http://schemas.microsoft.com/office/drawing/2014/main" id="{D4011B8B-FD34-304F-AB6D-31AA155C16F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67443" y="5071555"/>
            <a:ext cx="4624363" cy="1475734"/>
          </a:xfrm>
          <a:prstGeom prst="rect">
            <a:avLst/>
          </a:prstGeom>
        </p:spPr>
      </p:pic>
    </p:spTree>
    <p:extLst>
      <p:ext uri="{BB962C8B-B14F-4D97-AF65-F5344CB8AC3E}">
        <p14:creationId xmlns:p14="http://schemas.microsoft.com/office/powerpoint/2010/main" val="7910140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a:xfrm>
            <a:off x="539552" y="836712"/>
            <a:ext cx="7772400" cy="681037"/>
          </a:xfrm>
        </p:spPr>
        <p:txBody>
          <a:bodyPr/>
          <a:lstStyle/>
          <a:p>
            <a:pPr>
              <a:defRPr/>
            </a:pPr>
            <a:r>
              <a:rPr lang="en-US"/>
              <a:t>Tonotopy</a:t>
            </a:r>
          </a:p>
        </p:txBody>
      </p:sp>
      <p:pic>
        <p:nvPicPr>
          <p:cNvPr id="17410" name="Picture 2" descr="ttp://www.cochlea.eu/var/plain_site/storage/images/media/images/specialiste/cochlee/onde-propagee/288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884" y="1517749"/>
            <a:ext cx="6260232" cy="426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0701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67543" y="286544"/>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3200">
                <a:solidFill>
                  <a:srgbClr val="FF0F07"/>
                </a:solidFill>
                <a:latin typeface="Lucida Grande" charset="0"/>
                <a:ea typeface="ＭＳ Ｐゴシック" charset="0"/>
              </a:rPr>
              <a:t>Von Bekesy (1960)</a:t>
            </a:r>
          </a:p>
        </p:txBody>
      </p:sp>
      <p:pic>
        <p:nvPicPr>
          <p:cNvPr id="23554" name="Picture 3" descr=" dijk1.tif                                                      00050F7Epimhd                          B71603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066800"/>
            <a:ext cx="9332913"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sp>
        <p:nvSpPr>
          <p:cNvPr id="14340" name="Rectangle 4"/>
          <p:cNvSpPr>
            <a:spLocks noChangeArrowheads="1"/>
          </p:cNvSpPr>
          <p:nvPr/>
        </p:nvSpPr>
        <p:spPr bwMode="auto">
          <a:xfrm>
            <a:off x="0" y="3962400"/>
            <a:ext cx="9332913" cy="1792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nl-NL">
              <a:solidFill>
                <a:schemeClr val="bg1"/>
              </a:solidFill>
              <a:ea typeface="ＭＳ Ｐゴシック" charset="0"/>
            </a:endParaRPr>
          </a:p>
        </p:txBody>
      </p:sp>
      <p:pic>
        <p:nvPicPr>
          <p:cNvPr id="23556" name="Picture 5" descr=" pim32.tif                                                      0002C64B40                             BB4AEF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84582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ectangle 6"/>
          <p:cNvSpPr>
            <a:spLocks noChangeArrowheads="1"/>
          </p:cNvSpPr>
          <p:nvPr/>
        </p:nvSpPr>
        <p:spPr bwMode="auto">
          <a:xfrm>
            <a:off x="0" y="6172200"/>
            <a:ext cx="9332913" cy="1792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nl-NL">
              <a:solidFill>
                <a:schemeClr val="bg1"/>
              </a:solidFill>
              <a:ea typeface="ＭＳ Ｐゴシック" charset="0"/>
            </a:endParaRPr>
          </a:p>
        </p:txBody>
      </p:sp>
    </p:spTree>
    <p:extLst>
      <p:ext uri="{BB962C8B-B14F-4D97-AF65-F5344CB8AC3E}">
        <p14:creationId xmlns:p14="http://schemas.microsoft.com/office/powerpoint/2010/main" val="41735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6FD630-2284-E8B0-04F6-B5A6240A2303}"/>
              </a:ext>
            </a:extLst>
          </p:cNvPr>
          <p:cNvSpPr>
            <a:spLocks noGrp="1"/>
          </p:cNvSpPr>
          <p:nvPr>
            <p:ph type="title"/>
          </p:nvPr>
        </p:nvSpPr>
        <p:spPr/>
        <p:txBody>
          <a:bodyPr/>
          <a:lstStyle/>
          <a:p>
            <a:endParaRPr lang="en-US"/>
          </a:p>
        </p:txBody>
      </p:sp>
      <p:pic>
        <p:nvPicPr>
          <p:cNvPr id="10" name="Picture 9" descr="A qr code with a white background&#10;&#10;AI-generated content may be incorrect.">
            <a:extLst>
              <a:ext uri="{FF2B5EF4-FFF2-40B4-BE49-F238E27FC236}">
                <a16:creationId xmlns:a16="http://schemas.microsoft.com/office/drawing/2014/main" id="{78E5E161-A3C7-4529-6346-1023B829D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420" y="1026090"/>
            <a:ext cx="4869160" cy="4869160"/>
          </a:xfrm>
          <a:prstGeom prst="rect">
            <a:avLst/>
          </a:prstGeom>
        </p:spPr>
      </p:pic>
    </p:spTree>
    <p:extLst>
      <p:ext uri="{BB962C8B-B14F-4D97-AF65-F5344CB8AC3E}">
        <p14:creationId xmlns:p14="http://schemas.microsoft.com/office/powerpoint/2010/main" val="49499164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89CD-DC22-3781-3130-9545EBA51D4F}"/>
              </a:ext>
            </a:extLst>
          </p:cNvPr>
          <p:cNvSpPr>
            <a:spLocks noGrp="1"/>
          </p:cNvSpPr>
          <p:nvPr>
            <p:ph type="title"/>
          </p:nvPr>
        </p:nvSpPr>
        <p:spPr/>
        <p:txBody>
          <a:bodyPr/>
          <a:lstStyle/>
          <a:p>
            <a:r>
              <a:rPr lang="en-US" dirty="0"/>
              <a:t>Greenwood formalization of von Bekesy’s findings</a:t>
            </a:r>
          </a:p>
        </p:txBody>
      </p:sp>
      <p:pic>
        <p:nvPicPr>
          <p:cNvPr id="6" name="Picture 5" descr="A graph of a line and a line&#10;&#10;AI-generated content may be incorrect.">
            <a:extLst>
              <a:ext uri="{FF2B5EF4-FFF2-40B4-BE49-F238E27FC236}">
                <a16:creationId xmlns:a16="http://schemas.microsoft.com/office/drawing/2014/main" id="{F65D6E4F-46F8-6413-54C0-340F5871F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20" y="2204864"/>
            <a:ext cx="8646960" cy="3400489"/>
          </a:xfrm>
          <a:prstGeom prst="rect">
            <a:avLst/>
          </a:prstGeom>
        </p:spPr>
      </p:pic>
    </p:spTree>
    <p:extLst>
      <p:ext uri="{BB962C8B-B14F-4D97-AF65-F5344CB8AC3E}">
        <p14:creationId xmlns:p14="http://schemas.microsoft.com/office/powerpoint/2010/main" val="314008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04BB-053C-649D-94B2-AD05AF0173E8}"/>
              </a:ext>
            </a:extLst>
          </p:cNvPr>
          <p:cNvSpPr>
            <a:spLocks noGrp="1"/>
          </p:cNvSpPr>
          <p:nvPr>
            <p:ph type="title"/>
          </p:nvPr>
        </p:nvSpPr>
        <p:spPr/>
        <p:txBody>
          <a:bodyPr/>
          <a:lstStyle/>
          <a:p>
            <a:endParaRPr lang="en-US"/>
          </a:p>
        </p:txBody>
      </p:sp>
      <p:pic>
        <p:nvPicPr>
          <p:cNvPr id="6" name="Picture 5" descr="A close-up of a scan&#10;&#10;AI-generated content may be incorrect.">
            <a:extLst>
              <a:ext uri="{FF2B5EF4-FFF2-40B4-BE49-F238E27FC236}">
                <a16:creationId xmlns:a16="http://schemas.microsoft.com/office/drawing/2014/main" id="{104500BC-D1F6-E82D-30F7-1AB26859F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502444"/>
            <a:ext cx="4927544" cy="5853112"/>
          </a:xfrm>
          <a:prstGeom prst="rect">
            <a:avLst/>
          </a:prstGeom>
        </p:spPr>
      </p:pic>
      <p:sp>
        <p:nvSpPr>
          <p:cNvPr id="8" name="TextBox 7">
            <a:extLst>
              <a:ext uri="{FF2B5EF4-FFF2-40B4-BE49-F238E27FC236}">
                <a16:creationId xmlns:a16="http://schemas.microsoft.com/office/drawing/2014/main" id="{79BF0E25-DE2F-3842-6A90-516FA3EAA417}"/>
              </a:ext>
            </a:extLst>
          </p:cNvPr>
          <p:cNvSpPr txBox="1"/>
          <p:nvPr/>
        </p:nvSpPr>
        <p:spPr>
          <a:xfrm>
            <a:off x="547891" y="2305615"/>
            <a:ext cx="2969593" cy="2246769"/>
          </a:xfrm>
          <a:prstGeom prst="rect">
            <a:avLst/>
          </a:prstGeom>
          <a:noFill/>
        </p:spPr>
        <p:txBody>
          <a:bodyPr wrap="square">
            <a:spAutoFit/>
          </a:bodyPr>
          <a:lstStyle/>
          <a:p>
            <a:r>
              <a:rPr lang="en-US" sz="1400" b="0" i="0" u="none" strike="noStrike" dirty="0">
                <a:effectLst/>
                <a:latin typeface="+mn-lt"/>
              </a:rPr>
              <a:t>(a) Mid-</a:t>
            </a:r>
            <a:r>
              <a:rPr lang="en-US" sz="1400" b="0" i="0" u="none" strike="noStrike" dirty="0" err="1">
                <a:effectLst/>
                <a:latin typeface="+mn-lt"/>
              </a:rPr>
              <a:t>modiolar</a:t>
            </a:r>
            <a:r>
              <a:rPr lang="en-US" sz="1400" b="0" i="0" u="none" strike="noStrike" dirty="0">
                <a:effectLst/>
                <a:latin typeface="+mn-lt"/>
              </a:rPr>
              <a:t> cross-section of an archival human cochlea (~1 </a:t>
            </a:r>
            <a:r>
              <a:rPr lang="el-GR" sz="1400" b="0" i="0" u="none" strike="noStrike" dirty="0">
                <a:effectLst/>
                <a:latin typeface="+mn-lt"/>
              </a:rPr>
              <a:t>μ</a:t>
            </a:r>
            <a:r>
              <a:rPr lang="en-US" sz="1400" b="0" i="0" u="none" strike="noStrike" dirty="0">
                <a:effectLst/>
                <a:latin typeface="+mn-lt"/>
              </a:rPr>
              <a:t>m semi-thin section, osmium/toluidine blue staining, specimen1). The OCs are magnified in Figure </a:t>
            </a:r>
            <a:r>
              <a:rPr lang="en-US" sz="1400" b="1" i="0" u="sng" dirty="0">
                <a:effectLst/>
                <a:latin typeface="+mn-lt"/>
                <a:hlinkClick r:id="rId3">
                  <a:extLst>
                    <a:ext uri="{A12FA001-AC4F-418D-AE19-62706E023703}">
                      <ahyp:hlinkClr xmlns:ahyp="http://schemas.microsoft.com/office/drawing/2018/hyperlinkcolor" val="tx"/>
                    </a:ext>
                  </a:extLst>
                </a:hlinkClick>
              </a:rPr>
              <a:t>2</a:t>
            </a:r>
            <a:r>
              <a:rPr lang="en-US" sz="1400" b="0" i="0" u="none" strike="noStrike" dirty="0">
                <a:effectLst/>
                <a:latin typeface="+mn-lt"/>
              </a:rPr>
              <a:t>. (b) SR-PCI and 3D reconstruction of a matched cochlea with delineated octave bands constructed from Greenwood's formula (Greenwood, </a:t>
            </a:r>
            <a:r>
              <a:rPr lang="en-US" sz="1400" i="0" u="sng" dirty="0">
                <a:effectLst/>
                <a:latin typeface="+mn-lt"/>
                <a:hlinkClick r:id="rId4">
                  <a:extLst>
                    <a:ext uri="{A12FA001-AC4F-418D-AE19-62706E023703}">
                      <ahyp:hlinkClr xmlns:ahyp="http://schemas.microsoft.com/office/drawing/2018/hyperlinkcolor" val="tx"/>
                    </a:ext>
                  </a:extLst>
                </a:hlinkClick>
              </a:rPr>
              <a:t>1961</a:t>
            </a:r>
            <a:r>
              <a:rPr lang="en-US" sz="1400" b="0" i="0" u="none" strike="noStrike" dirty="0">
                <a:effectLst/>
                <a:latin typeface="+mn-lt"/>
              </a:rPr>
              <a:t>). Insets show the appraised frequency map.</a:t>
            </a:r>
            <a:endParaRPr lang="en-US" sz="1400" dirty="0">
              <a:latin typeface="+mn-lt"/>
            </a:endParaRPr>
          </a:p>
        </p:txBody>
      </p:sp>
      <p:sp>
        <p:nvSpPr>
          <p:cNvPr id="10" name="TextBox 9">
            <a:extLst>
              <a:ext uri="{FF2B5EF4-FFF2-40B4-BE49-F238E27FC236}">
                <a16:creationId xmlns:a16="http://schemas.microsoft.com/office/drawing/2014/main" id="{F03077A1-9C72-83E5-F625-C438531E2549}"/>
              </a:ext>
            </a:extLst>
          </p:cNvPr>
          <p:cNvSpPr txBox="1"/>
          <p:nvPr/>
        </p:nvSpPr>
        <p:spPr>
          <a:xfrm>
            <a:off x="179512" y="6283803"/>
            <a:ext cx="7056784" cy="553998"/>
          </a:xfrm>
          <a:prstGeom prst="rect">
            <a:avLst/>
          </a:prstGeom>
          <a:noFill/>
        </p:spPr>
        <p:txBody>
          <a:bodyPr wrap="square">
            <a:spAutoFit/>
          </a:bodyPr>
          <a:lstStyle/>
          <a:p>
            <a:pPr>
              <a:buNone/>
            </a:pPr>
            <a:r>
              <a:rPr lang="en-US" sz="1000" dirty="0">
                <a:effectLst/>
                <a:latin typeface="+mn-lt"/>
              </a:rPr>
              <a:t>Giese, Dina, Hao Li, Wei Liu, Karin </a:t>
            </a:r>
            <a:r>
              <a:rPr lang="en-US" sz="1000" dirty="0" err="1">
                <a:effectLst/>
                <a:latin typeface="+mn-lt"/>
              </a:rPr>
              <a:t>Staxäng</a:t>
            </a:r>
            <a:r>
              <a:rPr lang="en-US" sz="1000" dirty="0">
                <a:effectLst/>
                <a:latin typeface="+mn-lt"/>
              </a:rPr>
              <a:t>, Monika </a:t>
            </a:r>
            <a:r>
              <a:rPr lang="en-US" sz="1000" dirty="0" err="1">
                <a:effectLst/>
                <a:latin typeface="+mn-lt"/>
              </a:rPr>
              <a:t>Hodik</a:t>
            </a:r>
            <a:r>
              <a:rPr lang="en-US" sz="1000" dirty="0">
                <a:effectLst/>
                <a:latin typeface="+mn-lt"/>
              </a:rPr>
              <a:t>, Hanif M. Ladak, Sumit Agrawal, Anneliese Schrott-Fischer, Rudolf Glueckert, and Helge Rask-Andersen. 2024. “Microanatomy of the Human Tunnel of Corti Structures and Cochlear Partition-Tonotopic Variations and Transcellular Signaling.” </a:t>
            </a:r>
            <a:r>
              <a:rPr lang="en-US" sz="1000" i="1" dirty="0">
                <a:effectLst/>
                <a:latin typeface="+mn-lt"/>
              </a:rPr>
              <a:t>Journal of Anatomy</a:t>
            </a:r>
            <a:r>
              <a:rPr lang="en-US" sz="1000" dirty="0">
                <a:effectLst/>
                <a:latin typeface="+mn-lt"/>
              </a:rPr>
              <a:t> 245(2):271–88. doi:</a:t>
            </a:r>
            <a:r>
              <a:rPr lang="en-US" sz="1000" dirty="0">
                <a:effectLst/>
                <a:latin typeface="+mn-lt"/>
                <a:hlinkClick r:id="rId5"/>
              </a:rPr>
              <a:t>10.1111/joa.14045</a:t>
            </a:r>
            <a:r>
              <a:rPr lang="en-US" sz="1000" dirty="0">
                <a:effectLst/>
                <a:latin typeface="+mn-lt"/>
              </a:rPr>
              <a:t>.</a:t>
            </a:r>
          </a:p>
        </p:txBody>
      </p:sp>
    </p:spTree>
    <p:extLst>
      <p:ext uri="{BB962C8B-B14F-4D97-AF65-F5344CB8AC3E}">
        <p14:creationId xmlns:p14="http://schemas.microsoft.com/office/powerpoint/2010/main" val="22858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CCA2-F772-4D8B-B975-F272B6808996}"/>
              </a:ext>
            </a:extLst>
          </p:cNvPr>
          <p:cNvSpPr>
            <a:spLocks noGrp="1"/>
          </p:cNvSpPr>
          <p:nvPr>
            <p:ph type="title"/>
          </p:nvPr>
        </p:nvSpPr>
        <p:spPr/>
        <p:txBody>
          <a:bodyPr/>
          <a:lstStyle/>
          <a:p>
            <a:endParaRPr lang="en-US"/>
          </a:p>
        </p:txBody>
      </p:sp>
      <p:pic>
        <p:nvPicPr>
          <p:cNvPr id="6" name="Picture 5" descr="A collage of images of a cell&#10;&#10;AI-generated content may be incorrect.">
            <a:extLst>
              <a:ext uri="{FF2B5EF4-FFF2-40B4-BE49-F238E27FC236}">
                <a16:creationId xmlns:a16="http://schemas.microsoft.com/office/drawing/2014/main" id="{F69EC172-EE30-33CA-75F7-3934B71F7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12649"/>
            <a:ext cx="7772400" cy="4859124"/>
          </a:xfrm>
          <a:prstGeom prst="rect">
            <a:avLst/>
          </a:prstGeom>
        </p:spPr>
      </p:pic>
      <p:sp>
        <p:nvSpPr>
          <p:cNvPr id="7" name="TextBox 6">
            <a:extLst>
              <a:ext uri="{FF2B5EF4-FFF2-40B4-BE49-F238E27FC236}">
                <a16:creationId xmlns:a16="http://schemas.microsoft.com/office/drawing/2014/main" id="{99E4088B-CB54-11E9-C7BA-D751E43131FE}"/>
              </a:ext>
            </a:extLst>
          </p:cNvPr>
          <p:cNvSpPr txBox="1"/>
          <p:nvPr/>
        </p:nvSpPr>
        <p:spPr>
          <a:xfrm>
            <a:off x="179512" y="6283803"/>
            <a:ext cx="7056784" cy="553998"/>
          </a:xfrm>
          <a:prstGeom prst="rect">
            <a:avLst/>
          </a:prstGeom>
          <a:noFill/>
        </p:spPr>
        <p:txBody>
          <a:bodyPr wrap="square">
            <a:spAutoFit/>
          </a:bodyPr>
          <a:lstStyle/>
          <a:p>
            <a:pPr>
              <a:buNone/>
            </a:pPr>
            <a:r>
              <a:rPr lang="en-US" sz="1000" dirty="0">
                <a:effectLst/>
                <a:latin typeface="+mn-lt"/>
              </a:rPr>
              <a:t>Giese, Dina, Hao Li, Wei Liu, Karin </a:t>
            </a:r>
            <a:r>
              <a:rPr lang="en-US" sz="1000" dirty="0" err="1">
                <a:effectLst/>
                <a:latin typeface="+mn-lt"/>
              </a:rPr>
              <a:t>Staxäng</a:t>
            </a:r>
            <a:r>
              <a:rPr lang="en-US" sz="1000" dirty="0">
                <a:effectLst/>
                <a:latin typeface="+mn-lt"/>
              </a:rPr>
              <a:t>, Monika </a:t>
            </a:r>
            <a:r>
              <a:rPr lang="en-US" sz="1000" dirty="0" err="1">
                <a:effectLst/>
                <a:latin typeface="+mn-lt"/>
              </a:rPr>
              <a:t>Hodik</a:t>
            </a:r>
            <a:r>
              <a:rPr lang="en-US" sz="1000" dirty="0">
                <a:effectLst/>
                <a:latin typeface="+mn-lt"/>
              </a:rPr>
              <a:t>, Hanif M. Ladak, Sumit Agrawal, Anneliese Schrott-Fischer, Rudolf Glueckert, and Helge Rask-Andersen. 2024. “Microanatomy of the Human Tunnel of Corti Structures and Cochlear Partition-Tonotopic Variations and Transcellular Signaling.” </a:t>
            </a:r>
            <a:r>
              <a:rPr lang="en-US" sz="1000" i="1" dirty="0">
                <a:effectLst/>
                <a:latin typeface="+mn-lt"/>
              </a:rPr>
              <a:t>Journal of Anatomy</a:t>
            </a:r>
            <a:r>
              <a:rPr lang="en-US" sz="1000" dirty="0">
                <a:effectLst/>
                <a:latin typeface="+mn-lt"/>
              </a:rPr>
              <a:t> 245(2):271–88. doi:</a:t>
            </a:r>
            <a:r>
              <a:rPr lang="en-US" sz="1000" dirty="0">
                <a:effectLst/>
                <a:latin typeface="+mn-lt"/>
                <a:hlinkClick r:id="rId4"/>
              </a:rPr>
              <a:t>10.1111/joa.14045</a:t>
            </a:r>
            <a:r>
              <a:rPr lang="en-US" sz="1000" dirty="0">
                <a:effectLst/>
                <a:latin typeface="+mn-lt"/>
              </a:rPr>
              <a:t>.</a:t>
            </a:r>
          </a:p>
        </p:txBody>
      </p:sp>
    </p:spTree>
    <p:extLst>
      <p:ext uri="{BB962C8B-B14F-4D97-AF65-F5344CB8AC3E}">
        <p14:creationId xmlns:p14="http://schemas.microsoft.com/office/powerpoint/2010/main" val="237955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err="1"/>
              <a:t>Role</a:t>
            </a:r>
            <a:r>
              <a:rPr lang="nl-NL"/>
              <a:t> of </a:t>
            </a:r>
            <a:r>
              <a:rPr lang="nl-NL" err="1"/>
              <a:t>the</a:t>
            </a:r>
            <a:r>
              <a:rPr lang="nl-NL"/>
              <a:t> </a:t>
            </a:r>
            <a:r>
              <a:rPr lang="nl-NL" err="1"/>
              <a:t>outer</a:t>
            </a:r>
            <a:r>
              <a:rPr lang="nl-NL"/>
              <a:t> hair </a:t>
            </a:r>
            <a:r>
              <a:rPr lang="nl-NL" err="1"/>
              <a:t>cells</a:t>
            </a:r>
            <a:r>
              <a:rPr lang="nl-NL"/>
              <a:t> (</a:t>
            </a:r>
            <a:r>
              <a:rPr lang="nl-NL" err="1"/>
              <a:t>OHCs</a:t>
            </a:r>
            <a:r>
              <a:rPr lang="nl-NL"/>
              <a:t>)</a:t>
            </a:r>
          </a:p>
        </p:txBody>
      </p:sp>
      <p:sp>
        <p:nvSpPr>
          <p:cNvPr id="3" name="Tijdelijke aanduiding voor grafiek 2"/>
          <p:cNvSpPr>
            <a:spLocks noGrp="1"/>
          </p:cNvSpPr>
          <p:nvPr>
            <p:ph type="chart" sz="quarter" idx="13"/>
          </p:nvPr>
        </p:nvSpPr>
        <p:spPr/>
        <p:txBody>
          <a:bodyPr/>
          <a:lstStyle/>
          <a:p>
            <a:endParaRPr lang="en-NL"/>
          </a:p>
        </p:txBody>
      </p:sp>
      <p:sp>
        <p:nvSpPr>
          <p:cNvPr id="4" name="Tijdelijke aanduiding voor tekst 3"/>
          <p:cNvSpPr>
            <a:spLocks noGrp="1"/>
          </p:cNvSpPr>
          <p:nvPr>
            <p:ph type="body" sz="quarter" idx="14"/>
          </p:nvPr>
        </p:nvSpPr>
        <p:spPr>
          <a:xfrm>
            <a:off x="522288" y="1652001"/>
            <a:ext cx="3432302" cy="4124912"/>
          </a:xfrm>
        </p:spPr>
        <p:txBody>
          <a:bodyPr/>
          <a:lstStyle/>
          <a:p>
            <a:pPr marL="0" indent="0">
              <a:buNone/>
            </a:pPr>
            <a:r>
              <a:rPr lang="en-US" b="1" dirty="0"/>
              <a:t>Outer Hair Cell Active Process</a:t>
            </a:r>
          </a:p>
          <a:p>
            <a:r>
              <a:rPr lang="en-US" b="1" dirty="0"/>
              <a:t>Frequency-specific amplification</a:t>
            </a:r>
            <a:r>
              <a:rPr lang="en-US" dirty="0"/>
              <a:t> – boosts basilar membrane motion near the characteristic frequency.</a:t>
            </a:r>
          </a:p>
          <a:p>
            <a:r>
              <a:rPr lang="en-US" b="1" dirty="0"/>
              <a:t>Improved sensitivity</a:t>
            </a:r>
            <a:r>
              <a:rPr lang="en-US" dirty="0"/>
              <a:t> – lowers hearing thresholds.</a:t>
            </a:r>
          </a:p>
          <a:p>
            <a:r>
              <a:rPr lang="en-US" b="1" dirty="0"/>
              <a:t>Enhanced frequency selectivity</a:t>
            </a:r>
            <a:r>
              <a:rPr lang="en-US" dirty="0"/>
              <a:t> – sharpens cochlear tuning (Q10).</a:t>
            </a:r>
          </a:p>
          <a:p>
            <a:r>
              <a:rPr lang="en-US" b="1" dirty="0"/>
              <a:t>By-product: otoacoustic emissions (OAEs)</a:t>
            </a:r>
            <a:r>
              <a:rPr lang="en-US" dirty="0"/>
              <a:t> – sound energy emitted back into the ear canal.</a:t>
            </a:r>
          </a:p>
          <a:p>
            <a:pPr marL="0" indent="0">
              <a:buNone/>
            </a:pPr>
            <a:endParaRPr lang="nl-NL" dirty="0"/>
          </a:p>
        </p:txBody>
      </p:sp>
      <p:sp>
        <p:nvSpPr>
          <p:cNvPr id="5" name="Tijdelijke aanduiding voor voettekst 4"/>
          <p:cNvSpPr>
            <a:spLocks noGrp="1"/>
          </p:cNvSpPr>
          <p:nvPr>
            <p:ph type="ftr" sz="quarter" idx="16"/>
          </p:nvPr>
        </p:nvSpPr>
        <p:spPr/>
        <p:txBody>
          <a:bodyPr/>
          <a:lstStyle/>
          <a:p>
            <a:pPr>
              <a:defRPr/>
            </a:pPr>
            <a:r>
              <a:rPr lang="nl-NL"/>
              <a:t>	</a:t>
            </a:r>
            <a:fld id="{B3472B90-4467-499C-AC0D-4ED0F3096399}" type="slidenum">
              <a:rPr lang="nl-NL" smtClean="0"/>
              <a:pPr>
                <a:defRPr/>
              </a:pPr>
              <a:t>23</a:t>
            </a:fld>
            <a:endParaRPr lang="nl-NL"/>
          </a:p>
        </p:txBody>
      </p:sp>
      <p:pic>
        <p:nvPicPr>
          <p:cNvPr id="7" name="Picture 6">
            <a:extLst>
              <a:ext uri="{FF2B5EF4-FFF2-40B4-BE49-F238E27FC236}">
                <a16:creationId xmlns:a16="http://schemas.microsoft.com/office/drawing/2014/main" id="{BF22EBE8-F3DA-E445-92B9-DA934D3CCCB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54590" y="1652001"/>
            <a:ext cx="4618454" cy="4354240"/>
          </a:xfrm>
          <a:prstGeom prst="rect">
            <a:avLst/>
          </a:prstGeom>
        </p:spPr>
      </p:pic>
      <p:sp>
        <p:nvSpPr>
          <p:cNvPr id="8" name="Rectangle 7">
            <a:extLst>
              <a:ext uri="{FF2B5EF4-FFF2-40B4-BE49-F238E27FC236}">
                <a16:creationId xmlns:a16="http://schemas.microsoft.com/office/drawing/2014/main" id="{24DBEB2A-C63B-E548-8DF8-0371203FA02A}"/>
              </a:ext>
            </a:extLst>
          </p:cNvPr>
          <p:cNvSpPr/>
          <p:nvPr/>
        </p:nvSpPr>
        <p:spPr>
          <a:xfrm>
            <a:off x="4464050" y="5986897"/>
            <a:ext cx="4572000" cy="276999"/>
          </a:xfrm>
          <a:prstGeom prst="rect">
            <a:avLst/>
          </a:prstGeom>
        </p:spPr>
        <p:txBody>
          <a:bodyPr>
            <a:spAutoFit/>
          </a:bodyPr>
          <a:lstStyle/>
          <a:p>
            <a:pPr marL="304800" indent="-304800"/>
            <a:r>
              <a:rPr lang="en-US" sz="1200" err="1">
                <a:latin typeface="+mj-lt"/>
              </a:rPr>
              <a:t>Fettiplace</a:t>
            </a:r>
            <a:r>
              <a:rPr lang="en-US" sz="1200">
                <a:latin typeface="+mj-lt"/>
              </a:rPr>
              <a:t> &amp; Hackney (2006). </a:t>
            </a:r>
            <a:r>
              <a:rPr lang="en-US" sz="1200" i="1">
                <a:latin typeface="+mj-lt"/>
              </a:rPr>
              <a:t>Nature Reviews Neuroscience</a:t>
            </a:r>
            <a:r>
              <a:rPr lang="en-US" sz="1200"/>
              <a:t> </a:t>
            </a:r>
            <a:endParaRPr lang="en-US" sz="1200">
              <a:effectLst/>
            </a:endParaRPr>
          </a:p>
        </p:txBody>
      </p:sp>
      <p:sp>
        <p:nvSpPr>
          <p:cNvPr id="9" name="Freeform 8">
            <a:extLst>
              <a:ext uri="{FF2B5EF4-FFF2-40B4-BE49-F238E27FC236}">
                <a16:creationId xmlns:a16="http://schemas.microsoft.com/office/drawing/2014/main" id="{EB78D07C-AA26-5943-A9BF-7506169E1D77}"/>
              </a:ext>
            </a:extLst>
          </p:cNvPr>
          <p:cNvSpPr/>
          <p:nvPr/>
        </p:nvSpPr>
        <p:spPr>
          <a:xfrm>
            <a:off x="6002594" y="2035277"/>
            <a:ext cx="2389238" cy="3199200"/>
          </a:xfrm>
          <a:custGeom>
            <a:avLst/>
            <a:gdLst>
              <a:gd name="connsiteX0" fmla="*/ 0 w 2389238"/>
              <a:gd name="connsiteY0" fmla="*/ 383458 h 3199200"/>
              <a:gd name="connsiteX1" fmla="*/ 162232 w 2389238"/>
              <a:gd name="connsiteY1" fmla="*/ 619433 h 3199200"/>
              <a:gd name="connsiteX2" fmla="*/ 560438 w 2389238"/>
              <a:gd name="connsiteY2" fmla="*/ 796413 h 3199200"/>
              <a:gd name="connsiteX3" fmla="*/ 899651 w 2389238"/>
              <a:gd name="connsiteY3" fmla="*/ 840658 h 3199200"/>
              <a:gd name="connsiteX4" fmla="*/ 1224116 w 2389238"/>
              <a:gd name="connsiteY4" fmla="*/ 781665 h 3199200"/>
              <a:gd name="connsiteX5" fmla="*/ 1607574 w 2389238"/>
              <a:gd name="connsiteY5" fmla="*/ 619433 h 3199200"/>
              <a:gd name="connsiteX6" fmla="*/ 1710812 w 2389238"/>
              <a:gd name="connsiteY6" fmla="*/ 545691 h 3199200"/>
              <a:gd name="connsiteX7" fmla="*/ 1769806 w 2389238"/>
              <a:gd name="connsiteY7" fmla="*/ 604684 h 3199200"/>
              <a:gd name="connsiteX8" fmla="*/ 1917290 w 2389238"/>
              <a:gd name="connsiteY8" fmla="*/ 1106129 h 3199200"/>
              <a:gd name="connsiteX9" fmla="*/ 2109019 w 2389238"/>
              <a:gd name="connsiteY9" fmla="*/ 2271252 h 3199200"/>
              <a:gd name="connsiteX10" fmla="*/ 2168012 w 2389238"/>
              <a:gd name="connsiteY10" fmla="*/ 3052917 h 3199200"/>
              <a:gd name="connsiteX11" fmla="*/ 2212258 w 2389238"/>
              <a:gd name="connsiteY11" fmla="*/ 3052917 h 3199200"/>
              <a:gd name="connsiteX12" fmla="*/ 2300748 w 2389238"/>
              <a:gd name="connsiteY12" fmla="*/ 1548581 h 3199200"/>
              <a:gd name="connsiteX13" fmla="*/ 2389238 w 2389238"/>
              <a:gd name="connsiteY13" fmla="*/ 0 h 31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9238" h="3199200">
                <a:moveTo>
                  <a:pt x="0" y="383458"/>
                </a:moveTo>
                <a:cubicBezTo>
                  <a:pt x="34413" y="467032"/>
                  <a:pt x="68826" y="550607"/>
                  <a:pt x="162232" y="619433"/>
                </a:cubicBezTo>
                <a:cubicBezTo>
                  <a:pt x="255638" y="688259"/>
                  <a:pt x="437535" y="759542"/>
                  <a:pt x="560438" y="796413"/>
                </a:cubicBezTo>
                <a:cubicBezTo>
                  <a:pt x="683341" y="833284"/>
                  <a:pt x="789038" y="843116"/>
                  <a:pt x="899651" y="840658"/>
                </a:cubicBezTo>
                <a:cubicBezTo>
                  <a:pt x="1010264" y="838200"/>
                  <a:pt x="1106129" y="818536"/>
                  <a:pt x="1224116" y="781665"/>
                </a:cubicBezTo>
                <a:cubicBezTo>
                  <a:pt x="1342103" y="744794"/>
                  <a:pt x="1526458" y="658762"/>
                  <a:pt x="1607574" y="619433"/>
                </a:cubicBezTo>
                <a:cubicBezTo>
                  <a:pt x="1688690" y="580104"/>
                  <a:pt x="1683773" y="548149"/>
                  <a:pt x="1710812" y="545691"/>
                </a:cubicBezTo>
                <a:cubicBezTo>
                  <a:pt x="1737851" y="543233"/>
                  <a:pt x="1735393" y="511278"/>
                  <a:pt x="1769806" y="604684"/>
                </a:cubicBezTo>
                <a:cubicBezTo>
                  <a:pt x="1804219" y="698090"/>
                  <a:pt x="1860755" y="828368"/>
                  <a:pt x="1917290" y="1106129"/>
                </a:cubicBezTo>
                <a:cubicBezTo>
                  <a:pt x="1973826" y="1383890"/>
                  <a:pt x="2067232" y="1946787"/>
                  <a:pt x="2109019" y="2271252"/>
                </a:cubicBezTo>
                <a:cubicBezTo>
                  <a:pt x="2150806" y="2595717"/>
                  <a:pt x="2168012" y="3052917"/>
                  <a:pt x="2168012" y="3052917"/>
                </a:cubicBezTo>
                <a:cubicBezTo>
                  <a:pt x="2185218" y="3183194"/>
                  <a:pt x="2190135" y="3303640"/>
                  <a:pt x="2212258" y="3052917"/>
                </a:cubicBezTo>
                <a:cubicBezTo>
                  <a:pt x="2234381" y="2802194"/>
                  <a:pt x="2271251" y="2057401"/>
                  <a:pt x="2300748" y="1548581"/>
                </a:cubicBezTo>
                <a:cubicBezTo>
                  <a:pt x="2330245" y="1039762"/>
                  <a:pt x="2367115" y="725129"/>
                  <a:pt x="2389238" y="0"/>
                </a:cubicBezTo>
              </a:path>
            </a:pathLst>
          </a:cu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BCF7468-1F19-E841-9DD1-5393DF3E7D4F}"/>
              </a:ext>
            </a:extLst>
          </p:cNvPr>
          <p:cNvSpPr/>
          <p:nvPr/>
        </p:nvSpPr>
        <p:spPr>
          <a:xfrm>
            <a:off x="5987845" y="2035277"/>
            <a:ext cx="2403987" cy="1068457"/>
          </a:xfrm>
          <a:custGeom>
            <a:avLst/>
            <a:gdLst>
              <a:gd name="connsiteX0" fmla="*/ 0 w 2403987"/>
              <a:gd name="connsiteY0" fmla="*/ 427704 h 1068457"/>
              <a:gd name="connsiteX1" fmla="*/ 221226 w 2403987"/>
              <a:gd name="connsiteY1" fmla="*/ 722671 h 1068457"/>
              <a:gd name="connsiteX2" fmla="*/ 766916 w 2403987"/>
              <a:gd name="connsiteY2" fmla="*/ 1017639 h 1068457"/>
              <a:gd name="connsiteX3" fmla="*/ 1150374 w 2403987"/>
              <a:gd name="connsiteY3" fmla="*/ 1061884 h 1068457"/>
              <a:gd name="connsiteX4" fmla="*/ 1666568 w 2403987"/>
              <a:gd name="connsiteY4" fmla="*/ 943897 h 1068457"/>
              <a:gd name="connsiteX5" fmla="*/ 2064774 w 2403987"/>
              <a:gd name="connsiteY5" fmla="*/ 486697 h 1068457"/>
              <a:gd name="connsiteX6" fmla="*/ 2330245 w 2403987"/>
              <a:gd name="connsiteY6" fmla="*/ 103239 h 1068457"/>
              <a:gd name="connsiteX7" fmla="*/ 2403987 w 2403987"/>
              <a:gd name="connsiteY7" fmla="*/ 0 h 106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3987" h="1068457">
                <a:moveTo>
                  <a:pt x="0" y="427704"/>
                </a:moveTo>
                <a:cubicBezTo>
                  <a:pt x="46703" y="526026"/>
                  <a:pt x="93407" y="624349"/>
                  <a:pt x="221226" y="722671"/>
                </a:cubicBezTo>
                <a:cubicBezTo>
                  <a:pt x="349045" y="820994"/>
                  <a:pt x="612058" y="961104"/>
                  <a:pt x="766916" y="1017639"/>
                </a:cubicBezTo>
                <a:cubicBezTo>
                  <a:pt x="921774" y="1074175"/>
                  <a:pt x="1000432" y="1074174"/>
                  <a:pt x="1150374" y="1061884"/>
                </a:cubicBezTo>
                <a:cubicBezTo>
                  <a:pt x="1300316" y="1049594"/>
                  <a:pt x="1514168" y="1039761"/>
                  <a:pt x="1666568" y="943897"/>
                </a:cubicBezTo>
                <a:cubicBezTo>
                  <a:pt x="1818968" y="848033"/>
                  <a:pt x="1954161" y="626807"/>
                  <a:pt x="2064774" y="486697"/>
                </a:cubicBezTo>
                <a:cubicBezTo>
                  <a:pt x="2175387" y="346587"/>
                  <a:pt x="2273710" y="184355"/>
                  <a:pt x="2330245" y="103239"/>
                </a:cubicBezTo>
                <a:cubicBezTo>
                  <a:pt x="2386781" y="22123"/>
                  <a:pt x="2395384" y="11061"/>
                  <a:pt x="2403987" y="0"/>
                </a:cubicBezTo>
              </a:path>
            </a:pathLst>
          </a:custGeom>
          <a:noFill/>
          <a:ln w="508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6159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6"/>
          <p:cNvSpPr>
            <a:spLocks noGrp="1"/>
          </p:cNvSpPr>
          <p:nvPr>
            <p:ph type="title"/>
          </p:nvPr>
        </p:nvSpPr>
        <p:spPr>
          <a:xfrm>
            <a:off x="511547" y="732670"/>
            <a:ext cx="3008802" cy="487187"/>
          </a:xfrm>
        </p:spPr>
        <p:txBody>
          <a:bodyPr/>
          <a:lstStyle/>
          <a:p>
            <a:r>
              <a:rPr lang="en-US" altLang="en-US"/>
              <a:t>OHCs and IHCs</a:t>
            </a:r>
          </a:p>
        </p:txBody>
      </p:sp>
      <p:pic>
        <p:nvPicPr>
          <p:cNvPr id="10242"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rcRect t="3004" b="3004"/>
          <a:stretch>
            <a:fillRect/>
          </a:stretch>
        </p:blipFill>
        <p:spPr>
          <a:xfrm>
            <a:off x="3574945" y="503178"/>
            <a:ext cx="5112106" cy="5851644"/>
          </a:xfrm>
        </p:spPr>
      </p:pic>
      <p:sp>
        <p:nvSpPr>
          <p:cNvPr id="8" name="Text Placeholder 7"/>
          <p:cNvSpPr>
            <a:spLocks noGrp="1"/>
          </p:cNvSpPr>
          <p:nvPr>
            <p:ph type="body" sz="half" idx="2"/>
          </p:nvPr>
        </p:nvSpPr>
        <p:spPr>
          <a:xfrm>
            <a:off x="456949" y="989705"/>
            <a:ext cx="3008802" cy="5135625"/>
          </a:xfrm>
        </p:spPr>
        <p:txBody>
          <a:bodyPr/>
          <a:lstStyle/>
          <a:p>
            <a:endParaRPr lang="en-US" altLang="en-US">
              <a:solidFill>
                <a:srgbClr val="FF0000"/>
              </a:solidFill>
            </a:endParaRPr>
          </a:p>
          <a:p>
            <a:endParaRPr lang="en-US" altLang="en-US"/>
          </a:p>
        </p:txBody>
      </p:sp>
      <p:sp>
        <p:nvSpPr>
          <p:cNvPr id="10244" name="TextBox 5"/>
          <p:cNvSpPr txBox="1">
            <a:spLocks noChangeArrowheads="1"/>
          </p:cNvSpPr>
          <p:nvPr/>
        </p:nvSpPr>
        <p:spPr bwMode="auto">
          <a:xfrm>
            <a:off x="456949" y="6381320"/>
            <a:ext cx="2514895" cy="450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accent2"/>
                </a:solidFill>
                <a:latin typeface="AZGCaspariT" charset="0"/>
                <a:ea typeface="ＭＳ Ｐゴシック" charset="-128"/>
              </a:defRPr>
            </a:lvl1pPr>
            <a:lvl2pPr marL="742950" indent="-285750" eaLnBrk="0" hangingPunct="0">
              <a:defRPr sz="1600">
                <a:solidFill>
                  <a:schemeClr val="accent2"/>
                </a:solidFill>
                <a:latin typeface="AZGCaspariT" charset="0"/>
                <a:ea typeface="ＭＳ Ｐゴシック" charset="-128"/>
              </a:defRPr>
            </a:lvl2pPr>
            <a:lvl3pPr marL="1143000" indent="-228600" eaLnBrk="0" hangingPunct="0">
              <a:defRPr sz="1600">
                <a:solidFill>
                  <a:schemeClr val="accent2"/>
                </a:solidFill>
                <a:latin typeface="AZGCaspariT" charset="0"/>
                <a:ea typeface="ＭＳ Ｐゴシック" charset="-128"/>
              </a:defRPr>
            </a:lvl3pPr>
            <a:lvl4pPr marL="1600200" indent="-228600" eaLnBrk="0" hangingPunct="0">
              <a:defRPr sz="1600">
                <a:solidFill>
                  <a:schemeClr val="accent2"/>
                </a:solidFill>
                <a:latin typeface="AZGCaspariT" charset="0"/>
                <a:ea typeface="ＭＳ Ｐゴシック" charset="-128"/>
              </a:defRPr>
            </a:lvl4pPr>
            <a:lvl5pPr marL="2057400" indent="-228600" eaLnBrk="0" hangingPunct="0">
              <a:defRPr sz="1600">
                <a:solidFill>
                  <a:schemeClr val="accent2"/>
                </a:solidFill>
                <a:latin typeface="AZGCaspariT" charset="0"/>
                <a:ea typeface="ＭＳ Ｐゴシック" charset="-128"/>
              </a:defRPr>
            </a:lvl5pPr>
            <a:lvl6pPr marL="2514600" indent="-228600" algn="ctr" eaLnBrk="0" fontAlgn="base" hangingPunct="0">
              <a:spcBef>
                <a:spcPct val="0"/>
              </a:spcBef>
              <a:spcAft>
                <a:spcPct val="0"/>
              </a:spcAft>
              <a:defRPr sz="1600">
                <a:solidFill>
                  <a:schemeClr val="accent2"/>
                </a:solidFill>
                <a:latin typeface="AZGCaspariT" charset="0"/>
                <a:ea typeface="ＭＳ Ｐゴシック" charset="-128"/>
              </a:defRPr>
            </a:lvl6pPr>
            <a:lvl7pPr marL="2971800" indent="-228600" algn="ctr" eaLnBrk="0" fontAlgn="base" hangingPunct="0">
              <a:spcBef>
                <a:spcPct val="0"/>
              </a:spcBef>
              <a:spcAft>
                <a:spcPct val="0"/>
              </a:spcAft>
              <a:defRPr sz="1600">
                <a:solidFill>
                  <a:schemeClr val="accent2"/>
                </a:solidFill>
                <a:latin typeface="AZGCaspariT" charset="0"/>
                <a:ea typeface="ＭＳ Ｐゴシック" charset="-128"/>
              </a:defRPr>
            </a:lvl7pPr>
            <a:lvl8pPr marL="3429000" indent="-228600" algn="ctr" eaLnBrk="0" fontAlgn="base" hangingPunct="0">
              <a:spcBef>
                <a:spcPct val="0"/>
              </a:spcBef>
              <a:spcAft>
                <a:spcPct val="0"/>
              </a:spcAft>
              <a:defRPr sz="1600">
                <a:solidFill>
                  <a:schemeClr val="accent2"/>
                </a:solidFill>
                <a:latin typeface="AZGCaspariT" charset="0"/>
                <a:ea typeface="ＭＳ Ｐゴシック" charset="-128"/>
              </a:defRPr>
            </a:lvl8pPr>
            <a:lvl9pPr marL="3886200" indent="-228600" algn="ctr" eaLnBrk="0" fontAlgn="base" hangingPunct="0">
              <a:spcBef>
                <a:spcPct val="0"/>
              </a:spcBef>
              <a:spcAft>
                <a:spcPct val="0"/>
              </a:spcAft>
              <a:defRPr sz="1600">
                <a:solidFill>
                  <a:schemeClr val="accent2"/>
                </a:solidFill>
                <a:latin typeface="AZGCaspariT" charset="0"/>
                <a:ea typeface="ＭＳ Ｐゴシック" charset="-128"/>
              </a:defRPr>
            </a:lvl9pPr>
          </a:lstStyle>
          <a:p>
            <a:pPr eaLnBrk="1" hangingPunct="1"/>
            <a:r>
              <a:rPr lang="nl-NL" altLang="en-US" sz="1164" dirty="0" err="1"/>
              <a:t>Stebbins</a:t>
            </a:r>
            <a:r>
              <a:rPr lang="nl-NL" altLang="en-US" sz="1164" dirty="0"/>
              <a:t> et al., </a:t>
            </a:r>
            <a:r>
              <a:rPr lang="pl-PL" altLang="en-US" sz="1164" dirty="0"/>
              <a:t>Am J </a:t>
            </a:r>
            <a:r>
              <a:rPr lang="pl-PL" altLang="en-US" sz="1164" dirty="0" err="1"/>
              <a:t>Otolaryngol</a:t>
            </a:r>
            <a:r>
              <a:rPr lang="pl-PL" altLang="en-US" sz="1164" dirty="0"/>
              <a:t>. 1979 Fall;1(1):15-27.</a:t>
            </a:r>
            <a:endParaRPr lang="en-US" altLang="en-US" sz="1164" dirty="0"/>
          </a:p>
        </p:txBody>
      </p:sp>
    </p:spTree>
    <p:extLst>
      <p:ext uri="{BB962C8B-B14F-4D97-AF65-F5344CB8AC3E}">
        <p14:creationId xmlns:p14="http://schemas.microsoft.com/office/powerpoint/2010/main" val="144225634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2CE69-6455-4576-E7E9-C32472E510DC}"/>
              </a:ext>
            </a:extLst>
          </p:cNvPr>
          <p:cNvSpPr>
            <a:spLocks noGrp="1"/>
          </p:cNvSpPr>
          <p:nvPr>
            <p:ph type="title"/>
          </p:nvPr>
        </p:nvSpPr>
        <p:spPr/>
        <p:txBody>
          <a:bodyPr/>
          <a:lstStyle/>
          <a:p>
            <a:r>
              <a:rPr lang="en-US" dirty="0"/>
              <a:t>OHC tuning &amp; OCT data</a:t>
            </a:r>
          </a:p>
        </p:txBody>
      </p:sp>
      <p:sp>
        <p:nvSpPr>
          <p:cNvPr id="4" name="Footer Placeholder 3">
            <a:extLst>
              <a:ext uri="{FF2B5EF4-FFF2-40B4-BE49-F238E27FC236}">
                <a16:creationId xmlns:a16="http://schemas.microsoft.com/office/drawing/2014/main" id="{F90E0C24-9C08-3F0E-E21E-AC8A9CBC5B09}"/>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25</a:t>
            </a:fld>
            <a:endParaRPr lang="nl-NL"/>
          </a:p>
        </p:txBody>
      </p:sp>
      <p:pic>
        <p:nvPicPr>
          <p:cNvPr id="6" name="Picture 5" descr="An ultrasound image of an ear&#10;&#10;AI-generated content may be incorrect.">
            <a:extLst>
              <a:ext uri="{FF2B5EF4-FFF2-40B4-BE49-F238E27FC236}">
                <a16:creationId xmlns:a16="http://schemas.microsoft.com/office/drawing/2014/main" id="{3B8F281B-8ABC-ED6C-F48E-570A33349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9166737" cy="3313796"/>
          </a:xfrm>
          <a:prstGeom prst="rect">
            <a:avLst/>
          </a:prstGeom>
        </p:spPr>
      </p:pic>
      <p:sp>
        <p:nvSpPr>
          <p:cNvPr id="8" name="TextBox 7">
            <a:extLst>
              <a:ext uri="{FF2B5EF4-FFF2-40B4-BE49-F238E27FC236}">
                <a16:creationId xmlns:a16="http://schemas.microsoft.com/office/drawing/2014/main" id="{262A0F5F-2119-FF5F-5EB6-0714D00DD5C9}"/>
              </a:ext>
            </a:extLst>
          </p:cNvPr>
          <p:cNvSpPr txBox="1"/>
          <p:nvPr/>
        </p:nvSpPr>
        <p:spPr>
          <a:xfrm>
            <a:off x="330889" y="5700127"/>
            <a:ext cx="8290824" cy="400110"/>
          </a:xfrm>
          <a:prstGeom prst="rect">
            <a:avLst/>
          </a:prstGeom>
          <a:noFill/>
        </p:spPr>
        <p:txBody>
          <a:bodyPr wrap="square">
            <a:spAutoFit/>
          </a:bodyPr>
          <a:lstStyle/>
          <a:p>
            <a:pPr>
              <a:buNone/>
            </a:pPr>
            <a:r>
              <a:rPr lang="en-US" sz="1000" dirty="0">
                <a:effectLst/>
                <a:latin typeface="+mn-lt"/>
              </a:rPr>
              <a:t>Dewey, James B., and Christopher A. Shera. 2023. “Bandpass Shape of Distortion-Product Otoacoustic Emission Ratio Functions Reflects Cochlear Frequency Tuning in Normal-Hearing Mice.” </a:t>
            </a:r>
            <a:r>
              <a:rPr lang="en-US" sz="1000" i="1" dirty="0">
                <a:effectLst/>
                <a:latin typeface="+mn-lt"/>
              </a:rPr>
              <a:t>Journal of the Association for Research in Otolaryngology</a:t>
            </a:r>
            <a:r>
              <a:rPr lang="en-US" sz="1000" dirty="0">
                <a:effectLst/>
                <a:latin typeface="+mn-lt"/>
              </a:rPr>
              <a:t> 24(3):305–24. doi:</a:t>
            </a:r>
            <a:r>
              <a:rPr lang="en-US" sz="1000" dirty="0">
                <a:effectLst/>
                <a:latin typeface="+mn-lt"/>
                <a:hlinkClick r:id="rId3"/>
              </a:rPr>
              <a:t>10.1007/s10162-023-00892-4</a:t>
            </a:r>
            <a:r>
              <a:rPr lang="en-US" sz="1000" dirty="0">
                <a:effectLst/>
                <a:latin typeface="+mn-lt"/>
              </a:rPr>
              <a:t>.</a:t>
            </a:r>
          </a:p>
        </p:txBody>
      </p:sp>
    </p:spTree>
    <p:extLst>
      <p:ext uri="{BB962C8B-B14F-4D97-AF65-F5344CB8AC3E}">
        <p14:creationId xmlns:p14="http://schemas.microsoft.com/office/powerpoint/2010/main" val="178619445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C364-B3C1-D945-29CA-B18FB3A90693}"/>
              </a:ext>
            </a:extLst>
          </p:cNvPr>
          <p:cNvSpPr>
            <a:spLocks noGrp="1"/>
          </p:cNvSpPr>
          <p:nvPr>
            <p:ph type="title"/>
          </p:nvPr>
        </p:nvSpPr>
        <p:spPr/>
        <p:txBody>
          <a:bodyPr/>
          <a:lstStyle/>
          <a:p>
            <a:r>
              <a:rPr lang="en-US" dirty="0"/>
              <a:t>OHC tuning &amp; OCT data</a:t>
            </a:r>
          </a:p>
        </p:txBody>
      </p:sp>
      <p:sp>
        <p:nvSpPr>
          <p:cNvPr id="4" name="Footer Placeholder 3">
            <a:extLst>
              <a:ext uri="{FF2B5EF4-FFF2-40B4-BE49-F238E27FC236}">
                <a16:creationId xmlns:a16="http://schemas.microsoft.com/office/drawing/2014/main" id="{4C3A88E8-29E3-9F99-98E1-7FE7F454401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26</a:t>
            </a:fld>
            <a:endParaRPr lang="nl-NL"/>
          </a:p>
        </p:txBody>
      </p:sp>
      <p:pic>
        <p:nvPicPr>
          <p:cNvPr id="8" name="Picture 7" descr="A graph of different colored lines&#10;&#10;AI-generated content may be incorrect.">
            <a:extLst>
              <a:ext uri="{FF2B5EF4-FFF2-40B4-BE49-F238E27FC236}">
                <a16:creationId xmlns:a16="http://schemas.microsoft.com/office/drawing/2014/main" id="{C615F5D8-0306-E460-9042-0C035420C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88" y="2060848"/>
            <a:ext cx="7772400" cy="3111344"/>
          </a:xfrm>
          <a:prstGeom prst="rect">
            <a:avLst/>
          </a:prstGeom>
        </p:spPr>
      </p:pic>
      <p:sp>
        <p:nvSpPr>
          <p:cNvPr id="9" name="TextBox 8">
            <a:extLst>
              <a:ext uri="{FF2B5EF4-FFF2-40B4-BE49-F238E27FC236}">
                <a16:creationId xmlns:a16="http://schemas.microsoft.com/office/drawing/2014/main" id="{A196F11E-2C3D-3AA6-BB26-D20E9C2F3428}"/>
              </a:ext>
            </a:extLst>
          </p:cNvPr>
          <p:cNvSpPr txBox="1"/>
          <p:nvPr/>
        </p:nvSpPr>
        <p:spPr>
          <a:xfrm>
            <a:off x="1115616" y="5445224"/>
            <a:ext cx="6912768" cy="830997"/>
          </a:xfrm>
          <a:prstGeom prst="rect">
            <a:avLst/>
          </a:prstGeom>
          <a:noFill/>
        </p:spPr>
        <p:txBody>
          <a:bodyPr wrap="square" rtlCol="0">
            <a:spAutoFit/>
          </a:bodyPr>
          <a:lstStyle/>
          <a:p>
            <a:r>
              <a:rPr lang="en-US" dirty="0">
                <a:latin typeface="+mn-lt"/>
              </a:rPr>
              <a:t>Sharp tuning observed at the BM, TM and DPOAE; OHC more wide at higher levels</a:t>
            </a:r>
          </a:p>
        </p:txBody>
      </p:sp>
    </p:spTree>
    <p:extLst>
      <p:ext uri="{BB962C8B-B14F-4D97-AF65-F5344CB8AC3E}">
        <p14:creationId xmlns:p14="http://schemas.microsoft.com/office/powerpoint/2010/main" val="33891260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60E1-2F84-DBF4-8098-4386AC3A56CF}"/>
              </a:ext>
            </a:extLst>
          </p:cNvPr>
          <p:cNvSpPr>
            <a:spLocks noGrp="1"/>
          </p:cNvSpPr>
          <p:nvPr>
            <p:ph type="title"/>
          </p:nvPr>
        </p:nvSpPr>
        <p:spPr/>
        <p:txBody>
          <a:bodyPr/>
          <a:lstStyle/>
          <a:p>
            <a:r>
              <a:rPr lang="en-US" dirty="0"/>
              <a:t>OHC tuning &amp; compression</a:t>
            </a:r>
          </a:p>
        </p:txBody>
      </p:sp>
      <p:sp>
        <p:nvSpPr>
          <p:cNvPr id="4" name="Footer Placeholder 3">
            <a:extLst>
              <a:ext uri="{FF2B5EF4-FFF2-40B4-BE49-F238E27FC236}">
                <a16:creationId xmlns:a16="http://schemas.microsoft.com/office/drawing/2014/main" id="{F80C806A-613E-BCE3-846D-23C1C786855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27</a:t>
            </a:fld>
            <a:endParaRPr lang="nl-NL"/>
          </a:p>
        </p:txBody>
      </p:sp>
      <p:pic>
        <p:nvPicPr>
          <p:cNvPr id="6" name="Picture 5" descr="A graph of a number of numbers&#10;&#10;AI-generated content may be incorrect.">
            <a:extLst>
              <a:ext uri="{FF2B5EF4-FFF2-40B4-BE49-F238E27FC236}">
                <a16:creationId xmlns:a16="http://schemas.microsoft.com/office/drawing/2014/main" id="{0DE57171-C5A4-3920-115C-BEFD7C663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02976"/>
            <a:ext cx="7772400" cy="2652048"/>
          </a:xfrm>
          <a:prstGeom prst="rect">
            <a:avLst/>
          </a:prstGeom>
        </p:spPr>
      </p:pic>
      <p:sp>
        <p:nvSpPr>
          <p:cNvPr id="7" name="TextBox 6">
            <a:extLst>
              <a:ext uri="{FF2B5EF4-FFF2-40B4-BE49-F238E27FC236}">
                <a16:creationId xmlns:a16="http://schemas.microsoft.com/office/drawing/2014/main" id="{902BDCD7-89B4-B3C8-3DE3-230A3D02B2C0}"/>
              </a:ext>
            </a:extLst>
          </p:cNvPr>
          <p:cNvSpPr txBox="1"/>
          <p:nvPr/>
        </p:nvSpPr>
        <p:spPr>
          <a:xfrm>
            <a:off x="690339" y="5214759"/>
            <a:ext cx="6252673" cy="1200329"/>
          </a:xfrm>
          <a:prstGeom prst="rect">
            <a:avLst/>
          </a:prstGeom>
          <a:noFill/>
        </p:spPr>
        <p:txBody>
          <a:bodyPr wrap="none" rtlCol="0">
            <a:spAutoFit/>
          </a:bodyPr>
          <a:lstStyle/>
          <a:p>
            <a:pPr algn="l"/>
            <a:r>
              <a:rPr lang="en-US" sz="1800" dirty="0">
                <a:latin typeface="+mn-lt"/>
              </a:rPr>
              <a:t>OHC filtering more wide at lower intensities:</a:t>
            </a:r>
          </a:p>
          <a:p>
            <a:pPr marL="342900" indent="-342900" algn="l">
              <a:buFontTx/>
              <a:buChar char="-"/>
            </a:pPr>
            <a:r>
              <a:rPr lang="en-US" sz="1800" b="1" dirty="0">
                <a:latin typeface="+mn-lt"/>
              </a:rPr>
              <a:t>Compression </a:t>
            </a:r>
            <a:r>
              <a:rPr lang="en-US" sz="1800" dirty="0">
                <a:latin typeface="+mn-lt"/>
              </a:rPr>
              <a:t>at CF/more linear off-frequency: wider tuning</a:t>
            </a:r>
          </a:p>
          <a:p>
            <a:pPr marL="342900" indent="-342900" algn="l">
              <a:buFontTx/>
              <a:buChar char="-"/>
            </a:pPr>
            <a:r>
              <a:rPr lang="en-US" sz="1800" dirty="0">
                <a:latin typeface="+mn-lt"/>
              </a:rPr>
              <a:t>OHC receptor potential is </a:t>
            </a:r>
            <a:r>
              <a:rPr lang="en-US" sz="1800" b="1" dirty="0">
                <a:latin typeface="+mn-lt"/>
              </a:rPr>
              <a:t>low-pass filtered (membrane RC)</a:t>
            </a:r>
            <a:endParaRPr lang="en-US" sz="1800" dirty="0">
              <a:latin typeface="+mn-lt"/>
            </a:endParaRPr>
          </a:p>
          <a:p>
            <a:pPr marL="342900" indent="-342900" algn="l">
              <a:buFontTx/>
              <a:buChar char="-"/>
            </a:pPr>
            <a:endParaRPr lang="en-US" sz="1800" dirty="0">
              <a:latin typeface="+mn-lt"/>
            </a:endParaRPr>
          </a:p>
        </p:txBody>
      </p:sp>
    </p:spTree>
    <p:extLst>
      <p:ext uri="{BB962C8B-B14F-4D97-AF65-F5344CB8AC3E}">
        <p14:creationId xmlns:p14="http://schemas.microsoft.com/office/powerpoint/2010/main" val="14580907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F2B99-4EF9-7775-2526-F468029750EB}"/>
              </a:ext>
            </a:extLst>
          </p:cNvPr>
          <p:cNvSpPr>
            <a:spLocks noGrp="1"/>
          </p:cNvSpPr>
          <p:nvPr>
            <p:ph type="title"/>
          </p:nvPr>
        </p:nvSpPr>
        <p:spPr/>
        <p:txBody>
          <a:bodyPr/>
          <a:lstStyle/>
          <a:p>
            <a:r>
              <a:rPr lang="en-US" dirty="0"/>
              <a:t>OHCs	</a:t>
            </a:r>
          </a:p>
        </p:txBody>
      </p:sp>
      <p:pic>
        <p:nvPicPr>
          <p:cNvPr id="13" name="Picture 12" descr="A diagram of a laser beam&#10;&#10;AI-generated content may be incorrect.">
            <a:extLst>
              <a:ext uri="{FF2B5EF4-FFF2-40B4-BE49-F238E27FC236}">
                <a16:creationId xmlns:a16="http://schemas.microsoft.com/office/drawing/2014/main" id="{D63B3D89-39EF-D1CC-7113-268668E60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522715"/>
            <a:ext cx="2759839" cy="5085184"/>
          </a:xfrm>
          <a:prstGeom prst="rect">
            <a:avLst/>
          </a:prstGeom>
        </p:spPr>
      </p:pic>
      <p:pic>
        <p:nvPicPr>
          <p:cNvPr id="17" name="Picture 16">
            <a:extLst>
              <a:ext uri="{FF2B5EF4-FFF2-40B4-BE49-F238E27FC236}">
                <a16:creationId xmlns:a16="http://schemas.microsoft.com/office/drawing/2014/main" id="{2BDF224B-1853-0D46-5363-56BBAAE65A76}"/>
              </a:ext>
            </a:extLst>
          </p:cNvPr>
          <p:cNvPicPr>
            <a:picLocks noChangeAspect="1"/>
          </p:cNvPicPr>
          <p:nvPr/>
        </p:nvPicPr>
        <p:blipFill>
          <a:blip r:embed="rId4">
            <a:extLst>
              <a:ext uri="{28A0092B-C50C-407E-A947-70E740481C1C}">
                <a14:useLocalDpi xmlns:a14="http://schemas.microsoft.com/office/drawing/2010/main" val="0"/>
              </a:ext>
            </a:extLst>
          </a:blip>
          <a:srcRect b="50154"/>
          <a:stretch>
            <a:fillRect/>
          </a:stretch>
        </p:blipFill>
        <p:spPr>
          <a:xfrm>
            <a:off x="3448884" y="1772816"/>
            <a:ext cx="5150222" cy="3741588"/>
          </a:xfrm>
          <a:prstGeom prst="rect">
            <a:avLst/>
          </a:prstGeom>
        </p:spPr>
      </p:pic>
      <p:cxnSp>
        <p:nvCxnSpPr>
          <p:cNvPr id="24" name="Straight Connector 23">
            <a:extLst>
              <a:ext uri="{FF2B5EF4-FFF2-40B4-BE49-F238E27FC236}">
                <a16:creationId xmlns:a16="http://schemas.microsoft.com/office/drawing/2014/main" id="{277D0F1D-A47E-4735-EC1C-50BAFE3CC1D5}"/>
              </a:ext>
            </a:extLst>
          </p:cNvPr>
          <p:cNvCxnSpPr>
            <a:cxnSpLocks/>
          </p:cNvCxnSpPr>
          <p:nvPr/>
        </p:nvCxnSpPr>
        <p:spPr>
          <a:xfrm flipV="1">
            <a:off x="4572000" y="3529054"/>
            <a:ext cx="457457" cy="544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690D37-4AEB-F413-1C46-E3A499268CBE}"/>
              </a:ext>
            </a:extLst>
          </p:cNvPr>
          <p:cNvCxnSpPr>
            <a:cxnSpLocks/>
          </p:cNvCxnSpPr>
          <p:nvPr/>
        </p:nvCxnSpPr>
        <p:spPr>
          <a:xfrm flipV="1">
            <a:off x="5029457" y="2924944"/>
            <a:ext cx="1918807" cy="64160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4B7241-08CB-32E6-05BF-4E53DB4CAF41}"/>
              </a:ext>
            </a:extLst>
          </p:cNvPr>
          <p:cNvSpPr txBox="1"/>
          <p:nvPr/>
        </p:nvSpPr>
        <p:spPr>
          <a:xfrm>
            <a:off x="4336160" y="1120783"/>
            <a:ext cx="3991798" cy="830997"/>
          </a:xfrm>
          <a:prstGeom prst="rect">
            <a:avLst/>
          </a:prstGeom>
          <a:noFill/>
        </p:spPr>
        <p:txBody>
          <a:bodyPr wrap="none" rtlCol="0">
            <a:spAutoFit/>
          </a:bodyPr>
          <a:lstStyle/>
          <a:p>
            <a:r>
              <a:rPr lang="en-US" dirty="0"/>
              <a:t>Compressive @ CF (@10kHz)</a:t>
            </a:r>
          </a:p>
          <a:p>
            <a:r>
              <a:rPr lang="en-US" dirty="0"/>
              <a:t>Linear at f &lt;&lt; CF</a:t>
            </a:r>
          </a:p>
        </p:txBody>
      </p:sp>
      <p:cxnSp>
        <p:nvCxnSpPr>
          <p:cNvPr id="29" name="Straight Connector 28">
            <a:extLst>
              <a:ext uri="{FF2B5EF4-FFF2-40B4-BE49-F238E27FC236}">
                <a16:creationId xmlns:a16="http://schemas.microsoft.com/office/drawing/2014/main" id="{513E6885-DF8A-D9D8-1B8A-C077432A391A}"/>
              </a:ext>
            </a:extLst>
          </p:cNvPr>
          <p:cNvCxnSpPr>
            <a:cxnSpLocks/>
          </p:cNvCxnSpPr>
          <p:nvPr/>
        </p:nvCxnSpPr>
        <p:spPr>
          <a:xfrm flipV="1">
            <a:off x="5988860" y="3132282"/>
            <a:ext cx="1535468" cy="169985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12896D-EBE8-8B27-65A9-7E7923CB0FB5}"/>
              </a:ext>
            </a:extLst>
          </p:cNvPr>
          <p:cNvSpPr txBox="1"/>
          <p:nvPr/>
        </p:nvSpPr>
        <p:spPr>
          <a:xfrm>
            <a:off x="3702627" y="5786861"/>
            <a:ext cx="4572000" cy="400110"/>
          </a:xfrm>
          <a:prstGeom prst="rect">
            <a:avLst/>
          </a:prstGeom>
          <a:noFill/>
        </p:spPr>
        <p:txBody>
          <a:bodyPr wrap="square">
            <a:spAutoFit/>
          </a:bodyPr>
          <a:lstStyle/>
          <a:p>
            <a:pPr>
              <a:buNone/>
            </a:pPr>
            <a:r>
              <a:rPr lang="en-US" sz="1000" dirty="0">
                <a:effectLst/>
                <a:latin typeface="+mn-lt"/>
              </a:rPr>
              <a:t>Robles, L., and M. A. Ruggero. 2001. “Mechanics of the Mammalian Cochlea.” </a:t>
            </a:r>
            <a:r>
              <a:rPr lang="en-US" sz="1000" i="1" dirty="0">
                <a:effectLst/>
                <a:latin typeface="+mn-lt"/>
              </a:rPr>
              <a:t>Physiological Reviews</a:t>
            </a:r>
            <a:r>
              <a:rPr lang="en-US" sz="1000" dirty="0">
                <a:effectLst/>
                <a:latin typeface="+mn-lt"/>
              </a:rPr>
              <a:t> 81(3):1305–52. doi:</a:t>
            </a:r>
            <a:r>
              <a:rPr lang="en-US" sz="1000" dirty="0">
                <a:effectLst/>
                <a:latin typeface="+mn-lt"/>
                <a:hlinkClick r:id="rId5"/>
              </a:rPr>
              <a:t>10.1152/physrev.2001.81.3.1305</a:t>
            </a:r>
            <a:r>
              <a:rPr lang="en-US" sz="1000" dirty="0">
                <a:effectLst/>
                <a:latin typeface="+mn-lt"/>
              </a:rPr>
              <a:t>.</a:t>
            </a:r>
          </a:p>
        </p:txBody>
      </p:sp>
    </p:spTree>
    <p:extLst>
      <p:ext uri="{BB962C8B-B14F-4D97-AF65-F5344CB8AC3E}">
        <p14:creationId xmlns:p14="http://schemas.microsoft.com/office/powerpoint/2010/main" val="38121314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112B-4E8C-9775-CE15-A017FB68B568}"/>
              </a:ext>
            </a:extLst>
          </p:cNvPr>
          <p:cNvSpPr>
            <a:spLocks noGrp="1"/>
          </p:cNvSpPr>
          <p:nvPr>
            <p:ph type="title"/>
          </p:nvPr>
        </p:nvSpPr>
        <p:spPr/>
        <p:txBody>
          <a:bodyPr/>
          <a:lstStyle/>
          <a:p>
            <a:r>
              <a:rPr lang="en-US" dirty="0"/>
              <a:t>OHC and BM movement</a:t>
            </a:r>
          </a:p>
        </p:txBody>
      </p:sp>
      <p:sp>
        <p:nvSpPr>
          <p:cNvPr id="3" name="Content Placeholder 2">
            <a:extLst>
              <a:ext uri="{FF2B5EF4-FFF2-40B4-BE49-F238E27FC236}">
                <a16:creationId xmlns:a16="http://schemas.microsoft.com/office/drawing/2014/main" id="{E3305017-6375-C72C-932C-155C902B024B}"/>
              </a:ext>
            </a:extLst>
          </p:cNvPr>
          <p:cNvSpPr>
            <a:spLocks noGrp="1"/>
          </p:cNvSpPr>
          <p:nvPr>
            <p:ph idx="1"/>
          </p:nvPr>
        </p:nvSpPr>
        <p:spPr/>
        <p:txBody>
          <a:bodyPr/>
          <a:lstStyle/>
          <a:p>
            <a:r>
              <a:rPr lang="en-US" b="1" dirty="0"/>
              <a:t>OHC active gain:</a:t>
            </a:r>
            <a:r>
              <a:rPr lang="en-US" dirty="0"/>
              <a:t> Outer hair cells boost basilar-membrane motion by ~</a:t>
            </a:r>
            <a:r>
              <a:rPr lang="en-US" b="1" dirty="0"/>
              <a:t>40–60 dB</a:t>
            </a:r>
            <a:r>
              <a:rPr lang="en-US" dirty="0"/>
              <a:t> at low levels, then saturate with level → high sensitivity at threshold but compressive growth near CF.</a:t>
            </a:r>
          </a:p>
          <a:p>
            <a:r>
              <a:rPr lang="en-US" b="1" dirty="0"/>
              <a:t>Sharp but level-dependent tuning:</a:t>
            </a:r>
            <a:r>
              <a:rPr lang="en-US" dirty="0"/>
              <a:t> BM/TM responses are sharply tuned at low level and </a:t>
            </a:r>
            <a:r>
              <a:rPr lang="en-US" b="1" dirty="0"/>
              <a:t>broaden with level</a:t>
            </a:r>
            <a:r>
              <a:rPr lang="en-US" dirty="0"/>
              <a:t>; OHC region is broader still due to </a:t>
            </a:r>
            <a:r>
              <a:rPr lang="en-US" b="1" dirty="0"/>
              <a:t>low-pass filtering</a:t>
            </a:r>
            <a:r>
              <a:rPr lang="en-US" dirty="0"/>
              <a:t> of receptor potentials.</a:t>
            </a:r>
          </a:p>
          <a:p>
            <a:r>
              <a:rPr lang="en-US" b="1" dirty="0"/>
              <a:t>Compression builds up spatially:</a:t>
            </a:r>
            <a:r>
              <a:rPr lang="en-US" dirty="0"/>
              <a:t> Nonlinearity isn’t purely local; </a:t>
            </a:r>
            <a:r>
              <a:rPr lang="en-US" b="1" dirty="0"/>
              <a:t>weakly nonlinear elements accumulate along the cochlea</a:t>
            </a:r>
            <a:r>
              <a:rPr lang="en-US" dirty="0"/>
              <a:t>, producing the observed strong compression. </a:t>
            </a:r>
            <a:r>
              <a:rPr lang="en-US" i="1" dirty="0"/>
              <a:t>(</a:t>
            </a:r>
            <a:r>
              <a:rPr lang="en-US" i="1" dirty="0" err="1"/>
              <a:t>Kondylidis</a:t>
            </a:r>
            <a:r>
              <a:rPr lang="en-US" i="1" dirty="0"/>
              <a:t> et al.)</a:t>
            </a:r>
            <a:endParaRPr lang="en-US" dirty="0"/>
          </a:p>
          <a:p>
            <a:r>
              <a:rPr lang="en-US" b="1" dirty="0"/>
              <a:t>DPOAEs reflect tuning:</a:t>
            </a:r>
            <a:r>
              <a:rPr lang="en-US" dirty="0"/>
              <a:t> </a:t>
            </a:r>
            <a:r>
              <a:rPr lang="en-US" b="1" dirty="0"/>
              <a:t>Band-pass DPOAE ratio functions</a:t>
            </a:r>
            <a:r>
              <a:rPr lang="en-US" dirty="0"/>
              <a:t> (optimal f₂/f₁ ≈ 1.3 at 9 kHz, ≈ 1.1 at 20 kHz) closely track BM/TM sharpness.</a:t>
            </a:r>
          </a:p>
          <a:p>
            <a:r>
              <a:rPr lang="en-US" b="1" dirty="0"/>
              <a:t>Band-pass mechanism:</a:t>
            </a:r>
            <a:r>
              <a:rPr lang="en-US" dirty="0"/>
              <a:t> Shaped mainly by </a:t>
            </a:r>
            <a:r>
              <a:rPr lang="en-US" b="1" dirty="0"/>
              <a:t>spatial wave interference</a:t>
            </a:r>
            <a:r>
              <a:rPr lang="en-US" dirty="0"/>
              <a:t> of distortion products, not by local resonance or suppression.</a:t>
            </a:r>
            <a:br>
              <a:rPr lang="en-US" dirty="0"/>
            </a:br>
            <a:endParaRPr lang="en-US" dirty="0"/>
          </a:p>
          <a:p>
            <a:pPr marL="0" indent="0">
              <a:buNone/>
            </a:pPr>
            <a:r>
              <a:rPr lang="en-US" sz="1400" i="1" dirty="0"/>
              <a:t>Robles &amp; Ruggero; Yates; Stebbins; Dewey &amp; Shera; </a:t>
            </a:r>
            <a:r>
              <a:rPr lang="en-US" sz="1400" i="1" dirty="0" err="1"/>
              <a:t>Kondylidis</a:t>
            </a:r>
            <a:r>
              <a:rPr lang="en-US" sz="1400" i="1" dirty="0"/>
              <a:t> et al.</a:t>
            </a:r>
            <a:endParaRPr lang="en-US" sz="1400" dirty="0"/>
          </a:p>
          <a:p>
            <a:endParaRPr lang="en-US" dirty="0"/>
          </a:p>
        </p:txBody>
      </p:sp>
      <p:sp>
        <p:nvSpPr>
          <p:cNvPr id="4" name="Footer Placeholder 3">
            <a:extLst>
              <a:ext uri="{FF2B5EF4-FFF2-40B4-BE49-F238E27FC236}">
                <a16:creationId xmlns:a16="http://schemas.microsoft.com/office/drawing/2014/main" id="{625B7B51-C88E-F14F-68F1-26D142224EDF}"/>
              </a:ext>
            </a:extLst>
          </p:cNvPr>
          <p:cNvSpPr>
            <a:spLocks noGrp="1"/>
          </p:cNvSpPr>
          <p:nvPr>
            <p:ph type="ftr" sz="quarter" idx="11"/>
          </p:nvPr>
        </p:nvSpPr>
        <p:spPr/>
        <p:txBody>
          <a:bodyPr/>
          <a:lstStyle/>
          <a:p>
            <a:pPr>
              <a:defRPr/>
            </a:pPr>
            <a:r>
              <a:rPr lang="nl-NL"/>
              <a:t>	</a:t>
            </a:r>
            <a:fld id="{90817C61-3AA5-4D42-956E-CFEE420DB621}" type="slidenum">
              <a:rPr lang="nl-NL" smtClean="0"/>
              <a:pPr>
                <a:defRPr/>
              </a:pPr>
              <a:t>29</a:t>
            </a:fld>
            <a:endParaRPr lang="nl-NL"/>
          </a:p>
        </p:txBody>
      </p:sp>
    </p:spTree>
    <p:extLst>
      <p:ext uri="{BB962C8B-B14F-4D97-AF65-F5344CB8AC3E}">
        <p14:creationId xmlns:p14="http://schemas.microsoft.com/office/powerpoint/2010/main" val="24837511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A27662-C15C-BC18-B641-D3BAB593A73A}"/>
              </a:ext>
            </a:extLst>
          </p:cNvPr>
          <p:cNvSpPr>
            <a:spLocks noGrp="1"/>
          </p:cNvSpPr>
          <p:nvPr>
            <p:ph type="title"/>
          </p:nvPr>
        </p:nvSpPr>
        <p:spPr/>
        <p:txBody>
          <a:bodyPr/>
          <a:lstStyle/>
          <a:p>
            <a:r>
              <a:rPr lang="en-US" dirty="0"/>
              <a:t>Recap and why care?</a:t>
            </a:r>
          </a:p>
        </p:txBody>
      </p:sp>
      <p:sp>
        <p:nvSpPr>
          <p:cNvPr id="9" name="Content Placeholder 8">
            <a:extLst>
              <a:ext uri="{FF2B5EF4-FFF2-40B4-BE49-F238E27FC236}">
                <a16:creationId xmlns:a16="http://schemas.microsoft.com/office/drawing/2014/main" id="{64DE164B-D537-E15D-689B-8652EBE414C3}"/>
              </a:ext>
            </a:extLst>
          </p:cNvPr>
          <p:cNvSpPr>
            <a:spLocks noGrp="1"/>
          </p:cNvSpPr>
          <p:nvPr>
            <p:ph idx="1"/>
          </p:nvPr>
        </p:nvSpPr>
        <p:spPr/>
        <p:txBody>
          <a:bodyPr/>
          <a:lstStyle/>
          <a:p>
            <a:r>
              <a:rPr lang="en-US" b="1" dirty="0"/>
              <a:t>Sound and signals</a:t>
            </a:r>
            <a:r>
              <a:rPr lang="en-US" dirty="0"/>
              <a:t>: sensitivity and range across species</a:t>
            </a:r>
          </a:p>
          <a:p>
            <a:pPr lvl="1"/>
            <a:r>
              <a:rPr lang="en-US" dirty="0"/>
              <a:t>Do dogs hear better than humans?</a:t>
            </a:r>
          </a:p>
          <a:p>
            <a:r>
              <a:rPr lang="en-US" b="1" dirty="0"/>
              <a:t>The Ear as an Engineering Marvel: </a:t>
            </a:r>
            <a:r>
              <a:rPr lang="en-US" dirty="0"/>
              <a:t>Hearing: anatomy, cochlear mechanics, and tonotopy</a:t>
            </a:r>
          </a:p>
          <a:p>
            <a:pPr lvl="1"/>
            <a:r>
              <a:rPr lang="en-US" dirty="0"/>
              <a:t>Impedance matching</a:t>
            </a:r>
          </a:p>
          <a:p>
            <a:pPr lvl="1"/>
            <a:r>
              <a:rPr lang="en-US" dirty="0"/>
              <a:t>Role of swings, outer hair cells, and neonatal hearing screening</a:t>
            </a:r>
          </a:p>
          <a:p>
            <a:pPr lvl="1"/>
            <a:r>
              <a:rPr lang="en-US" dirty="0"/>
              <a:t>Tonotopic mapping of the cochlea</a:t>
            </a:r>
          </a:p>
          <a:p>
            <a:r>
              <a:rPr lang="en-US" b="1" dirty="0"/>
              <a:t>When Things Go Wrong</a:t>
            </a:r>
            <a:endParaRPr lang="en-US" dirty="0"/>
          </a:p>
          <a:p>
            <a:pPr lvl="1"/>
            <a:r>
              <a:rPr lang="en-US" dirty="0"/>
              <a:t>Hearing impairment: from damaged hair cells to neural coding deficits</a:t>
            </a:r>
          </a:p>
          <a:p>
            <a:pPr lvl="1"/>
            <a:r>
              <a:rPr lang="en-US" dirty="0"/>
              <a:t>Measuring hearing (audiogram, otoacoustic emissions, RT, many more)</a:t>
            </a:r>
          </a:p>
          <a:p>
            <a:pPr lvl="1"/>
            <a:r>
              <a:rPr lang="en-US" dirty="0"/>
              <a:t>Cochlear implants: exploiting the tonotopic map to restore hearing</a:t>
            </a:r>
          </a:p>
          <a:p>
            <a:pPr lvl="1"/>
            <a:endParaRPr lang="en-US" dirty="0"/>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014115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522288" y="692696"/>
            <a:ext cx="8099425" cy="533400"/>
          </a:xfrm>
          <a:noFill/>
        </p:spPr>
        <p:txBody>
          <a:bodyPr/>
          <a:lstStyle/>
          <a:p>
            <a:pPr eaLnBrk="1" hangingPunct="1"/>
            <a:r>
              <a:rPr lang="nl-NL" err="1"/>
              <a:t>Neonatal</a:t>
            </a:r>
            <a:r>
              <a:rPr lang="nl-NL"/>
              <a:t> Hearing Screening (NHS)</a:t>
            </a:r>
            <a:endParaRPr lang="en-US"/>
          </a:p>
        </p:txBody>
      </p:sp>
      <p:sp>
        <p:nvSpPr>
          <p:cNvPr id="14340" name="Rectangle 3"/>
          <p:cNvSpPr>
            <a:spLocks noGrp="1" noChangeArrowheads="1"/>
          </p:cNvSpPr>
          <p:nvPr>
            <p:ph idx="1"/>
          </p:nvPr>
        </p:nvSpPr>
        <p:spPr>
          <a:xfrm>
            <a:off x="381000" y="1484784"/>
            <a:ext cx="6351240" cy="4752975"/>
          </a:xfrm>
        </p:spPr>
        <p:txBody>
          <a:bodyPr/>
          <a:lstStyle/>
          <a:p>
            <a:pPr eaLnBrk="1" hangingPunct="1"/>
            <a:r>
              <a:rPr lang="nl-NL" sz="1600" dirty="0"/>
              <a:t>NHS </a:t>
            </a:r>
            <a:r>
              <a:rPr lang="nl-NL" sz="1600" dirty="0" err="1"/>
              <a:t>organised</a:t>
            </a:r>
            <a:r>
              <a:rPr lang="nl-NL" sz="1600" dirty="0"/>
              <a:t> </a:t>
            </a:r>
            <a:r>
              <a:rPr lang="nl-NL" sz="1600" dirty="0" err="1"/>
              <a:t>by</a:t>
            </a:r>
            <a:r>
              <a:rPr lang="nl-NL" sz="1600" dirty="0"/>
              <a:t> VWS/RIVM</a:t>
            </a:r>
          </a:p>
          <a:p>
            <a:pPr eaLnBrk="1" hangingPunct="1"/>
            <a:r>
              <a:rPr lang="nl-NL" sz="1600" dirty="0" err="1"/>
              <a:t>Measurments</a:t>
            </a:r>
            <a:r>
              <a:rPr lang="nl-NL" sz="1600" dirty="0"/>
              <a:t> of </a:t>
            </a:r>
            <a:r>
              <a:rPr lang="nl-NL" sz="1600" dirty="0" err="1"/>
              <a:t>otoacoustic</a:t>
            </a:r>
            <a:r>
              <a:rPr lang="nl-NL" sz="1600" dirty="0"/>
              <a:t> </a:t>
            </a:r>
            <a:r>
              <a:rPr lang="nl-NL" sz="1600" dirty="0" err="1"/>
              <a:t>emissions</a:t>
            </a:r>
            <a:r>
              <a:rPr lang="nl-NL" sz="1600" dirty="0"/>
              <a:t> (</a:t>
            </a:r>
            <a:r>
              <a:rPr lang="nl-NL" sz="1600" dirty="0" err="1"/>
              <a:t>OAEs</a:t>
            </a:r>
            <a:r>
              <a:rPr lang="nl-NL" sz="1600" dirty="0"/>
              <a:t>) </a:t>
            </a:r>
            <a:r>
              <a:rPr lang="nl-NL" sz="1600" dirty="0" err="1"/>
              <a:t>combined</a:t>
            </a:r>
            <a:r>
              <a:rPr lang="nl-NL" sz="1600" dirty="0"/>
              <a:t> </a:t>
            </a:r>
            <a:r>
              <a:rPr lang="nl-NL" sz="1600" dirty="0" err="1"/>
              <a:t>with</a:t>
            </a:r>
            <a:r>
              <a:rPr lang="nl-NL" sz="1600" dirty="0"/>
              <a:t> ‘hielprik’</a:t>
            </a:r>
          </a:p>
          <a:p>
            <a:pPr lvl="1" eaLnBrk="1" hangingPunct="1"/>
            <a:r>
              <a:rPr lang="nl-NL" sz="1600" dirty="0" err="1"/>
              <a:t>Integrity</a:t>
            </a:r>
            <a:r>
              <a:rPr lang="nl-NL" sz="1600" dirty="0"/>
              <a:t> </a:t>
            </a:r>
            <a:r>
              <a:rPr lang="nl-NL" sz="1600" dirty="0" err="1"/>
              <a:t>outer</a:t>
            </a:r>
            <a:r>
              <a:rPr lang="nl-NL" sz="1600" dirty="0"/>
              <a:t> hair </a:t>
            </a:r>
            <a:r>
              <a:rPr lang="nl-NL" sz="1600" dirty="0" err="1"/>
              <a:t>cells</a:t>
            </a:r>
            <a:r>
              <a:rPr lang="nl-NL" sz="1600" dirty="0"/>
              <a:t> (</a:t>
            </a:r>
            <a:r>
              <a:rPr lang="nl-NL" sz="1600" b="1" dirty="0"/>
              <a:t>pass/</a:t>
            </a:r>
            <a:r>
              <a:rPr lang="nl-NL" sz="1600" b="1" dirty="0" err="1"/>
              <a:t>refer</a:t>
            </a:r>
            <a:r>
              <a:rPr lang="nl-NL" sz="1600" dirty="0"/>
              <a:t>)</a:t>
            </a:r>
          </a:p>
          <a:p>
            <a:pPr lvl="1" eaLnBrk="1" hangingPunct="1"/>
            <a:r>
              <a:rPr lang="nl-NL" sz="1600" dirty="0"/>
              <a:t>No </a:t>
            </a:r>
            <a:r>
              <a:rPr lang="nl-NL" sz="1600" dirty="0" err="1"/>
              <a:t>emissions</a:t>
            </a:r>
            <a:r>
              <a:rPr lang="nl-NL" sz="1600" dirty="0"/>
              <a:t>: </a:t>
            </a:r>
            <a:r>
              <a:rPr lang="nl-NL" sz="1600" dirty="0" err="1"/>
              <a:t>referral</a:t>
            </a:r>
            <a:r>
              <a:rPr lang="nl-NL" sz="1600" dirty="0"/>
              <a:t> </a:t>
            </a:r>
            <a:r>
              <a:rPr lang="nl-NL" sz="1600" dirty="0" err="1"/>
              <a:t>to</a:t>
            </a:r>
            <a:r>
              <a:rPr lang="nl-NL" sz="1600" dirty="0"/>
              <a:t> </a:t>
            </a:r>
            <a:r>
              <a:rPr lang="nl-NL" sz="1600" dirty="0" err="1"/>
              <a:t>audiological</a:t>
            </a:r>
            <a:r>
              <a:rPr lang="nl-NL" sz="1600" dirty="0"/>
              <a:t> center</a:t>
            </a:r>
            <a:r>
              <a:rPr lang="nl-NL" sz="1600" dirty="0">
                <a:sym typeface="Wingdings" pitchFamily="2" charset="2"/>
              </a:rPr>
              <a:t> (AC)</a:t>
            </a:r>
            <a:endParaRPr lang="nl-NL" sz="1600" dirty="0"/>
          </a:p>
          <a:p>
            <a:pPr lvl="2" eaLnBrk="1" hangingPunct="1"/>
            <a:r>
              <a:rPr lang="nl-NL" sz="1600" dirty="0" err="1"/>
              <a:t>repeat</a:t>
            </a:r>
            <a:r>
              <a:rPr lang="nl-NL" sz="1600" dirty="0"/>
              <a:t> OAE</a:t>
            </a:r>
          </a:p>
          <a:p>
            <a:pPr lvl="2" eaLnBrk="1" hangingPunct="1"/>
            <a:r>
              <a:rPr lang="nl-NL" sz="1600" dirty="0"/>
              <a:t>ABR</a:t>
            </a:r>
          </a:p>
          <a:p>
            <a:pPr lvl="2" eaLnBrk="1" hangingPunct="1"/>
            <a:r>
              <a:rPr lang="nl-NL" sz="1600" dirty="0" err="1"/>
              <a:t>Tympanometry</a:t>
            </a:r>
            <a:r>
              <a:rPr lang="nl-NL" sz="1600" dirty="0"/>
              <a:t>; </a:t>
            </a:r>
            <a:r>
              <a:rPr lang="nl-NL" sz="1600" dirty="0" err="1"/>
              <a:t>examine</a:t>
            </a:r>
            <a:r>
              <a:rPr lang="nl-NL" sz="1600" dirty="0"/>
              <a:t> </a:t>
            </a:r>
            <a:r>
              <a:rPr lang="nl-NL" sz="1600" dirty="0" err="1"/>
              <a:t>the</a:t>
            </a:r>
            <a:r>
              <a:rPr lang="nl-NL" sz="1600" dirty="0"/>
              <a:t> </a:t>
            </a:r>
            <a:r>
              <a:rPr lang="nl-NL" sz="1600" dirty="0" err="1"/>
              <a:t>motility</a:t>
            </a:r>
            <a:r>
              <a:rPr lang="nl-NL" sz="1600" dirty="0"/>
              <a:t> of </a:t>
            </a:r>
            <a:r>
              <a:rPr lang="nl-NL" sz="1600" dirty="0" err="1"/>
              <a:t>the</a:t>
            </a:r>
            <a:r>
              <a:rPr lang="nl-NL" sz="1600" dirty="0"/>
              <a:t> </a:t>
            </a:r>
            <a:r>
              <a:rPr lang="nl-NL" sz="1600" dirty="0" err="1"/>
              <a:t>tympanic</a:t>
            </a:r>
            <a:r>
              <a:rPr lang="nl-NL" sz="1600" dirty="0"/>
              <a:t> </a:t>
            </a:r>
            <a:r>
              <a:rPr lang="nl-NL" sz="1600" dirty="0" err="1"/>
              <a:t>membrane</a:t>
            </a:r>
            <a:endParaRPr lang="nl-NL" sz="1600" dirty="0"/>
          </a:p>
          <a:p>
            <a:pPr marL="322262" lvl="1" indent="0" eaLnBrk="1" hangingPunct="1">
              <a:buNone/>
            </a:pPr>
            <a:endParaRPr lang="nl-NL" sz="1700" dirty="0"/>
          </a:p>
        </p:txBody>
      </p:sp>
      <p:sp>
        <p:nvSpPr>
          <p:cNvPr id="14341" name="Tijdelijke aanduiding voor voettekst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tabLst>
                <a:tab pos="4090988" algn="r"/>
              </a:tabLst>
            </a:pPr>
            <a:r>
              <a:rPr lang="nl-NL">
                <a:latin typeface="Arial" charset="0"/>
              </a:rPr>
              <a:t>	</a:t>
            </a:r>
            <a:fld id="{93BAA5B7-5C25-4A70-B13C-D94A8D2C2E82}" type="slidenum">
              <a:rPr lang="nl-NL" smtClean="0">
                <a:latin typeface="Arial" charset="0"/>
              </a:rPr>
              <a:pPr>
                <a:tabLst>
                  <a:tab pos="4090988" algn="r"/>
                </a:tabLst>
              </a:pPr>
              <a:t>30</a:t>
            </a:fld>
            <a:endParaRPr lang="nl-NL">
              <a:latin typeface="Arial" charset="0"/>
            </a:endParaRPr>
          </a:p>
        </p:txBody>
      </p:sp>
      <p:sp>
        <p:nvSpPr>
          <p:cNvPr id="6" name="Rechthoek 4"/>
          <p:cNvSpPr>
            <a:spLocks noChangeArrowheads="1"/>
          </p:cNvSpPr>
          <p:nvPr/>
        </p:nvSpPr>
        <p:spPr bwMode="auto">
          <a:xfrm>
            <a:off x="284007" y="5816618"/>
            <a:ext cx="5328592" cy="307777"/>
          </a:xfrm>
          <a:prstGeom prst="rect">
            <a:avLst/>
          </a:prstGeom>
          <a:noFill/>
          <a:ln w="9525">
            <a:noFill/>
            <a:miter lim="800000"/>
            <a:headEnd/>
            <a:tailEnd/>
          </a:ln>
        </p:spPr>
        <p:txBody>
          <a:bodyPr wrap="square">
            <a:spAutoFit/>
          </a:bodyPr>
          <a:lstStyle/>
          <a:p>
            <a:pPr marL="82550" lvl="1"/>
            <a:r>
              <a:rPr lang="nl-NL" sz="1400">
                <a:latin typeface="Calibri" pitchFamily="34" charset="0"/>
                <a:hlinkClick r:id="rId3"/>
              </a:rPr>
              <a:t>Link screening: </a:t>
            </a:r>
            <a:r>
              <a:rPr lang="nl-NL" sz="1400" b="1" err="1">
                <a:latin typeface="Calibri" pitchFamily="34" charset="0"/>
              </a:rPr>
              <a:t>https</a:t>
            </a:r>
            <a:r>
              <a:rPr lang="nl-NL" sz="1400" b="1">
                <a:latin typeface="Calibri" pitchFamily="34" charset="0"/>
              </a:rPr>
              <a:t>://</a:t>
            </a:r>
            <a:r>
              <a:rPr lang="nl-NL" sz="1400" b="1" err="1">
                <a:latin typeface="Calibri" pitchFamily="34" charset="0"/>
              </a:rPr>
              <a:t>www.youtube.com</a:t>
            </a:r>
            <a:r>
              <a:rPr lang="nl-NL" sz="1400" b="1">
                <a:latin typeface="Calibri" pitchFamily="34" charset="0"/>
              </a:rPr>
              <a:t>/</a:t>
            </a:r>
            <a:r>
              <a:rPr lang="nl-NL" sz="1400" b="1" err="1">
                <a:latin typeface="Calibri" pitchFamily="34" charset="0"/>
              </a:rPr>
              <a:t>watch?v</a:t>
            </a:r>
            <a:r>
              <a:rPr lang="nl-NL" sz="1400" b="1">
                <a:latin typeface="Calibri" pitchFamily="34" charset="0"/>
              </a:rPr>
              <a:t>=gpZE12mal1k</a:t>
            </a:r>
          </a:p>
        </p:txBody>
      </p:sp>
      <p:pic>
        <p:nvPicPr>
          <p:cNvPr id="7" name="Afbeelding 2" descr="Schermafbeelding 2014-07-22 om 22.51.50.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4248" y="1412776"/>
            <a:ext cx="2030412" cy="1528762"/>
          </a:xfrm>
          <a:prstGeom prst="rect">
            <a:avLst/>
          </a:prstGeom>
          <a:noFill/>
          <a:ln w="9525">
            <a:noFill/>
            <a:miter lim="800000"/>
            <a:headEnd/>
            <a:tailEnd/>
          </a:ln>
        </p:spPr>
      </p:pic>
      <p:pic>
        <p:nvPicPr>
          <p:cNvPr id="317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4168" y="4340323"/>
            <a:ext cx="2712715" cy="1801155"/>
          </a:xfrm>
          <a:prstGeom prst="rect">
            <a:avLst/>
          </a:prstGeom>
          <a:noFill/>
          <a:ln w="9525">
            <a:noFill/>
            <a:miter lim="800000"/>
            <a:headEnd/>
            <a:tailEnd/>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6A14-0BD6-A948-93B5-1B6A497E63DE}"/>
              </a:ext>
            </a:extLst>
          </p:cNvPr>
          <p:cNvSpPr>
            <a:spLocks noGrp="1"/>
          </p:cNvSpPr>
          <p:nvPr>
            <p:ph type="title"/>
          </p:nvPr>
        </p:nvSpPr>
        <p:spPr/>
        <p:txBody>
          <a:bodyPr/>
          <a:lstStyle/>
          <a:p>
            <a:r>
              <a:rPr lang="en-NL"/>
              <a:t>Consequences of HL: why measure?</a:t>
            </a:r>
          </a:p>
        </p:txBody>
      </p:sp>
      <p:sp>
        <p:nvSpPr>
          <p:cNvPr id="3" name="Content Placeholder 2">
            <a:extLst>
              <a:ext uri="{FF2B5EF4-FFF2-40B4-BE49-F238E27FC236}">
                <a16:creationId xmlns:a16="http://schemas.microsoft.com/office/drawing/2014/main" id="{26EC80E4-5BBB-5F40-A30B-B2A6A998A73C}"/>
              </a:ext>
            </a:extLst>
          </p:cNvPr>
          <p:cNvSpPr>
            <a:spLocks noGrp="1"/>
          </p:cNvSpPr>
          <p:nvPr>
            <p:ph idx="1"/>
          </p:nvPr>
        </p:nvSpPr>
        <p:spPr/>
        <p:txBody>
          <a:bodyPr/>
          <a:lstStyle/>
          <a:p>
            <a:pPr marL="0" indent="0">
              <a:buNone/>
            </a:pPr>
            <a:r>
              <a:rPr lang="en-GB"/>
              <a:t>Question: Suppose a child has a </a:t>
            </a:r>
            <a:r>
              <a:rPr lang="en-GB" b="1"/>
              <a:t>mild hearing loss </a:t>
            </a:r>
            <a:r>
              <a:rPr lang="en-GB"/>
              <a:t>(soft speech just barely inaudible) and this is only identified </a:t>
            </a:r>
            <a:r>
              <a:rPr lang="en-GB" b="1"/>
              <a:t>after 6 months</a:t>
            </a:r>
            <a:r>
              <a:rPr lang="en-GB"/>
              <a:t>; what effect does this have on language scores?</a:t>
            </a:r>
          </a:p>
          <a:p>
            <a:pPr marL="0" indent="0">
              <a:buNone/>
            </a:pPr>
            <a:endParaRPr lang="en-GB"/>
          </a:p>
          <a:p>
            <a:r>
              <a:rPr lang="en-GB"/>
              <a:t>A No effect (score 100 on verbal IQ) </a:t>
            </a:r>
          </a:p>
          <a:p>
            <a:r>
              <a:rPr lang="en-GB"/>
              <a:t>B Small effect (score 85-100) </a:t>
            </a:r>
          </a:p>
          <a:p>
            <a:r>
              <a:rPr lang="en-GB"/>
              <a:t>C Large effect (score &lt;85, more than 1 SD lower)</a:t>
            </a:r>
          </a:p>
          <a:p>
            <a:endParaRPr lang="en-GB"/>
          </a:p>
          <a:p>
            <a:pPr marL="0" indent="0">
              <a:buNone/>
            </a:pPr>
            <a:r>
              <a:rPr lang="en-GB"/>
              <a:t>And what about severe hearing loss then?</a:t>
            </a:r>
          </a:p>
          <a:p>
            <a:pPr marL="322262" lvl="1" indent="0">
              <a:buNone/>
            </a:pPr>
            <a:endParaRPr lang="en-NL"/>
          </a:p>
          <a:p>
            <a:pPr marL="322262" lvl="1" indent="0">
              <a:buNone/>
            </a:pPr>
            <a:endParaRPr lang="en-NL"/>
          </a:p>
        </p:txBody>
      </p:sp>
      <p:sp>
        <p:nvSpPr>
          <p:cNvPr id="4" name="Footer Placeholder 3">
            <a:extLst>
              <a:ext uri="{FF2B5EF4-FFF2-40B4-BE49-F238E27FC236}">
                <a16:creationId xmlns:a16="http://schemas.microsoft.com/office/drawing/2014/main" id="{6B82718B-C0DE-2F45-90E4-ECF38ABBC503}"/>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31</a:t>
            </a:fld>
            <a:endParaRPr lang="nl-NL"/>
          </a:p>
        </p:txBody>
      </p:sp>
    </p:spTree>
    <p:extLst>
      <p:ext uri="{BB962C8B-B14F-4D97-AF65-F5344CB8AC3E}">
        <p14:creationId xmlns:p14="http://schemas.microsoft.com/office/powerpoint/2010/main" val="4582412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539552" y="980728"/>
            <a:ext cx="8099425" cy="533400"/>
          </a:xfrm>
          <a:noFill/>
        </p:spPr>
        <p:txBody>
          <a:bodyPr/>
          <a:lstStyle/>
          <a:p>
            <a:pPr eaLnBrk="1" hangingPunct="1"/>
            <a:r>
              <a:rPr lang="nl-NL" err="1"/>
              <a:t>Purpose</a:t>
            </a:r>
            <a:r>
              <a:rPr lang="nl-NL"/>
              <a:t>: </a:t>
            </a:r>
            <a:r>
              <a:rPr lang="nl-NL" err="1"/>
              <a:t>communication</a:t>
            </a:r>
            <a:r>
              <a:rPr lang="nl-NL"/>
              <a:t> skills!</a:t>
            </a:r>
            <a:endParaRPr lang="en-US"/>
          </a:p>
        </p:txBody>
      </p:sp>
      <p:sp>
        <p:nvSpPr>
          <p:cNvPr id="1028" name="Text Box 3"/>
          <p:cNvSpPr>
            <a:spLocks noGrp="1" noChangeArrowheads="1"/>
          </p:cNvSpPr>
          <p:nvPr>
            <p:ph idx="1"/>
          </p:nvPr>
        </p:nvSpPr>
        <p:spPr>
          <a:xfrm>
            <a:off x="645012" y="6270637"/>
            <a:ext cx="2160042" cy="359370"/>
          </a:xfrm>
        </p:spPr>
        <p:txBody>
          <a:bodyPr/>
          <a:lstStyle/>
          <a:p>
            <a:pPr eaLnBrk="1" hangingPunct="1">
              <a:spcBef>
                <a:spcPct val="50000"/>
              </a:spcBef>
              <a:buClr>
                <a:schemeClr val="tx1"/>
              </a:buClr>
              <a:buFontTx/>
              <a:buNone/>
            </a:pPr>
            <a:r>
              <a:rPr lang="nl-NL" sz="1200">
                <a:solidFill>
                  <a:srgbClr val="FFFF00"/>
                </a:solidFill>
              </a:rPr>
              <a:t> </a:t>
            </a:r>
            <a:r>
              <a:rPr lang="nl-NL" sz="1200"/>
              <a:t>Downs  </a:t>
            </a:r>
            <a:r>
              <a:rPr lang="nl-NL" sz="1200" err="1"/>
              <a:t>Yoshinaga-Itano</a:t>
            </a:r>
            <a:r>
              <a:rPr lang="nl-NL" sz="1200"/>
              <a:t>, 1999</a:t>
            </a:r>
          </a:p>
        </p:txBody>
      </p:sp>
      <p:sp>
        <p:nvSpPr>
          <p:cNvPr id="1029" name="Tijdelijke aanduiding voor voettekst 3"/>
          <p:cNvSpPr>
            <a:spLocks noGrp="1"/>
          </p:cNvSpPr>
          <p:nvPr>
            <p:ph type="ftr" sz="quarter" idx="11"/>
          </p:nvPr>
        </p:nvSpPr>
        <p:spPr bwMode="auto">
          <a:xfrm>
            <a:off x="2627313" y="6284913"/>
            <a:ext cx="4292600" cy="457200"/>
          </a:xfrm>
          <a:noFill/>
          <a:ln>
            <a:miter lim="800000"/>
            <a:headEnd/>
            <a:tailEnd/>
          </a:ln>
        </p:spPr>
        <p:txBody>
          <a:bodyPr wrap="square" numCol="1" anchorCtr="0" compatLnSpc="1">
            <a:prstTxWarp prst="textNoShape">
              <a:avLst/>
            </a:prstTxWarp>
          </a:bodyPr>
          <a:lstStyle/>
          <a:p>
            <a:pPr>
              <a:tabLst>
                <a:tab pos="4090988" algn="r"/>
              </a:tabLst>
            </a:pPr>
            <a:r>
              <a:rPr lang="nl-NL">
                <a:latin typeface="Arial" charset="0"/>
              </a:rPr>
              <a:t>	</a:t>
            </a:r>
            <a:fld id="{A6AC2353-5116-40B9-8689-6E3281891634}" type="slidenum">
              <a:rPr lang="nl-NL" smtClean="0">
                <a:latin typeface="Arial" charset="0"/>
              </a:rPr>
              <a:pPr>
                <a:tabLst>
                  <a:tab pos="4090988" algn="r"/>
                </a:tabLst>
              </a:pPr>
              <a:t>32</a:t>
            </a:fld>
            <a:endParaRPr lang="nl-NL">
              <a:latin typeface="Arial" charset="0"/>
            </a:endParaRPr>
          </a:p>
        </p:txBody>
      </p:sp>
      <p:graphicFrame>
        <p:nvGraphicFramePr>
          <p:cNvPr id="1026" name="Object 4"/>
          <p:cNvGraphicFramePr>
            <a:graphicFrameLocks noChangeAspect="1"/>
          </p:cNvGraphicFramePr>
          <p:nvPr>
            <p:extLst>
              <p:ext uri="{D42A27DB-BD31-4B8C-83A1-F6EECF244321}">
                <p14:modId xmlns:p14="http://schemas.microsoft.com/office/powerpoint/2010/main" val="1956151003"/>
              </p:ext>
            </p:extLst>
          </p:nvPr>
        </p:nvGraphicFramePr>
        <p:xfrm>
          <a:off x="1447802" y="1919833"/>
          <a:ext cx="5181600" cy="3381375"/>
        </p:xfrm>
        <a:graphic>
          <a:graphicData uri="http://schemas.openxmlformats.org/presentationml/2006/ole">
            <mc:AlternateContent xmlns:mc="http://schemas.openxmlformats.org/markup-compatibility/2006">
              <mc:Choice xmlns:v="urn:schemas-microsoft-com:vml" Requires="v">
                <p:oleObj name="Grafiek" r:id="rId3" imgW="5867441" imgH="3828938" progId="MSGraph.Chart.8">
                  <p:embed/>
                </p:oleObj>
              </mc:Choice>
              <mc:Fallback>
                <p:oleObj name="Grafiek" r:id="rId3" imgW="5867441" imgH="3828938" progId="MSGraph.Chart.8">
                  <p:embed/>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2" y="1919833"/>
                        <a:ext cx="5181600" cy="3381375"/>
                      </a:xfrm>
                      <a:prstGeom prst="rect">
                        <a:avLst/>
                      </a:prstGeom>
                      <a:solidFill>
                        <a:srgbClr val="99CC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0" name="Text Box 5"/>
          <p:cNvSpPr txBox="1">
            <a:spLocks noChangeArrowheads="1"/>
          </p:cNvSpPr>
          <p:nvPr/>
        </p:nvSpPr>
        <p:spPr bwMode="auto">
          <a:xfrm>
            <a:off x="822752" y="5451884"/>
            <a:ext cx="7905750" cy="1080120"/>
          </a:xfrm>
          <a:prstGeom prst="rect">
            <a:avLst/>
          </a:prstGeom>
          <a:noFill/>
          <a:ln w="12700" cap="sq">
            <a:noFill/>
            <a:miter lim="800000"/>
            <a:headEnd type="none" w="sm" len="sm"/>
            <a:tailEnd type="none" w="sm" len="sm"/>
          </a:ln>
        </p:spPr>
        <p:txBody>
          <a:bodyPr/>
          <a:lstStyle/>
          <a:p>
            <a:pPr algn="l" defTabSz="171450">
              <a:spcBef>
                <a:spcPct val="50000"/>
              </a:spcBef>
              <a:buClr>
                <a:schemeClr val="tx1"/>
              </a:buClr>
            </a:pPr>
            <a:r>
              <a:rPr lang="nl-NL" sz="1600">
                <a:latin typeface="+mn-lt"/>
              </a:rPr>
              <a:t>Take home </a:t>
            </a:r>
            <a:r>
              <a:rPr lang="nl-NL" sz="1600" err="1">
                <a:latin typeface="+mn-lt"/>
              </a:rPr>
              <a:t>message</a:t>
            </a:r>
            <a:r>
              <a:rPr lang="nl-NL" sz="1600">
                <a:latin typeface="+mn-lt"/>
              </a:rPr>
              <a:t>: </a:t>
            </a:r>
            <a:r>
              <a:rPr lang="nl-NL" sz="1600" err="1">
                <a:latin typeface="+mn-lt"/>
              </a:rPr>
              <a:t>it</a:t>
            </a:r>
            <a:r>
              <a:rPr lang="nl-NL" sz="1600">
                <a:latin typeface="+mn-lt"/>
              </a:rPr>
              <a:t> is important </a:t>
            </a:r>
            <a:r>
              <a:rPr lang="nl-NL" sz="1600" err="1">
                <a:latin typeface="+mn-lt"/>
              </a:rPr>
              <a:t>to</a:t>
            </a:r>
            <a:r>
              <a:rPr lang="nl-NL" sz="1600">
                <a:latin typeface="+mn-lt"/>
              </a:rPr>
              <a:t> screen </a:t>
            </a:r>
            <a:r>
              <a:rPr lang="nl-NL" sz="1600" err="1">
                <a:latin typeface="+mn-lt"/>
              </a:rPr>
              <a:t>for</a:t>
            </a:r>
            <a:r>
              <a:rPr lang="nl-NL" sz="1600">
                <a:latin typeface="+mn-lt"/>
              </a:rPr>
              <a:t> HL as is has </a:t>
            </a:r>
            <a:r>
              <a:rPr lang="nl-NL" sz="1600" err="1">
                <a:latin typeface="+mn-lt"/>
              </a:rPr>
              <a:t>profound</a:t>
            </a:r>
            <a:r>
              <a:rPr lang="nl-NL" sz="1600">
                <a:latin typeface="+mn-lt"/>
              </a:rPr>
              <a:t> </a:t>
            </a:r>
            <a:r>
              <a:rPr lang="nl-NL" sz="1600" err="1">
                <a:latin typeface="+mn-lt"/>
              </a:rPr>
              <a:t>effects</a:t>
            </a:r>
            <a:r>
              <a:rPr lang="nl-NL" sz="1600">
                <a:latin typeface="+mn-lt"/>
              </a:rPr>
              <a:t> on </a:t>
            </a:r>
            <a:r>
              <a:rPr lang="nl-NL" sz="1600" err="1">
                <a:latin typeface="+mn-lt"/>
              </a:rPr>
              <a:t>language</a:t>
            </a:r>
            <a:r>
              <a:rPr lang="nl-NL" sz="1600">
                <a:latin typeface="+mn-lt"/>
              </a:rPr>
              <a:t> development!</a:t>
            </a:r>
          </a:p>
        </p:txBody>
      </p:sp>
      <p:sp>
        <p:nvSpPr>
          <p:cNvPr id="1031" name="Line 6"/>
          <p:cNvSpPr>
            <a:spLocks noChangeShapeType="1"/>
          </p:cNvSpPr>
          <p:nvPr/>
        </p:nvSpPr>
        <p:spPr bwMode="auto">
          <a:xfrm>
            <a:off x="2633958" y="2204864"/>
            <a:ext cx="4486821" cy="0"/>
          </a:xfrm>
          <a:prstGeom prst="line">
            <a:avLst/>
          </a:prstGeom>
          <a:noFill/>
          <a:ln w="38100">
            <a:solidFill>
              <a:schemeClr val="tx1"/>
            </a:solidFill>
            <a:round/>
            <a:headEnd/>
            <a:tailEnd/>
          </a:ln>
        </p:spPr>
        <p:txBody>
          <a:bodyPr/>
          <a:lstStyle/>
          <a:p>
            <a:endParaRPr lang="nl-NL"/>
          </a:p>
        </p:txBody>
      </p:sp>
      <p:sp>
        <p:nvSpPr>
          <p:cNvPr id="1034" name="Text Box 9"/>
          <p:cNvSpPr txBox="1">
            <a:spLocks noChangeArrowheads="1"/>
          </p:cNvSpPr>
          <p:nvPr/>
        </p:nvSpPr>
        <p:spPr bwMode="auto">
          <a:xfrm>
            <a:off x="7144326" y="2052464"/>
            <a:ext cx="1584176" cy="304800"/>
          </a:xfrm>
          <a:prstGeom prst="rect">
            <a:avLst/>
          </a:prstGeom>
          <a:noFill/>
          <a:ln w="12700" cap="sq">
            <a:noFill/>
            <a:miter lim="800000"/>
            <a:headEnd type="none" w="sm" len="sm"/>
            <a:tailEnd type="none" w="sm" len="sm"/>
          </a:ln>
        </p:spPr>
        <p:txBody>
          <a:bodyPr/>
          <a:lstStyle/>
          <a:p>
            <a:pPr marL="290513" indent="-290513" algn="l" defTabSz="171450">
              <a:spcBef>
                <a:spcPct val="50000"/>
              </a:spcBef>
              <a:buClr>
                <a:schemeClr val="tx1"/>
              </a:buClr>
            </a:pPr>
            <a:r>
              <a:rPr lang="nl-NL" sz="1400" b="1" err="1">
                <a:latin typeface="Arial" charset="0"/>
              </a:rPr>
              <a:t>average</a:t>
            </a:r>
            <a:r>
              <a:rPr lang="nl-NL" sz="1400" b="1">
                <a:latin typeface="Arial" charset="0"/>
              </a:rPr>
              <a:t> NH</a:t>
            </a:r>
          </a:p>
        </p:txBody>
      </p:sp>
      <p:sp>
        <p:nvSpPr>
          <p:cNvPr id="2" name="TextBox 1">
            <a:extLst>
              <a:ext uri="{FF2B5EF4-FFF2-40B4-BE49-F238E27FC236}">
                <a16:creationId xmlns:a16="http://schemas.microsoft.com/office/drawing/2014/main" id="{2DC83D97-A937-7A41-BBBE-082879619CA5}"/>
              </a:ext>
            </a:extLst>
          </p:cNvPr>
          <p:cNvSpPr txBox="1"/>
          <p:nvPr/>
        </p:nvSpPr>
        <p:spPr>
          <a:xfrm>
            <a:off x="6156176" y="3861048"/>
            <a:ext cx="2858932" cy="1323439"/>
          </a:xfrm>
          <a:prstGeom prst="rect">
            <a:avLst/>
          </a:prstGeom>
          <a:noFill/>
        </p:spPr>
        <p:txBody>
          <a:bodyPr wrap="square" rtlCol="0">
            <a:spAutoFit/>
          </a:bodyPr>
          <a:lstStyle/>
          <a:p>
            <a:pPr lvl="2" algn="l"/>
            <a:r>
              <a:rPr lang="en-US" sz="2000" err="1">
                <a:latin typeface="+mn-lt"/>
              </a:rPr>
              <a:t>Identificatie</a:t>
            </a:r>
            <a:r>
              <a:rPr lang="en-US" sz="2000">
                <a:latin typeface="+mn-lt"/>
              </a:rPr>
              <a:t> SH:</a:t>
            </a:r>
          </a:p>
          <a:p>
            <a:pPr lvl="2" algn="l"/>
            <a:r>
              <a:rPr lang="en-US" sz="2000">
                <a:latin typeface="+mn-lt"/>
              </a:rPr>
              <a:t>- tot 6 </a:t>
            </a:r>
            <a:r>
              <a:rPr lang="en-US" sz="2000" err="1">
                <a:latin typeface="+mn-lt"/>
              </a:rPr>
              <a:t>maanden</a:t>
            </a:r>
            <a:r>
              <a:rPr lang="en-US" sz="2000">
                <a:latin typeface="+mn-lt"/>
              </a:rPr>
              <a:t> - </a:t>
            </a:r>
            <a:r>
              <a:rPr lang="en-US" sz="2000" err="1">
                <a:latin typeface="+mn-lt"/>
              </a:rPr>
              <a:t>vanaf</a:t>
            </a:r>
            <a:r>
              <a:rPr lang="en-US" sz="2000">
                <a:latin typeface="+mn-lt"/>
              </a:rPr>
              <a:t> 6 </a:t>
            </a:r>
            <a:r>
              <a:rPr lang="en-US" sz="2000" err="1">
                <a:latin typeface="+mn-lt"/>
              </a:rPr>
              <a:t>maanden</a:t>
            </a:r>
            <a:endParaRPr lang="en-US" sz="2000">
              <a:latin typeface="+mn-lt"/>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5EED80C8-B0BB-E040-ADFE-340B7A9DD760}"/>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33</a:t>
            </a:fld>
            <a:endParaRPr lang="nl-NL"/>
          </a:p>
        </p:txBody>
      </p:sp>
      <p:pic>
        <p:nvPicPr>
          <p:cNvPr id="7" name="Picture 3">
            <a:extLst>
              <a:ext uri="{FF2B5EF4-FFF2-40B4-BE49-F238E27FC236}">
                <a16:creationId xmlns:a16="http://schemas.microsoft.com/office/drawing/2014/main" id="{228491BD-D2C6-7F48-8B50-690B443FD9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789" y="3939708"/>
            <a:ext cx="1905070" cy="261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auditory_pathway_epl.pdf">
            <a:extLst>
              <a:ext uri="{FF2B5EF4-FFF2-40B4-BE49-F238E27FC236}">
                <a16:creationId xmlns:a16="http://schemas.microsoft.com/office/drawing/2014/main" id="{C0F132F5-023E-B246-B589-3777A36DD99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50119" y="-152666"/>
            <a:ext cx="4189810" cy="558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12F89EE5-3ED4-6149-9AD6-ACAE336FD0D9}"/>
              </a:ext>
            </a:extLst>
          </p:cNvPr>
          <p:cNvSpPr txBox="1">
            <a:spLocks noChangeArrowheads="1"/>
          </p:cNvSpPr>
          <p:nvPr/>
        </p:nvSpPr>
        <p:spPr bwMode="auto">
          <a:xfrm rot="-5400000">
            <a:off x="902137" y="5271882"/>
            <a:ext cx="1753875" cy="3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accent2"/>
                </a:solidFill>
                <a:latin typeface="AZGCaspariT" charset="0"/>
                <a:ea typeface="ＭＳ Ｐゴシック" charset="-128"/>
              </a:defRPr>
            </a:lvl1pPr>
            <a:lvl2pPr marL="742950" indent="-285750" eaLnBrk="0" hangingPunct="0">
              <a:defRPr sz="1600">
                <a:solidFill>
                  <a:schemeClr val="accent2"/>
                </a:solidFill>
                <a:latin typeface="AZGCaspariT" charset="0"/>
                <a:ea typeface="ＭＳ Ｐゴシック" charset="-128"/>
              </a:defRPr>
            </a:lvl2pPr>
            <a:lvl3pPr marL="1143000" indent="-228600" eaLnBrk="0" hangingPunct="0">
              <a:defRPr sz="1600">
                <a:solidFill>
                  <a:schemeClr val="accent2"/>
                </a:solidFill>
                <a:latin typeface="AZGCaspariT" charset="0"/>
                <a:ea typeface="ＭＳ Ｐゴシック" charset="-128"/>
              </a:defRPr>
            </a:lvl3pPr>
            <a:lvl4pPr marL="1600200" indent="-228600" eaLnBrk="0" hangingPunct="0">
              <a:defRPr sz="1600">
                <a:solidFill>
                  <a:schemeClr val="accent2"/>
                </a:solidFill>
                <a:latin typeface="AZGCaspariT" charset="0"/>
                <a:ea typeface="ＭＳ Ｐゴシック" charset="-128"/>
              </a:defRPr>
            </a:lvl4pPr>
            <a:lvl5pPr marL="2057400" indent="-228600" eaLnBrk="0" hangingPunct="0">
              <a:defRPr sz="1600">
                <a:solidFill>
                  <a:schemeClr val="accent2"/>
                </a:solidFill>
                <a:latin typeface="AZGCaspariT" charset="0"/>
                <a:ea typeface="ＭＳ Ｐゴシック" charset="-128"/>
              </a:defRPr>
            </a:lvl5pPr>
            <a:lvl6pPr marL="2514600" indent="-228600" algn="ctr" eaLnBrk="0" fontAlgn="base" hangingPunct="0">
              <a:spcBef>
                <a:spcPct val="0"/>
              </a:spcBef>
              <a:spcAft>
                <a:spcPct val="0"/>
              </a:spcAft>
              <a:defRPr sz="1600">
                <a:solidFill>
                  <a:schemeClr val="accent2"/>
                </a:solidFill>
                <a:latin typeface="AZGCaspariT" charset="0"/>
                <a:ea typeface="ＭＳ Ｐゴシック" charset="-128"/>
              </a:defRPr>
            </a:lvl6pPr>
            <a:lvl7pPr marL="2971800" indent="-228600" algn="ctr" eaLnBrk="0" fontAlgn="base" hangingPunct="0">
              <a:spcBef>
                <a:spcPct val="0"/>
              </a:spcBef>
              <a:spcAft>
                <a:spcPct val="0"/>
              </a:spcAft>
              <a:defRPr sz="1600">
                <a:solidFill>
                  <a:schemeClr val="accent2"/>
                </a:solidFill>
                <a:latin typeface="AZGCaspariT" charset="0"/>
                <a:ea typeface="ＭＳ Ｐゴシック" charset="-128"/>
              </a:defRPr>
            </a:lvl7pPr>
            <a:lvl8pPr marL="3429000" indent="-228600" algn="ctr" eaLnBrk="0" fontAlgn="base" hangingPunct="0">
              <a:spcBef>
                <a:spcPct val="0"/>
              </a:spcBef>
              <a:spcAft>
                <a:spcPct val="0"/>
              </a:spcAft>
              <a:defRPr sz="1600">
                <a:solidFill>
                  <a:schemeClr val="accent2"/>
                </a:solidFill>
                <a:latin typeface="AZGCaspariT" charset="0"/>
                <a:ea typeface="ＭＳ Ｐゴシック" charset="-128"/>
              </a:defRPr>
            </a:lvl8pPr>
            <a:lvl9pPr marL="3886200" indent="-228600" algn="ctr" eaLnBrk="0" fontAlgn="base" hangingPunct="0">
              <a:spcBef>
                <a:spcPct val="0"/>
              </a:spcBef>
              <a:spcAft>
                <a:spcPct val="0"/>
              </a:spcAft>
              <a:defRPr sz="1600">
                <a:solidFill>
                  <a:schemeClr val="accent2"/>
                </a:solidFill>
                <a:latin typeface="AZGCaspariT" charset="0"/>
                <a:ea typeface="ＭＳ Ｐゴシック" charset="-128"/>
              </a:defRPr>
            </a:lvl9pPr>
          </a:lstStyle>
          <a:p>
            <a:pPr algn="l" eaLnBrk="1" hangingPunct="1"/>
            <a:r>
              <a:rPr lang="en-US" altLang="en-US" sz="1693" err="1">
                <a:solidFill>
                  <a:schemeClr val="accent1"/>
                </a:solidFill>
                <a:latin typeface="+mn-lt"/>
              </a:rPr>
              <a:t>Tymponometrie</a:t>
            </a:r>
            <a:endParaRPr lang="en-US" altLang="en-US" sz="1693">
              <a:solidFill>
                <a:schemeClr val="accent1"/>
              </a:solidFill>
              <a:latin typeface="+mn-lt"/>
            </a:endParaRPr>
          </a:p>
        </p:txBody>
      </p:sp>
      <p:sp>
        <p:nvSpPr>
          <p:cNvPr id="10" name="TextBox 13">
            <a:extLst>
              <a:ext uri="{FF2B5EF4-FFF2-40B4-BE49-F238E27FC236}">
                <a16:creationId xmlns:a16="http://schemas.microsoft.com/office/drawing/2014/main" id="{38FA5CFE-DDB5-0244-9737-975718A625F7}"/>
              </a:ext>
            </a:extLst>
          </p:cNvPr>
          <p:cNvSpPr txBox="1">
            <a:spLocks noChangeArrowheads="1"/>
          </p:cNvSpPr>
          <p:nvPr/>
        </p:nvSpPr>
        <p:spPr bwMode="auto">
          <a:xfrm rot="-5400000">
            <a:off x="1107386" y="4956050"/>
            <a:ext cx="2385539" cy="3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accent2"/>
                </a:solidFill>
                <a:latin typeface="AZGCaspariT" charset="0"/>
                <a:ea typeface="ＭＳ Ｐゴシック" charset="-128"/>
              </a:defRPr>
            </a:lvl1pPr>
            <a:lvl2pPr marL="742950" indent="-285750" eaLnBrk="0" hangingPunct="0">
              <a:defRPr sz="1600">
                <a:solidFill>
                  <a:schemeClr val="accent2"/>
                </a:solidFill>
                <a:latin typeface="AZGCaspariT" charset="0"/>
                <a:ea typeface="ＭＳ Ｐゴシック" charset="-128"/>
              </a:defRPr>
            </a:lvl2pPr>
            <a:lvl3pPr marL="1143000" indent="-228600" eaLnBrk="0" hangingPunct="0">
              <a:defRPr sz="1600">
                <a:solidFill>
                  <a:schemeClr val="accent2"/>
                </a:solidFill>
                <a:latin typeface="AZGCaspariT" charset="0"/>
                <a:ea typeface="ＭＳ Ｐゴシック" charset="-128"/>
              </a:defRPr>
            </a:lvl3pPr>
            <a:lvl4pPr marL="1600200" indent="-228600" eaLnBrk="0" hangingPunct="0">
              <a:defRPr sz="1600">
                <a:solidFill>
                  <a:schemeClr val="accent2"/>
                </a:solidFill>
                <a:latin typeface="AZGCaspariT" charset="0"/>
                <a:ea typeface="ＭＳ Ｐゴシック" charset="-128"/>
              </a:defRPr>
            </a:lvl4pPr>
            <a:lvl5pPr marL="2057400" indent="-228600" eaLnBrk="0" hangingPunct="0">
              <a:defRPr sz="1600">
                <a:solidFill>
                  <a:schemeClr val="accent2"/>
                </a:solidFill>
                <a:latin typeface="AZGCaspariT" charset="0"/>
                <a:ea typeface="ＭＳ Ｐゴシック" charset="-128"/>
              </a:defRPr>
            </a:lvl5pPr>
            <a:lvl6pPr marL="2514600" indent="-228600" algn="ctr" eaLnBrk="0" fontAlgn="base" hangingPunct="0">
              <a:spcBef>
                <a:spcPct val="0"/>
              </a:spcBef>
              <a:spcAft>
                <a:spcPct val="0"/>
              </a:spcAft>
              <a:defRPr sz="1600">
                <a:solidFill>
                  <a:schemeClr val="accent2"/>
                </a:solidFill>
                <a:latin typeface="AZGCaspariT" charset="0"/>
                <a:ea typeface="ＭＳ Ｐゴシック" charset="-128"/>
              </a:defRPr>
            </a:lvl6pPr>
            <a:lvl7pPr marL="2971800" indent="-228600" algn="ctr" eaLnBrk="0" fontAlgn="base" hangingPunct="0">
              <a:spcBef>
                <a:spcPct val="0"/>
              </a:spcBef>
              <a:spcAft>
                <a:spcPct val="0"/>
              </a:spcAft>
              <a:defRPr sz="1600">
                <a:solidFill>
                  <a:schemeClr val="accent2"/>
                </a:solidFill>
                <a:latin typeface="AZGCaspariT" charset="0"/>
                <a:ea typeface="ＭＳ Ｐゴシック" charset="-128"/>
              </a:defRPr>
            </a:lvl7pPr>
            <a:lvl8pPr marL="3429000" indent="-228600" algn="ctr" eaLnBrk="0" fontAlgn="base" hangingPunct="0">
              <a:spcBef>
                <a:spcPct val="0"/>
              </a:spcBef>
              <a:spcAft>
                <a:spcPct val="0"/>
              </a:spcAft>
              <a:defRPr sz="1600">
                <a:solidFill>
                  <a:schemeClr val="accent2"/>
                </a:solidFill>
                <a:latin typeface="AZGCaspariT" charset="0"/>
                <a:ea typeface="ＭＳ Ｐゴシック" charset="-128"/>
              </a:defRPr>
            </a:lvl8pPr>
            <a:lvl9pPr marL="3886200" indent="-228600" algn="ctr" eaLnBrk="0" fontAlgn="base" hangingPunct="0">
              <a:spcBef>
                <a:spcPct val="0"/>
              </a:spcBef>
              <a:spcAft>
                <a:spcPct val="0"/>
              </a:spcAft>
              <a:defRPr sz="1600">
                <a:solidFill>
                  <a:schemeClr val="accent2"/>
                </a:solidFill>
                <a:latin typeface="AZGCaspariT" charset="0"/>
                <a:ea typeface="ＭＳ Ｐゴシック" charset="-128"/>
              </a:defRPr>
            </a:lvl9pPr>
          </a:lstStyle>
          <a:p>
            <a:pPr algn="l" eaLnBrk="1" hangingPunct="1"/>
            <a:r>
              <a:rPr lang="en-US" altLang="en-US" sz="1693" err="1">
                <a:solidFill>
                  <a:schemeClr val="accent1"/>
                </a:solidFill>
                <a:latin typeface="+mn-lt"/>
              </a:rPr>
              <a:t>Otoakoestische</a:t>
            </a:r>
            <a:r>
              <a:rPr lang="en-US" altLang="en-US" sz="1693">
                <a:solidFill>
                  <a:schemeClr val="accent1"/>
                </a:solidFill>
                <a:latin typeface="+mn-lt"/>
              </a:rPr>
              <a:t> </a:t>
            </a:r>
            <a:r>
              <a:rPr lang="en-US" altLang="en-US" sz="1693" err="1">
                <a:solidFill>
                  <a:schemeClr val="accent1"/>
                </a:solidFill>
                <a:latin typeface="+mn-lt"/>
              </a:rPr>
              <a:t>Emissies</a:t>
            </a:r>
            <a:endParaRPr lang="en-US" altLang="en-US" sz="1693">
              <a:solidFill>
                <a:schemeClr val="accent1"/>
              </a:solidFill>
              <a:latin typeface="+mn-lt"/>
            </a:endParaRPr>
          </a:p>
        </p:txBody>
      </p:sp>
      <p:cxnSp>
        <p:nvCxnSpPr>
          <p:cNvPr id="11" name="Straight Arrow Connector 16">
            <a:extLst>
              <a:ext uri="{FF2B5EF4-FFF2-40B4-BE49-F238E27FC236}">
                <a16:creationId xmlns:a16="http://schemas.microsoft.com/office/drawing/2014/main" id="{A15BEBA6-7292-9547-BB55-CBC398335046}"/>
              </a:ext>
            </a:extLst>
          </p:cNvPr>
          <p:cNvCxnSpPr>
            <a:cxnSpLocks noChangeShapeType="1"/>
          </p:cNvCxnSpPr>
          <p:nvPr/>
        </p:nvCxnSpPr>
        <p:spPr bwMode="auto">
          <a:xfrm>
            <a:off x="1980669" y="5181195"/>
            <a:ext cx="0" cy="991174"/>
          </a:xfrm>
          <a:prstGeom prst="straightConnector1">
            <a:avLst/>
          </a:prstGeom>
          <a:noFill/>
          <a:ln w="28575">
            <a:solidFill>
              <a:schemeClr val="accent1"/>
            </a:solidFill>
            <a:round/>
            <a:headEnd type="arrow" w="med" len="med"/>
            <a:tailEnd type="arrow" w="med" len="med"/>
          </a:ln>
          <a:extLst>
            <a:ext uri="{909E8E84-426E-40DD-AFC4-6F175D3DCCD1}">
              <a14:hiddenFill xmlns:a14="http://schemas.microsoft.com/office/drawing/2010/main">
                <a:noFill/>
              </a14:hiddenFill>
            </a:ext>
          </a:extLst>
        </p:spPr>
      </p:cxnSp>
      <p:cxnSp>
        <p:nvCxnSpPr>
          <p:cNvPr id="12" name="Straight Arrow Connector 20">
            <a:extLst>
              <a:ext uri="{FF2B5EF4-FFF2-40B4-BE49-F238E27FC236}">
                <a16:creationId xmlns:a16="http://schemas.microsoft.com/office/drawing/2014/main" id="{5FDCFD7F-26ED-364D-92D6-7129C2BACE90}"/>
              </a:ext>
            </a:extLst>
          </p:cNvPr>
          <p:cNvCxnSpPr>
            <a:cxnSpLocks noChangeShapeType="1"/>
          </p:cNvCxnSpPr>
          <p:nvPr/>
        </p:nvCxnSpPr>
        <p:spPr bwMode="auto">
          <a:xfrm>
            <a:off x="2514895" y="4571372"/>
            <a:ext cx="0" cy="1600997"/>
          </a:xfrm>
          <a:prstGeom prst="straightConnector1">
            <a:avLst/>
          </a:prstGeom>
          <a:noFill/>
          <a:ln w="28575">
            <a:solidFill>
              <a:schemeClr val="accent1"/>
            </a:solidFill>
            <a:round/>
            <a:headEnd type="arrow" w="med" len="med"/>
            <a:tailEnd type="arrow" w="med" len="med"/>
          </a:ln>
          <a:extLst>
            <a:ext uri="{909E8E84-426E-40DD-AFC4-6F175D3DCCD1}">
              <a14:hiddenFill xmlns:a14="http://schemas.microsoft.com/office/drawing/2010/main">
                <a:noFill/>
              </a14:hiddenFill>
            </a:ext>
          </a:extLst>
        </p:spPr>
      </p:cxnSp>
      <p:cxnSp>
        <p:nvCxnSpPr>
          <p:cNvPr id="13" name="Straight Arrow Connector 22">
            <a:extLst>
              <a:ext uri="{FF2B5EF4-FFF2-40B4-BE49-F238E27FC236}">
                <a16:creationId xmlns:a16="http://schemas.microsoft.com/office/drawing/2014/main" id="{65786D82-3AC8-F54D-AC7C-3159AFFA39C8}"/>
              </a:ext>
            </a:extLst>
          </p:cNvPr>
          <p:cNvCxnSpPr>
            <a:cxnSpLocks noChangeShapeType="1"/>
          </p:cNvCxnSpPr>
          <p:nvPr/>
        </p:nvCxnSpPr>
        <p:spPr bwMode="auto">
          <a:xfrm>
            <a:off x="3047440" y="3047651"/>
            <a:ext cx="0" cy="3124718"/>
          </a:xfrm>
          <a:prstGeom prst="straightConnector1">
            <a:avLst/>
          </a:prstGeom>
          <a:noFill/>
          <a:ln w="28575">
            <a:solidFill>
              <a:schemeClr val="accent1"/>
            </a:solidFill>
            <a:round/>
            <a:headEnd type="arrow" w="med" len="med"/>
            <a:tailEnd type="arrow" w="med" len="med"/>
          </a:ln>
          <a:extLst>
            <a:ext uri="{909E8E84-426E-40DD-AFC4-6F175D3DCCD1}">
              <a14:hiddenFill xmlns:a14="http://schemas.microsoft.com/office/drawing/2010/main">
                <a:noFill/>
              </a14:hiddenFill>
            </a:ext>
          </a:extLst>
        </p:spPr>
      </p:cxnSp>
      <p:sp>
        <p:nvSpPr>
          <p:cNvPr id="14" name="TextBox 24">
            <a:extLst>
              <a:ext uri="{FF2B5EF4-FFF2-40B4-BE49-F238E27FC236}">
                <a16:creationId xmlns:a16="http://schemas.microsoft.com/office/drawing/2014/main" id="{BEA1ACF2-CAC7-AC42-979E-0D118FD05E20}"/>
              </a:ext>
            </a:extLst>
          </p:cNvPr>
          <p:cNvSpPr txBox="1">
            <a:spLocks noChangeArrowheads="1"/>
          </p:cNvSpPr>
          <p:nvPr/>
        </p:nvSpPr>
        <p:spPr bwMode="auto">
          <a:xfrm rot="-5400000">
            <a:off x="1528166" y="4841815"/>
            <a:ext cx="2614010" cy="3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accent2"/>
                </a:solidFill>
                <a:latin typeface="AZGCaspariT" charset="0"/>
                <a:ea typeface="ＭＳ Ｐゴシック" charset="-128"/>
              </a:defRPr>
            </a:lvl1pPr>
            <a:lvl2pPr marL="742950" indent="-285750" eaLnBrk="0" hangingPunct="0">
              <a:defRPr sz="1600">
                <a:solidFill>
                  <a:schemeClr val="accent2"/>
                </a:solidFill>
                <a:latin typeface="AZGCaspariT" charset="0"/>
                <a:ea typeface="ＭＳ Ｐゴシック" charset="-128"/>
              </a:defRPr>
            </a:lvl2pPr>
            <a:lvl3pPr marL="1143000" indent="-228600" eaLnBrk="0" hangingPunct="0">
              <a:defRPr sz="1600">
                <a:solidFill>
                  <a:schemeClr val="accent2"/>
                </a:solidFill>
                <a:latin typeface="AZGCaspariT" charset="0"/>
                <a:ea typeface="ＭＳ Ｐゴシック" charset="-128"/>
              </a:defRPr>
            </a:lvl3pPr>
            <a:lvl4pPr marL="1600200" indent="-228600" eaLnBrk="0" hangingPunct="0">
              <a:defRPr sz="1600">
                <a:solidFill>
                  <a:schemeClr val="accent2"/>
                </a:solidFill>
                <a:latin typeface="AZGCaspariT" charset="0"/>
                <a:ea typeface="ＭＳ Ｐゴシック" charset="-128"/>
              </a:defRPr>
            </a:lvl4pPr>
            <a:lvl5pPr marL="2057400" indent="-228600" eaLnBrk="0" hangingPunct="0">
              <a:defRPr sz="1600">
                <a:solidFill>
                  <a:schemeClr val="accent2"/>
                </a:solidFill>
                <a:latin typeface="AZGCaspariT" charset="0"/>
                <a:ea typeface="ＭＳ Ｐゴシック" charset="-128"/>
              </a:defRPr>
            </a:lvl5pPr>
            <a:lvl6pPr marL="2514600" indent="-228600" algn="ctr" eaLnBrk="0" fontAlgn="base" hangingPunct="0">
              <a:spcBef>
                <a:spcPct val="0"/>
              </a:spcBef>
              <a:spcAft>
                <a:spcPct val="0"/>
              </a:spcAft>
              <a:defRPr sz="1600">
                <a:solidFill>
                  <a:schemeClr val="accent2"/>
                </a:solidFill>
                <a:latin typeface="AZGCaspariT" charset="0"/>
                <a:ea typeface="ＭＳ Ｐゴシック" charset="-128"/>
              </a:defRPr>
            </a:lvl6pPr>
            <a:lvl7pPr marL="2971800" indent="-228600" algn="ctr" eaLnBrk="0" fontAlgn="base" hangingPunct="0">
              <a:spcBef>
                <a:spcPct val="0"/>
              </a:spcBef>
              <a:spcAft>
                <a:spcPct val="0"/>
              </a:spcAft>
              <a:defRPr sz="1600">
                <a:solidFill>
                  <a:schemeClr val="accent2"/>
                </a:solidFill>
                <a:latin typeface="AZGCaspariT" charset="0"/>
                <a:ea typeface="ＭＳ Ｐゴシック" charset="-128"/>
              </a:defRPr>
            </a:lvl7pPr>
            <a:lvl8pPr marL="3429000" indent="-228600" algn="ctr" eaLnBrk="0" fontAlgn="base" hangingPunct="0">
              <a:spcBef>
                <a:spcPct val="0"/>
              </a:spcBef>
              <a:spcAft>
                <a:spcPct val="0"/>
              </a:spcAft>
              <a:defRPr sz="1600">
                <a:solidFill>
                  <a:schemeClr val="accent2"/>
                </a:solidFill>
                <a:latin typeface="AZGCaspariT" charset="0"/>
                <a:ea typeface="ＭＳ Ｐゴシック" charset="-128"/>
              </a:defRPr>
            </a:lvl8pPr>
            <a:lvl9pPr marL="3886200" indent="-228600" algn="ctr" eaLnBrk="0" fontAlgn="base" hangingPunct="0">
              <a:spcBef>
                <a:spcPct val="0"/>
              </a:spcBef>
              <a:spcAft>
                <a:spcPct val="0"/>
              </a:spcAft>
              <a:defRPr sz="1600">
                <a:solidFill>
                  <a:schemeClr val="accent2"/>
                </a:solidFill>
                <a:latin typeface="AZGCaspariT" charset="0"/>
                <a:ea typeface="ＭＳ Ｐゴシック" charset="-128"/>
              </a:defRPr>
            </a:lvl9pPr>
          </a:lstStyle>
          <a:p>
            <a:pPr algn="l" eaLnBrk="1" hangingPunct="1"/>
            <a:r>
              <a:rPr lang="en-US" altLang="en-US" sz="1693">
                <a:solidFill>
                  <a:schemeClr val="accent1"/>
                </a:solidFill>
                <a:latin typeface="+mn-lt"/>
              </a:rPr>
              <a:t>Brainstem / BERA/ASSR</a:t>
            </a:r>
          </a:p>
        </p:txBody>
      </p:sp>
      <p:cxnSp>
        <p:nvCxnSpPr>
          <p:cNvPr id="17" name="Straight Arrow Connector 28">
            <a:extLst>
              <a:ext uri="{FF2B5EF4-FFF2-40B4-BE49-F238E27FC236}">
                <a16:creationId xmlns:a16="http://schemas.microsoft.com/office/drawing/2014/main" id="{1CE80BB3-AF2C-7040-B056-E199A82541ED}"/>
              </a:ext>
            </a:extLst>
          </p:cNvPr>
          <p:cNvCxnSpPr>
            <a:cxnSpLocks noChangeShapeType="1"/>
          </p:cNvCxnSpPr>
          <p:nvPr/>
        </p:nvCxnSpPr>
        <p:spPr bwMode="auto">
          <a:xfrm>
            <a:off x="4191491" y="989706"/>
            <a:ext cx="0" cy="5182663"/>
          </a:xfrm>
          <a:prstGeom prst="straightConnector1">
            <a:avLst/>
          </a:prstGeom>
          <a:noFill/>
          <a:ln w="28575">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18" name="TextBox 30">
            <a:extLst>
              <a:ext uri="{FF2B5EF4-FFF2-40B4-BE49-F238E27FC236}">
                <a16:creationId xmlns:a16="http://schemas.microsoft.com/office/drawing/2014/main" id="{543C4A3B-EF2D-AB47-9DED-BB5BFD4DEBDB}"/>
              </a:ext>
            </a:extLst>
          </p:cNvPr>
          <p:cNvSpPr txBox="1">
            <a:spLocks noChangeArrowheads="1"/>
          </p:cNvSpPr>
          <p:nvPr/>
        </p:nvSpPr>
        <p:spPr bwMode="auto">
          <a:xfrm rot="-5400000">
            <a:off x="2503134" y="4357144"/>
            <a:ext cx="2971843" cy="3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accent2"/>
                </a:solidFill>
                <a:latin typeface="AZGCaspariT" charset="0"/>
                <a:ea typeface="ＭＳ Ｐゴシック" charset="-128"/>
              </a:defRPr>
            </a:lvl1pPr>
            <a:lvl2pPr marL="742950" indent="-285750" eaLnBrk="0" hangingPunct="0">
              <a:defRPr sz="1600">
                <a:solidFill>
                  <a:schemeClr val="accent2"/>
                </a:solidFill>
                <a:latin typeface="AZGCaspariT" charset="0"/>
                <a:ea typeface="ＭＳ Ｐゴシック" charset="-128"/>
              </a:defRPr>
            </a:lvl2pPr>
            <a:lvl3pPr marL="1143000" indent="-228600" eaLnBrk="0" hangingPunct="0">
              <a:defRPr sz="1600">
                <a:solidFill>
                  <a:schemeClr val="accent2"/>
                </a:solidFill>
                <a:latin typeface="AZGCaspariT" charset="0"/>
                <a:ea typeface="ＭＳ Ｐゴシック" charset="-128"/>
              </a:defRPr>
            </a:lvl3pPr>
            <a:lvl4pPr marL="1600200" indent="-228600" eaLnBrk="0" hangingPunct="0">
              <a:defRPr sz="1600">
                <a:solidFill>
                  <a:schemeClr val="accent2"/>
                </a:solidFill>
                <a:latin typeface="AZGCaspariT" charset="0"/>
                <a:ea typeface="ＭＳ Ｐゴシック" charset="-128"/>
              </a:defRPr>
            </a:lvl4pPr>
            <a:lvl5pPr marL="2057400" indent="-228600" eaLnBrk="0" hangingPunct="0">
              <a:defRPr sz="1600">
                <a:solidFill>
                  <a:schemeClr val="accent2"/>
                </a:solidFill>
                <a:latin typeface="AZGCaspariT" charset="0"/>
                <a:ea typeface="ＭＳ Ｐゴシック" charset="-128"/>
              </a:defRPr>
            </a:lvl5pPr>
            <a:lvl6pPr marL="2514600" indent="-228600" algn="ctr" eaLnBrk="0" fontAlgn="base" hangingPunct="0">
              <a:spcBef>
                <a:spcPct val="0"/>
              </a:spcBef>
              <a:spcAft>
                <a:spcPct val="0"/>
              </a:spcAft>
              <a:defRPr sz="1600">
                <a:solidFill>
                  <a:schemeClr val="accent2"/>
                </a:solidFill>
                <a:latin typeface="AZGCaspariT" charset="0"/>
                <a:ea typeface="ＭＳ Ｐゴシック" charset="-128"/>
              </a:defRPr>
            </a:lvl6pPr>
            <a:lvl7pPr marL="2971800" indent="-228600" algn="ctr" eaLnBrk="0" fontAlgn="base" hangingPunct="0">
              <a:spcBef>
                <a:spcPct val="0"/>
              </a:spcBef>
              <a:spcAft>
                <a:spcPct val="0"/>
              </a:spcAft>
              <a:defRPr sz="1600">
                <a:solidFill>
                  <a:schemeClr val="accent2"/>
                </a:solidFill>
                <a:latin typeface="AZGCaspariT" charset="0"/>
                <a:ea typeface="ＭＳ Ｐゴシック" charset="-128"/>
              </a:defRPr>
            </a:lvl7pPr>
            <a:lvl8pPr marL="3429000" indent="-228600" algn="ctr" eaLnBrk="0" fontAlgn="base" hangingPunct="0">
              <a:spcBef>
                <a:spcPct val="0"/>
              </a:spcBef>
              <a:spcAft>
                <a:spcPct val="0"/>
              </a:spcAft>
              <a:defRPr sz="1600">
                <a:solidFill>
                  <a:schemeClr val="accent2"/>
                </a:solidFill>
                <a:latin typeface="AZGCaspariT" charset="0"/>
                <a:ea typeface="ＭＳ Ｐゴシック" charset="-128"/>
              </a:defRPr>
            </a:lvl8pPr>
            <a:lvl9pPr marL="3886200" indent="-228600" algn="ctr" eaLnBrk="0" fontAlgn="base" hangingPunct="0">
              <a:spcBef>
                <a:spcPct val="0"/>
              </a:spcBef>
              <a:spcAft>
                <a:spcPct val="0"/>
              </a:spcAft>
              <a:defRPr sz="1600">
                <a:solidFill>
                  <a:schemeClr val="accent2"/>
                </a:solidFill>
                <a:latin typeface="AZGCaspariT" charset="0"/>
                <a:ea typeface="ＭＳ Ｐゴシック" charset="-128"/>
              </a:defRPr>
            </a:lvl9pPr>
          </a:lstStyle>
          <a:p>
            <a:pPr eaLnBrk="1" hangingPunct="1"/>
            <a:r>
              <a:rPr lang="en-US" altLang="en-US" sz="1693">
                <a:solidFill>
                  <a:srgbClr val="FF0000"/>
                </a:solidFill>
              </a:rPr>
              <a:t>(</a:t>
            </a:r>
            <a:r>
              <a:rPr lang="en-US" altLang="en-US" sz="1693" err="1">
                <a:solidFill>
                  <a:srgbClr val="FF0000"/>
                </a:solidFill>
              </a:rPr>
              <a:t>Spraak</a:t>
            </a:r>
            <a:r>
              <a:rPr lang="en-US" altLang="en-US" sz="1693">
                <a:solidFill>
                  <a:srgbClr val="FF0000"/>
                </a:solidFill>
              </a:rPr>
              <a:t>) Audiogram</a:t>
            </a:r>
          </a:p>
        </p:txBody>
      </p:sp>
      <p:sp>
        <p:nvSpPr>
          <p:cNvPr id="22" name="Rechthoek 21">
            <a:extLst>
              <a:ext uri="{FF2B5EF4-FFF2-40B4-BE49-F238E27FC236}">
                <a16:creationId xmlns:a16="http://schemas.microsoft.com/office/drawing/2014/main" id="{355EBCBB-AEC9-344C-81AC-17B755FB28D7}"/>
              </a:ext>
            </a:extLst>
          </p:cNvPr>
          <p:cNvSpPr/>
          <p:nvPr/>
        </p:nvSpPr>
        <p:spPr>
          <a:xfrm>
            <a:off x="516069" y="698162"/>
            <a:ext cx="2929200" cy="1323439"/>
          </a:xfrm>
          <a:prstGeom prst="rect">
            <a:avLst/>
          </a:prstGeom>
        </p:spPr>
        <p:txBody>
          <a:bodyPr wrap="none">
            <a:spAutoFit/>
          </a:bodyPr>
          <a:lstStyle/>
          <a:p>
            <a:r>
              <a:rPr lang="nl-NL" sz="4000" b="1" err="1">
                <a:solidFill>
                  <a:schemeClr val="tx2"/>
                </a:solidFill>
                <a:latin typeface="+mn-lt"/>
              </a:rPr>
              <a:t>Audiological</a:t>
            </a:r>
            <a:r>
              <a:rPr lang="nl-NL" sz="4000" b="1">
                <a:solidFill>
                  <a:schemeClr val="tx2"/>
                </a:solidFill>
                <a:latin typeface="+mn-lt"/>
              </a:rPr>
              <a:t> </a:t>
            </a:r>
          </a:p>
          <a:p>
            <a:pPr algn="l"/>
            <a:r>
              <a:rPr lang="nl-NL" sz="4000" b="1">
                <a:solidFill>
                  <a:schemeClr val="tx2"/>
                </a:solidFill>
                <a:latin typeface="+mn-lt"/>
              </a:rPr>
              <a:t>tests</a:t>
            </a:r>
          </a:p>
        </p:txBody>
      </p:sp>
    </p:spTree>
    <p:extLst>
      <p:ext uri="{BB962C8B-B14F-4D97-AF65-F5344CB8AC3E}">
        <p14:creationId xmlns:p14="http://schemas.microsoft.com/office/powerpoint/2010/main" val="31280497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DA01-8546-4242-B9FE-4EBAE93C8025}"/>
              </a:ext>
            </a:extLst>
          </p:cNvPr>
          <p:cNvSpPr>
            <a:spLocks noGrp="1"/>
          </p:cNvSpPr>
          <p:nvPr>
            <p:ph type="title"/>
          </p:nvPr>
        </p:nvSpPr>
        <p:spPr/>
        <p:txBody>
          <a:bodyPr/>
          <a:lstStyle/>
          <a:p>
            <a:r>
              <a:rPr lang="en-NL"/>
              <a:t>Overview of tests</a:t>
            </a:r>
          </a:p>
        </p:txBody>
      </p:sp>
      <p:sp>
        <p:nvSpPr>
          <p:cNvPr id="9" name="Chart Placeholder 8">
            <a:extLst>
              <a:ext uri="{FF2B5EF4-FFF2-40B4-BE49-F238E27FC236}">
                <a16:creationId xmlns:a16="http://schemas.microsoft.com/office/drawing/2014/main" id="{69383728-C3EC-9C48-9240-46994E2CD6DE}"/>
              </a:ext>
            </a:extLst>
          </p:cNvPr>
          <p:cNvSpPr>
            <a:spLocks noGrp="1"/>
          </p:cNvSpPr>
          <p:nvPr>
            <p:ph type="chart" sz="quarter" idx="13"/>
          </p:nvPr>
        </p:nvSpPr>
        <p:spPr/>
        <p:txBody>
          <a:bodyPr/>
          <a:lstStyle/>
          <a:p>
            <a:endParaRPr lang="en-NL"/>
          </a:p>
        </p:txBody>
      </p:sp>
      <p:sp>
        <p:nvSpPr>
          <p:cNvPr id="10" name="Text Placeholder 9">
            <a:extLst>
              <a:ext uri="{FF2B5EF4-FFF2-40B4-BE49-F238E27FC236}">
                <a16:creationId xmlns:a16="http://schemas.microsoft.com/office/drawing/2014/main" id="{34EE9098-85DA-4948-9CF9-7EC790B41F31}"/>
              </a:ext>
            </a:extLst>
          </p:cNvPr>
          <p:cNvSpPr>
            <a:spLocks noGrp="1"/>
          </p:cNvSpPr>
          <p:nvPr>
            <p:ph type="body" sz="quarter" idx="14"/>
          </p:nvPr>
        </p:nvSpPr>
        <p:spPr/>
        <p:txBody>
          <a:bodyPr/>
          <a:lstStyle/>
          <a:p>
            <a:endParaRPr lang="en-NL"/>
          </a:p>
          <a:p>
            <a:r>
              <a:rPr lang="nl-NL" err="1"/>
              <a:t>Tympanometry</a:t>
            </a:r>
            <a:endParaRPr lang="nl-NL"/>
          </a:p>
          <a:p>
            <a:r>
              <a:rPr lang="nl-NL" err="1"/>
              <a:t>Otoacoustic</a:t>
            </a:r>
            <a:r>
              <a:rPr lang="nl-NL"/>
              <a:t> </a:t>
            </a:r>
            <a:r>
              <a:rPr lang="nl-NL" err="1"/>
              <a:t>emissoins</a:t>
            </a:r>
            <a:r>
              <a:rPr lang="nl-NL"/>
              <a:t> (</a:t>
            </a:r>
            <a:r>
              <a:rPr lang="nl-NL" err="1"/>
              <a:t>OAEs</a:t>
            </a:r>
            <a:r>
              <a:rPr lang="nl-NL"/>
              <a:t>)</a:t>
            </a:r>
          </a:p>
          <a:p>
            <a:pPr>
              <a:defRPr/>
            </a:pPr>
            <a:r>
              <a:rPr lang="nl-NL"/>
              <a:t>Brain </a:t>
            </a:r>
            <a:r>
              <a:rPr lang="nl-NL" err="1"/>
              <a:t>evoked</a:t>
            </a:r>
            <a:r>
              <a:rPr lang="nl-NL"/>
              <a:t> response </a:t>
            </a:r>
            <a:r>
              <a:rPr lang="nl-NL" err="1"/>
              <a:t>audiometry</a:t>
            </a:r>
            <a:r>
              <a:rPr lang="nl-NL"/>
              <a:t> (BERA) </a:t>
            </a:r>
          </a:p>
          <a:p>
            <a:pPr>
              <a:defRPr/>
            </a:pPr>
            <a:r>
              <a:rPr lang="nl-NL" err="1"/>
              <a:t>Auditory</a:t>
            </a:r>
            <a:r>
              <a:rPr lang="nl-NL"/>
              <a:t> Steady State </a:t>
            </a:r>
            <a:r>
              <a:rPr lang="nl-NL" err="1"/>
              <a:t>Repsonses</a:t>
            </a:r>
            <a:r>
              <a:rPr lang="nl-NL"/>
              <a:t> (ASSR)</a:t>
            </a:r>
          </a:p>
          <a:p>
            <a:endParaRPr lang="en-NL"/>
          </a:p>
          <a:p>
            <a:endParaRPr lang="en-NL"/>
          </a:p>
          <a:p>
            <a:r>
              <a:rPr lang="en-NL"/>
              <a:t>Pure tone audiometry</a:t>
            </a:r>
          </a:p>
          <a:p>
            <a:r>
              <a:rPr lang="en-NL"/>
              <a:t>Speech audiometry</a:t>
            </a:r>
          </a:p>
          <a:p>
            <a:endParaRPr lang="en-NL"/>
          </a:p>
          <a:p>
            <a:endParaRPr lang="en-NL"/>
          </a:p>
          <a:p>
            <a:endParaRPr lang="en-NL"/>
          </a:p>
          <a:p>
            <a:endParaRPr lang="en-NL"/>
          </a:p>
        </p:txBody>
      </p:sp>
      <p:sp>
        <p:nvSpPr>
          <p:cNvPr id="4" name="Footer Placeholder 3">
            <a:extLst>
              <a:ext uri="{FF2B5EF4-FFF2-40B4-BE49-F238E27FC236}">
                <a16:creationId xmlns:a16="http://schemas.microsoft.com/office/drawing/2014/main" id="{DACE8A65-FC3C-2442-B125-6EB7B5245560}"/>
              </a:ext>
            </a:extLst>
          </p:cNvPr>
          <p:cNvSpPr>
            <a:spLocks noGrp="1"/>
          </p:cNvSpPr>
          <p:nvPr>
            <p:ph type="ftr" sz="quarter" idx="16"/>
          </p:nvPr>
        </p:nvSpPr>
        <p:spPr/>
        <p:txBody>
          <a:bodyPr/>
          <a:lstStyle/>
          <a:p>
            <a:pPr>
              <a:defRPr/>
            </a:pPr>
            <a:r>
              <a:rPr lang="nl-NL"/>
              <a:t>	</a:t>
            </a:r>
            <a:fld id="{90817C61-3AA5-4D42-956E-CFEE420DB621}" type="slidenum">
              <a:rPr lang="nl-NL" smtClean="0"/>
              <a:pPr>
                <a:defRPr/>
              </a:pPr>
              <a:t>34</a:t>
            </a:fld>
            <a:endParaRPr lang="nl-NL"/>
          </a:p>
        </p:txBody>
      </p:sp>
      <p:pic>
        <p:nvPicPr>
          <p:cNvPr id="7" name="Afbeelding 10" descr="Audio Onderwijs.tif">
            <a:extLst>
              <a:ext uri="{FF2B5EF4-FFF2-40B4-BE49-F238E27FC236}">
                <a16:creationId xmlns:a16="http://schemas.microsoft.com/office/drawing/2014/main" id="{F578ED11-62CC-384E-92DC-A928E14FB6C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9644" y="1645710"/>
            <a:ext cx="3384376" cy="2498894"/>
          </a:xfrm>
          <a:prstGeom prst="rect">
            <a:avLst/>
          </a:prstGeom>
          <a:noFill/>
          <a:ln w="9525">
            <a:noFill/>
            <a:miter lim="800000"/>
            <a:headEnd/>
            <a:tailEnd/>
          </a:ln>
        </p:spPr>
      </p:pic>
      <p:pic>
        <p:nvPicPr>
          <p:cNvPr id="8" name="Picture 3">
            <a:extLst>
              <a:ext uri="{FF2B5EF4-FFF2-40B4-BE49-F238E27FC236}">
                <a16:creationId xmlns:a16="http://schemas.microsoft.com/office/drawing/2014/main" id="{B2B72536-6200-9E46-97B6-06DB2FD7E9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3563" t="4716" r="2483" b="41197"/>
          <a:stretch>
            <a:fillRect/>
          </a:stretch>
        </p:blipFill>
        <p:spPr bwMode="auto">
          <a:xfrm>
            <a:off x="4769644" y="4252027"/>
            <a:ext cx="3239939" cy="1601085"/>
          </a:xfrm>
          <a:prstGeom prst="rect">
            <a:avLst/>
          </a:prstGeom>
          <a:solidFill>
            <a:srgbClr val="FFFFFF"/>
          </a:solidFill>
          <a:ln w="19080">
            <a:solidFill>
              <a:srgbClr val="000000"/>
            </a:solidFill>
            <a:miter lim="800000"/>
            <a:headEnd/>
            <a:tailEnd/>
          </a:ln>
        </p:spPr>
      </p:pic>
    </p:spTree>
    <p:extLst>
      <p:ext uri="{BB962C8B-B14F-4D97-AF65-F5344CB8AC3E}">
        <p14:creationId xmlns:p14="http://schemas.microsoft.com/office/powerpoint/2010/main" val="337256287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http://www.evdcweb.org/lessons/ts/audiogram_files/audiogram.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1412875"/>
            <a:ext cx="4608512" cy="4968875"/>
          </a:xfrm>
          <a:prstGeom prst="rect">
            <a:avLst/>
          </a:prstGeom>
          <a:noFill/>
          <a:ln w="9525">
            <a:noFill/>
            <a:miter lim="800000"/>
            <a:headEnd/>
            <a:tailEnd/>
          </a:ln>
        </p:spPr>
      </p:pic>
      <p:sp>
        <p:nvSpPr>
          <p:cNvPr id="18435" name="Rectangle 3"/>
          <p:cNvSpPr>
            <a:spLocks noGrp="1" noChangeArrowheads="1"/>
          </p:cNvSpPr>
          <p:nvPr>
            <p:ph type="title"/>
          </p:nvPr>
        </p:nvSpPr>
        <p:spPr>
          <a:xfrm>
            <a:off x="638175" y="414338"/>
            <a:ext cx="8686800" cy="1143000"/>
          </a:xfrm>
          <a:noFill/>
        </p:spPr>
        <p:txBody>
          <a:bodyPr/>
          <a:lstStyle/>
          <a:p>
            <a:pPr eaLnBrk="1" hangingPunct="1"/>
            <a:r>
              <a:rPr lang="nl-NL"/>
              <a:t>Pure </a:t>
            </a:r>
            <a:r>
              <a:rPr lang="nl-NL" err="1"/>
              <a:t>tone</a:t>
            </a:r>
            <a:r>
              <a:rPr lang="nl-NL"/>
              <a:t> audiogram</a:t>
            </a:r>
            <a:endParaRPr lang="en-US"/>
          </a:p>
        </p:txBody>
      </p:sp>
      <p:sp>
        <p:nvSpPr>
          <p:cNvPr id="18436" name="Tijdelijke aanduiding voor voettekst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tabLst>
                <a:tab pos="4090988" algn="r"/>
              </a:tabLst>
            </a:pPr>
            <a:r>
              <a:rPr lang="nl-NL">
                <a:latin typeface="Arial" charset="0"/>
              </a:rPr>
              <a:t>	</a:t>
            </a:r>
            <a:fld id="{03C800F1-8B6E-4D63-97A0-202DD3F4641A}" type="slidenum">
              <a:rPr lang="nl-NL" smtClean="0">
                <a:latin typeface="Arial" charset="0"/>
              </a:rPr>
              <a:pPr>
                <a:tabLst>
                  <a:tab pos="4090988" algn="r"/>
                </a:tabLst>
              </a:pPr>
              <a:t>35</a:t>
            </a:fld>
            <a:endParaRPr lang="nl-NL">
              <a:latin typeface="Arial" charset="0"/>
            </a:endParaRPr>
          </a:p>
        </p:txBody>
      </p:sp>
      <p:grpSp>
        <p:nvGrpSpPr>
          <p:cNvPr id="2" name="Groep 61"/>
          <p:cNvGrpSpPr>
            <a:grpSpLocks/>
          </p:cNvGrpSpPr>
          <p:nvPr/>
        </p:nvGrpSpPr>
        <p:grpSpPr bwMode="auto">
          <a:xfrm>
            <a:off x="827088" y="1844675"/>
            <a:ext cx="6481216" cy="863600"/>
            <a:chOff x="827584" y="1844824"/>
            <a:chExt cx="6480884" cy="864096"/>
          </a:xfrm>
        </p:grpSpPr>
        <p:cxnSp>
          <p:nvCxnSpPr>
            <p:cNvPr id="18448" name="Rechte verbindingslijn 22"/>
            <p:cNvCxnSpPr>
              <a:cxnSpLocks noChangeShapeType="1"/>
            </p:cNvCxnSpPr>
            <p:nvPr/>
          </p:nvCxnSpPr>
          <p:spPr bwMode="auto">
            <a:xfrm>
              <a:off x="827584" y="1844824"/>
              <a:ext cx="4104456" cy="0"/>
            </a:xfrm>
            <a:prstGeom prst="line">
              <a:avLst/>
            </a:prstGeom>
            <a:noFill/>
            <a:ln w="38100">
              <a:solidFill>
                <a:srgbClr val="00B050"/>
              </a:solidFill>
              <a:round/>
              <a:headEnd/>
              <a:tailEnd/>
            </a:ln>
          </p:spPr>
        </p:cxnSp>
        <p:cxnSp>
          <p:nvCxnSpPr>
            <p:cNvPr id="18449" name="Rechte verbindingslijn 23"/>
            <p:cNvCxnSpPr>
              <a:cxnSpLocks noChangeShapeType="1"/>
            </p:cNvCxnSpPr>
            <p:nvPr/>
          </p:nvCxnSpPr>
          <p:spPr bwMode="auto">
            <a:xfrm>
              <a:off x="827584" y="2707330"/>
              <a:ext cx="4104456" cy="1590"/>
            </a:xfrm>
            <a:prstGeom prst="line">
              <a:avLst/>
            </a:prstGeom>
            <a:noFill/>
            <a:ln w="38100">
              <a:solidFill>
                <a:srgbClr val="00B050"/>
              </a:solidFill>
              <a:round/>
              <a:headEnd/>
              <a:tailEnd/>
            </a:ln>
          </p:spPr>
        </p:cxnSp>
        <p:sp>
          <p:nvSpPr>
            <p:cNvPr id="18450" name="Rechteraccolade 25"/>
            <p:cNvSpPr>
              <a:spLocks/>
            </p:cNvSpPr>
            <p:nvPr/>
          </p:nvSpPr>
          <p:spPr bwMode="auto">
            <a:xfrm>
              <a:off x="5004048" y="1916832"/>
              <a:ext cx="216025" cy="661409"/>
            </a:xfrm>
            <a:prstGeom prst="rightBrace">
              <a:avLst>
                <a:gd name="adj1" fmla="val 49498"/>
                <a:gd name="adj2" fmla="val 50000"/>
              </a:avLst>
            </a:prstGeom>
            <a:solidFill>
              <a:schemeClr val="bg1"/>
            </a:solidFill>
            <a:ln w="19050">
              <a:solidFill>
                <a:schemeClr val="tx1"/>
              </a:solidFill>
              <a:round/>
              <a:headEnd/>
              <a:tailEnd/>
            </a:ln>
          </p:spPr>
          <p:txBody>
            <a:bodyPr/>
            <a:lstStyle/>
            <a:p>
              <a:endParaRPr lang="en-US"/>
            </a:p>
          </p:txBody>
        </p:sp>
        <p:sp>
          <p:nvSpPr>
            <p:cNvPr id="18451" name="Tekstvak 28"/>
            <p:cNvSpPr txBox="1">
              <a:spLocks noChangeArrowheads="1"/>
            </p:cNvSpPr>
            <p:nvPr/>
          </p:nvSpPr>
          <p:spPr bwMode="auto">
            <a:xfrm>
              <a:off x="4932195" y="2051824"/>
              <a:ext cx="2376273" cy="369544"/>
            </a:xfrm>
            <a:prstGeom prst="rect">
              <a:avLst/>
            </a:prstGeom>
            <a:noFill/>
            <a:ln w="9525">
              <a:noFill/>
              <a:miter lim="800000"/>
              <a:headEnd/>
              <a:tailEnd/>
            </a:ln>
          </p:spPr>
          <p:txBody>
            <a:bodyPr>
              <a:spAutoFit/>
            </a:bodyPr>
            <a:lstStyle/>
            <a:p>
              <a:r>
                <a:rPr lang="nl-NL" sz="1800" err="1">
                  <a:latin typeface="Calibri" pitchFamily="34" charset="0"/>
                </a:rPr>
                <a:t>Normal</a:t>
              </a:r>
              <a:r>
                <a:rPr lang="nl-NL" sz="1800">
                  <a:latin typeface="Calibri" pitchFamily="34" charset="0"/>
                </a:rPr>
                <a:t> hearing</a:t>
              </a:r>
            </a:p>
          </p:txBody>
        </p:sp>
      </p:grpSp>
      <p:grpSp>
        <p:nvGrpSpPr>
          <p:cNvPr id="3" name="Groep 53"/>
          <p:cNvGrpSpPr>
            <a:grpSpLocks/>
          </p:cNvGrpSpPr>
          <p:nvPr/>
        </p:nvGrpSpPr>
        <p:grpSpPr bwMode="auto">
          <a:xfrm>
            <a:off x="865188" y="2924179"/>
            <a:ext cx="7378700" cy="646331"/>
            <a:chOff x="865684" y="2924943"/>
            <a:chExt cx="7379116" cy="646238"/>
          </a:xfrm>
        </p:grpSpPr>
        <p:cxnSp>
          <p:nvCxnSpPr>
            <p:cNvPr id="20499" name="Rechte verbindingslijn 42"/>
            <p:cNvCxnSpPr>
              <a:cxnSpLocks noChangeShapeType="1"/>
            </p:cNvCxnSpPr>
            <p:nvPr/>
          </p:nvCxnSpPr>
          <p:spPr bwMode="auto">
            <a:xfrm>
              <a:off x="865684" y="3140813"/>
              <a:ext cx="4138845" cy="1588"/>
            </a:xfrm>
            <a:prstGeom prst="line">
              <a:avLst/>
            </a:prstGeom>
            <a:ln w="38100">
              <a:headEnd/>
              <a:tailEnd type="stealth" w="lg" len="lg"/>
            </a:ln>
          </p:spPr>
          <p:style>
            <a:lnRef idx="1">
              <a:schemeClr val="accent3"/>
            </a:lnRef>
            <a:fillRef idx="0">
              <a:schemeClr val="accent3"/>
            </a:fillRef>
            <a:effectRef idx="0">
              <a:schemeClr val="accent3"/>
            </a:effectRef>
            <a:fontRef idx="minor">
              <a:schemeClr val="tx1"/>
            </a:fontRef>
          </p:style>
        </p:cxnSp>
        <p:sp>
          <p:nvSpPr>
            <p:cNvPr id="18447" name="Tekstvak 43"/>
            <p:cNvSpPr txBox="1">
              <a:spLocks noChangeArrowheads="1"/>
            </p:cNvSpPr>
            <p:nvPr/>
          </p:nvSpPr>
          <p:spPr bwMode="auto">
            <a:xfrm>
              <a:off x="5173856" y="2924943"/>
              <a:ext cx="3070944" cy="646238"/>
            </a:xfrm>
            <a:prstGeom prst="rect">
              <a:avLst/>
            </a:prstGeom>
            <a:noFill/>
            <a:ln w="9525">
              <a:noFill/>
              <a:miter lim="800000"/>
              <a:headEnd/>
              <a:tailEnd/>
            </a:ln>
          </p:spPr>
          <p:txBody>
            <a:bodyPr>
              <a:spAutoFit/>
            </a:bodyPr>
            <a:lstStyle/>
            <a:p>
              <a:pPr algn="l"/>
              <a:r>
                <a:rPr lang="nl-NL" sz="1800">
                  <a:latin typeface="Calibri" pitchFamily="34" charset="0"/>
                </a:rPr>
                <a:t>Hearing </a:t>
              </a:r>
              <a:r>
                <a:rPr lang="nl-NL" sz="1800" err="1">
                  <a:latin typeface="Calibri" pitchFamily="34" charset="0"/>
                </a:rPr>
                <a:t>aid</a:t>
              </a:r>
              <a:r>
                <a:rPr lang="nl-NL" sz="1800">
                  <a:latin typeface="Calibri" pitchFamily="34" charset="0"/>
                </a:rPr>
                <a:t> criterium (</a:t>
              </a:r>
              <a:r>
                <a:rPr lang="nl-NL" sz="1800" err="1">
                  <a:latin typeface="Calibri" pitchFamily="34" charset="0"/>
                </a:rPr>
                <a:t>avg</a:t>
              </a:r>
              <a:r>
                <a:rPr lang="nl-NL" sz="1800">
                  <a:latin typeface="Calibri" pitchFamily="34" charset="0"/>
                </a:rPr>
                <a:t>. 35 dB @ 1,2 en 4 kHz)</a:t>
              </a:r>
            </a:p>
          </p:txBody>
        </p:sp>
      </p:grpSp>
      <p:grpSp>
        <p:nvGrpSpPr>
          <p:cNvPr id="4" name="Groep 54"/>
          <p:cNvGrpSpPr>
            <a:grpSpLocks/>
          </p:cNvGrpSpPr>
          <p:nvPr/>
        </p:nvGrpSpPr>
        <p:grpSpPr bwMode="auto">
          <a:xfrm>
            <a:off x="900113" y="4571836"/>
            <a:ext cx="7318969" cy="369332"/>
            <a:chOff x="865684" y="4903057"/>
            <a:chExt cx="7318793" cy="370367"/>
          </a:xfrm>
        </p:grpSpPr>
        <p:cxnSp>
          <p:nvCxnSpPr>
            <p:cNvPr id="20497" name="Rechte verbindingslijn 46"/>
            <p:cNvCxnSpPr>
              <a:cxnSpLocks noChangeShapeType="1"/>
            </p:cNvCxnSpPr>
            <p:nvPr/>
          </p:nvCxnSpPr>
          <p:spPr bwMode="auto">
            <a:xfrm>
              <a:off x="865684" y="5083112"/>
              <a:ext cx="4176612" cy="0"/>
            </a:xfrm>
            <a:prstGeom prst="line">
              <a:avLst/>
            </a:prstGeom>
            <a:ln w="38100">
              <a:solidFill>
                <a:srgbClr val="FF0000"/>
              </a:solidFill>
              <a:headEnd/>
              <a:tailEnd type="stealth" w="lg" len="lg"/>
            </a:ln>
          </p:spPr>
          <p:style>
            <a:lnRef idx="1">
              <a:schemeClr val="accent3"/>
            </a:lnRef>
            <a:fillRef idx="0">
              <a:schemeClr val="accent3"/>
            </a:fillRef>
            <a:effectRef idx="0">
              <a:schemeClr val="accent3"/>
            </a:effectRef>
            <a:fontRef idx="minor">
              <a:schemeClr val="tx1"/>
            </a:fontRef>
          </p:style>
        </p:cxnSp>
        <p:sp>
          <p:nvSpPr>
            <p:cNvPr id="18445" name="Tekstvak 48"/>
            <p:cNvSpPr txBox="1">
              <a:spLocks noChangeArrowheads="1"/>
            </p:cNvSpPr>
            <p:nvPr/>
          </p:nvSpPr>
          <p:spPr bwMode="auto">
            <a:xfrm>
              <a:off x="5113533" y="4903057"/>
              <a:ext cx="3070944" cy="370367"/>
            </a:xfrm>
            <a:prstGeom prst="rect">
              <a:avLst/>
            </a:prstGeom>
            <a:noFill/>
            <a:ln w="9525">
              <a:noFill/>
              <a:miter lim="800000"/>
              <a:headEnd/>
              <a:tailEnd/>
            </a:ln>
          </p:spPr>
          <p:txBody>
            <a:bodyPr>
              <a:spAutoFit/>
            </a:bodyPr>
            <a:lstStyle/>
            <a:p>
              <a:pPr algn="l"/>
              <a:r>
                <a:rPr lang="ja-JP" altLang="nl-NL" sz="1800">
                  <a:latin typeface="Calibri" pitchFamily="34" charset="0"/>
                </a:rPr>
                <a:t>“</a:t>
              </a:r>
              <a:r>
                <a:rPr lang="nl-NL" altLang="ja-JP" sz="1800" err="1">
                  <a:latin typeface="Calibri" pitchFamily="34" charset="0"/>
                </a:rPr>
                <a:t>Deaf</a:t>
              </a:r>
              <a:r>
                <a:rPr lang="ja-JP" altLang="nl-NL" sz="1800">
                  <a:latin typeface="Calibri" pitchFamily="34" charset="0"/>
                </a:rPr>
                <a:t>”</a:t>
              </a:r>
              <a:endParaRPr lang="nl-NL" sz="1800">
                <a:latin typeface="Calibri" pitchFamily="34" charset="0"/>
              </a:endParaRPr>
            </a:p>
          </p:txBody>
        </p:sp>
      </p:grpSp>
      <p:grpSp>
        <p:nvGrpSpPr>
          <p:cNvPr id="5" name="Groep 55"/>
          <p:cNvGrpSpPr>
            <a:grpSpLocks/>
          </p:cNvGrpSpPr>
          <p:nvPr/>
        </p:nvGrpSpPr>
        <p:grpSpPr bwMode="auto">
          <a:xfrm>
            <a:off x="900113" y="5127716"/>
            <a:ext cx="7389989" cy="369332"/>
            <a:chOff x="899592" y="5628404"/>
            <a:chExt cx="7392190" cy="369094"/>
          </a:xfrm>
        </p:grpSpPr>
        <p:cxnSp>
          <p:nvCxnSpPr>
            <p:cNvPr id="20495" name="Rechte verbindingslijn 47"/>
            <p:cNvCxnSpPr>
              <a:cxnSpLocks noChangeShapeType="1"/>
            </p:cNvCxnSpPr>
            <p:nvPr/>
          </p:nvCxnSpPr>
          <p:spPr bwMode="auto">
            <a:xfrm>
              <a:off x="899592" y="5804409"/>
              <a:ext cx="4176368" cy="0"/>
            </a:xfrm>
            <a:prstGeom prst="line">
              <a:avLst/>
            </a:prstGeom>
            <a:ln w="38100">
              <a:solidFill>
                <a:schemeClr val="tx1"/>
              </a:solidFill>
              <a:headEnd/>
              <a:tailEnd type="stealth" w="lg" len="lg"/>
            </a:ln>
          </p:spPr>
          <p:style>
            <a:lnRef idx="1">
              <a:schemeClr val="accent3"/>
            </a:lnRef>
            <a:fillRef idx="0">
              <a:schemeClr val="accent3"/>
            </a:fillRef>
            <a:effectRef idx="0">
              <a:schemeClr val="accent3"/>
            </a:effectRef>
            <a:fontRef idx="minor">
              <a:schemeClr val="tx1"/>
            </a:fontRef>
          </p:style>
        </p:cxnSp>
        <p:sp>
          <p:nvSpPr>
            <p:cNvPr id="18443" name="Tekstvak 49"/>
            <p:cNvSpPr txBox="1">
              <a:spLocks noChangeArrowheads="1"/>
            </p:cNvSpPr>
            <p:nvPr/>
          </p:nvSpPr>
          <p:spPr bwMode="auto">
            <a:xfrm>
              <a:off x="5220838" y="5628404"/>
              <a:ext cx="3070944" cy="369094"/>
            </a:xfrm>
            <a:prstGeom prst="rect">
              <a:avLst/>
            </a:prstGeom>
            <a:noFill/>
            <a:ln w="9525">
              <a:noFill/>
              <a:miter lim="800000"/>
              <a:headEnd/>
              <a:tailEnd/>
            </a:ln>
          </p:spPr>
          <p:txBody>
            <a:bodyPr>
              <a:spAutoFit/>
            </a:bodyPr>
            <a:lstStyle/>
            <a:p>
              <a:pPr algn="l"/>
              <a:r>
                <a:rPr lang="nl-NL" sz="1800" err="1">
                  <a:latin typeface="Calibri" pitchFamily="34" charset="0"/>
                </a:rPr>
                <a:t>Pain</a:t>
              </a:r>
              <a:endParaRPr lang="nl-NL" sz="1800">
                <a:latin typeface="Calibri" pitchFamily="34" charset="0"/>
              </a:endParaRPr>
            </a:p>
          </p:txBody>
        </p:sp>
      </p:grpSp>
      <p:cxnSp>
        <p:nvCxnSpPr>
          <p:cNvPr id="18441" name="Rechte verbindingslijn 38"/>
          <p:cNvCxnSpPr>
            <a:cxnSpLocks noChangeShapeType="1"/>
          </p:cNvCxnSpPr>
          <p:nvPr/>
        </p:nvCxnSpPr>
        <p:spPr bwMode="auto">
          <a:xfrm>
            <a:off x="900113" y="2949575"/>
            <a:ext cx="3527425" cy="1588"/>
          </a:xfrm>
          <a:prstGeom prst="line">
            <a:avLst/>
          </a:prstGeom>
          <a:noFill/>
          <a:ln w="19050">
            <a:solidFill>
              <a:schemeClr val="bg2"/>
            </a:solidFill>
            <a:round/>
            <a:headEnd/>
            <a:tailEnd/>
          </a:ln>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302537-611B-BD4D-9AA7-67FB7D3A5201}"/>
              </a:ext>
            </a:extLst>
          </p:cNvPr>
          <p:cNvSpPr>
            <a:spLocks noGrp="1"/>
          </p:cNvSpPr>
          <p:nvPr>
            <p:ph type="title"/>
          </p:nvPr>
        </p:nvSpPr>
        <p:spPr/>
        <p:txBody>
          <a:bodyPr/>
          <a:lstStyle/>
          <a:p>
            <a:r>
              <a:rPr lang="nl-NL" err="1"/>
              <a:t>Tympanometry</a:t>
            </a:r>
            <a:endParaRPr lang="nl-NL"/>
          </a:p>
        </p:txBody>
      </p:sp>
      <p:sp>
        <p:nvSpPr>
          <p:cNvPr id="4" name="Tijdelijke aanduiding voor voettekst 3">
            <a:extLst>
              <a:ext uri="{FF2B5EF4-FFF2-40B4-BE49-F238E27FC236}">
                <a16:creationId xmlns:a16="http://schemas.microsoft.com/office/drawing/2014/main" id="{1732C369-4D46-8F4F-B848-C6661FDE559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36</a:t>
            </a:fld>
            <a:endParaRPr lang="nl-NL"/>
          </a:p>
        </p:txBody>
      </p:sp>
      <p:pic>
        <p:nvPicPr>
          <p:cNvPr id="5" name="Picture 2">
            <a:extLst>
              <a:ext uri="{FF2B5EF4-FFF2-40B4-BE49-F238E27FC236}">
                <a16:creationId xmlns:a16="http://schemas.microsoft.com/office/drawing/2014/main" id="{77244220-35CB-4F41-B0BD-CC3AC9CFC5E6}"/>
              </a:ext>
            </a:extLst>
          </p:cNvPr>
          <p:cNvPicPr>
            <a:picLocks noGrp="1" noChangeAspect="1" noChangeArrowheads="1"/>
          </p:cNvPicPr>
          <p:nvPr>
            <p:ph idx="1"/>
          </p:nvPr>
        </p:nvPicPr>
        <p:blipFill>
          <a:blip r:embed="rId2" cstate="print"/>
          <a:srcRect/>
          <a:stretch>
            <a:fillRect/>
          </a:stretch>
        </p:blipFill>
        <p:spPr bwMode="auto">
          <a:xfrm>
            <a:off x="522288" y="2169816"/>
            <a:ext cx="8099425" cy="3415305"/>
          </a:xfrm>
          <a:prstGeom prst="rect">
            <a:avLst/>
          </a:prstGeom>
          <a:noFill/>
          <a:ln w="9525">
            <a:noFill/>
            <a:miter lim="800000"/>
            <a:headEnd/>
            <a:tailEnd/>
          </a:ln>
        </p:spPr>
      </p:pic>
    </p:spTree>
    <p:extLst>
      <p:ext uri="{BB962C8B-B14F-4D97-AF65-F5344CB8AC3E}">
        <p14:creationId xmlns:p14="http://schemas.microsoft.com/office/powerpoint/2010/main" val="244786638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60B57-92E3-F44A-BBFE-A19FE71A28B3}"/>
              </a:ext>
            </a:extLst>
          </p:cNvPr>
          <p:cNvSpPr>
            <a:spLocks noGrp="1"/>
          </p:cNvSpPr>
          <p:nvPr>
            <p:ph type="title"/>
          </p:nvPr>
        </p:nvSpPr>
        <p:spPr/>
        <p:txBody>
          <a:bodyPr/>
          <a:lstStyle/>
          <a:p>
            <a:r>
              <a:rPr lang="nl-NL" err="1"/>
              <a:t>Tympanogram</a:t>
            </a:r>
            <a:endParaRPr lang="nl-NL"/>
          </a:p>
        </p:txBody>
      </p:sp>
      <p:sp>
        <p:nvSpPr>
          <p:cNvPr id="4" name="Tijdelijke aanduiding voor voettekst 3">
            <a:extLst>
              <a:ext uri="{FF2B5EF4-FFF2-40B4-BE49-F238E27FC236}">
                <a16:creationId xmlns:a16="http://schemas.microsoft.com/office/drawing/2014/main" id="{EFA13AD9-592D-7F41-B88E-DEF870130851}"/>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37</a:t>
            </a:fld>
            <a:endParaRPr lang="nl-NL"/>
          </a:p>
        </p:txBody>
      </p:sp>
      <p:pic>
        <p:nvPicPr>
          <p:cNvPr id="5" name="Picture 1028" descr="D:\jpeg4\dia17.jpg">
            <a:extLst>
              <a:ext uri="{FF2B5EF4-FFF2-40B4-BE49-F238E27FC236}">
                <a16:creationId xmlns:a16="http://schemas.microsoft.com/office/drawing/2014/main" id="{3B628868-4716-DE42-A593-F1A1846498E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343150"/>
            <a:ext cx="4087813" cy="2716213"/>
          </a:xfrm>
          <a:prstGeom prst="rect">
            <a:avLst/>
          </a:prstGeom>
          <a:noFill/>
          <a:ln w="9525">
            <a:noFill/>
            <a:miter lim="800000"/>
            <a:headEnd/>
            <a:tailEnd/>
          </a:ln>
        </p:spPr>
      </p:pic>
      <p:pic>
        <p:nvPicPr>
          <p:cNvPr id="8" name="Afbeelding 7">
            <a:extLst>
              <a:ext uri="{FF2B5EF4-FFF2-40B4-BE49-F238E27FC236}">
                <a16:creationId xmlns:a16="http://schemas.microsoft.com/office/drawing/2014/main" id="{3787C44B-8C61-FC4C-BEA1-8BEB63B84A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9912" y="2204864"/>
            <a:ext cx="5183477" cy="3032348"/>
          </a:xfrm>
          <a:prstGeom prst="rect">
            <a:avLst/>
          </a:prstGeom>
        </p:spPr>
      </p:pic>
    </p:spTree>
    <p:extLst>
      <p:ext uri="{BB962C8B-B14F-4D97-AF65-F5344CB8AC3E}">
        <p14:creationId xmlns:p14="http://schemas.microsoft.com/office/powerpoint/2010/main" val="37394008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44510D-19AA-B344-954E-85160DEBAE20}"/>
              </a:ext>
            </a:extLst>
          </p:cNvPr>
          <p:cNvSpPr>
            <a:spLocks noGrp="1"/>
          </p:cNvSpPr>
          <p:nvPr>
            <p:ph type="title"/>
          </p:nvPr>
        </p:nvSpPr>
        <p:spPr/>
        <p:txBody>
          <a:bodyPr/>
          <a:lstStyle/>
          <a:p>
            <a:r>
              <a:rPr lang="nl-NL" err="1"/>
              <a:t>Otoacoustic</a:t>
            </a:r>
            <a:r>
              <a:rPr lang="nl-NL"/>
              <a:t> </a:t>
            </a:r>
            <a:r>
              <a:rPr lang="nl-NL" err="1"/>
              <a:t>emissions</a:t>
            </a:r>
            <a:endParaRPr lang="nl-NL"/>
          </a:p>
        </p:txBody>
      </p:sp>
      <p:sp>
        <p:nvSpPr>
          <p:cNvPr id="4" name="Tijdelijke aanduiding voor voettekst 3">
            <a:extLst>
              <a:ext uri="{FF2B5EF4-FFF2-40B4-BE49-F238E27FC236}">
                <a16:creationId xmlns:a16="http://schemas.microsoft.com/office/drawing/2014/main" id="{10644409-F383-1C4F-BE13-687D3CD97BF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38</a:t>
            </a:fld>
            <a:endParaRPr lang="nl-NL"/>
          </a:p>
        </p:txBody>
      </p:sp>
      <p:pic>
        <p:nvPicPr>
          <p:cNvPr id="5" name="Content Placeholder 4" descr="4-3-2-2">
            <a:extLst>
              <a:ext uri="{FF2B5EF4-FFF2-40B4-BE49-F238E27FC236}">
                <a16:creationId xmlns:a16="http://schemas.microsoft.com/office/drawing/2014/main" id="{DD28BFDB-B3AB-864F-89F8-82495D53EF4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16779" b="-16779"/>
          <a:stretch>
            <a:fillRect/>
          </a:stretch>
        </p:blipFill>
        <p:spPr>
          <a:xfrm>
            <a:off x="1397000" y="1892930"/>
            <a:ext cx="6350000" cy="3969077"/>
          </a:xfrm>
        </p:spPr>
      </p:pic>
    </p:spTree>
    <p:extLst>
      <p:ext uri="{BB962C8B-B14F-4D97-AF65-F5344CB8AC3E}">
        <p14:creationId xmlns:p14="http://schemas.microsoft.com/office/powerpoint/2010/main" val="34165470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2BEA5-C54B-4343-9724-EE578130853C}"/>
              </a:ext>
            </a:extLst>
          </p:cNvPr>
          <p:cNvSpPr>
            <a:spLocks noGrp="1"/>
          </p:cNvSpPr>
          <p:nvPr>
            <p:ph type="title"/>
          </p:nvPr>
        </p:nvSpPr>
        <p:spPr/>
        <p:txBody>
          <a:bodyPr/>
          <a:lstStyle/>
          <a:p>
            <a:r>
              <a:rPr lang="nl-NL" err="1"/>
              <a:t>OAEs</a:t>
            </a:r>
            <a:r>
              <a:rPr lang="nl-NL"/>
              <a:t> </a:t>
            </a:r>
          </a:p>
        </p:txBody>
      </p:sp>
      <p:sp>
        <p:nvSpPr>
          <p:cNvPr id="4" name="Tijdelijke aanduiding voor voettekst 3">
            <a:extLst>
              <a:ext uri="{FF2B5EF4-FFF2-40B4-BE49-F238E27FC236}">
                <a16:creationId xmlns:a16="http://schemas.microsoft.com/office/drawing/2014/main" id="{3526BA39-DE84-2443-B646-2DA4F91403E5}"/>
              </a:ext>
            </a:extLst>
          </p:cNvPr>
          <p:cNvSpPr>
            <a:spLocks noGrp="1"/>
          </p:cNvSpPr>
          <p:nvPr>
            <p:ph type="ftr" sz="quarter" idx="11"/>
          </p:nvPr>
        </p:nvSpPr>
        <p:spPr/>
        <p:txBody>
          <a:bodyPr/>
          <a:lstStyle/>
          <a:p>
            <a:pPr>
              <a:defRPr/>
            </a:pPr>
            <a:r>
              <a:rPr lang="nl-NL"/>
              <a:t>	</a:t>
            </a:r>
            <a:fld id="{90817C61-3AA5-4D42-956E-CFEE420DB621}" type="slidenum">
              <a:rPr lang="nl-NL" smtClean="0"/>
              <a:pPr>
                <a:defRPr/>
              </a:pPr>
              <a:t>39</a:t>
            </a:fld>
            <a:endParaRPr lang="nl-NL"/>
          </a:p>
        </p:txBody>
      </p:sp>
      <p:pic>
        <p:nvPicPr>
          <p:cNvPr id="5" name="Content Placeholder 6">
            <a:extLst>
              <a:ext uri="{FF2B5EF4-FFF2-40B4-BE49-F238E27FC236}">
                <a16:creationId xmlns:a16="http://schemas.microsoft.com/office/drawing/2014/main" id="{99681592-8409-8D47-80C0-FCB43CF3DD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2055" r="-2055"/>
          <a:stretch>
            <a:fillRect/>
          </a:stretch>
        </p:blipFill>
        <p:spPr>
          <a:xfrm>
            <a:off x="1524336" y="1972469"/>
            <a:ext cx="6095328" cy="3810000"/>
          </a:xfrm>
        </p:spPr>
      </p:pic>
    </p:spTree>
    <p:extLst>
      <p:ext uri="{BB962C8B-B14F-4D97-AF65-F5344CB8AC3E}">
        <p14:creationId xmlns:p14="http://schemas.microsoft.com/office/powerpoint/2010/main" val="304779793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Lwave">
            <a:extLst>
              <a:ext uri="{FF2B5EF4-FFF2-40B4-BE49-F238E27FC236}">
                <a16:creationId xmlns:a16="http://schemas.microsoft.com/office/drawing/2014/main" id="{4256201E-B635-0E49-99E4-D66B620A460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91680" y="3788030"/>
            <a:ext cx="5783263" cy="1497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901D4F3-4354-4D42-994D-13BF436C70AF}"/>
              </a:ext>
            </a:extLst>
          </p:cNvPr>
          <p:cNvSpPr/>
          <p:nvPr/>
        </p:nvSpPr>
        <p:spPr bwMode="auto">
          <a:xfrm>
            <a:off x="2462030" y="3645024"/>
            <a:ext cx="300625" cy="1728592"/>
          </a:xfrm>
          <a:prstGeom prst="rect">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8636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accent2"/>
              </a:solidFill>
              <a:effectLst/>
              <a:latin typeface="AZGCaspariT" charset="0"/>
              <a:ea typeface="ＭＳ Ｐゴシック" charset="0"/>
            </a:endParaRPr>
          </a:p>
        </p:txBody>
      </p:sp>
      <p:sp>
        <p:nvSpPr>
          <p:cNvPr id="10" name="Rectangle 9">
            <a:extLst>
              <a:ext uri="{FF2B5EF4-FFF2-40B4-BE49-F238E27FC236}">
                <a16:creationId xmlns:a16="http://schemas.microsoft.com/office/drawing/2014/main" id="{E117C67A-CBDD-AC44-961D-1504C7B660B5}"/>
              </a:ext>
            </a:extLst>
          </p:cNvPr>
          <p:cNvSpPr/>
          <p:nvPr/>
        </p:nvSpPr>
        <p:spPr bwMode="auto">
          <a:xfrm>
            <a:off x="5473554" y="3672240"/>
            <a:ext cx="300625" cy="1728592"/>
          </a:xfrm>
          <a:prstGeom prst="rect">
            <a:avLst/>
          </a:prstGeom>
          <a:noFill/>
          <a:ln w="349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8636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accent2"/>
              </a:solidFill>
              <a:effectLst/>
              <a:latin typeface="AZGCaspariT" charset="0"/>
              <a:ea typeface="ＭＳ Ｐゴシック" charset="0"/>
            </a:endParaRPr>
          </a:p>
        </p:txBody>
      </p:sp>
      <p:sp>
        <p:nvSpPr>
          <p:cNvPr id="11" name="TextBox 10">
            <a:extLst>
              <a:ext uri="{FF2B5EF4-FFF2-40B4-BE49-F238E27FC236}">
                <a16:creationId xmlns:a16="http://schemas.microsoft.com/office/drawing/2014/main" id="{DE9052ED-C0D5-9946-A53C-5B09CC132B6E}"/>
              </a:ext>
            </a:extLst>
          </p:cNvPr>
          <p:cNvSpPr txBox="1"/>
          <p:nvPr/>
        </p:nvSpPr>
        <p:spPr>
          <a:xfrm>
            <a:off x="2063153" y="5528683"/>
            <a:ext cx="1098378" cy="300082"/>
          </a:xfrm>
          <a:prstGeom prst="rect">
            <a:avLst/>
          </a:prstGeom>
          <a:noFill/>
        </p:spPr>
        <p:txBody>
          <a:bodyPr wrap="none" rtlCol="0">
            <a:spAutoFit/>
          </a:bodyPr>
          <a:lstStyle/>
          <a:p>
            <a:r>
              <a:rPr lang="en-US"/>
              <a:t>condensation</a:t>
            </a:r>
          </a:p>
        </p:txBody>
      </p:sp>
      <p:sp>
        <p:nvSpPr>
          <p:cNvPr id="12" name="TextBox 11">
            <a:extLst>
              <a:ext uri="{FF2B5EF4-FFF2-40B4-BE49-F238E27FC236}">
                <a16:creationId xmlns:a16="http://schemas.microsoft.com/office/drawing/2014/main" id="{C356C4B6-973F-0A4E-847D-5C79030A472E}"/>
              </a:ext>
            </a:extLst>
          </p:cNvPr>
          <p:cNvSpPr txBox="1"/>
          <p:nvPr/>
        </p:nvSpPr>
        <p:spPr>
          <a:xfrm>
            <a:off x="5156430" y="5542291"/>
            <a:ext cx="934871" cy="300082"/>
          </a:xfrm>
          <a:prstGeom prst="rect">
            <a:avLst/>
          </a:prstGeom>
          <a:noFill/>
        </p:spPr>
        <p:txBody>
          <a:bodyPr wrap="none" rtlCol="0">
            <a:spAutoFit/>
          </a:bodyPr>
          <a:lstStyle/>
          <a:p>
            <a:r>
              <a:rPr lang="en-US"/>
              <a:t>rarefaction</a:t>
            </a:r>
          </a:p>
        </p:txBody>
      </p:sp>
      <p:sp>
        <p:nvSpPr>
          <p:cNvPr id="3" name="Rectangle 2">
            <a:extLst>
              <a:ext uri="{FF2B5EF4-FFF2-40B4-BE49-F238E27FC236}">
                <a16:creationId xmlns:a16="http://schemas.microsoft.com/office/drawing/2014/main" id="{DA3F8F7F-F6AC-564F-8AFF-21B70721FEFC}"/>
              </a:ext>
            </a:extLst>
          </p:cNvPr>
          <p:cNvSpPr/>
          <p:nvPr/>
        </p:nvSpPr>
        <p:spPr>
          <a:xfrm>
            <a:off x="768394" y="6381328"/>
            <a:ext cx="4572000" cy="276999"/>
          </a:xfrm>
          <a:prstGeom prst="rect">
            <a:avLst/>
          </a:prstGeom>
        </p:spPr>
        <p:txBody>
          <a:bodyPr>
            <a:spAutoFit/>
          </a:bodyPr>
          <a:lstStyle/>
          <a:p>
            <a:r>
              <a:rPr lang="en-US" sz="1200">
                <a:latin typeface="+mn-lt"/>
              </a:rPr>
              <a:t>http://</a:t>
            </a:r>
            <a:r>
              <a:rPr lang="en-US" sz="1200" err="1">
                <a:latin typeface="+mn-lt"/>
              </a:rPr>
              <a:t>www.acs.psu.edu</a:t>
            </a:r>
            <a:r>
              <a:rPr lang="en-US" sz="1200">
                <a:latin typeface="+mn-lt"/>
              </a:rPr>
              <a:t>/</a:t>
            </a:r>
            <a:r>
              <a:rPr lang="en-US" sz="1200" err="1">
                <a:latin typeface="+mn-lt"/>
              </a:rPr>
              <a:t>drussell</a:t>
            </a:r>
            <a:r>
              <a:rPr lang="en-US" sz="1200">
                <a:latin typeface="+mn-lt"/>
              </a:rPr>
              <a:t>/Demos/waves/</a:t>
            </a:r>
            <a:r>
              <a:rPr lang="en-US" sz="1200" err="1">
                <a:latin typeface="+mn-lt"/>
              </a:rPr>
              <a:t>wavemotion.html</a:t>
            </a:r>
            <a:endParaRPr lang="en-US" sz="1200">
              <a:latin typeface="+mn-lt"/>
            </a:endParaRPr>
          </a:p>
        </p:txBody>
      </p:sp>
      <p:sp>
        <p:nvSpPr>
          <p:cNvPr id="2" name="Title 1">
            <a:extLst>
              <a:ext uri="{FF2B5EF4-FFF2-40B4-BE49-F238E27FC236}">
                <a16:creationId xmlns:a16="http://schemas.microsoft.com/office/drawing/2014/main" id="{9765A92E-202F-5740-9047-560BC1645224}"/>
              </a:ext>
            </a:extLst>
          </p:cNvPr>
          <p:cNvSpPr>
            <a:spLocks noGrp="1"/>
          </p:cNvSpPr>
          <p:nvPr>
            <p:ph type="title"/>
          </p:nvPr>
        </p:nvSpPr>
        <p:spPr/>
        <p:txBody>
          <a:bodyPr/>
          <a:lstStyle/>
          <a:p>
            <a:r>
              <a:rPr lang="nl-NL">
                <a:ea typeface="ＭＳ Ｐゴシック" charset="0"/>
                <a:cs typeface="Helvetica Neue Light" charset="0"/>
                <a:sym typeface="Helvetica Neue Light" charset="0"/>
              </a:rPr>
              <a:t>Sound</a:t>
            </a:r>
            <a:endParaRPr lang="en-US"/>
          </a:p>
        </p:txBody>
      </p:sp>
      <p:sp>
        <p:nvSpPr>
          <p:cNvPr id="4" name="Content Placeholder 3">
            <a:extLst>
              <a:ext uri="{FF2B5EF4-FFF2-40B4-BE49-F238E27FC236}">
                <a16:creationId xmlns:a16="http://schemas.microsoft.com/office/drawing/2014/main" id="{45BE157E-072A-7E4E-9213-550A8E45287C}"/>
              </a:ext>
            </a:extLst>
          </p:cNvPr>
          <p:cNvSpPr>
            <a:spLocks noGrp="1"/>
          </p:cNvSpPr>
          <p:nvPr>
            <p:ph idx="1"/>
          </p:nvPr>
        </p:nvSpPr>
        <p:spPr>
          <a:xfrm>
            <a:off x="522288" y="1814513"/>
            <a:ext cx="8099425" cy="1441363"/>
          </a:xfrm>
        </p:spPr>
        <p:txBody>
          <a:bodyPr/>
          <a:lstStyle/>
          <a:p>
            <a:r>
              <a:rPr lang="nl-NL" dirty="0"/>
              <a:t>Sound is a </a:t>
            </a:r>
            <a:r>
              <a:rPr lang="nl-NL" dirty="0" err="1"/>
              <a:t>pressure</a:t>
            </a:r>
            <a:r>
              <a:rPr lang="nl-NL" dirty="0"/>
              <a:t> wave: a sound source </a:t>
            </a:r>
            <a:r>
              <a:rPr lang="nl-NL" dirty="0" err="1"/>
              <a:t>causes</a:t>
            </a:r>
            <a:r>
              <a:rPr lang="nl-NL" dirty="0"/>
              <a:t> a </a:t>
            </a:r>
            <a:r>
              <a:rPr lang="nl-NL" dirty="0" err="1"/>
              <a:t>periodic</a:t>
            </a:r>
            <a:r>
              <a:rPr lang="nl-NL" dirty="0"/>
              <a:t> </a:t>
            </a:r>
            <a:r>
              <a:rPr lang="nl-NL" dirty="0" err="1"/>
              <a:t>increase</a:t>
            </a:r>
            <a:r>
              <a:rPr lang="nl-NL" dirty="0"/>
              <a:t> (</a:t>
            </a:r>
            <a:r>
              <a:rPr lang="nl-NL" dirty="0" err="1"/>
              <a:t>condensation</a:t>
            </a:r>
            <a:r>
              <a:rPr lang="nl-NL" dirty="0"/>
              <a:t>) </a:t>
            </a:r>
            <a:r>
              <a:rPr lang="nl-NL" dirty="0" err="1"/>
              <a:t>and</a:t>
            </a:r>
            <a:r>
              <a:rPr lang="nl-NL" dirty="0"/>
              <a:t> </a:t>
            </a:r>
            <a:r>
              <a:rPr lang="nl-NL" dirty="0" err="1"/>
              <a:t>decrease</a:t>
            </a:r>
            <a:r>
              <a:rPr lang="nl-NL" dirty="0"/>
              <a:t> (</a:t>
            </a:r>
            <a:r>
              <a:rPr lang="nl-NL" dirty="0" err="1"/>
              <a:t>rarefaction</a:t>
            </a:r>
            <a:r>
              <a:rPr lang="nl-NL" dirty="0"/>
              <a:t>) of </a:t>
            </a:r>
            <a:r>
              <a:rPr lang="nl-NL" dirty="0" err="1"/>
              <a:t>the</a:t>
            </a:r>
            <a:r>
              <a:rPr lang="nl-NL" dirty="0"/>
              <a:t> </a:t>
            </a:r>
            <a:r>
              <a:rPr lang="nl-NL" dirty="0" err="1"/>
              <a:t>pressure</a:t>
            </a:r>
            <a:r>
              <a:rPr lang="nl-NL" dirty="0"/>
              <a:t> at a </a:t>
            </a:r>
            <a:r>
              <a:rPr lang="nl-NL" dirty="0" err="1"/>
              <a:t>given</a:t>
            </a:r>
            <a:r>
              <a:rPr lang="nl-NL" dirty="0"/>
              <a:t> time </a:t>
            </a:r>
            <a:r>
              <a:rPr lang="nl-NL" dirty="0" err="1"/>
              <a:t>and</a:t>
            </a:r>
            <a:r>
              <a:rPr lang="nl-NL" dirty="0"/>
              <a:t> </a:t>
            </a:r>
            <a:r>
              <a:rPr lang="nl-NL" dirty="0" err="1"/>
              <a:t>place</a:t>
            </a:r>
            <a:r>
              <a:rPr lang="nl-NL" dirty="0"/>
              <a:t>. The </a:t>
            </a:r>
            <a:r>
              <a:rPr lang="nl-NL" dirty="0" err="1"/>
              <a:t>ear</a:t>
            </a:r>
            <a:r>
              <a:rPr lang="nl-NL" dirty="0"/>
              <a:t> </a:t>
            </a:r>
            <a:r>
              <a:rPr lang="nl-NL" dirty="0" err="1"/>
              <a:t>pick</a:t>
            </a:r>
            <a:r>
              <a:rPr lang="nl-NL" dirty="0"/>
              <a:t> </a:t>
            </a:r>
            <a:r>
              <a:rPr lang="nl-NL" dirty="0" err="1"/>
              <a:t>it</a:t>
            </a:r>
            <a:r>
              <a:rPr lang="nl-NL" dirty="0"/>
              <a:t> up </a:t>
            </a:r>
            <a:r>
              <a:rPr lang="nl-NL" dirty="0" err="1"/>
              <a:t>and</a:t>
            </a:r>
            <a:r>
              <a:rPr lang="nl-NL" dirty="0"/>
              <a:t> </a:t>
            </a:r>
            <a:r>
              <a:rPr lang="nl-NL" dirty="0" err="1"/>
              <a:t>ultimately</a:t>
            </a:r>
            <a:r>
              <a:rPr lang="nl-NL" dirty="0"/>
              <a:t> </a:t>
            </a:r>
            <a:r>
              <a:rPr lang="nl-NL" dirty="0" err="1"/>
              <a:t>converts</a:t>
            </a:r>
            <a:r>
              <a:rPr lang="nl-NL" dirty="0"/>
              <a:t> </a:t>
            </a:r>
            <a:r>
              <a:rPr lang="nl-NL" dirty="0" err="1"/>
              <a:t>movement</a:t>
            </a:r>
            <a:r>
              <a:rPr lang="nl-NL" dirty="0"/>
              <a:t> </a:t>
            </a:r>
            <a:r>
              <a:rPr lang="nl-NL" dirty="0" err="1"/>
              <a:t>into</a:t>
            </a:r>
            <a:r>
              <a:rPr lang="nl-NL" dirty="0"/>
              <a:t> action </a:t>
            </a:r>
            <a:r>
              <a:rPr lang="nl-NL" dirty="0" err="1"/>
              <a:t>potentials</a:t>
            </a:r>
            <a:r>
              <a:rPr lang="nl-NL" dirty="0"/>
              <a:t> </a:t>
            </a:r>
            <a:r>
              <a:rPr lang="nl-NL" dirty="0" err="1"/>
              <a:t>which</a:t>
            </a:r>
            <a:r>
              <a:rPr lang="nl-NL" dirty="0"/>
              <a:t> </a:t>
            </a:r>
            <a:r>
              <a:rPr lang="nl-NL" dirty="0" err="1"/>
              <a:t>then</a:t>
            </a:r>
            <a:r>
              <a:rPr lang="nl-NL" dirty="0"/>
              <a:t> </a:t>
            </a:r>
            <a:r>
              <a:rPr lang="nl-NL" dirty="0" err="1"/>
              <a:t>cause</a:t>
            </a:r>
            <a:r>
              <a:rPr lang="nl-NL" dirty="0"/>
              <a:t> </a:t>
            </a:r>
            <a:r>
              <a:rPr lang="nl-NL" dirty="0" err="1"/>
              <a:t>perception</a:t>
            </a:r>
            <a:r>
              <a:rPr lang="nl-NL" dirty="0"/>
              <a:t> of sound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ricoch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9AA5B-4916-EC48-90AB-DB9F2F0D02D5}"/>
              </a:ext>
            </a:extLst>
          </p:cNvPr>
          <p:cNvSpPr>
            <a:spLocks noGrp="1"/>
          </p:cNvSpPr>
          <p:nvPr>
            <p:ph type="title"/>
          </p:nvPr>
        </p:nvSpPr>
        <p:spPr>
          <a:xfrm>
            <a:off x="522288" y="1023392"/>
            <a:ext cx="8099425" cy="533400"/>
          </a:xfrm>
        </p:spPr>
        <p:txBody>
          <a:bodyPr/>
          <a:lstStyle/>
          <a:p>
            <a:r>
              <a:rPr lang="nl-NL" err="1"/>
              <a:t>Example</a:t>
            </a:r>
            <a:r>
              <a:rPr lang="nl-NL"/>
              <a:t>: OAE &amp; </a:t>
            </a:r>
            <a:r>
              <a:rPr lang="nl-NL" err="1"/>
              <a:t>Ménière’s</a:t>
            </a:r>
            <a:r>
              <a:rPr lang="nl-NL"/>
              <a:t> </a:t>
            </a:r>
            <a:r>
              <a:rPr lang="nl-NL" err="1"/>
              <a:t>disease</a:t>
            </a:r>
            <a:endParaRPr lang="nl-NL"/>
          </a:p>
        </p:txBody>
      </p:sp>
      <p:pic>
        <p:nvPicPr>
          <p:cNvPr id="7" name="Tijdelijke aanduiding voor inhoud 6">
            <a:extLst>
              <a:ext uri="{FF2B5EF4-FFF2-40B4-BE49-F238E27FC236}">
                <a16:creationId xmlns:a16="http://schemas.microsoft.com/office/drawing/2014/main" id="{E2CAA156-F3D3-0A4D-A04E-0988BFDC76C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33500" y="1908969"/>
            <a:ext cx="6477000" cy="3937000"/>
          </a:xfrm>
        </p:spPr>
      </p:pic>
      <p:sp>
        <p:nvSpPr>
          <p:cNvPr id="4" name="Tijdelijke aanduiding voor voettekst 3">
            <a:extLst>
              <a:ext uri="{FF2B5EF4-FFF2-40B4-BE49-F238E27FC236}">
                <a16:creationId xmlns:a16="http://schemas.microsoft.com/office/drawing/2014/main" id="{88D3BAC0-AA23-004C-9CA6-D5751577D476}"/>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40</a:t>
            </a:fld>
            <a:endParaRPr lang="nl-NL"/>
          </a:p>
        </p:txBody>
      </p:sp>
      <p:sp>
        <p:nvSpPr>
          <p:cNvPr id="3" name="Rectangle 2">
            <a:extLst>
              <a:ext uri="{FF2B5EF4-FFF2-40B4-BE49-F238E27FC236}">
                <a16:creationId xmlns:a16="http://schemas.microsoft.com/office/drawing/2014/main" id="{B0522040-E95E-4E45-8D59-59C71FB6C544}"/>
              </a:ext>
            </a:extLst>
          </p:cNvPr>
          <p:cNvSpPr/>
          <p:nvPr/>
        </p:nvSpPr>
        <p:spPr>
          <a:xfrm>
            <a:off x="2875863" y="5847655"/>
            <a:ext cx="3392274" cy="461665"/>
          </a:xfrm>
          <a:prstGeom prst="rect">
            <a:avLst/>
          </a:prstGeom>
        </p:spPr>
        <p:txBody>
          <a:bodyPr wrap="none">
            <a:spAutoFit/>
          </a:bodyPr>
          <a:lstStyle/>
          <a:p>
            <a:r>
              <a:rPr lang="nl-NL"/>
              <a:t>Golfpatroon ~ toonhoogte</a:t>
            </a:r>
            <a:endParaRPr lang="en-NL"/>
          </a:p>
        </p:txBody>
      </p:sp>
    </p:spTree>
    <p:extLst>
      <p:ext uri="{BB962C8B-B14F-4D97-AF65-F5344CB8AC3E}">
        <p14:creationId xmlns:p14="http://schemas.microsoft.com/office/powerpoint/2010/main" val="252432448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E313F8-43DF-7040-8B04-15CF74D368A7}"/>
              </a:ext>
            </a:extLst>
          </p:cNvPr>
          <p:cNvSpPr>
            <a:spLocks noGrp="1"/>
          </p:cNvSpPr>
          <p:nvPr>
            <p:ph type="title"/>
          </p:nvPr>
        </p:nvSpPr>
        <p:spPr/>
        <p:txBody>
          <a:bodyPr/>
          <a:lstStyle/>
          <a:p>
            <a:r>
              <a:rPr lang="nl-NL"/>
              <a:t>Brainstem </a:t>
            </a:r>
            <a:r>
              <a:rPr lang="nl-NL" err="1"/>
              <a:t>Evoked</a:t>
            </a:r>
            <a:r>
              <a:rPr lang="nl-NL"/>
              <a:t> Response </a:t>
            </a:r>
            <a:r>
              <a:rPr lang="nl-NL" err="1"/>
              <a:t>Audiometry</a:t>
            </a:r>
            <a:r>
              <a:rPr lang="nl-NL"/>
              <a:t> (BERA)</a:t>
            </a:r>
          </a:p>
        </p:txBody>
      </p:sp>
      <p:sp>
        <p:nvSpPr>
          <p:cNvPr id="3" name="Tijdelijke aanduiding voor inhoud 2">
            <a:extLst>
              <a:ext uri="{FF2B5EF4-FFF2-40B4-BE49-F238E27FC236}">
                <a16:creationId xmlns:a16="http://schemas.microsoft.com/office/drawing/2014/main" id="{3D1925D4-637E-0F4E-9E3B-E445206CF209}"/>
              </a:ext>
            </a:extLst>
          </p:cNvPr>
          <p:cNvSpPr>
            <a:spLocks noGrp="1"/>
          </p:cNvSpPr>
          <p:nvPr>
            <p:ph idx="1"/>
          </p:nvPr>
        </p:nvSpPr>
        <p:spPr/>
        <p:txBody>
          <a:bodyPr/>
          <a:lstStyle/>
          <a:p>
            <a:endParaRPr lang="nl-NL"/>
          </a:p>
          <a:p>
            <a:endParaRPr lang="nl-NL"/>
          </a:p>
        </p:txBody>
      </p:sp>
      <p:sp>
        <p:nvSpPr>
          <p:cNvPr id="4" name="Tijdelijke aanduiding voor voettekst 3">
            <a:extLst>
              <a:ext uri="{FF2B5EF4-FFF2-40B4-BE49-F238E27FC236}">
                <a16:creationId xmlns:a16="http://schemas.microsoft.com/office/drawing/2014/main" id="{4D3080A2-A540-2240-B0E9-CF5DB8910B7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41</a:t>
            </a:fld>
            <a:endParaRPr lang="nl-NL"/>
          </a:p>
        </p:txBody>
      </p:sp>
      <p:pic>
        <p:nvPicPr>
          <p:cNvPr id="5" name="Picture 4" descr="D:\Documenten en Settings\MrX\Mijn documenten\My Work\praatjes\KNOstaf20060428BER\voies_potentiel.jpg">
            <a:extLst>
              <a:ext uri="{FF2B5EF4-FFF2-40B4-BE49-F238E27FC236}">
                <a16:creationId xmlns:a16="http://schemas.microsoft.com/office/drawing/2014/main" id="{807DF421-793E-9F43-96B1-514D5A55573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50148" b="-50148"/>
          <a:stretch>
            <a:fillRect/>
          </a:stretch>
        </p:blipFill>
        <p:spPr bwMode="auto">
          <a:xfrm>
            <a:off x="152877" y="1142581"/>
            <a:ext cx="8991124" cy="5619453"/>
          </a:xfrm>
          <a:prstGeom prst="rect">
            <a:avLst/>
          </a:prstGeom>
          <a:noFill/>
          <a:ln w="9525">
            <a:noFill/>
            <a:miter lim="800000"/>
            <a:headEnd/>
            <a:tailEnd/>
          </a:ln>
        </p:spPr>
      </p:pic>
    </p:spTree>
    <p:extLst>
      <p:ext uri="{BB962C8B-B14F-4D97-AF65-F5344CB8AC3E}">
        <p14:creationId xmlns:p14="http://schemas.microsoft.com/office/powerpoint/2010/main" val="52445254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tps://pharmaceuticalintelligence.files.wordpress.com/2015/02/the-auditory-pathway-and-normal-auditory-b">
            <a:extLst>
              <a:ext uri="{FF2B5EF4-FFF2-40B4-BE49-F238E27FC236}">
                <a16:creationId xmlns:a16="http://schemas.microsoft.com/office/drawing/2014/main" id="{70E51D64-47C0-124C-8B68-A5B2DAE9695E}"/>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844180" y="1634370"/>
            <a:ext cx="5904656" cy="43983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7F9B0D-67BE-A744-9AA4-E5DC6EB827EB}"/>
              </a:ext>
            </a:extLst>
          </p:cNvPr>
          <p:cNvSpPr>
            <a:spLocks noGrp="1"/>
          </p:cNvSpPr>
          <p:nvPr>
            <p:ph type="title"/>
          </p:nvPr>
        </p:nvSpPr>
        <p:spPr/>
        <p:txBody>
          <a:bodyPr/>
          <a:lstStyle/>
          <a:p>
            <a:r>
              <a:rPr lang="nl-NL"/>
              <a:t>BERA – </a:t>
            </a:r>
            <a:r>
              <a:rPr lang="nl-NL" err="1"/>
              <a:t>contribution</a:t>
            </a:r>
            <a:r>
              <a:rPr lang="nl-NL"/>
              <a:t> of different sources in </a:t>
            </a:r>
            <a:r>
              <a:rPr lang="nl-NL" err="1"/>
              <a:t>the</a:t>
            </a:r>
            <a:r>
              <a:rPr lang="nl-NL"/>
              <a:t> </a:t>
            </a:r>
            <a:r>
              <a:rPr lang="nl-NL" err="1"/>
              <a:t>brainstem</a:t>
            </a:r>
            <a:endParaRPr lang="nl-NL"/>
          </a:p>
        </p:txBody>
      </p:sp>
      <p:sp>
        <p:nvSpPr>
          <p:cNvPr id="4" name="Tijdelijke aanduiding voor voettekst 3">
            <a:extLst>
              <a:ext uri="{FF2B5EF4-FFF2-40B4-BE49-F238E27FC236}">
                <a16:creationId xmlns:a16="http://schemas.microsoft.com/office/drawing/2014/main" id="{0069C510-4494-FA4B-9B46-53901E99DB7F}"/>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42</a:t>
            </a:fld>
            <a:endParaRPr lang="nl-NL"/>
          </a:p>
        </p:txBody>
      </p:sp>
    </p:spTree>
    <p:extLst>
      <p:ext uri="{BB962C8B-B14F-4D97-AF65-F5344CB8AC3E}">
        <p14:creationId xmlns:p14="http://schemas.microsoft.com/office/powerpoint/2010/main" val="407464062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3A8E94C6-214A-E544-8CFA-AC16103493C5}"/>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43</a:t>
            </a:fld>
            <a:endParaRPr lang="nl-NL"/>
          </a:p>
        </p:txBody>
      </p:sp>
      <p:pic>
        <p:nvPicPr>
          <p:cNvPr id="5" name="Picture 2" descr="D:\Documenten en Settings\MrX\Mijn documenten\My Work\praatjes\KNOstaf20060428BER\8-3-8-1.gif">
            <a:extLst>
              <a:ext uri="{FF2B5EF4-FFF2-40B4-BE49-F238E27FC236}">
                <a16:creationId xmlns:a16="http://schemas.microsoft.com/office/drawing/2014/main" id="{39938942-85CC-D443-9F87-659D7E608F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7944" y="674712"/>
            <a:ext cx="3667125" cy="556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6">
            <a:extLst>
              <a:ext uri="{FF2B5EF4-FFF2-40B4-BE49-F238E27FC236}">
                <a16:creationId xmlns:a16="http://schemas.microsoft.com/office/drawing/2014/main" id="{89145897-C897-0140-BCA9-E9283B3A33BE}"/>
              </a:ext>
            </a:extLst>
          </p:cNvPr>
          <p:cNvCxnSpPr>
            <a:cxnSpLocks noChangeShapeType="1"/>
          </p:cNvCxnSpPr>
          <p:nvPr/>
        </p:nvCxnSpPr>
        <p:spPr bwMode="auto">
          <a:xfrm flipH="1" flipV="1">
            <a:off x="4211960" y="4653136"/>
            <a:ext cx="1368425" cy="0"/>
          </a:xfrm>
          <a:prstGeom prst="straightConnector1">
            <a:avLst/>
          </a:prstGeom>
          <a:noFill/>
          <a:ln w="28575">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pic>
        <p:nvPicPr>
          <p:cNvPr id="7" name="Picture 4" descr="D:\Documenten en Settings\MrX\Mijn documenten\My Work\praatjes\KNOstaf20060428BER\voies_potentiel.jpg">
            <a:extLst>
              <a:ext uri="{FF2B5EF4-FFF2-40B4-BE49-F238E27FC236}">
                <a16:creationId xmlns:a16="http://schemas.microsoft.com/office/drawing/2014/main" id="{741E670C-8376-C449-9EF4-EB48176D63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 b="-668"/>
          <a:stretch/>
        </p:blipFill>
        <p:spPr bwMode="auto">
          <a:xfrm>
            <a:off x="251520" y="764704"/>
            <a:ext cx="3699043" cy="2290433"/>
          </a:xfrm>
          <a:prstGeom prst="rect">
            <a:avLst/>
          </a:prstGeom>
          <a:noFill/>
          <a:ln w="9525">
            <a:noFill/>
            <a:miter lim="800000"/>
            <a:headEnd/>
            <a:tailEnd/>
          </a:ln>
        </p:spPr>
      </p:pic>
      <p:pic>
        <p:nvPicPr>
          <p:cNvPr id="8" name="Afbeelding 7">
            <a:extLst>
              <a:ext uri="{FF2B5EF4-FFF2-40B4-BE49-F238E27FC236}">
                <a16:creationId xmlns:a16="http://schemas.microsoft.com/office/drawing/2014/main" id="{08B82325-E631-1649-8B4D-11F121D97520}"/>
              </a:ext>
            </a:extLst>
          </p:cNvPr>
          <p:cNvPicPr>
            <a:picLocks noChangeAspect="1"/>
          </p:cNvPicPr>
          <p:nvPr/>
        </p:nvPicPr>
        <p:blipFill>
          <a:blip r:embed="rId4"/>
          <a:stretch>
            <a:fillRect/>
          </a:stretch>
        </p:blipFill>
        <p:spPr>
          <a:xfrm>
            <a:off x="468843" y="3646980"/>
            <a:ext cx="3264396" cy="2176264"/>
          </a:xfrm>
          <a:prstGeom prst="rect">
            <a:avLst/>
          </a:prstGeom>
        </p:spPr>
      </p:pic>
    </p:spTree>
    <p:extLst>
      <p:ext uri="{BB962C8B-B14F-4D97-AF65-F5344CB8AC3E}">
        <p14:creationId xmlns:p14="http://schemas.microsoft.com/office/powerpoint/2010/main" val="27932338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EB9A-04D9-7A4F-B5E3-B4F5EB3274D0}"/>
              </a:ext>
            </a:extLst>
          </p:cNvPr>
          <p:cNvSpPr>
            <a:spLocks noGrp="1"/>
          </p:cNvSpPr>
          <p:nvPr>
            <p:ph type="title"/>
          </p:nvPr>
        </p:nvSpPr>
        <p:spPr/>
        <p:txBody>
          <a:bodyPr/>
          <a:lstStyle/>
          <a:p>
            <a:r>
              <a:rPr lang="en-NL"/>
              <a:t>Hearing loss configuration</a:t>
            </a:r>
          </a:p>
        </p:txBody>
      </p:sp>
      <p:sp>
        <p:nvSpPr>
          <p:cNvPr id="4" name="Text Placeholder 3">
            <a:extLst>
              <a:ext uri="{FF2B5EF4-FFF2-40B4-BE49-F238E27FC236}">
                <a16:creationId xmlns:a16="http://schemas.microsoft.com/office/drawing/2014/main" id="{3B32EAA7-C2CA-0D47-9D45-9C4DE13B1503}"/>
              </a:ext>
            </a:extLst>
          </p:cNvPr>
          <p:cNvSpPr>
            <a:spLocks noGrp="1"/>
          </p:cNvSpPr>
          <p:nvPr>
            <p:ph type="body" sz="quarter" idx="14"/>
          </p:nvPr>
        </p:nvSpPr>
        <p:spPr>
          <a:xfrm>
            <a:off x="522288" y="2248957"/>
            <a:ext cx="4039200" cy="3527956"/>
          </a:xfrm>
        </p:spPr>
        <p:txBody>
          <a:bodyPr/>
          <a:lstStyle/>
          <a:p>
            <a:pPr marL="0" indent="0">
              <a:buNone/>
            </a:pPr>
            <a:r>
              <a:rPr lang="en-NL" b="1"/>
              <a:t>Vraag 3</a:t>
            </a:r>
          </a:p>
          <a:p>
            <a:pPr lvl="1"/>
            <a:r>
              <a:rPr lang="en-NL"/>
              <a:t>Wat voor soort gehoorverlies is dit?</a:t>
            </a:r>
          </a:p>
          <a:p>
            <a:pPr lvl="1"/>
            <a:endParaRPr lang="en-NL"/>
          </a:p>
          <a:p>
            <a:pPr marL="322262" lvl="1" indent="0">
              <a:buNone/>
            </a:pPr>
            <a:r>
              <a:rPr lang="en-NL"/>
              <a:t>A	Geen idee</a:t>
            </a:r>
          </a:p>
          <a:p>
            <a:pPr marL="322262" lvl="1" indent="0">
              <a:buNone/>
            </a:pPr>
            <a:r>
              <a:rPr lang="en-NL"/>
              <a:t>B	Lage tonen conductief verlies</a:t>
            </a:r>
          </a:p>
          <a:p>
            <a:pPr marL="322262" lvl="1" indent="0">
              <a:buNone/>
            </a:pPr>
            <a:r>
              <a:rPr lang="en-NL"/>
              <a:t>C	Lage tonen perceptief verlies</a:t>
            </a:r>
          </a:p>
          <a:p>
            <a:pPr marL="322262" lvl="1" indent="0">
              <a:buNone/>
            </a:pPr>
            <a:r>
              <a:rPr lang="en-NL"/>
              <a:t>D	Hoge tonen conductief verlies</a:t>
            </a:r>
          </a:p>
          <a:p>
            <a:pPr marL="322262" lvl="1" indent="0">
              <a:buNone/>
            </a:pPr>
            <a:r>
              <a:rPr lang="en-NL"/>
              <a:t>E	Hoge tonen perceptief verlies</a:t>
            </a:r>
          </a:p>
          <a:p>
            <a:pPr marL="322262" lvl="1" indent="0">
              <a:buNone/>
            </a:pPr>
            <a:endParaRPr lang="en-NL"/>
          </a:p>
        </p:txBody>
      </p:sp>
      <p:sp>
        <p:nvSpPr>
          <p:cNvPr id="5" name="Footer Placeholder 4">
            <a:extLst>
              <a:ext uri="{FF2B5EF4-FFF2-40B4-BE49-F238E27FC236}">
                <a16:creationId xmlns:a16="http://schemas.microsoft.com/office/drawing/2014/main" id="{494925AF-4C96-9444-9896-6A6F959908A5}"/>
              </a:ext>
            </a:extLst>
          </p:cNvPr>
          <p:cNvSpPr>
            <a:spLocks noGrp="1"/>
          </p:cNvSpPr>
          <p:nvPr>
            <p:ph type="ftr" sz="quarter" idx="16"/>
          </p:nvPr>
        </p:nvSpPr>
        <p:spPr/>
        <p:txBody>
          <a:bodyPr/>
          <a:lstStyle/>
          <a:p>
            <a:pPr>
              <a:defRPr/>
            </a:pPr>
            <a:r>
              <a:rPr lang="nl-NL"/>
              <a:t>	</a:t>
            </a:r>
            <a:fld id="{B3472B90-4467-499C-AC0D-4ED0F3096399}" type="slidenum">
              <a:rPr lang="nl-NL" smtClean="0"/>
              <a:pPr>
                <a:defRPr/>
              </a:pPr>
              <a:t>44</a:t>
            </a:fld>
            <a:endParaRPr lang="nl-NL"/>
          </a:p>
        </p:txBody>
      </p:sp>
      <p:pic>
        <p:nvPicPr>
          <p:cNvPr id="6" name="Afbeelding 10" descr="Audio Onderwijs.tif">
            <a:extLst>
              <a:ext uri="{FF2B5EF4-FFF2-40B4-BE49-F238E27FC236}">
                <a16:creationId xmlns:a16="http://schemas.microsoft.com/office/drawing/2014/main" id="{0B083551-AB4A-5644-8ABC-69BF0DF77097}"/>
              </a:ext>
            </a:extLst>
          </p:cNvPr>
          <p:cNvPicPr>
            <a:picLocks noGrp="1" noChangeAspect="1"/>
          </p:cNvPicPr>
          <p:nvPr>
            <p:ph type="chart" sz="quarter" idx="13"/>
          </p:nvPr>
        </p:nvPicPr>
        <p:blipFill>
          <a:blip r:embed="rId2" cstate="screen">
            <a:extLst>
              <a:ext uri="{28A0092B-C50C-407E-A947-70E740481C1C}">
                <a14:useLocalDpi xmlns:a14="http://schemas.microsoft.com/office/drawing/2010/main"/>
              </a:ext>
            </a:extLst>
          </a:blip>
          <a:srcRect/>
          <a:stretch>
            <a:fillRect/>
          </a:stretch>
        </p:blipFill>
        <p:spPr bwMode="auto">
          <a:xfrm>
            <a:off x="4648200" y="2248957"/>
            <a:ext cx="3973513" cy="2933173"/>
          </a:xfrm>
          <a:prstGeom prst="rect">
            <a:avLst/>
          </a:prstGeom>
          <a:noFill/>
          <a:ln w="9525">
            <a:noFill/>
            <a:miter lim="800000"/>
            <a:headEnd/>
            <a:tailEnd/>
          </a:ln>
        </p:spPr>
      </p:pic>
    </p:spTree>
    <p:extLst>
      <p:ext uri="{BB962C8B-B14F-4D97-AF65-F5344CB8AC3E}">
        <p14:creationId xmlns:p14="http://schemas.microsoft.com/office/powerpoint/2010/main" val="113105901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3" name="Rectangle 2"/>
          <p:cNvSpPr>
            <a:spLocks noGrp="1" noChangeArrowheads="1"/>
          </p:cNvSpPr>
          <p:nvPr>
            <p:ph type="body" idx="4294967295"/>
          </p:nvPr>
        </p:nvSpPr>
        <p:spPr>
          <a:xfrm>
            <a:off x="1763713" y="4652963"/>
            <a:ext cx="5767387" cy="1770062"/>
          </a:xfrm>
        </p:spPr>
        <p:txBody>
          <a:bodyPr/>
          <a:lstStyle/>
          <a:p>
            <a:pPr indent="-336550"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sz="1700"/>
              <a:t>1 – normaal</a:t>
            </a:r>
          </a:p>
          <a:p>
            <a:pPr indent="-336550"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sz="1700"/>
              <a:t>2 – conductief gehoorverlies</a:t>
            </a:r>
          </a:p>
          <a:p>
            <a:pPr indent="-336550"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sz="1700"/>
              <a:t>3 – </a:t>
            </a:r>
            <a:r>
              <a:rPr lang="nl-NL" sz="1700" err="1"/>
              <a:t>cochleair</a:t>
            </a:r>
            <a:r>
              <a:rPr lang="nl-NL" sz="1700"/>
              <a:t> gehoorverlies</a:t>
            </a:r>
          </a:p>
          <a:p>
            <a:pPr indent="-336550"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sz="1700"/>
              <a:t>4 – </a:t>
            </a:r>
            <a:r>
              <a:rPr lang="nl-NL" sz="1700" err="1"/>
              <a:t>retro-cochleair</a:t>
            </a:r>
            <a:r>
              <a:rPr lang="nl-NL" sz="1700"/>
              <a:t> gehoorverlies</a:t>
            </a:r>
          </a:p>
        </p:txBody>
      </p:sp>
      <p:pic>
        <p:nvPicPr>
          <p:cNvPr id="46084" name="Picture 3"/>
          <p:cNvPicPr>
            <a:picLocks noChangeAspect="1" noChangeArrowheads="1"/>
          </p:cNvPicPr>
          <p:nvPr/>
        </p:nvPicPr>
        <p:blipFill>
          <a:blip r:embed="rId3" cstate="print"/>
          <a:srcRect/>
          <a:stretch>
            <a:fillRect/>
          </a:stretch>
        </p:blipFill>
        <p:spPr bwMode="auto">
          <a:xfrm>
            <a:off x="1143000" y="1412875"/>
            <a:ext cx="6781800" cy="3133725"/>
          </a:xfrm>
          <a:prstGeom prst="rect">
            <a:avLst/>
          </a:prstGeom>
          <a:noFill/>
          <a:ln w="19080">
            <a:solidFill>
              <a:srgbClr val="000000"/>
            </a:solidFill>
            <a:miter lim="800000"/>
            <a:headEnd/>
            <a:tailEnd/>
          </a:ln>
        </p:spPr>
      </p:pic>
      <p:sp>
        <p:nvSpPr>
          <p:cNvPr id="46085" name="Text Box 4"/>
          <p:cNvSpPr txBox="1">
            <a:spLocks noChangeArrowheads="1"/>
          </p:cNvSpPr>
          <p:nvPr/>
        </p:nvSpPr>
        <p:spPr bwMode="auto">
          <a:xfrm>
            <a:off x="2700338" y="2133600"/>
            <a:ext cx="287337" cy="508000"/>
          </a:xfrm>
          <a:prstGeom prst="rect">
            <a:avLst/>
          </a:prstGeom>
          <a:noFill/>
          <a:ln w="9525">
            <a:noFill/>
            <a:round/>
            <a:headEnd/>
            <a:tailEnd/>
          </a:ln>
        </p:spPr>
        <p:txBody>
          <a:bodyPr lIns="90000" tIns="46800" rIns="90000" bIns="46800">
            <a:spAutoFit/>
          </a:bodyPr>
          <a:lstStyle/>
          <a:p>
            <a:pPr>
              <a:lnSpc>
                <a:spcPts val="3263"/>
              </a:lnSpc>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FF6633"/>
                </a:solidFill>
              </a:rPr>
              <a:t>1</a:t>
            </a:r>
          </a:p>
        </p:txBody>
      </p:sp>
      <p:sp>
        <p:nvSpPr>
          <p:cNvPr id="46086" name="Text Box 5"/>
          <p:cNvSpPr txBox="1">
            <a:spLocks noChangeArrowheads="1"/>
          </p:cNvSpPr>
          <p:nvPr/>
        </p:nvSpPr>
        <p:spPr bwMode="auto">
          <a:xfrm>
            <a:off x="3779838" y="2133600"/>
            <a:ext cx="287337" cy="508000"/>
          </a:xfrm>
          <a:prstGeom prst="rect">
            <a:avLst/>
          </a:prstGeom>
          <a:noFill/>
          <a:ln w="9525">
            <a:noFill/>
            <a:round/>
            <a:headEnd/>
            <a:tailEnd/>
          </a:ln>
        </p:spPr>
        <p:txBody>
          <a:bodyPr lIns="90000" tIns="46800" rIns="90000" bIns="46800">
            <a:spAutoFit/>
          </a:bodyPr>
          <a:lstStyle/>
          <a:p>
            <a:pPr>
              <a:lnSpc>
                <a:spcPts val="3263"/>
              </a:lnSpc>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FF6633"/>
                </a:solidFill>
              </a:rPr>
              <a:t>2</a:t>
            </a:r>
          </a:p>
        </p:txBody>
      </p:sp>
      <p:sp>
        <p:nvSpPr>
          <p:cNvPr id="46087" name="Text Box 6"/>
          <p:cNvSpPr txBox="1">
            <a:spLocks noChangeArrowheads="1"/>
          </p:cNvSpPr>
          <p:nvPr/>
        </p:nvSpPr>
        <p:spPr bwMode="auto">
          <a:xfrm>
            <a:off x="5437188" y="2133600"/>
            <a:ext cx="287337" cy="508000"/>
          </a:xfrm>
          <a:prstGeom prst="rect">
            <a:avLst/>
          </a:prstGeom>
          <a:noFill/>
          <a:ln w="9525">
            <a:noFill/>
            <a:round/>
            <a:headEnd/>
            <a:tailEnd/>
          </a:ln>
        </p:spPr>
        <p:txBody>
          <a:bodyPr lIns="90000" tIns="46800" rIns="90000" bIns="46800">
            <a:spAutoFit/>
          </a:bodyPr>
          <a:lstStyle/>
          <a:p>
            <a:pPr>
              <a:lnSpc>
                <a:spcPts val="3263"/>
              </a:lnSpc>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FF6633"/>
                </a:solidFill>
              </a:rPr>
              <a:t>3</a:t>
            </a:r>
          </a:p>
        </p:txBody>
      </p:sp>
      <p:sp>
        <p:nvSpPr>
          <p:cNvPr id="46088" name="Text Box 7"/>
          <p:cNvSpPr txBox="1">
            <a:spLocks noChangeArrowheads="1"/>
          </p:cNvSpPr>
          <p:nvPr/>
        </p:nvSpPr>
        <p:spPr bwMode="auto">
          <a:xfrm>
            <a:off x="5797550" y="2989263"/>
            <a:ext cx="287338" cy="508000"/>
          </a:xfrm>
          <a:prstGeom prst="rect">
            <a:avLst/>
          </a:prstGeom>
          <a:noFill/>
          <a:ln w="9525">
            <a:noFill/>
            <a:round/>
            <a:headEnd/>
            <a:tailEnd/>
          </a:ln>
        </p:spPr>
        <p:txBody>
          <a:bodyPr lIns="90000" tIns="46800" rIns="90000" bIns="46800">
            <a:spAutoFit/>
          </a:bodyPr>
          <a:lstStyle/>
          <a:p>
            <a:pPr>
              <a:lnSpc>
                <a:spcPts val="3263"/>
              </a:lnSpc>
              <a:spcBef>
                <a:spcPts val="12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FF6633"/>
                </a:solidFill>
              </a:rPr>
              <a:t>4</a:t>
            </a:r>
          </a:p>
        </p:txBody>
      </p:sp>
      <p:sp>
        <p:nvSpPr>
          <p:cNvPr id="9" name="Rectangle 1"/>
          <p:cNvSpPr>
            <a:spLocks noGrp="1" noChangeArrowheads="1"/>
          </p:cNvSpPr>
          <p:nvPr>
            <p:ph type="title" idx="4294967295"/>
          </p:nvPr>
        </p:nvSpPr>
        <p:spPr>
          <a:xfrm>
            <a:off x="533400" y="413792"/>
            <a:ext cx="69342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t>Spraakaudiometrie: varianten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638175" y="414338"/>
            <a:ext cx="8686800" cy="1143000"/>
          </a:xfrm>
          <a:noFill/>
        </p:spPr>
        <p:txBody>
          <a:bodyPr/>
          <a:lstStyle/>
          <a:p>
            <a:pPr eaLnBrk="1" hangingPunct="1"/>
            <a:r>
              <a:rPr lang="nl-NL"/>
              <a:t>Toonaudiogram</a:t>
            </a:r>
            <a:endParaRPr lang="en-US"/>
          </a:p>
        </p:txBody>
      </p:sp>
      <p:sp>
        <p:nvSpPr>
          <p:cNvPr id="19459" name="Tijdelijke aanduiding voor voettekst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tabLst>
                <a:tab pos="4090988" algn="r"/>
              </a:tabLst>
            </a:pPr>
            <a:r>
              <a:rPr lang="nl-NL">
                <a:latin typeface="Arial" charset="0"/>
              </a:rPr>
              <a:t>	</a:t>
            </a:r>
            <a:fld id="{10D9E435-BFB0-4A39-B250-116F172C1A35}" type="slidenum">
              <a:rPr lang="nl-NL" smtClean="0">
                <a:latin typeface="Arial" charset="0"/>
              </a:rPr>
              <a:pPr>
                <a:tabLst>
                  <a:tab pos="4090988" algn="r"/>
                </a:tabLst>
              </a:pPr>
              <a:t>46</a:t>
            </a:fld>
            <a:endParaRPr lang="nl-NL">
              <a:latin typeface="Arial" charset="0"/>
            </a:endParaRPr>
          </a:p>
        </p:txBody>
      </p:sp>
      <p:pic>
        <p:nvPicPr>
          <p:cNvPr id="19460" name="Picture 27" descr="http://www.evdcweb.org/lessons/ts/audiogram_files/audiogram.jp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1412875"/>
            <a:ext cx="4608512" cy="4968875"/>
          </a:xfrm>
          <a:prstGeom prst="rect">
            <a:avLst/>
          </a:prstGeom>
          <a:noFill/>
          <a:ln w="9525">
            <a:noFill/>
            <a:miter lim="800000"/>
            <a:headEnd/>
            <a:tailEnd/>
          </a:ln>
        </p:spPr>
      </p:pic>
      <p:sp>
        <p:nvSpPr>
          <p:cNvPr id="53" name="Rechthoek 52"/>
          <p:cNvSpPr/>
          <p:nvPr/>
        </p:nvSpPr>
        <p:spPr>
          <a:xfrm>
            <a:off x="468313" y="1412875"/>
            <a:ext cx="4608512" cy="4968875"/>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54" name="Vrije vorm 53"/>
          <p:cNvSpPr/>
          <p:nvPr/>
        </p:nvSpPr>
        <p:spPr>
          <a:xfrm>
            <a:off x="1566863" y="1839913"/>
            <a:ext cx="2946400" cy="2921000"/>
          </a:xfrm>
          <a:custGeom>
            <a:avLst/>
            <a:gdLst>
              <a:gd name="connsiteX0" fmla="*/ 0 w 2945081"/>
              <a:gd name="connsiteY0" fmla="*/ 498763 h 2921330"/>
              <a:gd name="connsiteX1" fmla="*/ 0 w 2945081"/>
              <a:gd name="connsiteY1" fmla="*/ 0 h 2921330"/>
              <a:gd name="connsiteX2" fmla="*/ 2933205 w 2945081"/>
              <a:gd name="connsiteY2" fmla="*/ 0 h 2921330"/>
              <a:gd name="connsiteX3" fmla="*/ 2945081 w 2945081"/>
              <a:gd name="connsiteY3" fmla="*/ 2885704 h 2921330"/>
              <a:gd name="connsiteX4" fmla="*/ 2921330 w 2945081"/>
              <a:gd name="connsiteY4" fmla="*/ 2921330 h 2921330"/>
              <a:gd name="connsiteX5" fmla="*/ 2363190 w 2945081"/>
              <a:gd name="connsiteY5" fmla="*/ 2018805 h 2921330"/>
              <a:gd name="connsiteX6" fmla="*/ 1840675 w 2945081"/>
              <a:gd name="connsiteY6" fmla="*/ 1211283 h 2921330"/>
              <a:gd name="connsiteX7" fmla="*/ 1543792 w 2945081"/>
              <a:gd name="connsiteY7" fmla="*/ 926275 h 2921330"/>
              <a:gd name="connsiteX8" fmla="*/ 1199408 w 2945081"/>
              <a:gd name="connsiteY8" fmla="*/ 736270 h 2921330"/>
              <a:gd name="connsiteX9" fmla="*/ 938151 w 2945081"/>
              <a:gd name="connsiteY9" fmla="*/ 581891 h 2921330"/>
              <a:gd name="connsiteX10" fmla="*/ 629392 w 2945081"/>
              <a:gd name="connsiteY10" fmla="*/ 498763 h 2921330"/>
              <a:gd name="connsiteX11" fmla="*/ 0 w 2945081"/>
              <a:gd name="connsiteY11" fmla="*/ 498763 h 29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5081" h="2921330">
                <a:moveTo>
                  <a:pt x="0" y="498763"/>
                </a:moveTo>
                <a:lnTo>
                  <a:pt x="0" y="0"/>
                </a:lnTo>
                <a:lnTo>
                  <a:pt x="2933205" y="0"/>
                </a:lnTo>
                <a:cubicBezTo>
                  <a:pt x="2937164" y="961901"/>
                  <a:pt x="2941122" y="1923803"/>
                  <a:pt x="2945081" y="2885704"/>
                </a:cubicBezTo>
                <a:lnTo>
                  <a:pt x="2921330" y="2921330"/>
                </a:lnTo>
                <a:lnTo>
                  <a:pt x="2363190" y="2018805"/>
                </a:lnTo>
                <a:lnTo>
                  <a:pt x="1840675" y="1211283"/>
                </a:lnTo>
                <a:lnTo>
                  <a:pt x="1543792" y="926275"/>
                </a:lnTo>
                <a:lnTo>
                  <a:pt x="1199408" y="736270"/>
                </a:lnTo>
                <a:lnTo>
                  <a:pt x="938151" y="581891"/>
                </a:lnTo>
                <a:lnTo>
                  <a:pt x="629392" y="498763"/>
                </a:lnTo>
                <a:lnTo>
                  <a:pt x="0" y="498763"/>
                </a:lnTo>
                <a:close/>
              </a:path>
            </a:pathLst>
          </a:cu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grpSp>
        <p:nvGrpSpPr>
          <p:cNvPr id="2" name="Groep 54"/>
          <p:cNvGrpSpPr>
            <a:grpSpLocks/>
          </p:cNvGrpSpPr>
          <p:nvPr/>
        </p:nvGrpSpPr>
        <p:grpSpPr bwMode="auto">
          <a:xfrm>
            <a:off x="1466850" y="2133600"/>
            <a:ext cx="3236913" cy="2836863"/>
            <a:chOff x="1178807" y="2420888"/>
            <a:chExt cx="3236508" cy="2837929"/>
          </a:xfrm>
        </p:grpSpPr>
        <p:sp>
          <p:nvSpPr>
            <p:cNvPr id="19464" name="Tekstvak 27"/>
            <p:cNvSpPr txBox="1">
              <a:spLocks noChangeArrowheads="1"/>
            </p:cNvSpPr>
            <p:nvPr/>
          </p:nvSpPr>
          <p:spPr bwMode="auto">
            <a:xfrm>
              <a:off x="1178807" y="2420888"/>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sp>
          <p:nvSpPr>
            <p:cNvPr id="19465" name="Tekstvak 28"/>
            <p:cNvSpPr txBox="1">
              <a:spLocks noChangeArrowheads="1"/>
            </p:cNvSpPr>
            <p:nvPr/>
          </p:nvSpPr>
          <p:spPr bwMode="auto">
            <a:xfrm>
              <a:off x="1754871" y="2420888"/>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sp>
          <p:nvSpPr>
            <p:cNvPr id="19466" name="Tekstvak 29"/>
            <p:cNvSpPr txBox="1">
              <a:spLocks noChangeArrowheads="1"/>
            </p:cNvSpPr>
            <p:nvPr/>
          </p:nvSpPr>
          <p:spPr bwMode="auto">
            <a:xfrm>
              <a:off x="2330935" y="2636912"/>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sp>
          <p:nvSpPr>
            <p:cNvPr id="19467" name="Tekstvak 30"/>
            <p:cNvSpPr txBox="1">
              <a:spLocks noChangeArrowheads="1"/>
            </p:cNvSpPr>
            <p:nvPr/>
          </p:nvSpPr>
          <p:spPr bwMode="auto">
            <a:xfrm>
              <a:off x="2906999" y="3068960"/>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sp>
          <p:nvSpPr>
            <p:cNvPr id="19468" name="Tekstvak 31"/>
            <p:cNvSpPr txBox="1">
              <a:spLocks noChangeArrowheads="1"/>
            </p:cNvSpPr>
            <p:nvPr/>
          </p:nvSpPr>
          <p:spPr bwMode="auto">
            <a:xfrm>
              <a:off x="3483063" y="3933056"/>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sp>
          <p:nvSpPr>
            <p:cNvPr id="19469" name="Tekstvak 32"/>
            <p:cNvSpPr txBox="1">
              <a:spLocks noChangeArrowheads="1"/>
            </p:cNvSpPr>
            <p:nvPr/>
          </p:nvSpPr>
          <p:spPr bwMode="auto">
            <a:xfrm>
              <a:off x="4059127" y="4797152"/>
              <a:ext cx="356188" cy="461665"/>
            </a:xfrm>
            <a:prstGeom prst="rect">
              <a:avLst/>
            </a:prstGeom>
            <a:noFill/>
            <a:ln w="9525">
              <a:noFill/>
              <a:miter lim="800000"/>
              <a:headEnd/>
              <a:tailEnd/>
            </a:ln>
          </p:spPr>
          <p:txBody>
            <a:bodyPr wrap="none">
              <a:spAutoFit/>
            </a:bodyPr>
            <a:lstStyle/>
            <a:p>
              <a:r>
                <a:rPr lang="nl-NL" b="1">
                  <a:solidFill>
                    <a:srgbClr val="0000FF"/>
                  </a:solidFill>
                  <a:latin typeface="Arial" charset="0"/>
                  <a:cs typeface="Arial" charset="0"/>
                </a:rPr>
                <a:t>x</a:t>
              </a:r>
            </a:p>
          </p:txBody>
        </p:sp>
        <p:cxnSp>
          <p:nvCxnSpPr>
            <p:cNvPr id="35" name="Rechte verbindingslijn 34"/>
            <p:cNvCxnSpPr>
              <a:stCxn id="19464" idx="3"/>
              <a:endCxn id="19465" idx="1"/>
            </p:cNvCxnSpPr>
            <p:nvPr/>
          </p:nvCxnSpPr>
          <p:spPr>
            <a:xfrm>
              <a:off x="1534363" y="2651162"/>
              <a:ext cx="220635"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a:off x="2113728" y="2695629"/>
              <a:ext cx="273016" cy="10640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a:off x="2672458" y="2968782"/>
              <a:ext cx="296825" cy="22551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a:xfrm>
              <a:off x="3780394" y="4364718"/>
              <a:ext cx="299999" cy="48913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a:xfrm>
              <a:off x="3204204" y="3429330"/>
              <a:ext cx="373016" cy="560598"/>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3" name="Freeform 2">
            <a:extLst>
              <a:ext uri="{FF2B5EF4-FFF2-40B4-BE49-F238E27FC236}">
                <a16:creationId xmlns:a16="http://schemas.microsoft.com/office/drawing/2014/main" id="{59CACEB4-86A9-5545-8D08-CCA896DF5CAD}"/>
              </a:ext>
            </a:extLst>
          </p:cNvPr>
          <p:cNvSpPr/>
          <p:nvPr/>
        </p:nvSpPr>
        <p:spPr>
          <a:xfrm>
            <a:off x="1088020" y="2257063"/>
            <a:ext cx="3426107" cy="1481560"/>
          </a:xfrm>
          <a:custGeom>
            <a:avLst/>
            <a:gdLst>
              <a:gd name="connsiteX0" fmla="*/ 150471 w 3426107"/>
              <a:gd name="connsiteY0" fmla="*/ 844952 h 1481560"/>
              <a:gd name="connsiteX1" fmla="*/ 312517 w 3426107"/>
              <a:gd name="connsiteY1" fmla="*/ 1041722 h 1481560"/>
              <a:gd name="connsiteX2" fmla="*/ 775504 w 3426107"/>
              <a:gd name="connsiteY2" fmla="*/ 1226917 h 1481560"/>
              <a:gd name="connsiteX3" fmla="*/ 1111170 w 3426107"/>
              <a:gd name="connsiteY3" fmla="*/ 1342664 h 1481560"/>
              <a:gd name="connsiteX4" fmla="*/ 1713053 w 3426107"/>
              <a:gd name="connsiteY4" fmla="*/ 1435261 h 1481560"/>
              <a:gd name="connsiteX5" fmla="*/ 2303362 w 3426107"/>
              <a:gd name="connsiteY5" fmla="*/ 1481560 h 1481560"/>
              <a:gd name="connsiteX6" fmla="*/ 2627453 w 3426107"/>
              <a:gd name="connsiteY6" fmla="*/ 1469985 h 1481560"/>
              <a:gd name="connsiteX7" fmla="*/ 2812648 w 3426107"/>
              <a:gd name="connsiteY7" fmla="*/ 1400537 h 1481560"/>
              <a:gd name="connsiteX8" fmla="*/ 3009418 w 3426107"/>
              <a:gd name="connsiteY8" fmla="*/ 1307940 h 1481560"/>
              <a:gd name="connsiteX9" fmla="*/ 3240912 w 3426107"/>
              <a:gd name="connsiteY9" fmla="*/ 1157469 h 1481560"/>
              <a:gd name="connsiteX10" fmla="*/ 3391383 w 3426107"/>
              <a:gd name="connsiteY10" fmla="*/ 891251 h 1481560"/>
              <a:gd name="connsiteX11" fmla="*/ 3426107 w 3426107"/>
              <a:gd name="connsiteY11" fmla="*/ 625033 h 1481560"/>
              <a:gd name="connsiteX12" fmla="*/ 3368233 w 3426107"/>
              <a:gd name="connsiteY12" fmla="*/ 335666 h 1481560"/>
              <a:gd name="connsiteX13" fmla="*/ 3287210 w 3426107"/>
              <a:gd name="connsiteY13" fmla="*/ 208345 h 1481560"/>
              <a:gd name="connsiteX14" fmla="*/ 3078866 w 3426107"/>
              <a:gd name="connsiteY14" fmla="*/ 185195 h 1481560"/>
              <a:gd name="connsiteX15" fmla="*/ 2870522 w 3426107"/>
              <a:gd name="connsiteY15" fmla="*/ 231494 h 1481560"/>
              <a:gd name="connsiteX16" fmla="*/ 2407534 w 3426107"/>
              <a:gd name="connsiteY16" fmla="*/ 370390 h 1481560"/>
              <a:gd name="connsiteX17" fmla="*/ 1979271 w 3426107"/>
              <a:gd name="connsiteY17" fmla="*/ 439838 h 1481560"/>
              <a:gd name="connsiteX18" fmla="*/ 1551008 w 3426107"/>
              <a:gd name="connsiteY18" fmla="*/ 428264 h 1481560"/>
              <a:gd name="connsiteX19" fmla="*/ 1099595 w 3426107"/>
              <a:gd name="connsiteY19" fmla="*/ 335666 h 1481560"/>
              <a:gd name="connsiteX20" fmla="*/ 717631 w 3426107"/>
              <a:gd name="connsiteY20" fmla="*/ 185195 h 1481560"/>
              <a:gd name="connsiteX21" fmla="*/ 428264 w 3426107"/>
              <a:gd name="connsiteY21" fmla="*/ 34724 h 1481560"/>
              <a:gd name="connsiteX22" fmla="*/ 243069 w 3426107"/>
              <a:gd name="connsiteY22" fmla="*/ 0 h 1481560"/>
              <a:gd name="connsiteX23" fmla="*/ 92598 w 3426107"/>
              <a:gd name="connsiteY23" fmla="*/ 92598 h 1481560"/>
              <a:gd name="connsiteX24" fmla="*/ 34724 w 3426107"/>
              <a:gd name="connsiteY24" fmla="*/ 231494 h 1481560"/>
              <a:gd name="connsiteX25" fmla="*/ 0 w 3426107"/>
              <a:gd name="connsiteY25" fmla="*/ 497712 h 1481560"/>
              <a:gd name="connsiteX26" fmla="*/ 34724 w 3426107"/>
              <a:gd name="connsiteY26" fmla="*/ 706056 h 1481560"/>
              <a:gd name="connsiteX27" fmla="*/ 150471 w 3426107"/>
              <a:gd name="connsiteY27" fmla="*/ 844952 h 14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26107" h="1481560">
                <a:moveTo>
                  <a:pt x="150471" y="844952"/>
                </a:moveTo>
                <a:lnTo>
                  <a:pt x="312517" y="1041722"/>
                </a:lnTo>
                <a:lnTo>
                  <a:pt x="775504" y="1226917"/>
                </a:lnTo>
                <a:lnTo>
                  <a:pt x="1111170" y="1342664"/>
                </a:lnTo>
                <a:lnTo>
                  <a:pt x="1713053" y="1435261"/>
                </a:lnTo>
                <a:lnTo>
                  <a:pt x="2303362" y="1481560"/>
                </a:lnTo>
                <a:lnTo>
                  <a:pt x="2627453" y="1469985"/>
                </a:lnTo>
                <a:lnTo>
                  <a:pt x="2812648" y="1400537"/>
                </a:lnTo>
                <a:lnTo>
                  <a:pt x="3009418" y="1307940"/>
                </a:lnTo>
                <a:lnTo>
                  <a:pt x="3240912" y="1157469"/>
                </a:lnTo>
                <a:lnTo>
                  <a:pt x="3391383" y="891251"/>
                </a:lnTo>
                <a:lnTo>
                  <a:pt x="3426107" y="625033"/>
                </a:lnTo>
                <a:lnTo>
                  <a:pt x="3368233" y="335666"/>
                </a:lnTo>
                <a:lnTo>
                  <a:pt x="3287210" y="208345"/>
                </a:lnTo>
                <a:lnTo>
                  <a:pt x="3078866" y="185195"/>
                </a:lnTo>
                <a:lnTo>
                  <a:pt x="2870522" y="231494"/>
                </a:lnTo>
                <a:lnTo>
                  <a:pt x="2407534" y="370390"/>
                </a:lnTo>
                <a:lnTo>
                  <a:pt x="1979271" y="439838"/>
                </a:lnTo>
                <a:lnTo>
                  <a:pt x="1551008" y="428264"/>
                </a:lnTo>
                <a:lnTo>
                  <a:pt x="1099595" y="335666"/>
                </a:lnTo>
                <a:lnTo>
                  <a:pt x="717631" y="185195"/>
                </a:lnTo>
                <a:lnTo>
                  <a:pt x="428264" y="34724"/>
                </a:lnTo>
                <a:lnTo>
                  <a:pt x="243069" y="0"/>
                </a:lnTo>
                <a:lnTo>
                  <a:pt x="92598" y="92598"/>
                </a:lnTo>
                <a:lnTo>
                  <a:pt x="34724" y="231494"/>
                </a:lnTo>
                <a:lnTo>
                  <a:pt x="0" y="497712"/>
                </a:lnTo>
                <a:lnTo>
                  <a:pt x="34724" y="706056"/>
                </a:lnTo>
                <a:lnTo>
                  <a:pt x="150471" y="844952"/>
                </a:lnTo>
                <a:close/>
              </a:path>
            </a:pathLst>
          </a:custGeom>
          <a:solidFill>
            <a:srgbClr val="FFFF00">
              <a:alpha val="3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el 5"/>
          <p:cNvSpPr>
            <a:spLocks noGrp="1"/>
          </p:cNvSpPr>
          <p:nvPr>
            <p:ph type="title"/>
          </p:nvPr>
        </p:nvSpPr>
        <p:spPr>
          <a:xfrm>
            <a:off x="522000" y="1004344"/>
            <a:ext cx="8622000" cy="533400"/>
          </a:xfrm>
        </p:spPr>
        <p:txBody>
          <a:bodyPr/>
          <a:lstStyle/>
          <a:p>
            <a:r>
              <a:rPr lang="nl-NL" altLang="nl-NL" err="1"/>
              <a:t>Difference</a:t>
            </a:r>
            <a:r>
              <a:rPr lang="nl-NL" altLang="nl-NL"/>
              <a:t> </a:t>
            </a:r>
            <a:r>
              <a:rPr lang="nl-NL" altLang="nl-NL" err="1"/>
              <a:t>conductive</a:t>
            </a:r>
            <a:r>
              <a:rPr lang="nl-NL" altLang="nl-NL"/>
              <a:t> </a:t>
            </a:r>
            <a:r>
              <a:rPr lang="nl-NL" altLang="nl-NL" err="1"/>
              <a:t>and</a:t>
            </a:r>
            <a:r>
              <a:rPr lang="nl-NL" altLang="nl-NL"/>
              <a:t> </a:t>
            </a:r>
            <a:r>
              <a:rPr lang="nl-NL" altLang="nl-NL" err="1"/>
              <a:t>sensorineural</a:t>
            </a:r>
            <a:r>
              <a:rPr lang="nl-NL" altLang="nl-NL"/>
              <a:t> HL</a:t>
            </a:r>
          </a:p>
        </p:txBody>
      </p:sp>
      <p:sp>
        <p:nvSpPr>
          <p:cNvPr id="25602" name="Rectangle 3"/>
          <p:cNvSpPr>
            <a:spLocks noGrp="1" noChangeArrowheads="1"/>
          </p:cNvSpPr>
          <p:nvPr>
            <p:ph idx="1"/>
          </p:nvPr>
        </p:nvSpPr>
        <p:spPr/>
        <p:txBody>
          <a:bodyPr/>
          <a:lstStyle/>
          <a:p>
            <a:endParaRPr lang="nl-NL" altLang="nl-NL" b="1"/>
          </a:p>
          <a:p>
            <a:r>
              <a:rPr lang="nl-NL" altLang="nl-NL" b="1" err="1"/>
              <a:t>Conductive</a:t>
            </a:r>
            <a:r>
              <a:rPr lang="nl-NL" altLang="nl-NL" b="1"/>
              <a:t> HL</a:t>
            </a:r>
            <a:r>
              <a:rPr lang="nl-NL" altLang="nl-NL"/>
              <a:t>  </a:t>
            </a:r>
          </a:p>
          <a:p>
            <a:pPr lvl="1"/>
            <a:r>
              <a:rPr lang="nl-NL" altLang="nl-NL"/>
              <a:t>Ear </a:t>
            </a:r>
            <a:r>
              <a:rPr lang="nl-NL" altLang="nl-NL" err="1"/>
              <a:t>canal</a:t>
            </a:r>
            <a:endParaRPr lang="nl-NL" altLang="nl-NL"/>
          </a:p>
          <a:p>
            <a:pPr lvl="1"/>
            <a:r>
              <a:rPr lang="nl-NL" altLang="nl-NL" err="1"/>
              <a:t>Tympanic</a:t>
            </a:r>
            <a:r>
              <a:rPr lang="nl-NL" altLang="nl-NL"/>
              <a:t> </a:t>
            </a:r>
            <a:r>
              <a:rPr lang="nl-NL" altLang="nl-NL" err="1"/>
              <a:t>membrane</a:t>
            </a:r>
            <a:endParaRPr lang="nl-NL" altLang="nl-NL"/>
          </a:p>
          <a:p>
            <a:pPr lvl="1"/>
            <a:r>
              <a:rPr lang="nl-NL" altLang="nl-NL" err="1"/>
              <a:t>Middle</a:t>
            </a:r>
            <a:r>
              <a:rPr lang="nl-NL" altLang="nl-NL"/>
              <a:t> </a:t>
            </a:r>
            <a:r>
              <a:rPr lang="nl-NL" altLang="nl-NL" err="1"/>
              <a:t>ear</a:t>
            </a:r>
            <a:r>
              <a:rPr lang="nl-NL" altLang="nl-NL"/>
              <a:t> </a:t>
            </a:r>
            <a:r>
              <a:rPr lang="nl-NL" altLang="nl-NL" err="1"/>
              <a:t>cavity</a:t>
            </a:r>
            <a:endParaRPr lang="nl-NL" altLang="nl-NL"/>
          </a:p>
          <a:p>
            <a:pPr lvl="1"/>
            <a:r>
              <a:rPr lang="nl-NL" altLang="nl-NL" err="1"/>
              <a:t>Middle</a:t>
            </a:r>
            <a:r>
              <a:rPr lang="nl-NL" altLang="nl-NL"/>
              <a:t> </a:t>
            </a:r>
            <a:r>
              <a:rPr lang="nl-NL" altLang="nl-NL" err="1"/>
              <a:t>ear</a:t>
            </a:r>
            <a:r>
              <a:rPr lang="nl-NL" altLang="nl-NL"/>
              <a:t> </a:t>
            </a:r>
            <a:r>
              <a:rPr lang="nl-NL" altLang="nl-NL" err="1"/>
              <a:t>ossicles</a:t>
            </a:r>
            <a:endParaRPr lang="nl-NL" altLang="nl-NL"/>
          </a:p>
          <a:p>
            <a:pPr lvl="1"/>
            <a:endParaRPr lang="nl-NL" altLang="nl-NL"/>
          </a:p>
          <a:p>
            <a:r>
              <a:rPr lang="nl-NL" altLang="nl-NL" b="1" err="1"/>
              <a:t>Sensorineural</a:t>
            </a:r>
            <a:r>
              <a:rPr lang="nl-NL" altLang="nl-NL" b="1"/>
              <a:t> HL </a:t>
            </a:r>
          </a:p>
          <a:p>
            <a:pPr lvl="1"/>
            <a:r>
              <a:rPr lang="nl-NL" altLang="nl-NL"/>
              <a:t>Cochlea</a:t>
            </a:r>
          </a:p>
          <a:p>
            <a:pPr lvl="1"/>
            <a:r>
              <a:rPr lang="nl-NL" altLang="nl-NL" err="1"/>
              <a:t>Auditory</a:t>
            </a:r>
            <a:r>
              <a:rPr lang="nl-NL" altLang="nl-NL"/>
              <a:t> </a:t>
            </a:r>
            <a:r>
              <a:rPr lang="nl-NL" altLang="nl-NL" err="1"/>
              <a:t>nerve</a:t>
            </a:r>
            <a:endParaRPr lang="nl-NL" altLang="nl-NL"/>
          </a:p>
          <a:p>
            <a:pPr lvl="1"/>
            <a:r>
              <a:rPr lang="nl-NL" altLang="nl-NL" err="1"/>
              <a:t>Cortical</a:t>
            </a:r>
            <a:r>
              <a:rPr lang="nl-NL" altLang="nl-NL"/>
              <a:t> </a:t>
            </a:r>
            <a:r>
              <a:rPr lang="nl-NL" altLang="nl-NL" err="1"/>
              <a:t>problem</a:t>
            </a:r>
            <a:r>
              <a:rPr lang="nl-NL" altLang="nl-NL"/>
              <a:t>	</a:t>
            </a:r>
          </a:p>
        </p:txBody>
      </p:sp>
      <p:sp>
        <p:nvSpPr>
          <p:cNvPr id="25603" name="Tekstvak 5"/>
          <p:cNvSpPr txBox="1">
            <a:spLocks noChangeArrowheads="1"/>
          </p:cNvSpPr>
          <p:nvPr/>
        </p:nvSpPr>
        <p:spPr bwMode="auto">
          <a:xfrm>
            <a:off x="1676400" y="-76200"/>
            <a:ext cx="2073275" cy="369888"/>
          </a:xfrm>
          <a:prstGeom prst="rect">
            <a:avLst/>
          </a:prstGeom>
          <a:noFill/>
          <a:ln w="9525">
            <a:noFill/>
            <a:miter lim="800000"/>
            <a:headEnd/>
            <a:tailEnd/>
          </a:ln>
        </p:spPr>
        <p:txBody>
          <a:bodyPr wrap="none">
            <a:spAutoFit/>
          </a:bodyPr>
          <a:lstStyle/>
          <a:p>
            <a:r>
              <a:rPr lang="nl-NL" altLang="nl-NL">
                <a:solidFill>
                  <a:schemeClr val="bg1"/>
                </a:solidFill>
                <a:latin typeface="Cambria" pitchFamily="18" charset="0"/>
              </a:rPr>
              <a:t>HEARING &amp; GENES</a:t>
            </a:r>
          </a:p>
        </p:txBody>
      </p:sp>
      <p:pic>
        <p:nvPicPr>
          <p:cNvPr id="8" name="Picture 7">
            <a:extLst>
              <a:ext uri="{FF2B5EF4-FFF2-40B4-BE49-F238E27FC236}">
                <a16:creationId xmlns:a16="http://schemas.microsoft.com/office/drawing/2014/main" id="{AB216600-5D8D-0B42-AD73-962E5FF23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07904" y="1633820"/>
            <a:ext cx="5394325" cy="4315460"/>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nl-NL"/>
              <a:t>Pure </a:t>
            </a:r>
            <a:r>
              <a:rPr lang="nl-NL" err="1"/>
              <a:t>tone</a:t>
            </a:r>
            <a:r>
              <a:rPr lang="nl-NL"/>
              <a:t> audiogram</a:t>
            </a:r>
          </a:p>
        </p:txBody>
      </p:sp>
      <p:pic>
        <p:nvPicPr>
          <p:cNvPr id="17412" name="Afbeelding 10" descr="Audio Onderwijs.tif"/>
          <p:cNvPicPr>
            <a:picLocks noChangeAspect="1"/>
          </p:cNvPicPr>
          <p:nvPr/>
        </p:nvPicPr>
        <p:blipFill>
          <a:blip r:embed="rId3" cstate="print"/>
          <a:srcRect l="49232" t="5756" b="67188"/>
          <a:stretch>
            <a:fillRect/>
          </a:stretch>
        </p:blipFill>
        <p:spPr bwMode="auto">
          <a:xfrm>
            <a:off x="2015658" y="2231251"/>
            <a:ext cx="4320480" cy="3190077"/>
          </a:xfrm>
          <a:prstGeom prst="rect">
            <a:avLst/>
          </a:prstGeom>
          <a:noFill/>
          <a:ln w="9525">
            <a:noFill/>
            <a:miter lim="800000"/>
            <a:headEnd/>
            <a:tailEnd/>
          </a:ln>
        </p:spPr>
      </p:pic>
      <p:pic>
        <p:nvPicPr>
          <p:cNvPr id="9" name="Picture 9"/>
          <p:cNvPicPr>
            <a:picLocks noChangeAspect="1" noChangeArrowheads="1"/>
          </p:cNvPicPr>
          <p:nvPr/>
        </p:nvPicPr>
        <p:blipFill>
          <a:blip r:embed="rId4" cstate="print">
            <a:clrChange>
              <a:clrFrom>
                <a:srgbClr val="FFFFFF"/>
              </a:clrFrom>
              <a:clrTo>
                <a:srgbClr val="FFFFFF">
                  <a:alpha val="0"/>
                </a:srgbClr>
              </a:clrTo>
            </a:clrChange>
          </a:blip>
          <a:srcRect l="35138" t="45493" r="23518" b="34575"/>
          <a:stretch>
            <a:fillRect/>
          </a:stretch>
        </p:blipFill>
        <p:spPr bwMode="auto">
          <a:xfrm>
            <a:off x="6120115" y="4661520"/>
            <a:ext cx="2321719" cy="895350"/>
          </a:xfrm>
          <a:prstGeom prst="rect">
            <a:avLst/>
          </a:prstGeom>
          <a:noFill/>
          <a:ln w="9525">
            <a:noFill/>
            <a:miter lim="800000"/>
            <a:headEnd/>
            <a:tailEnd/>
          </a:ln>
        </p:spPr>
      </p:pic>
      <p:grpSp>
        <p:nvGrpSpPr>
          <p:cNvPr id="36" name="Groep 35"/>
          <p:cNvGrpSpPr/>
          <p:nvPr/>
        </p:nvGrpSpPr>
        <p:grpSpPr>
          <a:xfrm>
            <a:off x="5958097" y="4139362"/>
            <a:ext cx="2699735" cy="461665"/>
            <a:chOff x="5724128" y="4172950"/>
            <a:chExt cx="3599647" cy="615553"/>
          </a:xfrm>
        </p:grpSpPr>
        <p:sp>
          <p:nvSpPr>
            <p:cNvPr id="10" name="Tekstvak 9"/>
            <p:cNvSpPr txBox="1"/>
            <p:nvPr/>
          </p:nvSpPr>
          <p:spPr>
            <a:xfrm>
              <a:off x="6761708" y="4172950"/>
              <a:ext cx="2562067" cy="615553"/>
            </a:xfrm>
            <a:prstGeom prst="rect">
              <a:avLst/>
            </a:prstGeom>
            <a:noFill/>
          </p:spPr>
          <p:txBody>
            <a:bodyPr wrap="square" rtlCol="0">
              <a:spAutoFit/>
            </a:bodyPr>
            <a:lstStyle/>
            <a:p>
              <a:r>
                <a:rPr lang="nl-NL" sz="1200"/>
                <a:t>Air-</a:t>
              </a:r>
              <a:r>
                <a:rPr lang="nl-NL" sz="1200" err="1"/>
                <a:t>conduction</a:t>
              </a:r>
              <a:r>
                <a:rPr lang="nl-NL" sz="1200"/>
                <a:t> </a:t>
              </a:r>
              <a:r>
                <a:rPr lang="nl-NL" sz="1200" err="1"/>
                <a:t>threshold</a:t>
              </a:r>
              <a:r>
                <a:rPr lang="nl-NL" sz="1200"/>
                <a:t> of 90 dB @ 8 kHz</a:t>
              </a:r>
            </a:p>
          </p:txBody>
        </p:sp>
        <p:sp>
          <p:nvSpPr>
            <p:cNvPr id="17" name="Line 5"/>
            <p:cNvSpPr>
              <a:spLocks noChangeShapeType="1"/>
            </p:cNvSpPr>
            <p:nvPr/>
          </p:nvSpPr>
          <p:spPr bwMode="auto">
            <a:xfrm flipH="1">
              <a:off x="5724128" y="4427815"/>
              <a:ext cx="899592" cy="9297"/>
            </a:xfrm>
            <a:prstGeom prst="line">
              <a:avLst/>
            </a:prstGeom>
            <a:noFill/>
            <a:ln w="38100" cap="sq">
              <a:solidFill>
                <a:schemeClr val="tx1"/>
              </a:solidFill>
              <a:round/>
              <a:headEnd type="none" w="sm" len="sm"/>
              <a:tailEnd type="arrow" w="med" len="med"/>
            </a:ln>
          </p:spPr>
          <p:txBody>
            <a:bodyPr wrap="none" anchor="ctr"/>
            <a:lstStyle/>
            <a:p>
              <a:endParaRPr lang="nl-NL" sz="1200"/>
            </a:p>
          </p:txBody>
        </p:sp>
      </p:grpSp>
      <p:grpSp>
        <p:nvGrpSpPr>
          <p:cNvPr id="35" name="Groep 34"/>
          <p:cNvGrpSpPr/>
          <p:nvPr/>
        </p:nvGrpSpPr>
        <p:grpSpPr>
          <a:xfrm>
            <a:off x="5958097" y="3344952"/>
            <a:ext cx="2803029" cy="461665"/>
            <a:chOff x="5724128" y="3113736"/>
            <a:chExt cx="3737372" cy="615553"/>
          </a:xfrm>
        </p:grpSpPr>
        <p:sp>
          <p:nvSpPr>
            <p:cNvPr id="20" name="Line 5"/>
            <p:cNvSpPr>
              <a:spLocks noChangeShapeType="1"/>
            </p:cNvSpPr>
            <p:nvPr/>
          </p:nvSpPr>
          <p:spPr bwMode="auto">
            <a:xfrm flipH="1" flipV="1">
              <a:off x="5724128" y="3356990"/>
              <a:ext cx="899592" cy="9297"/>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1" name="Tekstvak 20"/>
            <p:cNvSpPr txBox="1"/>
            <p:nvPr/>
          </p:nvSpPr>
          <p:spPr>
            <a:xfrm>
              <a:off x="6761708" y="3113736"/>
              <a:ext cx="2699792" cy="615553"/>
            </a:xfrm>
            <a:prstGeom prst="rect">
              <a:avLst/>
            </a:prstGeom>
            <a:noFill/>
          </p:spPr>
          <p:txBody>
            <a:bodyPr wrap="square" rtlCol="0">
              <a:spAutoFit/>
            </a:bodyPr>
            <a:lstStyle/>
            <a:p>
              <a:r>
                <a:rPr lang="nl-NL" sz="1200" err="1"/>
                <a:t>Threshold</a:t>
              </a:r>
              <a:r>
                <a:rPr lang="nl-NL" sz="1200"/>
                <a:t> </a:t>
              </a:r>
              <a:r>
                <a:rPr lang="nl-NL" sz="1200" err="1"/>
                <a:t>worse</a:t>
              </a:r>
              <a:r>
                <a:rPr lang="nl-NL" sz="1200"/>
                <a:t> </a:t>
              </a:r>
              <a:r>
                <a:rPr lang="nl-NL" sz="1200" err="1"/>
                <a:t>than</a:t>
              </a:r>
              <a:r>
                <a:rPr lang="nl-NL" sz="1200"/>
                <a:t> 50 dB @ 8 kHz</a:t>
              </a:r>
            </a:p>
          </p:txBody>
        </p:sp>
      </p:grpSp>
      <p:grpSp>
        <p:nvGrpSpPr>
          <p:cNvPr id="34" name="Groep 33"/>
          <p:cNvGrpSpPr/>
          <p:nvPr/>
        </p:nvGrpSpPr>
        <p:grpSpPr>
          <a:xfrm>
            <a:off x="4769964" y="2717307"/>
            <a:ext cx="3887670" cy="461665"/>
            <a:chOff x="4139952" y="2276875"/>
            <a:chExt cx="5183560" cy="615553"/>
          </a:xfrm>
        </p:grpSpPr>
        <p:sp>
          <p:nvSpPr>
            <p:cNvPr id="19" name="Line 5"/>
            <p:cNvSpPr>
              <a:spLocks noChangeShapeType="1"/>
            </p:cNvSpPr>
            <p:nvPr/>
          </p:nvSpPr>
          <p:spPr bwMode="auto">
            <a:xfrm flipH="1" flipV="1">
              <a:off x="4139952" y="2348879"/>
              <a:ext cx="2483768" cy="144009"/>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2" name="Tekstvak 21"/>
            <p:cNvSpPr txBox="1"/>
            <p:nvPr/>
          </p:nvSpPr>
          <p:spPr>
            <a:xfrm>
              <a:off x="6623720" y="2276875"/>
              <a:ext cx="2699792" cy="615553"/>
            </a:xfrm>
            <a:prstGeom prst="rect">
              <a:avLst/>
            </a:prstGeom>
            <a:noFill/>
          </p:spPr>
          <p:txBody>
            <a:bodyPr wrap="square" rtlCol="0">
              <a:spAutoFit/>
            </a:bodyPr>
            <a:lstStyle/>
            <a:p>
              <a:r>
                <a:rPr lang="nl-NL" sz="1200"/>
                <a:t>Bone </a:t>
              </a:r>
              <a:r>
                <a:rPr lang="nl-NL" sz="1200" err="1"/>
                <a:t>condution</a:t>
              </a:r>
              <a:r>
                <a:rPr lang="nl-NL" sz="1200"/>
                <a:t> </a:t>
              </a:r>
              <a:r>
                <a:rPr lang="nl-NL" sz="1200" err="1"/>
                <a:t>threshold</a:t>
              </a:r>
              <a:r>
                <a:rPr lang="nl-NL" sz="1200"/>
                <a:t> of 10 dB HL @ 1000 Hz</a:t>
              </a:r>
            </a:p>
          </p:txBody>
        </p:sp>
      </p:grpSp>
      <p:grpSp>
        <p:nvGrpSpPr>
          <p:cNvPr id="33" name="Groep 32"/>
          <p:cNvGrpSpPr/>
          <p:nvPr/>
        </p:nvGrpSpPr>
        <p:grpSpPr>
          <a:xfrm>
            <a:off x="6066108" y="2069233"/>
            <a:ext cx="2942946" cy="830997"/>
            <a:chOff x="5868144" y="1412776"/>
            <a:chExt cx="3923928" cy="1107995"/>
          </a:xfrm>
        </p:grpSpPr>
        <p:sp>
          <p:nvSpPr>
            <p:cNvPr id="14" name="Line 5"/>
            <p:cNvSpPr>
              <a:spLocks noChangeShapeType="1"/>
            </p:cNvSpPr>
            <p:nvPr/>
          </p:nvSpPr>
          <p:spPr bwMode="auto">
            <a:xfrm flipH="1" flipV="1">
              <a:off x="5868144" y="1719954"/>
              <a:ext cx="755576" cy="0"/>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4" name="Tekstvak 23"/>
            <p:cNvSpPr txBox="1"/>
            <p:nvPr/>
          </p:nvSpPr>
          <p:spPr>
            <a:xfrm>
              <a:off x="6623720" y="1412776"/>
              <a:ext cx="3168352" cy="1107995"/>
            </a:xfrm>
            <a:prstGeom prst="rect">
              <a:avLst/>
            </a:prstGeom>
            <a:noFill/>
          </p:spPr>
          <p:txBody>
            <a:bodyPr wrap="square" rtlCol="0">
              <a:spAutoFit/>
            </a:bodyPr>
            <a:lstStyle/>
            <a:p>
              <a:pPr algn="l"/>
              <a:r>
                <a:rPr lang="nl-NL" sz="1200" err="1"/>
                <a:t>Average</a:t>
              </a:r>
              <a:r>
                <a:rPr lang="nl-NL" sz="1200"/>
                <a:t> </a:t>
              </a:r>
              <a:r>
                <a:rPr lang="nl-NL" sz="1200" err="1"/>
                <a:t>airconduction</a:t>
              </a:r>
              <a:r>
                <a:rPr lang="nl-NL" sz="1200"/>
                <a:t> </a:t>
              </a:r>
              <a:r>
                <a:rPr lang="nl-NL" sz="1200" err="1"/>
                <a:t>threshold</a:t>
              </a:r>
              <a:r>
                <a:rPr lang="nl-NL" sz="1200"/>
                <a:t> @ @1000, 2000 &amp; 4000 Hz “</a:t>
              </a:r>
              <a:r>
                <a:rPr lang="nl-NL" sz="1200" err="1"/>
                <a:t>Fletcher</a:t>
              </a:r>
              <a:r>
                <a:rPr lang="nl-NL" sz="1200"/>
                <a:t> High”</a:t>
              </a:r>
            </a:p>
            <a:p>
              <a:pPr algn="l"/>
              <a:endParaRPr lang="nl-NL" sz="1200"/>
            </a:p>
          </p:txBody>
        </p:sp>
      </p:grpSp>
      <p:grpSp>
        <p:nvGrpSpPr>
          <p:cNvPr id="32" name="Groep 31"/>
          <p:cNvGrpSpPr/>
          <p:nvPr/>
        </p:nvGrpSpPr>
        <p:grpSpPr>
          <a:xfrm>
            <a:off x="5202012" y="1877781"/>
            <a:ext cx="3591018" cy="299464"/>
            <a:chOff x="4716016" y="1157507"/>
            <a:chExt cx="4788024" cy="399285"/>
          </a:xfrm>
        </p:grpSpPr>
        <p:sp>
          <p:nvSpPr>
            <p:cNvPr id="15" name="Line 5"/>
            <p:cNvSpPr>
              <a:spLocks noChangeShapeType="1"/>
            </p:cNvSpPr>
            <p:nvPr/>
          </p:nvSpPr>
          <p:spPr bwMode="auto">
            <a:xfrm flipH="1">
              <a:off x="4716016" y="1340768"/>
              <a:ext cx="648072" cy="216024"/>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5" name="Tekstvak 24"/>
            <p:cNvSpPr txBox="1"/>
            <p:nvPr/>
          </p:nvSpPr>
          <p:spPr>
            <a:xfrm>
              <a:off x="5364088" y="1157507"/>
              <a:ext cx="4139952" cy="369332"/>
            </a:xfrm>
            <a:prstGeom prst="rect">
              <a:avLst/>
            </a:prstGeom>
            <a:noFill/>
          </p:spPr>
          <p:txBody>
            <a:bodyPr wrap="square" rtlCol="0">
              <a:spAutoFit/>
            </a:bodyPr>
            <a:lstStyle/>
            <a:p>
              <a:pPr algn="l"/>
              <a:r>
                <a:rPr lang="nl-NL" sz="1200"/>
                <a:t>FI </a:t>
              </a:r>
              <a:r>
                <a:rPr lang="nl-NL" sz="1200" err="1"/>
                <a:t>bone</a:t>
              </a:r>
              <a:r>
                <a:rPr lang="nl-NL" sz="1200"/>
                <a:t> </a:t>
              </a:r>
              <a:r>
                <a:rPr lang="nl-NL" sz="1200" err="1"/>
                <a:t>conduction</a:t>
              </a:r>
              <a:endParaRPr lang="nl-NL" sz="1200"/>
            </a:p>
          </p:txBody>
        </p:sp>
      </p:grpSp>
      <p:grpSp>
        <p:nvGrpSpPr>
          <p:cNvPr id="31" name="Groep 30"/>
          <p:cNvGrpSpPr/>
          <p:nvPr/>
        </p:nvGrpSpPr>
        <p:grpSpPr>
          <a:xfrm>
            <a:off x="4607947" y="1682763"/>
            <a:ext cx="3425927" cy="494482"/>
            <a:chOff x="3923928" y="897483"/>
            <a:chExt cx="4567903" cy="659309"/>
          </a:xfrm>
        </p:grpSpPr>
        <p:sp>
          <p:nvSpPr>
            <p:cNvPr id="16" name="Line 5"/>
            <p:cNvSpPr>
              <a:spLocks noChangeShapeType="1"/>
            </p:cNvSpPr>
            <p:nvPr/>
          </p:nvSpPr>
          <p:spPr bwMode="auto">
            <a:xfrm flipH="1">
              <a:off x="3923928" y="1124744"/>
              <a:ext cx="432048" cy="432048"/>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6" name="Tekstvak 25"/>
            <p:cNvSpPr txBox="1"/>
            <p:nvPr/>
          </p:nvSpPr>
          <p:spPr>
            <a:xfrm>
              <a:off x="4351879" y="897483"/>
              <a:ext cx="4139952" cy="369332"/>
            </a:xfrm>
            <a:prstGeom prst="rect">
              <a:avLst/>
            </a:prstGeom>
            <a:noFill/>
          </p:spPr>
          <p:txBody>
            <a:bodyPr wrap="square" rtlCol="0">
              <a:spAutoFit/>
            </a:bodyPr>
            <a:lstStyle/>
            <a:p>
              <a:pPr algn="l"/>
              <a:r>
                <a:rPr lang="nl-NL" sz="1200"/>
                <a:t>FI air-</a:t>
              </a:r>
              <a:r>
                <a:rPr lang="nl-NL" sz="1200" err="1"/>
                <a:t>conduction</a:t>
              </a:r>
              <a:endParaRPr lang="nl-NL" sz="1200"/>
            </a:p>
          </p:txBody>
        </p:sp>
      </p:grpSp>
      <p:grpSp>
        <p:nvGrpSpPr>
          <p:cNvPr id="37" name="Groep 36"/>
          <p:cNvGrpSpPr/>
          <p:nvPr/>
        </p:nvGrpSpPr>
        <p:grpSpPr>
          <a:xfrm>
            <a:off x="3311802" y="5201585"/>
            <a:ext cx="1026114" cy="624553"/>
            <a:chOff x="2195736" y="5589240"/>
            <a:chExt cx="1368152" cy="832737"/>
          </a:xfrm>
        </p:grpSpPr>
        <p:sp>
          <p:nvSpPr>
            <p:cNvPr id="8" name="Line 5"/>
            <p:cNvSpPr>
              <a:spLocks noChangeShapeType="1"/>
            </p:cNvSpPr>
            <p:nvPr/>
          </p:nvSpPr>
          <p:spPr bwMode="auto">
            <a:xfrm flipH="1" flipV="1">
              <a:off x="2195736" y="5589240"/>
              <a:ext cx="0" cy="648072"/>
            </a:xfrm>
            <a:prstGeom prst="line">
              <a:avLst/>
            </a:prstGeom>
            <a:noFill/>
            <a:ln w="38100" cap="sq">
              <a:solidFill>
                <a:schemeClr val="tx1"/>
              </a:solidFill>
              <a:round/>
              <a:headEnd type="none" w="sm" len="sm"/>
              <a:tailEnd type="arrow" w="med" len="med"/>
            </a:ln>
          </p:spPr>
          <p:txBody>
            <a:bodyPr wrap="none" anchor="ctr"/>
            <a:lstStyle/>
            <a:p>
              <a:endParaRPr lang="nl-NL" sz="1350"/>
            </a:p>
          </p:txBody>
        </p:sp>
        <p:sp>
          <p:nvSpPr>
            <p:cNvPr id="27" name="Tekstvak 26"/>
            <p:cNvSpPr txBox="1"/>
            <p:nvPr/>
          </p:nvSpPr>
          <p:spPr>
            <a:xfrm>
              <a:off x="2195736" y="6052645"/>
              <a:ext cx="1368152" cy="369332"/>
            </a:xfrm>
            <a:prstGeom prst="rect">
              <a:avLst/>
            </a:prstGeom>
            <a:noFill/>
          </p:spPr>
          <p:txBody>
            <a:bodyPr wrap="square" rtlCol="0">
              <a:spAutoFit/>
            </a:bodyPr>
            <a:lstStyle/>
            <a:p>
              <a:r>
                <a:rPr lang="nl-NL" sz="1200"/>
                <a:t>Ear (L/R)</a:t>
              </a:r>
            </a:p>
          </p:txBody>
        </p:sp>
      </p:grpSp>
      <p:grpSp>
        <p:nvGrpSpPr>
          <p:cNvPr id="30" name="Groep 29"/>
          <p:cNvGrpSpPr/>
          <p:nvPr/>
        </p:nvGrpSpPr>
        <p:grpSpPr>
          <a:xfrm>
            <a:off x="3905868" y="1458608"/>
            <a:ext cx="4360794" cy="664630"/>
            <a:chOff x="2987824" y="598611"/>
            <a:chExt cx="5814392" cy="886173"/>
          </a:xfrm>
        </p:grpSpPr>
        <p:sp>
          <p:nvSpPr>
            <p:cNvPr id="23" name="Line 5"/>
            <p:cNvSpPr>
              <a:spLocks noChangeShapeType="1"/>
            </p:cNvSpPr>
            <p:nvPr/>
          </p:nvSpPr>
          <p:spPr bwMode="auto">
            <a:xfrm flipH="1">
              <a:off x="2987824" y="908720"/>
              <a:ext cx="576064" cy="576064"/>
            </a:xfrm>
            <a:prstGeom prst="line">
              <a:avLst/>
            </a:prstGeom>
            <a:noFill/>
            <a:ln w="38100" cap="sq">
              <a:solidFill>
                <a:schemeClr val="tx1"/>
              </a:solidFill>
              <a:round/>
              <a:headEnd type="none" w="sm" len="sm"/>
              <a:tailEnd type="arrow" w="med" len="med"/>
            </a:ln>
          </p:spPr>
          <p:txBody>
            <a:bodyPr wrap="none" anchor="ctr"/>
            <a:lstStyle/>
            <a:p>
              <a:endParaRPr lang="nl-NL" sz="1200"/>
            </a:p>
          </p:txBody>
        </p:sp>
        <p:sp>
          <p:nvSpPr>
            <p:cNvPr id="29" name="Tekstvak 28"/>
            <p:cNvSpPr txBox="1"/>
            <p:nvPr/>
          </p:nvSpPr>
          <p:spPr>
            <a:xfrm>
              <a:off x="3545632" y="598611"/>
              <a:ext cx="5256584" cy="369332"/>
            </a:xfrm>
            <a:prstGeom prst="rect">
              <a:avLst/>
            </a:prstGeom>
            <a:noFill/>
          </p:spPr>
          <p:txBody>
            <a:bodyPr wrap="square" rtlCol="0">
              <a:spAutoFit/>
            </a:bodyPr>
            <a:lstStyle/>
            <a:p>
              <a:r>
                <a:rPr lang="nl-NL" sz="1200" err="1"/>
                <a:t>Fletcher</a:t>
              </a:r>
              <a:r>
                <a:rPr lang="nl-NL" sz="1200"/>
                <a:t> index: </a:t>
              </a:r>
              <a:r>
                <a:rPr lang="nl-NL" sz="1200" err="1"/>
                <a:t>average</a:t>
              </a:r>
              <a:r>
                <a:rPr lang="nl-NL" sz="1200"/>
                <a:t> </a:t>
              </a:r>
              <a:r>
                <a:rPr lang="nl-NL" sz="1200" err="1"/>
                <a:t>threshold</a:t>
              </a:r>
              <a:r>
                <a:rPr lang="nl-NL" sz="1200"/>
                <a:t> @ 500, 1000 &amp; 2000 Hz</a:t>
              </a:r>
            </a:p>
          </p:txBody>
        </p:sp>
      </p:grpSp>
    </p:spTree>
    <p:extLst>
      <p:ext uri="{BB962C8B-B14F-4D97-AF65-F5344CB8AC3E}">
        <p14:creationId xmlns:p14="http://schemas.microsoft.com/office/powerpoint/2010/main" val="8996918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DAFC-9EDB-2CFF-04D1-14E6DCD0B732}"/>
              </a:ext>
            </a:extLst>
          </p:cNvPr>
          <p:cNvSpPr>
            <a:spLocks noGrp="1"/>
          </p:cNvSpPr>
          <p:nvPr>
            <p:ph type="title"/>
          </p:nvPr>
        </p:nvSpPr>
        <p:spPr/>
        <p:txBody>
          <a:bodyPr/>
          <a:lstStyle/>
          <a:p>
            <a:r>
              <a:rPr lang="en-NL"/>
              <a:t>Conductive HL</a:t>
            </a:r>
          </a:p>
        </p:txBody>
      </p:sp>
      <p:sp>
        <p:nvSpPr>
          <p:cNvPr id="3" name="Content Placeholder 2">
            <a:extLst>
              <a:ext uri="{FF2B5EF4-FFF2-40B4-BE49-F238E27FC236}">
                <a16:creationId xmlns:a16="http://schemas.microsoft.com/office/drawing/2014/main" id="{0974446C-D5CB-0857-A152-9757A1CE6027}"/>
              </a:ext>
            </a:extLst>
          </p:cNvPr>
          <p:cNvSpPr>
            <a:spLocks noGrp="1"/>
          </p:cNvSpPr>
          <p:nvPr>
            <p:ph idx="1"/>
          </p:nvPr>
        </p:nvSpPr>
        <p:spPr/>
        <p:txBody>
          <a:bodyPr/>
          <a:lstStyle/>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Damage to tympanic membrane</a:t>
            </a:r>
          </a:p>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Occlusion of the ear canal</a:t>
            </a:r>
          </a:p>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Otitis Media (fluid in middle ear)</a:t>
            </a:r>
          </a:p>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Otosclerosis (calcification of ossicles)</a:t>
            </a:r>
          </a:p>
          <a:p>
            <a:pPr marL="0" indent="0">
              <a:buNone/>
            </a:pPr>
            <a:endParaRPr lang="en-NL"/>
          </a:p>
        </p:txBody>
      </p:sp>
      <p:sp>
        <p:nvSpPr>
          <p:cNvPr id="4" name="Footer Placeholder 3">
            <a:extLst>
              <a:ext uri="{FF2B5EF4-FFF2-40B4-BE49-F238E27FC236}">
                <a16:creationId xmlns:a16="http://schemas.microsoft.com/office/drawing/2014/main" id="{303DE8FC-2D81-4A80-14FC-F06F789695E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49</a:t>
            </a:fld>
            <a:endParaRPr lang="nl-NL"/>
          </a:p>
        </p:txBody>
      </p:sp>
      <p:pic>
        <p:nvPicPr>
          <p:cNvPr id="5" name="Picture 4">
            <a:extLst>
              <a:ext uri="{FF2B5EF4-FFF2-40B4-BE49-F238E27FC236}">
                <a16:creationId xmlns:a16="http://schemas.microsoft.com/office/drawing/2014/main" id="{5B6ABDB5-2012-A9E1-B00C-C26FFB3462A1}"/>
              </a:ext>
            </a:extLst>
          </p:cNvPr>
          <p:cNvPicPr>
            <a:picLocks noChangeAspect="1"/>
          </p:cNvPicPr>
          <p:nvPr/>
        </p:nvPicPr>
        <p:blipFill>
          <a:blip r:embed="rId2"/>
          <a:stretch>
            <a:fillRect/>
          </a:stretch>
        </p:blipFill>
        <p:spPr>
          <a:xfrm>
            <a:off x="820010" y="3193507"/>
            <a:ext cx="2316448" cy="1820583"/>
          </a:xfrm>
          <a:prstGeom prst="rect">
            <a:avLst/>
          </a:prstGeom>
        </p:spPr>
      </p:pic>
      <p:pic>
        <p:nvPicPr>
          <p:cNvPr id="6" name="Picture 5">
            <a:extLst>
              <a:ext uri="{FF2B5EF4-FFF2-40B4-BE49-F238E27FC236}">
                <a16:creationId xmlns:a16="http://schemas.microsoft.com/office/drawing/2014/main" id="{AAC5B844-57A5-019B-F283-7DD63F66FC18}"/>
              </a:ext>
            </a:extLst>
          </p:cNvPr>
          <p:cNvPicPr>
            <a:picLocks noChangeAspect="1"/>
          </p:cNvPicPr>
          <p:nvPr/>
        </p:nvPicPr>
        <p:blipFill>
          <a:blip r:embed="rId3"/>
          <a:stretch>
            <a:fillRect/>
          </a:stretch>
        </p:blipFill>
        <p:spPr>
          <a:xfrm>
            <a:off x="6629959" y="3198319"/>
            <a:ext cx="1991753" cy="2443868"/>
          </a:xfrm>
          <a:prstGeom prst="rect">
            <a:avLst/>
          </a:prstGeom>
        </p:spPr>
      </p:pic>
      <p:pic>
        <p:nvPicPr>
          <p:cNvPr id="7" name="Picture 6">
            <a:extLst>
              <a:ext uri="{FF2B5EF4-FFF2-40B4-BE49-F238E27FC236}">
                <a16:creationId xmlns:a16="http://schemas.microsoft.com/office/drawing/2014/main" id="{9BADA590-F293-C2AD-71DC-C1EA10CE2D0E}"/>
              </a:ext>
            </a:extLst>
          </p:cNvPr>
          <p:cNvPicPr>
            <a:picLocks noChangeAspect="1"/>
          </p:cNvPicPr>
          <p:nvPr/>
        </p:nvPicPr>
        <p:blipFill>
          <a:blip r:embed="rId4"/>
          <a:stretch>
            <a:fillRect/>
          </a:stretch>
        </p:blipFill>
        <p:spPr>
          <a:xfrm>
            <a:off x="3515999" y="3196914"/>
            <a:ext cx="2734418" cy="1817176"/>
          </a:xfrm>
          <a:prstGeom prst="rect">
            <a:avLst/>
          </a:prstGeom>
        </p:spPr>
      </p:pic>
    </p:spTree>
    <p:extLst>
      <p:ext uri="{BB962C8B-B14F-4D97-AF65-F5344CB8AC3E}">
        <p14:creationId xmlns:p14="http://schemas.microsoft.com/office/powerpoint/2010/main" val="197411888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0F7F5-BF0B-FE45-9F84-F27FCE612794}"/>
              </a:ext>
            </a:extLst>
          </p:cNvPr>
          <p:cNvSpPr>
            <a:spLocks noGrp="1"/>
          </p:cNvSpPr>
          <p:nvPr>
            <p:ph type="title"/>
          </p:nvPr>
        </p:nvSpPr>
        <p:spPr/>
        <p:txBody>
          <a:bodyPr/>
          <a:lstStyle/>
          <a:p>
            <a:r>
              <a:rPr lang="en-US"/>
              <a:t>Sound pressure levels &amp; decibel (dB)</a:t>
            </a:r>
          </a:p>
        </p:txBody>
      </p:sp>
      <p:sp>
        <p:nvSpPr>
          <p:cNvPr id="5" name="Content Placeholder 4">
            <a:extLst>
              <a:ext uri="{FF2B5EF4-FFF2-40B4-BE49-F238E27FC236}">
                <a16:creationId xmlns:a16="http://schemas.microsoft.com/office/drawing/2014/main" id="{86F1E1BC-739F-134D-9E47-4F8CEC647572}"/>
              </a:ext>
            </a:extLst>
          </p:cNvPr>
          <p:cNvSpPr>
            <a:spLocks noGrp="1"/>
          </p:cNvSpPr>
          <p:nvPr>
            <p:ph idx="1"/>
          </p:nvPr>
        </p:nvSpPr>
        <p:spPr/>
        <p:txBody>
          <a:bodyPr/>
          <a:lstStyle/>
          <a:p>
            <a:r>
              <a:rPr lang="en-US"/>
              <a:t>Decibel sound pressure level (dB SPL): de change in pressure (p) of a sound source re atmospheric pressure (p</a:t>
            </a:r>
            <a:r>
              <a:rPr lang="en-US" baseline="-25000"/>
              <a:t>0</a:t>
            </a:r>
            <a:r>
              <a:rPr lang="en-US"/>
              <a:t>). </a:t>
            </a:r>
          </a:p>
          <a:p>
            <a:pPr lvl="1"/>
            <a:r>
              <a:rPr lang="en-US"/>
              <a:t>Doubling		+ 6dB</a:t>
            </a:r>
          </a:p>
          <a:p>
            <a:pPr lvl="1"/>
            <a:r>
              <a:rPr lang="en-US"/>
              <a:t>x10		+20 dB </a:t>
            </a:r>
          </a:p>
        </p:txBody>
      </p:sp>
      <p:sp>
        <p:nvSpPr>
          <p:cNvPr id="2" name="Footer Placeholder 1">
            <a:extLst>
              <a:ext uri="{FF2B5EF4-FFF2-40B4-BE49-F238E27FC236}">
                <a16:creationId xmlns:a16="http://schemas.microsoft.com/office/drawing/2014/main" id="{B898E457-1F6B-9548-992E-C050F0C46737}"/>
              </a:ext>
            </a:extLst>
          </p:cNvPr>
          <p:cNvSpPr>
            <a:spLocks noGrp="1"/>
          </p:cNvSpPr>
          <p:nvPr>
            <p:ph type="ftr" sz="quarter" idx="11"/>
          </p:nvPr>
        </p:nvSpPr>
        <p:spPr/>
        <p:txBody>
          <a:bodyPr/>
          <a:lstStyle/>
          <a:p>
            <a:pPr>
              <a:defRPr/>
            </a:pPr>
            <a:r>
              <a:rPr lang="nl-NL"/>
              <a:t>	</a:t>
            </a:r>
            <a:fld id="{6BA64532-E1AD-44C9-A478-11DC0B159398}" type="slidenum">
              <a:rPr lang="nl-NL" smtClean="0"/>
              <a:pPr>
                <a:defRPr/>
              </a:pPr>
              <a:t>5</a:t>
            </a:fld>
            <a:endParaRPr lang="nl-NL"/>
          </a:p>
        </p:txBody>
      </p:sp>
      <p:graphicFrame>
        <p:nvGraphicFramePr>
          <p:cNvPr id="6" name="Table 5">
            <a:extLst>
              <a:ext uri="{FF2B5EF4-FFF2-40B4-BE49-F238E27FC236}">
                <a16:creationId xmlns:a16="http://schemas.microsoft.com/office/drawing/2014/main" id="{0813CBE3-6409-B648-A58F-BEF7E4CFB300}"/>
              </a:ext>
            </a:extLst>
          </p:cNvPr>
          <p:cNvGraphicFramePr>
            <a:graphicFrameLocks noGrp="1"/>
          </p:cNvGraphicFramePr>
          <p:nvPr>
            <p:extLst>
              <p:ext uri="{D42A27DB-BD31-4B8C-83A1-F6EECF244321}">
                <p14:modId xmlns:p14="http://schemas.microsoft.com/office/powerpoint/2010/main" val="3097802243"/>
              </p:ext>
            </p:extLst>
          </p:nvPr>
        </p:nvGraphicFramePr>
        <p:xfrm>
          <a:off x="757238" y="3429000"/>
          <a:ext cx="4064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26058755"/>
                    </a:ext>
                  </a:extLst>
                </a:gridCol>
                <a:gridCol w="2032000">
                  <a:extLst>
                    <a:ext uri="{9D8B030D-6E8A-4147-A177-3AD203B41FA5}">
                      <a16:colId xmlns:a16="http://schemas.microsoft.com/office/drawing/2014/main" val="798641656"/>
                    </a:ext>
                  </a:extLst>
                </a:gridCol>
              </a:tblGrid>
              <a:tr h="370840">
                <a:tc>
                  <a:txBody>
                    <a:bodyPr/>
                    <a:lstStyle/>
                    <a:p>
                      <a:r>
                        <a:rPr lang="en-US"/>
                        <a:t>Fraction (p/p</a:t>
                      </a:r>
                      <a:r>
                        <a:rPr lang="en-US" baseline="-25000"/>
                        <a:t>0</a:t>
                      </a:r>
                      <a:r>
                        <a:rPr lang="en-US" baseline="0"/>
                        <a:t>)</a:t>
                      </a:r>
                      <a:endParaRPr lang="en-US"/>
                    </a:p>
                  </a:txBody>
                  <a:tcPr/>
                </a:tc>
                <a:tc>
                  <a:txBody>
                    <a:bodyPr/>
                    <a:lstStyle/>
                    <a:p>
                      <a:r>
                        <a:rPr lang="en-US"/>
                        <a:t>dB</a:t>
                      </a:r>
                    </a:p>
                  </a:txBody>
                  <a:tcPr/>
                </a:tc>
                <a:extLst>
                  <a:ext uri="{0D108BD9-81ED-4DB2-BD59-A6C34878D82A}">
                    <a16:rowId xmlns:a16="http://schemas.microsoft.com/office/drawing/2014/main" val="382829194"/>
                  </a:ext>
                </a:extLst>
              </a:tr>
              <a:tr h="370840">
                <a:tc>
                  <a:txBody>
                    <a:bodyPr/>
                    <a:lstStyle/>
                    <a:p>
                      <a:r>
                        <a:rPr lang="en-US"/>
                        <a:t>2</a:t>
                      </a:r>
                    </a:p>
                  </a:txBody>
                  <a:tcPr/>
                </a:tc>
                <a:tc>
                  <a:txBody>
                    <a:bodyPr/>
                    <a:lstStyle/>
                    <a:p>
                      <a:r>
                        <a:rPr lang="en-US"/>
                        <a:t>6</a:t>
                      </a:r>
                    </a:p>
                  </a:txBody>
                  <a:tcPr/>
                </a:tc>
                <a:extLst>
                  <a:ext uri="{0D108BD9-81ED-4DB2-BD59-A6C34878D82A}">
                    <a16:rowId xmlns:a16="http://schemas.microsoft.com/office/drawing/2014/main" val="1992100514"/>
                  </a:ext>
                </a:extLst>
              </a:tr>
              <a:tr h="370840">
                <a:tc>
                  <a:txBody>
                    <a:bodyPr/>
                    <a:lstStyle/>
                    <a:p>
                      <a:r>
                        <a:rPr lang="en-US"/>
                        <a:t>10</a:t>
                      </a:r>
                    </a:p>
                  </a:txBody>
                  <a:tcPr/>
                </a:tc>
                <a:tc>
                  <a:txBody>
                    <a:bodyPr/>
                    <a:lstStyle/>
                    <a:p>
                      <a:r>
                        <a:rPr lang="en-US"/>
                        <a:t>20</a:t>
                      </a:r>
                    </a:p>
                  </a:txBody>
                  <a:tcPr/>
                </a:tc>
                <a:extLst>
                  <a:ext uri="{0D108BD9-81ED-4DB2-BD59-A6C34878D82A}">
                    <a16:rowId xmlns:a16="http://schemas.microsoft.com/office/drawing/2014/main" val="983205465"/>
                  </a:ext>
                </a:extLst>
              </a:tr>
              <a:tr h="370840">
                <a:tc>
                  <a:txBody>
                    <a:bodyPr/>
                    <a:lstStyle/>
                    <a:p>
                      <a:r>
                        <a:rPr lang="en-US"/>
                        <a:t>100</a:t>
                      </a:r>
                    </a:p>
                  </a:txBody>
                  <a:tcPr/>
                </a:tc>
                <a:tc>
                  <a:txBody>
                    <a:bodyPr/>
                    <a:lstStyle/>
                    <a:p>
                      <a:r>
                        <a:rPr lang="en-US"/>
                        <a:t>40</a:t>
                      </a:r>
                    </a:p>
                  </a:txBody>
                  <a:tcPr/>
                </a:tc>
                <a:extLst>
                  <a:ext uri="{0D108BD9-81ED-4DB2-BD59-A6C34878D82A}">
                    <a16:rowId xmlns:a16="http://schemas.microsoft.com/office/drawing/2014/main" val="1765324708"/>
                  </a:ext>
                </a:extLst>
              </a:tr>
              <a:tr h="370840">
                <a:tc>
                  <a:txBody>
                    <a:bodyPr/>
                    <a:lstStyle/>
                    <a:p>
                      <a:r>
                        <a:rPr lang="en-US"/>
                        <a:t>1000</a:t>
                      </a:r>
                    </a:p>
                  </a:txBody>
                  <a:tcPr/>
                </a:tc>
                <a:tc>
                  <a:txBody>
                    <a:bodyPr/>
                    <a:lstStyle/>
                    <a:p>
                      <a:r>
                        <a:rPr lang="en-US"/>
                        <a:t>60</a:t>
                      </a:r>
                    </a:p>
                  </a:txBody>
                  <a:tcPr/>
                </a:tc>
                <a:extLst>
                  <a:ext uri="{0D108BD9-81ED-4DB2-BD59-A6C34878D82A}">
                    <a16:rowId xmlns:a16="http://schemas.microsoft.com/office/drawing/2014/main" val="1053810868"/>
                  </a:ext>
                </a:extLst>
              </a:tr>
              <a:tr h="370840">
                <a:tc>
                  <a:txBody>
                    <a:bodyPr/>
                    <a:lstStyle/>
                    <a:p>
                      <a:r>
                        <a:rPr lang="en-US"/>
                        <a:t>10000</a:t>
                      </a:r>
                    </a:p>
                  </a:txBody>
                  <a:tcPr/>
                </a:tc>
                <a:tc>
                  <a:txBody>
                    <a:bodyPr/>
                    <a:lstStyle/>
                    <a:p>
                      <a:r>
                        <a:rPr lang="en-US"/>
                        <a:t>80</a:t>
                      </a:r>
                    </a:p>
                  </a:txBody>
                  <a:tcPr/>
                </a:tc>
                <a:extLst>
                  <a:ext uri="{0D108BD9-81ED-4DB2-BD59-A6C34878D82A}">
                    <a16:rowId xmlns:a16="http://schemas.microsoft.com/office/drawing/2014/main" val="2731440604"/>
                  </a:ext>
                </a:extLst>
              </a:tr>
            </a:tbl>
          </a:graphicData>
        </a:graphic>
      </p:graphicFrame>
      <p:pic>
        <p:nvPicPr>
          <p:cNvPr id="7" name="Picture 6">
            <a:extLst>
              <a:ext uri="{FF2B5EF4-FFF2-40B4-BE49-F238E27FC236}">
                <a16:creationId xmlns:a16="http://schemas.microsoft.com/office/drawing/2014/main" id="{50617DB3-A705-1048-8E64-7F45A8141C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3224" y="2779608"/>
            <a:ext cx="3138488" cy="3138488"/>
          </a:xfrm>
          <a:prstGeom prst="rect">
            <a:avLst/>
          </a:prstGeom>
        </p:spPr>
      </p:pic>
      <p:sp>
        <p:nvSpPr>
          <p:cNvPr id="3" name="TextBox 2">
            <a:extLst>
              <a:ext uri="{FF2B5EF4-FFF2-40B4-BE49-F238E27FC236}">
                <a16:creationId xmlns:a16="http://schemas.microsoft.com/office/drawing/2014/main" id="{AF9D8A02-B29D-4F88-1384-D4219DB38046}"/>
              </a:ext>
            </a:extLst>
          </p:cNvPr>
          <p:cNvSpPr txBox="1"/>
          <p:nvPr/>
        </p:nvSpPr>
        <p:spPr>
          <a:xfrm>
            <a:off x="757487" y="5714286"/>
            <a:ext cx="470770" cy="369332"/>
          </a:xfrm>
          <a:prstGeom prst="rect">
            <a:avLst/>
          </a:prstGeom>
          <a:noFill/>
        </p:spPr>
        <p:txBody>
          <a:bodyPr wrap="none" rtlCol="0">
            <a:spAutoFit/>
          </a:bodyPr>
          <a:lstStyle/>
          <a:p>
            <a:r>
              <a:rPr lang="en-NL" sz="1800">
                <a:latin typeface="+mn-lt"/>
              </a:rPr>
              <a:t>etc</a:t>
            </a:r>
          </a:p>
        </p:txBody>
      </p:sp>
    </p:spTree>
    <p:extLst>
      <p:ext uri="{BB962C8B-B14F-4D97-AF65-F5344CB8AC3E}">
        <p14:creationId xmlns:p14="http://schemas.microsoft.com/office/powerpoint/2010/main" val="419341141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Hair cells and cell bodies</a:t>
            </a:r>
            <a:br>
              <a:rPr lang="en-US"/>
            </a:br>
            <a:r>
              <a:rPr lang="en-US"/>
              <a:t>confocal microscopy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288" y="1988840"/>
            <a:ext cx="4775725" cy="4031704"/>
          </a:xfrm>
        </p:spPr>
      </p:pic>
      <p:sp>
        <p:nvSpPr>
          <p:cNvPr id="3" name="TextBox 2"/>
          <p:cNvSpPr txBox="1"/>
          <p:nvPr/>
        </p:nvSpPr>
        <p:spPr>
          <a:xfrm>
            <a:off x="6228184" y="2204864"/>
            <a:ext cx="1643063" cy="1546577"/>
          </a:xfrm>
          <a:prstGeom prst="rect">
            <a:avLst/>
          </a:prstGeom>
          <a:noFill/>
        </p:spPr>
        <p:txBody>
          <a:bodyPr wrap="square" rtlCol="0">
            <a:spAutoFit/>
          </a:bodyPr>
          <a:lstStyle/>
          <a:p>
            <a:r>
              <a:rPr lang="en-US"/>
              <a:t>Green:</a:t>
            </a:r>
          </a:p>
          <a:p>
            <a:r>
              <a:rPr lang="en-US"/>
              <a:t>Hair cells</a:t>
            </a:r>
          </a:p>
          <a:p>
            <a:endParaRPr lang="en-US"/>
          </a:p>
          <a:p>
            <a:r>
              <a:rPr lang="en-US"/>
              <a:t>Red: spiral ganglion cell bodies </a:t>
            </a:r>
          </a:p>
          <a:p>
            <a:endParaRPr lang="en-US"/>
          </a:p>
          <a:p>
            <a:r>
              <a:rPr lang="en-US"/>
              <a:t>Blue: cell bodies</a:t>
            </a:r>
          </a:p>
        </p:txBody>
      </p:sp>
    </p:spTree>
    <p:extLst>
      <p:ext uri="{BB962C8B-B14F-4D97-AF65-F5344CB8AC3E}">
        <p14:creationId xmlns:p14="http://schemas.microsoft.com/office/powerpoint/2010/main" val="523126293"/>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12C4-6194-6203-FB16-A826DE64F077}"/>
              </a:ext>
            </a:extLst>
          </p:cNvPr>
          <p:cNvSpPr>
            <a:spLocks noGrp="1"/>
          </p:cNvSpPr>
          <p:nvPr>
            <p:ph type="title"/>
          </p:nvPr>
        </p:nvSpPr>
        <p:spPr/>
        <p:txBody>
          <a:bodyPr/>
          <a:lstStyle/>
          <a:p>
            <a:r>
              <a:rPr lang="en-NL"/>
              <a:t>Sensorineural HL</a:t>
            </a:r>
          </a:p>
        </p:txBody>
      </p:sp>
      <p:sp>
        <p:nvSpPr>
          <p:cNvPr id="3" name="Content Placeholder 2">
            <a:extLst>
              <a:ext uri="{FF2B5EF4-FFF2-40B4-BE49-F238E27FC236}">
                <a16:creationId xmlns:a16="http://schemas.microsoft.com/office/drawing/2014/main" id="{7BD56C7E-88B6-F0D2-C015-F8B57E64DB8E}"/>
              </a:ext>
            </a:extLst>
          </p:cNvPr>
          <p:cNvSpPr>
            <a:spLocks noGrp="1"/>
          </p:cNvSpPr>
          <p:nvPr>
            <p:ph idx="1"/>
          </p:nvPr>
        </p:nvSpPr>
        <p:spPr>
          <a:xfrm>
            <a:off x="522289" y="1814513"/>
            <a:ext cx="3761680" cy="4125912"/>
          </a:xfrm>
        </p:spPr>
        <p:txBody>
          <a:bodyPr/>
          <a:lstStyle/>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Damage to hair cells due to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innate vulnerability,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noise,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old age,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ototoxic drugs (certain antibiotics + chemo),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disease (meningitis), </a:t>
            </a:r>
          </a:p>
          <a:p>
            <a:pPr lvl="1"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a:t>genetic.</a:t>
            </a:r>
          </a:p>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altLang="en-US" sz="2000"/>
          </a:p>
          <a:p>
            <a:pPr indent="-309605">
              <a:lnSpc>
                <a:spcPct val="81000"/>
              </a:lnSpc>
              <a:buFont typeface="Times New Roman" panose="02020603050405020304" pitchFamily="18" charset="0"/>
              <a:buChar char="•"/>
              <a:tabLst>
                <a:tab pos="311045"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2000"/>
              <a:t>Damage to auditory nerve, often due to acoustic neuroma.</a:t>
            </a:r>
          </a:p>
          <a:p>
            <a:endParaRPr lang="en-NL"/>
          </a:p>
        </p:txBody>
      </p:sp>
      <p:sp>
        <p:nvSpPr>
          <p:cNvPr id="4" name="Footer Placeholder 3">
            <a:extLst>
              <a:ext uri="{FF2B5EF4-FFF2-40B4-BE49-F238E27FC236}">
                <a16:creationId xmlns:a16="http://schemas.microsoft.com/office/drawing/2014/main" id="{C80A7010-4864-2EBB-2CCE-B3FF8D46FD09}"/>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51</a:t>
            </a:fld>
            <a:endParaRPr lang="nl-NL"/>
          </a:p>
        </p:txBody>
      </p:sp>
      <p:pic>
        <p:nvPicPr>
          <p:cNvPr id="2052" name="Picture 4" descr="Acoustic Neuroma - Causes, Symptoms, Diagnosis, Treatment">
            <a:extLst>
              <a:ext uri="{FF2B5EF4-FFF2-40B4-BE49-F238E27FC236}">
                <a16:creationId xmlns:a16="http://schemas.microsoft.com/office/drawing/2014/main" id="{AEAC3A07-3A28-4A93-EAF4-CA786F433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502860"/>
            <a:ext cx="2448272" cy="17137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A6BE8F5-6377-41C0-AD7E-9427C81698FC}"/>
              </a:ext>
            </a:extLst>
          </p:cNvPr>
          <p:cNvPicPr>
            <a:picLocks noChangeAspect="1"/>
          </p:cNvPicPr>
          <p:nvPr/>
        </p:nvPicPr>
        <p:blipFill>
          <a:blip r:embed="rId3"/>
          <a:stretch>
            <a:fillRect/>
          </a:stretch>
        </p:blipFill>
        <p:spPr>
          <a:xfrm>
            <a:off x="5728356" y="744466"/>
            <a:ext cx="2849617" cy="1587644"/>
          </a:xfrm>
          <a:prstGeom prst="rect">
            <a:avLst/>
          </a:prstGeom>
        </p:spPr>
      </p:pic>
      <p:pic>
        <p:nvPicPr>
          <p:cNvPr id="11" name="Picture 10">
            <a:extLst>
              <a:ext uri="{FF2B5EF4-FFF2-40B4-BE49-F238E27FC236}">
                <a16:creationId xmlns:a16="http://schemas.microsoft.com/office/drawing/2014/main" id="{DB7201E3-FDED-6EFC-C2CC-3B846CA558C4}"/>
              </a:ext>
            </a:extLst>
          </p:cNvPr>
          <p:cNvPicPr>
            <a:picLocks noChangeAspect="1"/>
          </p:cNvPicPr>
          <p:nvPr/>
        </p:nvPicPr>
        <p:blipFill>
          <a:blip r:embed="rId4"/>
          <a:stretch>
            <a:fillRect/>
          </a:stretch>
        </p:blipFill>
        <p:spPr>
          <a:xfrm>
            <a:off x="5772094" y="2606096"/>
            <a:ext cx="2849617" cy="1682631"/>
          </a:xfrm>
          <a:prstGeom prst="rect">
            <a:avLst/>
          </a:prstGeom>
        </p:spPr>
      </p:pic>
      <p:pic>
        <p:nvPicPr>
          <p:cNvPr id="12" name="Picture 11">
            <a:extLst>
              <a:ext uri="{FF2B5EF4-FFF2-40B4-BE49-F238E27FC236}">
                <a16:creationId xmlns:a16="http://schemas.microsoft.com/office/drawing/2014/main" id="{C90053E0-CF37-A4E3-FFD0-181A25BC09F5}"/>
              </a:ext>
            </a:extLst>
          </p:cNvPr>
          <p:cNvPicPr>
            <a:picLocks noChangeAspect="1"/>
          </p:cNvPicPr>
          <p:nvPr/>
        </p:nvPicPr>
        <p:blipFill>
          <a:blip r:embed="rId5"/>
          <a:stretch>
            <a:fillRect/>
          </a:stretch>
        </p:blipFill>
        <p:spPr>
          <a:xfrm>
            <a:off x="5772094" y="4601867"/>
            <a:ext cx="2849617" cy="1614783"/>
          </a:xfrm>
          <a:prstGeom prst="rect">
            <a:avLst/>
          </a:prstGeom>
        </p:spPr>
      </p:pic>
    </p:spTree>
    <p:extLst>
      <p:ext uri="{BB962C8B-B14F-4D97-AF65-F5344CB8AC3E}">
        <p14:creationId xmlns:p14="http://schemas.microsoft.com/office/powerpoint/2010/main" val="183960581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0" descr="Audio Onderwijs.tif">
            <a:extLst>
              <a:ext uri="{FF2B5EF4-FFF2-40B4-BE49-F238E27FC236}">
                <a16:creationId xmlns:a16="http://schemas.microsoft.com/office/drawing/2014/main" id="{D97FA329-0C0E-C223-6031-AC9455A24A98}"/>
              </a:ext>
            </a:extLst>
          </p:cNvPr>
          <p:cNvPicPr>
            <a:picLocks noChangeAspect="1"/>
          </p:cNvPicPr>
          <p:nvPr/>
        </p:nvPicPr>
        <p:blipFill rotWithShape="1">
          <a:blip r:embed="rId3" cstate="print"/>
          <a:srcRect l="4362" t="5756" r="51824" b="67188"/>
          <a:stretch/>
        </p:blipFill>
        <p:spPr bwMode="auto">
          <a:xfrm>
            <a:off x="241405" y="2054199"/>
            <a:ext cx="4528239" cy="3873375"/>
          </a:xfrm>
          <a:prstGeom prst="rect">
            <a:avLst/>
          </a:prstGeom>
          <a:noFill/>
          <a:ln w="9525">
            <a:noFill/>
            <a:miter lim="800000"/>
            <a:headEnd/>
            <a:tailEnd/>
          </a:ln>
        </p:spPr>
      </p:pic>
      <p:sp>
        <p:nvSpPr>
          <p:cNvPr id="2" name="Title 1">
            <a:extLst>
              <a:ext uri="{FF2B5EF4-FFF2-40B4-BE49-F238E27FC236}">
                <a16:creationId xmlns:a16="http://schemas.microsoft.com/office/drawing/2014/main" id="{4F660605-96EA-395E-A1E3-CD3611AF9E01}"/>
              </a:ext>
            </a:extLst>
          </p:cNvPr>
          <p:cNvSpPr>
            <a:spLocks noGrp="1"/>
          </p:cNvSpPr>
          <p:nvPr>
            <p:ph type="title"/>
          </p:nvPr>
        </p:nvSpPr>
        <p:spPr/>
        <p:txBody>
          <a:bodyPr/>
          <a:lstStyle/>
          <a:p>
            <a:r>
              <a:rPr lang="en-NL"/>
              <a:t>Audiogram of a CHL</a:t>
            </a:r>
          </a:p>
        </p:txBody>
      </p:sp>
      <p:sp>
        <p:nvSpPr>
          <p:cNvPr id="4" name="Footer Placeholder 3">
            <a:extLst>
              <a:ext uri="{FF2B5EF4-FFF2-40B4-BE49-F238E27FC236}">
                <a16:creationId xmlns:a16="http://schemas.microsoft.com/office/drawing/2014/main" id="{4E67F7AB-CF15-3057-3811-83E4C7342BA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52</a:t>
            </a:fld>
            <a:endParaRPr lang="nl-NL"/>
          </a:p>
        </p:txBody>
      </p:sp>
      <p:pic>
        <p:nvPicPr>
          <p:cNvPr id="1026" name="Picture 2" descr="Image result for headphone td 39">
            <a:extLst>
              <a:ext uri="{FF2B5EF4-FFF2-40B4-BE49-F238E27FC236}">
                <a16:creationId xmlns:a16="http://schemas.microsoft.com/office/drawing/2014/main" id="{F369708F-F327-9762-00C7-713E25DB2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513" y="3789040"/>
            <a:ext cx="2235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nd Field">
            <a:extLst>
              <a:ext uri="{FF2B5EF4-FFF2-40B4-BE49-F238E27FC236}">
                <a16:creationId xmlns:a16="http://schemas.microsoft.com/office/drawing/2014/main" id="{14253568-D4FF-C3AA-C0AF-1384F11A9A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540644"/>
            <a:ext cx="3491880" cy="211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65190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497593" y="900930"/>
            <a:ext cx="8100000" cy="533400"/>
          </a:xfrm>
        </p:spPr>
        <p:txBody>
          <a:bodyPr/>
          <a:lstStyle/>
          <a:p>
            <a:r>
              <a:rPr lang="nl-NL"/>
              <a:t>CHL </a:t>
            </a:r>
            <a:r>
              <a:rPr lang="nl-NL" err="1"/>
              <a:t>vs</a:t>
            </a:r>
            <a:r>
              <a:rPr lang="nl-NL"/>
              <a:t> SNHL</a:t>
            </a:r>
            <a:endParaRPr lang="en-US"/>
          </a:p>
        </p:txBody>
      </p:sp>
      <p:sp>
        <p:nvSpPr>
          <p:cNvPr id="20483" name="Tijdelijke aanduiding voor voettekst 3"/>
          <p:cNvSpPr>
            <a:spLocks noGrp="1"/>
          </p:cNvSpPr>
          <p:nvPr>
            <p:ph type="ftr" sz="quarter" idx="4294967295"/>
          </p:nvPr>
        </p:nvSpPr>
        <p:spPr bwMode="auto">
          <a:xfrm>
            <a:off x="5183188" y="8129588"/>
            <a:ext cx="3960812" cy="152400"/>
          </a:xfrm>
          <a:prstGeom prst="rect">
            <a:avLst/>
          </a:prstGeom>
          <a:noFill/>
          <a:ln>
            <a:miter lim="800000"/>
            <a:headEnd/>
            <a:tailEnd/>
          </a:ln>
        </p:spPr>
        <p:txBody>
          <a:bodyPr vert="horz" wrap="square" lIns="0" tIns="0" rIns="0" bIns="0" numCol="1" rtlCol="0" anchor="ctr" anchorCtr="0" compatLnSpc="1">
            <a:prstTxWarp prst="textNoShape">
              <a:avLst/>
            </a:prstTxWarp>
          </a:bodyPr>
          <a:lstStyle>
            <a:defPPr>
              <a:defRPr lang="nl-NL"/>
            </a:defPPr>
            <a:lvl1pPr algn="l" rtl="0" eaLnBrk="0" fontAlgn="base" hangingPunct="0">
              <a:lnSpc>
                <a:spcPts val="1200"/>
              </a:lnSpc>
              <a:spcBef>
                <a:spcPct val="0"/>
              </a:spcBef>
              <a:spcAft>
                <a:spcPct val="0"/>
              </a:spcAft>
              <a:defRPr sz="1000" kern="1200">
                <a:solidFill>
                  <a:schemeClr val="accent1"/>
                </a:solidFill>
                <a:latin typeface="Times New Roman" pitchFamily="18"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a:lstStyle>
          <a:p>
            <a:pPr>
              <a:tabLst>
                <a:tab pos="3068241" algn="r"/>
              </a:tabLst>
              <a:defRPr/>
            </a:pPr>
            <a:r>
              <a:rPr lang="nl-NL"/>
              <a:t>	</a:t>
            </a:r>
            <a:fld id="{90817C61-3AA5-4D42-956E-CFEE420DB621}" type="slidenum">
              <a:rPr lang="nl-NL" smtClean="0"/>
              <a:pPr>
                <a:tabLst>
                  <a:tab pos="3068241" algn="r"/>
                </a:tabLst>
                <a:defRPr/>
              </a:pPr>
              <a:t>53</a:t>
            </a:fld>
            <a:endParaRPr lang="nl-NL">
              <a:latin typeface="Arial" charset="0"/>
            </a:endParaRPr>
          </a:p>
        </p:txBody>
      </p:sp>
      <p:sp>
        <p:nvSpPr>
          <p:cNvPr id="20484" name="Rechthoek 9"/>
          <p:cNvSpPr>
            <a:spLocks noChangeArrowheads="1"/>
          </p:cNvSpPr>
          <p:nvPr/>
        </p:nvSpPr>
        <p:spPr bwMode="auto">
          <a:xfrm>
            <a:off x="6354367" y="1952627"/>
            <a:ext cx="702469" cy="108347"/>
          </a:xfrm>
          <a:prstGeom prst="rect">
            <a:avLst/>
          </a:prstGeom>
          <a:solidFill>
            <a:schemeClr val="bg1"/>
          </a:solidFill>
          <a:ln w="9525">
            <a:noFill/>
            <a:round/>
            <a:headEnd/>
            <a:tailEnd/>
          </a:ln>
        </p:spPr>
        <p:txBody>
          <a:bodyPr/>
          <a:lstStyle/>
          <a:p>
            <a:endParaRPr lang="en-US" sz="1350"/>
          </a:p>
        </p:txBody>
      </p:sp>
      <p:pic>
        <p:nvPicPr>
          <p:cNvPr id="20485" name="Afbeelding 10" descr="Audio Onderwijs.tif"/>
          <p:cNvPicPr>
            <a:picLocks noChangeAspect="1"/>
          </p:cNvPicPr>
          <p:nvPr/>
        </p:nvPicPr>
        <p:blipFill>
          <a:blip r:embed="rId3" cstate="print"/>
          <a:srcRect l="4362" t="5756" b="67188"/>
          <a:stretch>
            <a:fillRect/>
          </a:stretch>
        </p:blipFill>
        <p:spPr bwMode="auto">
          <a:xfrm>
            <a:off x="1439467" y="2402683"/>
            <a:ext cx="6216253" cy="2436019"/>
          </a:xfrm>
          <a:prstGeom prst="rect">
            <a:avLst/>
          </a:prstGeom>
          <a:noFill/>
          <a:ln w="9525">
            <a:noFill/>
            <a:miter lim="800000"/>
            <a:headEnd/>
            <a:tailEnd/>
          </a:ln>
        </p:spPr>
      </p:pic>
      <p:sp>
        <p:nvSpPr>
          <p:cNvPr id="10" name="Rectangle 2"/>
          <p:cNvSpPr txBox="1">
            <a:spLocks noChangeArrowheads="1"/>
          </p:cNvSpPr>
          <p:nvPr/>
        </p:nvSpPr>
        <p:spPr bwMode="auto">
          <a:xfrm>
            <a:off x="1691680" y="1883693"/>
            <a:ext cx="6061472" cy="400050"/>
          </a:xfrm>
          <a:prstGeom prst="rect">
            <a:avLst/>
          </a:prstGeom>
          <a:noFill/>
          <a:ln w="9525">
            <a:noFill/>
            <a:miter lim="800000"/>
            <a:headEnd/>
            <a:tailEnd/>
          </a:ln>
        </p:spPr>
        <p:txBody>
          <a:bodyPr lIns="0" tIns="0" rIns="0" bIns="0" anchor="ctr"/>
          <a:lstStyle/>
          <a:p>
            <a:pPr>
              <a:lnSpc>
                <a:spcPts val="3150"/>
              </a:lnSpc>
              <a:defRPr/>
            </a:pPr>
            <a:r>
              <a:rPr lang="nl-NL" b="1">
                <a:solidFill>
                  <a:schemeClr val="tx2"/>
                </a:solidFill>
                <a:latin typeface="+mj-lt"/>
                <a:ea typeface="+mj-ea"/>
                <a:cs typeface="+mj-cs"/>
              </a:rPr>
              <a:t>  </a:t>
            </a:r>
            <a:r>
              <a:rPr lang="nl-NL" b="1" err="1">
                <a:solidFill>
                  <a:schemeClr val="tx2"/>
                </a:solidFill>
                <a:latin typeface="+mj-lt"/>
                <a:ea typeface="+mj-ea"/>
                <a:cs typeface="+mj-cs"/>
              </a:rPr>
              <a:t>Conductive</a:t>
            </a:r>
            <a:r>
              <a:rPr lang="nl-NL" b="1">
                <a:solidFill>
                  <a:schemeClr val="tx2"/>
                </a:solidFill>
                <a:latin typeface="+mj-lt"/>
                <a:ea typeface="+mj-ea"/>
                <a:cs typeface="+mj-cs"/>
              </a:rPr>
              <a:t> HL	      </a:t>
            </a:r>
            <a:r>
              <a:rPr lang="nl-NL" b="1" err="1">
                <a:solidFill>
                  <a:schemeClr val="tx2"/>
                </a:solidFill>
                <a:latin typeface="+mj-lt"/>
                <a:ea typeface="+mj-ea"/>
                <a:cs typeface="+mj-cs"/>
              </a:rPr>
              <a:t>Sensorineural</a:t>
            </a:r>
            <a:r>
              <a:rPr lang="nl-NL" b="1">
                <a:solidFill>
                  <a:schemeClr val="tx2"/>
                </a:solidFill>
                <a:latin typeface="+mj-lt"/>
                <a:ea typeface="+mj-ea"/>
                <a:cs typeface="+mj-cs"/>
              </a:rPr>
              <a:t> HL</a:t>
            </a:r>
          </a:p>
        </p:txBody>
      </p:sp>
      <p:pic>
        <p:nvPicPr>
          <p:cNvPr id="20487" name="Picture 9"/>
          <p:cNvPicPr>
            <a:picLocks noChangeAspect="1" noChangeArrowheads="1"/>
          </p:cNvPicPr>
          <p:nvPr/>
        </p:nvPicPr>
        <p:blipFill>
          <a:blip r:embed="rId4" cstate="print">
            <a:clrChange>
              <a:clrFrom>
                <a:srgbClr val="FFFFFF"/>
              </a:clrFrom>
              <a:clrTo>
                <a:srgbClr val="FFFFFF">
                  <a:alpha val="0"/>
                </a:srgbClr>
              </a:clrTo>
            </a:clrChange>
          </a:blip>
          <a:srcRect l="35138" t="45493" r="23518" b="34575"/>
          <a:stretch>
            <a:fillRect/>
          </a:stretch>
        </p:blipFill>
        <p:spPr bwMode="auto">
          <a:xfrm>
            <a:off x="1547664" y="4941168"/>
            <a:ext cx="1404156" cy="541500"/>
          </a:xfrm>
          <a:prstGeom prst="rect">
            <a:avLst/>
          </a:prstGeom>
          <a:noFill/>
          <a:ln w="9525">
            <a:noFill/>
            <a:miter lim="800000"/>
            <a:headEnd/>
            <a:tailEnd/>
          </a:ln>
        </p:spPr>
      </p:pic>
      <p:cxnSp>
        <p:nvCxnSpPr>
          <p:cNvPr id="14" name="Rechte verbindingslijn met pijl 13"/>
          <p:cNvCxnSpPr/>
          <p:nvPr/>
        </p:nvCxnSpPr>
        <p:spPr>
          <a:xfrm>
            <a:off x="2951820" y="2780928"/>
            <a:ext cx="0" cy="4860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bwMode="auto">
          <a:xfrm>
            <a:off x="179512" y="6349130"/>
            <a:ext cx="3672408" cy="27003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41697" indent="-252413">
              <a:lnSpc>
                <a:spcPts val="1875"/>
              </a:lnSpc>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nl-NL" sz="900" i="1" err="1">
                <a:latin typeface="+mj-lt"/>
              </a:rPr>
              <a:t>Audiologieboek.nl</a:t>
            </a:r>
            <a:r>
              <a:rPr lang="nl-NL" sz="900" i="1">
                <a:latin typeface="+mj-lt"/>
              </a:rPr>
              <a:t>: Hoofdstuk 7.2.2.3 – Uitleg audiogram otosclerose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D7214-73AD-9A45-8456-FFA783AA390F}"/>
              </a:ext>
            </a:extLst>
          </p:cNvPr>
          <p:cNvSpPr>
            <a:spLocks noGrp="1"/>
          </p:cNvSpPr>
          <p:nvPr>
            <p:ph type="title"/>
          </p:nvPr>
        </p:nvSpPr>
        <p:spPr/>
        <p:txBody>
          <a:bodyPr/>
          <a:lstStyle/>
          <a:p>
            <a:r>
              <a:rPr lang="en-US"/>
              <a:t>Causes of SNHL</a:t>
            </a:r>
          </a:p>
        </p:txBody>
      </p:sp>
      <p:sp>
        <p:nvSpPr>
          <p:cNvPr id="4" name="Footer Placeholder 3">
            <a:extLst>
              <a:ext uri="{FF2B5EF4-FFF2-40B4-BE49-F238E27FC236}">
                <a16:creationId xmlns:a16="http://schemas.microsoft.com/office/drawing/2014/main" id="{8358390A-9F33-554A-88A3-E602905205DE}"/>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54</a:t>
            </a:fld>
            <a:endParaRPr lang="nl-NL"/>
          </a:p>
        </p:txBody>
      </p:sp>
      <p:pic>
        <p:nvPicPr>
          <p:cNvPr id="5" name="Picture 4">
            <a:extLst>
              <a:ext uri="{FF2B5EF4-FFF2-40B4-BE49-F238E27FC236}">
                <a16:creationId xmlns:a16="http://schemas.microsoft.com/office/drawing/2014/main" id="{609A2EC9-8ED9-AB41-A97F-5EC48DF80CB9}"/>
              </a:ext>
            </a:extLst>
          </p:cNvPr>
          <p:cNvPicPr>
            <a:picLocks noChangeAspect="1"/>
          </p:cNvPicPr>
          <p:nvPr/>
        </p:nvPicPr>
        <p:blipFill>
          <a:blip r:embed="rId2"/>
          <a:stretch>
            <a:fillRect/>
          </a:stretch>
        </p:blipFill>
        <p:spPr>
          <a:xfrm>
            <a:off x="1563311" y="1628800"/>
            <a:ext cx="6017378" cy="4392488"/>
          </a:xfrm>
          <a:prstGeom prst="rect">
            <a:avLst/>
          </a:prstGeom>
        </p:spPr>
      </p:pic>
    </p:spTree>
    <p:extLst>
      <p:ext uri="{BB962C8B-B14F-4D97-AF65-F5344CB8AC3E}">
        <p14:creationId xmlns:p14="http://schemas.microsoft.com/office/powerpoint/2010/main" val="1117798784"/>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2220-3885-D14F-9D25-99BDCA7E6975}"/>
              </a:ext>
            </a:extLst>
          </p:cNvPr>
          <p:cNvSpPr>
            <a:spLocks noGrp="1"/>
          </p:cNvSpPr>
          <p:nvPr>
            <p:ph type="title"/>
          </p:nvPr>
        </p:nvSpPr>
        <p:spPr/>
        <p:txBody>
          <a:bodyPr/>
          <a:lstStyle/>
          <a:p>
            <a:r>
              <a:rPr lang="en-NL"/>
              <a:t>Niet-erfelijke vormen van gehoorverlies</a:t>
            </a:r>
          </a:p>
        </p:txBody>
      </p:sp>
      <p:sp>
        <p:nvSpPr>
          <p:cNvPr id="3" name="Content Placeholder 2">
            <a:extLst>
              <a:ext uri="{FF2B5EF4-FFF2-40B4-BE49-F238E27FC236}">
                <a16:creationId xmlns:a16="http://schemas.microsoft.com/office/drawing/2014/main" id="{BB807BCC-DBBD-7747-8B55-F8E820FA915E}"/>
              </a:ext>
            </a:extLst>
          </p:cNvPr>
          <p:cNvSpPr>
            <a:spLocks noGrp="1"/>
          </p:cNvSpPr>
          <p:nvPr>
            <p:ph idx="1"/>
          </p:nvPr>
        </p:nvSpPr>
        <p:spPr>
          <a:xfrm>
            <a:off x="445220" y="1814513"/>
            <a:ext cx="8099425" cy="4125912"/>
          </a:xfrm>
        </p:spPr>
        <p:txBody>
          <a:bodyPr/>
          <a:lstStyle/>
          <a:p>
            <a:endParaRPr lang="en-NL"/>
          </a:p>
          <a:p>
            <a:pPr marL="0" indent="0">
              <a:buNone/>
            </a:pPr>
            <a:r>
              <a:rPr lang="en-NL"/>
              <a:t>Twee belangrijke vormen die veel impact kunnen hebben</a:t>
            </a:r>
          </a:p>
          <a:p>
            <a:pPr lvl="1"/>
            <a:r>
              <a:rPr lang="en-NL"/>
              <a:t>Meningitis</a:t>
            </a:r>
          </a:p>
          <a:p>
            <a:pPr lvl="1"/>
            <a:r>
              <a:rPr lang="en-NL"/>
              <a:t>Cytomegalovirus (CMV)</a:t>
            </a:r>
          </a:p>
        </p:txBody>
      </p:sp>
      <p:sp>
        <p:nvSpPr>
          <p:cNvPr id="4" name="Footer Placeholder 3">
            <a:extLst>
              <a:ext uri="{FF2B5EF4-FFF2-40B4-BE49-F238E27FC236}">
                <a16:creationId xmlns:a16="http://schemas.microsoft.com/office/drawing/2014/main" id="{6744F3FB-94C2-E94A-9031-B5A39F3A65C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55</a:t>
            </a:fld>
            <a:endParaRPr lang="nl-NL"/>
          </a:p>
        </p:txBody>
      </p:sp>
      <p:pic>
        <p:nvPicPr>
          <p:cNvPr id="3074" name="Picture 2" descr="June is National CMV Awareness Month - Week 2 &quot;CMV is serious ...">
            <a:extLst>
              <a:ext uri="{FF2B5EF4-FFF2-40B4-BE49-F238E27FC236}">
                <a16:creationId xmlns:a16="http://schemas.microsoft.com/office/drawing/2014/main" id="{AB54A5F2-D70B-9141-8036-A68BBA3FAB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4950" y="3306763"/>
            <a:ext cx="287020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1E89B7D-3EB4-6F4A-BB00-13ED36EE2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6425" y="3537397"/>
            <a:ext cx="3105626" cy="2601466"/>
          </a:xfrm>
          <a:prstGeom prst="rect">
            <a:avLst/>
          </a:prstGeom>
        </p:spPr>
      </p:pic>
    </p:spTree>
    <p:extLst>
      <p:ext uri="{BB962C8B-B14F-4D97-AF65-F5344CB8AC3E}">
        <p14:creationId xmlns:p14="http://schemas.microsoft.com/office/powerpoint/2010/main" val="259561172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45D2-C04A-3342-B48F-816AAE49A747}"/>
              </a:ext>
            </a:extLst>
          </p:cNvPr>
          <p:cNvSpPr>
            <a:spLocks noGrp="1"/>
          </p:cNvSpPr>
          <p:nvPr>
            <p:ph type="title"/>
          </p:nvPr>
        </p:nvSpPr>
        <p:spPr/>
        <p:txBody>
          <a:bodyPr/>
          <a:lstStyle/>
          <a:p>
            <a:r>
              <a:rPr lang="en-US"/>
              <a:t>Cytomegalovirus (CMV)</a:t>
            </a:r>
          </a:p>
        </p:txBody>
      </p:sp>
      <p:sp>
        <p:nvSpPr>
          <p:cNvPr id="4" name="Footer Placeholder 3">
            <a:extLst>
              <a:ext uri="{FF2B5EF4-FFF2-40B4-BE49-F238E27FC236}">
                <a16:creationId xmlns:a16="http://schemas.microsoft.com/office/drawing/2014/main" id="{07765884-6B7E-EA47-8158-FBAC188875D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56</a:t>
            </a:fld>
            <a:endParaRPr lang="nl-NL"/>
          </a:p>
        </p:txBody>
      </p:sp>
      <p:pic>
        <p:nvPicPr>
          <p:cNvPr id="11" name="Content Placeholder 10">
            <a:extLst>
              <a:ext uri="{FF2B5EF4-FFF2-40B4-BE49-F238E27FC236}">
                <a16:creationId xmlns:a16="http://schemas.microsoft.com/office/drawing/2014/main" id="{37CC4911-7863-1949-88BA-1545727B676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0485" y="1700808"/>
            <a:ext cx="7680794" cy="4557960"/>
          </a:xfrm>
        </p:spPr>
      </p:pic>
      <p:sp>
        <p:nvSpPr>
          <p:cNvPr id="5" name="Rounded Rectangle 4">
            <a:extLst>
              <a:ext uri="{FF2B5EF4-FFF2-40B4-BE49-F238E27FC236}">
                <a16:creationId xmlns:a16="http://schemas.microsoft.com/office/drawing/2014/main" id="{8FA445B2-37F7-6144-8EC6-B4C6B651A098}"/>
              </a:ext>
            </a:extLst>
          </p:cNvPr>
          <p:cNvSpPr/>
          <p:nvPr/>
        </p:nvSpPr>
        <p:spPr>
          <a:xfrm>
            <a:off x="1619672" y="3717032"/>
            <a:ext cx="2736304" cy="17281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4F971526-EB82-C14F-9DC9-7E728B642C1E}"/>
              </a:ext>
            </a:extLst>
          </p:cNvPr>
          <p:cNvSpPr txBox="1"/>
          <p:nvPr/>
        </p:nvSpPr>
        <p:spPr>
          <a:xfrm>
            <a:off x="3707904" y="2708920"/>
            <a:ext cx="3816424" cy="830997"/>
          </a:xfrm>
          <a:prstGeom prst="rect">
            <a:avLst/>
          </a:prstGeom>
          <a:noFill/>
        </p:spPr>
        <p:txBody>
          <a:bodyPr wrap="square" rtlCol="0">
            <a:spAutoFit/>
          </a:bodyPr>
          <a:lstStyle/>
          <a:p>
            <a:r>
              <a:rPr lang="en-GB">
                <a:latin typeface="+mn-lt"/>
              </a:rPr>
              <a:t>F</a:t>
            </a:r>
            <a:r>
              <a:rPr lang="en-NL">
                <a:latin typeface="+mn-lt"/>
              </a:rPr>
              <a:t>ollow-up tot 6 jaar, meeste effect binnen 0-3 jaren</a:t>
            </a:r>
          </a:p>
        </p:txBody>
      </p:sp>
    </p:spTree>
    <p:extLst>
      <p:ext uri="{BB962C8B-B14F-4D97-AF65-F5344CB8AC3E}">
        <p14:creationId xmlns:p14="http://schemas.microsoft.com/office/powerpoint/2010/main" val="6874483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7A587E-A216-894D-9F93-E0E1310F40A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57</a:t>
            </a:fld>
            <a:endParaRPr lang="nl-NL"/>
          </a:p>
        </p:txBody>
      </p:sp>
      <p:pic>
        <p:nvPicPr>
          <p:cNvPr id="5" name="Picture 4">
            <a:extLst>
              <a:ext uri="{FF2B5EF4-FFF2-40B4-BE49-F238E27FC236}">
                <a16:creationId xmlns:a16="http://schemas.microsoft.com/office/drawing/2014/main" id="{85EE73CE-2AF1-A34E-9738-B64602AF87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12687"/>
            <a:ext cx="9144000" cy="5032626"/>
          </a:xfrm>
          <a:prstGeom prst="rect">
            <a:avLst/>
          </a:prstGeom>
        </p:spPr>
      </p:pic>
      <p:sp>
        <p:nvSpPr>
          <p:cNvPr id="2" name="TextBox 1">
            <a:extLst>
              <a:ext uri="{FF2B5EF4-FFF2-40B4-BE49-F238E27FC236}">
                <a16:creationId xmlns:a16="http://schemas.microsoft.com/office/drawing/2014/main" id="{A75AA290-1A3E-FD40-9CB4-2ABE846B2958}"/>
              </a:ext>
            </a:extLst>
          </p:cNvPr>
          <p:cNvSpPr txBox="1"/>
          <p:nvPr/>
        </p:nvSpPr>
        <p:spPr>
          <a:xfrm>
            <a:off x="2411760" y="1052736"/>
            <a:ext cx="5400600" cy="830997"/>
          </a:xfrm>
          <a:prstGeom prst="rect">
            <a:avLst/>
          </a:prstGeom>
          <a:noFill/>
        </p:spPr>
        <p:txBody>
          <a:bodyPr wrap="square" rtlCol="0">
            <a:spAutoFit/>
          </a:bodyPr>
          <a:lstStyle/>
          <a:p>
            <a:r>
              <a:rPr lang="en-GB">
                <a:latin typeface="+mn-lt"/>
              </a:rPr>
              <a:t>B</a:t>
            </a:r>
            <a:r>
              <a:rPr lang="en-NL">
                <a:latin typeface="+mn-lt"/>
              </a:rPr>
              <a:t>ij congenticaal unilateraal verlies:gehoor permanent at risk</a:t>
            </a:r>
          </a:p>
        </p:txBody>
      </p:sp>
    </p:spTree>
    <p:extLst>
      <p:ext uri="{BB962C8B-B14F-4D97-AF65-F5344CB8AC3E}">
        <p14:creationId xmlns:p14="http://schemas.microsoft.com/office/powerpoint/2010/main" val="394550804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03E44-ED12-EB45-84AA-BE5958BA6369}"/>
              </a:ext>
            </a:extLst>
          </p:cNvPr>
          <p:cNvSpPr>
            <a:spLocks noGrp="1"/>
          </p:cNvSpPr>
          <p:nvPr>
            <p:ph type="title"/>
          </p:nvPr>
        </p:nvSpPr>
        <p:spPr/>
        <p:txBody>
          <a:bodyPr/>
          <a:lstStyle/>
          <a:p>
            <a:r>
              <a:rPr lang="en-US"/>
              <a:t>Age-related HL (Presbycusis) in western world vs non-western world</a:t>
            </a:r>
          </a:p>
        </p:txBody>
      </p:sp>
      <p:pic>
        <p:nvPicPr>
          <p:cNvPr id="6" name="Content Placeholder 5">
            <a:extLst>
              <a:ext uri="{FF2B5EF4-FFF2-40B4-BE49-F238E27FC236}">
                <a16:creationId xmlns:a16="http://schemas.microsoft.com/office/drawing/2014/main" id="{0CCA1AA8-35EC-8746-9A11-E1468D9ADF3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547664" y="1822898"/>
            <a:ext cx="5791994" cy="4125912"/>
          </a:xfrm>
        </p:spPr>
      </p:pic>
      <p:sp>
        <p:nvSpPr>
          <p:cNvPr id="4" name="Footer Placeholder 3">
            <a:extLst>
              <a:ext uri="{FF2B5EF4-FFF2-40B4-BE49-F238E27FC236}">
                <a16:creationId xmlns:a16="http://schemas.microsoft.com/office/drawing/2014/main" id="{6C14C034-A866-C847-B3F1-CB7AE18381AF}"/>
              </a:ext>
            </a:extLst>
          </p:cNvPr>
          <p:cNvSpPr>
            <a:spLocks noGrp="1"/>
          </p:cNvSpPr>
          <p:nvPr>
            <p:ph type="ftr" sz="quarter" idx="11"/>
          </p:nvPr>
        </p:nvSpPr>
        <p:spPr/>
        <p:txBody>
          <a:bodyPr/>
          <a:lstStyle/>
          <a:p>
            <a:pPr>
              <a:defRPr/>
            </a:pPr>
            <a:r>
              <a:rPr lang="nl-NL"/>
              <a:t>	</a:t>
            </a:r>
            <a:fld id="{90817C61-3AA5-4D42-956E-CFEE420DB621}" type="slidenum">
              <a:rPr lang="nl-NL" smtClean="0"/>
              <a:pPr>
                <a:defRPr/>
              </a:pPr>
              <a:t>58</a:t>
            </a:fld>
            <a:endParaRPr lang="nl-NL"/>
          </a:p>
        </p:txBody>
      </p:sp>
      <p:sp>
        <p:nvSpPr>
          <p:cNvPr id="3" name="Rectangle 2">
            <a:extLst>
              <a:ext uri="{FF2B5EF4-FFF2-40B4-BE49-F238E27FC236}">
                <a16:creationId xmlns:a16="http://schemas.microsoft.com/office/drawing/2014/main" id="{B36978E9-E91B-8E42-AC64-52190C0A7042}"/>
              </a:ext>
            </a:extLst>
          </p:cNvPr>
          <p:cNvSpPr/>
          <p:nvPr/>
        </p:nvSpPr>
        <p:spPr>
          <a:xfrm>
            <a:off x="1292892" y="5939651"/>
            <a:ext cx="6953503" cy="276999"/>
          </a:xfrm>
          <a:prstGeom prst="rect">
            <a:avLst/>
          </a:prstGeom>
        </p:spPr>
        <p:txBody>
          <a:bodyPr wrap="square">
            <a:spAutoFit/>
          </a:bodyPr>
          <a:lstStyle/>
          <a:p>
            <a:pPr marL="304800" indent="-304800"/>
            <a:r>
              <a:rPr lang="en-US" sz="1200">
                <a:latin typeface="+mn-lt"/>
              </a:rPr>
              <a:t>ROSEN, et al., (1962). </a:t>
            </a:r>
            <a:r>
              <a:rPr lang="en-US" sz="1200" i="1">
                <a:latin typeface="+mn-lt"/>
              </a:rPr>
              <a:t>The Annals of Otology, Rhinology, and Laryngology</a:t>
            </a:r>
            <a:r>
              <a:rPr lang="en-US" sz="1200">
                <a:latin typeface="+mn-lt"/>
              </a:rPr>
              <a:t>, </a:t>
            </a:r>
            <a:r>
              <a:rPr lang="en-US" sz="1200" i="1">
                <a:latin typeface="+mn-lt"/>
              </a:rPr>
              <a:t>71</a:t>
            </a:r>
            <a:r>
              <a:rPr lang="en-US" sz="1200">
                <a:latin typeface="+mn-lt"/>
              </a:rPr>
              <a:t>, 727–43. </a:t>
            </a:r>
            <a:endParaRPr lang="en-US" sz="1200">
              <a:effectLst/>
              <a:latin typeface="+mn-lt"/>
            </a:endParaRPr>
          </a:p>
        </p:txBody>
      </p:sp>
    </p:spTree>
    <p:extLst>
      <p:ext uri="{BB962C8B-B14F-4D97-AF65-F5344CB8AC3E}">
        <p14:creationId xmlns:p14="http://schemas.microsoft.com/office/powerpoint/2010/main" val="293592007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30CBC73B-B1B5-6C4F-8C8F-643ED15D398E}"/>
              </a:ext>
            </a:extLst>
          </p:cNvPr>
          <p:cNvSpPr>
            <a:spLocks noGrp="1" noChangeArrowheads="1"/>
          </p:cNvSpPr>
          <p:nvPr>
            <p:ph type="title"/>
          </p:nvPr>
        </p:nvSpPr>
        <p:spPr>
          <a:xfrm>
            <a:off x="458640" y="404664"/>
            <a:ext cx="8226720" cy="1143360"/>
          </a:xfrm>
          <a:ln/>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altLang="en-US" sz="3628"/>
              <a:t>Typical Noise-induced HL</a:t>
            </a:r>
          </a:p>
        </p:txBody>
      </p:sp>
      <p:pic>
        <p:nvPicPr>
          <p:cNvPr id="12291" name="Picture 3">
            <a:extLst>
              <a:ext uri="{FF2B5EF4-FFF2-40B4-BE49-F238E27FC236}">
                <a16:creationId xmlns:a16="http://schemas.microsoft.com/office/drawing/2014/main" id="{578C1717-A69E-064D-837C-9D5B09A31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881" y="1665000"/>
            <a:ext cx="6206400" cy="41414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92881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5414D-5974-F858-C30C-367B1D7E4DDC}"/>
              </a:ext>
            </a:extLst>
          </p:cNvPr>
          <p:cNvSpPr>
            <a:spLocks noGrp="1"/>
          </p:cNvSpPr>
          <p:nvPr>
            <p:ph type="title"/>
          </p:nvPr>
        </p:nvSpPr>
        <p:spPr/>
        <p:txBody>
          <a:bodyPr/>
          <a:lstStyle/>
          <a:p>
            <a:r>
              <a:rPr lang="en-NL"/>
              <a:t>Question 1</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8D06B4D-8713-38F6-C67A-2F8C1B43E3A7}"/>
                  </a:ext>
                </a:extLst>
              </p:cNvPr>
              <p:cNvSpPr>
                <a:spLocks noGrp="1"/>
              </p:cNvSpPr>
              <p:nvPr>
                <p:ph idx="1"/>
              </p:nvPr>
            </p:nvSpPr>
            <p:spPr/>
            <p:txBody>
              <a:bodyPr/>
              <a:lstStyle/>
              <a:p>
                <a:pPr marL="0" indent="0">
                  <a:buNone/>
                </a:pPr>
                <a:r>
                  <a:rPr lang="en-US" dirty="0"/>
                  <a:t>What sound pressure level does the loudest possible sound on earth have?</a:t>
                </a:r>
              </a:p>
              <a:p>
                <a:pPr marL="0" indent="0">
                  <a:buNone/>
                </a:pPr>
                <a:r>
                  <a:rPr lang="en-US" dirty="0"/>
                  <a:t>Hint: </a:t>
                </a:r>
                <a:r>
                  <a:rPr lang="en-US" dirty="0">
                    <a:latin typeface="Cambria Math" charset="0"/>
                  </a:rPr>
                  <a:t>Calculation of sound pressure level is:</a:t>
                </a:r>
              </a:p>
              <a:p>
                <a:pPr marL="0" indent="0">
                  <a:buNone/>
                </a:pPr>
                <a:endParaRPr lang="en-US" dirty="0">
                  <a:latin typeface="Cambria Math"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𝐿</m:t>
                          </m:r>
                        </m:e>
                        <m:sub>
                          <m:r>
                            <a:rPr lang="en-US" i="1">
                              <a:latin typeface="Cambria Math" charset="0"/>
                            </a:rPr>
                            <m:t>𝑝</m:t>
                          </m:r>
                        </m:sub>
                      </m:sSub>
                      <m:r>
                        <a:rPr lang="en-US" i="1">
                          <a:latin typeface="Cambria Math" charset="0"/>
                        </a:rPr>
                        <m:t>=10⋅</m:t>
                      </m:r>
                      <m:sSub>
                        <m:sSubPr>
                          <m:ctrlPr>
                            <a:rPr lang="en-US" i="1">
                              <a:latin typeface="Cambria Math" panose="02040503050406030204" pitchFamily="18" charset="0"/>
                            </a:rPr>
                          </m:ctrlPr>
                        </m:sSubPr>
                        <m:e>
                          <m:r>
                            <a:rPr lang="en-US" i="1">
                              <a:latin typeface="Cambria Math" charset="0"/>
                            </a:rPr>
                            <m:t>𝑙𝑜𝑔</m:t>
                          </m:r>
                        </m:e>
                        <m:sub>
                          <m:r>
                            <a:rPr lang="en-US" i="1">
                              <a:latin typeface="Cambria Math" charset="0"/>
                            </a:rPr>
                            <m:t>10</m:t>
                          </m:r>
                        </m:sub>
                      </m:sSub>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charset="0"/>
                                    </a:rPr>
                                    <m:t>𝑝</m:t>
                                  </m:r>
                                </m:e>
                                <m:sup>
                                  <m:r>
                                    <a:rPr lang="en-US" i="1">
                                      <a:latin typeface="Cambria Math" charset="0"/>
                                    </a:rPr>
                                    <m:t>2</m:t>
                                  </m:r>
                                </m:sup>
                              </m:sSup>
                            </m:num>
                            <m:den>
                              <m:sSubSup>
                                <m:sSubSupPr>
                                  <m:ctrlPr>
                                    <a:rPr lang="en-US" i="1">
                                      <a:latin typeface="Cambria Math" panose="02040503050406030204" pitchFamily="18" charset="0"/>
                                    </a:rPr>
                                  </m:ctrlPr>
                                </m:sSubSupPr>
                                <m:e>
                                  <m:r>
                                    <a:rPr lang="en-US" i="1">
                                      <a:latin typeface="Cambria Math" charset="0"/>
                                    </a:rPr>
                                    <m:t>𝑝</m:t>
                                  </m:r>
                                </m:e>
                                <m:sub>
                                  <m:r>
                                    <a:rPr lang="en-US" i="1">
                                      <a:latin typeface="Cambria Math" charset="0"/>
                                    </a:rPr>
                                    <m:t>0</m:t>
                                  </m:r>
                                </m:sub>
                                <m:sup>
                                  <m:r>
                                    <a:rPr lang="en-US" i="1">
                                      <a:latin typeface="Cambria Math" charset="0"/>
                                    </a:rPr>
                                    <m:t>2</m:t>
                                  </m:r>
                                </m:sup>
                              </m:sSubSup>
                            </m:den>
                          </m:f>
                        </m:e>
                      </m:d>
                      <m:r>
                        <a:rPr lang="en-US" i="1">
                          <a:latin typeface="Cambria Math" charset="0"/>
                        </a:rPr>
                        <m:t>=20⋅</m:t>
                      </m:r>
                      <m:sSub>
                        <m:sSubPr>
                          <m:ctrlPr>
                            <a:rPr lang="en-US" i="1">
                              <a:latin typeface="Cambria Math" panose="02040503050406030204" pitchFamily="18" charset="0"/>
                            </a:rPr>
                          </m:ctrlPr>
                        </m:sSubPr>
                        <m:e>
                          <m:r>
                            <a:rPr lang="en-US" i="1">
                              <a:latin typeface="Cambria Math" charset="0"/>
                            </a:rPr>
                            <m:t>𝑙𝑜𝑔</m:t>
                          </m:r>
                        </m:e>
                        <m:sub>
                          <m:r>
                            <a:rPr lang="en-US" i="1">
                              <a:latin typeface="Cambria Math" charset="0"/>
                            </a:rPr>
                            <m:t>10</m:t>
                          </m:r>
                        </m:sub>
                      </m:sSub>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charset="0"/>
                                </a:rPr>
                                <m:t>𝑝</m:t>
                              </m:r>
                            </m:num>
                            <m:den>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0</m:t>
                                  </m:r>
                                </m:sub>
                              </m:sSub>
                            </m:den>
                          </m:f>
                        </m:e>
                      </m:d>
                    </m:oMath>
                  </m:oMathPara>
                </a14:m>
                <a:endParaRPr lang="en-US" dirty="0"/>
              </a:p>
              <a:p>
                <a:pPr marL="0" indent="0">
                  <a:buNone/>
                </a:pPr>
                <a:r>
                  <a:rPr lang="en-US" dirty="0"/>
                  <a:t>Where </a:t>
                </a:r>
                <a:r>
                  <a:rPr lang="en-US" i="1" dirty="0" err="1"/>
                  <a:t>L</a:t>
                </a:r>
                <a:r>
                  <a:rPr lang="en-US" i="1" baseline="-25000" dirty="0" err="1"/>
                  <a:t>p</a:t>
                </a:r>
                <a:r>
                  <a:rPr lang="en-US" b="1" dirty="0"/>
                  <a:t> </a:t>
                </a:r>
                <a:r>
                  <a:rPr lang="en-US" dirty="0"/>
                  <a:t>is the sound pressure level, </a:t>
                </a:r>
                <a:r>
                  <a:rPr lang="en-US" i="1" dirty="0"/>
                  <a:t>p</a:t>
                </a:r>
                <a:r>
                  <a:rPr lang="en-US" dirty="0"/>
                  <a:t> is the root-mean-square (rms) of the sound pressure and </a:t>
                </a:r>
                <a:r>
                  <a:rPr lang="en-US" i="1" dirty="0"/>
                  <a:t>p</a:t>
                </a:r>
                <a:r>
                  <a:rPr lang="en-US" i="1" baseline="-25000" dirty="0"/>
                  <a:t>0</a:t>
                </a:r>
                <a:r>
                  <a:rPr lang="en-US" b="1" dirty="0"/>
                  <a:t> </a:t>
                </a:r>
                <a:r>
                  <a:rPr lang="en-US" dirty="0"/>
                  <a:t>is the reference level of </a:t>
                </a:r>
                <a:r>
                  <a:rPr lang="en-US" i="1" dirty="0"/>
                  <a:t>p</a:t>
                </a:r>
                <a:r>
                  <a:rPr lang="en-US" i="1" baseline="-25000" dirty="0"/>
                  <a:t>0</a:t>
                </a:r>
                <a:r>
                  <a:rPr lang="en-US" dirty="0"/>
                  <a:t> = 2.0 * 10</a:t>
                </a:r>
                <a:r>
                  <a:rPr lang="en-US" baseline="30000" dirty="0"/>
                  <a:t>-5</a:t>
                </a:r>
                <a:r>
                  <a:rPr lang="en-US" dirty="0"/>
                  <a:t> Pa</a:t>
                </a:r>
              </a:p>
              <a:p>
                <a:pPr marL="0" indent="0">
                  <a:buNone/>
                </a:pPr>
                <a:r>
                  <a:rPr lang="en-US" dirty="0"/>
                  <a:t>Average pressure p = 1000 </a:t>
                </a:r>
                <a:r>
                  <a:rPr lang="en-US" dirty="0" err="1"/>
                  <a:t>haPa</a:t>
                </a:r>
                <a:endParaRPr lang="en-US" dirty="0"/>
              </a:p>
              <a:p>
                <a:endParaRPr lang="en-US" dirty="0"/>
              </a:p>
              <a:p>
                <a:r>
                  <a:rPr lang="en-US" dirty="0"/>
                  <a:t>A. 120 dB SPL</a:t>
                </a:r>
              </a:p>
              <a:p>
                <a:r>
                  <a:rPr lang="en-US" dirty="0"/>
                  <a:t>B. 193 dB SPL</a:t>
                </a:r>
              </a:p>
              <a:p>
                <a:r>
                  <a:rPr lang="en-US" dirty="0"/>
                  <a:t>C. 213 dB SPL</a:t>
                </a:r>
              </a:p>
              <a:p>
                <a:endParaRPr lang="en-NL"/>
              </a:p>
            </p:txBody>
          </p:sp>
        </mc:Choice>
        <mc:Fallback>
          <p:sp>
            <p:nvSpPr>
              <p:cNvPr id="3" name="Content Placeholder 2">
                <a:extLst>
                  <a:ext uri="{FF2B5EF4-FFF2-40B4-BE49-F238E27FC236}">
                    <a16:creationId xmlns:a16="http://schemas.microsoft.com/office/drawing/2014/main" id="{F8D06B4D-8713-38F6-C67A-2F8C1B43E3A7}"/>
                  </a:ext>
                </a:extLst>
              </p:cNvPr>
              <p:cNvSpPr>
                <a:spLocks noGrp="1" noRot="1" noChangeAspect="1" noMove="1" noResize="1" noEditPoints="1" noAdjustHandles="1" noChangeArrowheads="1" noChangeShapeType="1" noTextEdit="1"/>
              </p:cNvSpPr>
              <p:nvPr>
                <p:ph idx="1"/>
              </p:nvPr>
            </p:nvSpPr>
            <p:spPr>
              <a:blipFill>
                <a:blip r:embed="rId2"/>
                <a:stretch>
                  <a:fillRect l="-2038" t="-2154"/>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DACC4918-50F6-4BDC-E7B4-5D8CC518081D}"/>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a:t>
            </a:fld>
            <a:endParaRPr lang="nl-NL"/>
          </a:p>
        </p:txBody>
      </p:sp>
    </p:spTree>
    <p:extLst>
      <p:ext uri="{BB962C8B-B14F-4D97-AF65-F5344CB8AC3E}">
        <p14:creationId xmlns:p14="http://schemas.microsoft.com/office/powerpoint/2010/main" val="103205251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0CC5FD-14F3-D1DC-DE05-1CCF2A15D9A0}"/>
              </a:ext>
            </a:extLst>
          </p:cNvPr>
          <p:cNvSpPr>
            <a:spLocks noGrp="1"/>
          </p:cNvSpPr>
          <p:nvPr>
            <p:ph type="title"/>
          </p:nvPr>
        </p:nvSpPr>
        <p:spPr/>
        <p:txBody>
          <a:bodyPr/>
          <a:lstStyle/>
          <a:p>
            <a:r>
              <a:rPr lang="en-NL"/>
              <a:t>Hearing devices</a:t>
            </a:r>
          </a:p>
        </p:txBody>
      </p:sp>
      <p:sp>
        <p:nvSpPr>
          <p:cNvPr id="6" name="Content Placeholder 5">
            <a:extLst>
              <a:ext uri="{FF2B5EF4-FFF2-40B4-BE49-F238E27FC236}">
                <a16:creationId xmlns:a16="http://schemas.microsoft.com/office/drawing/2014/main" id="{C9805E8D-9DDD-2A20-8043-FAE603F91655}"/>
              </a:ext>
            </a:extLst>
          </p:cNvPr>
          <p:cNvSpPr>
            <a:spLocks noGrp="1"/>
          </p:cNvSpPr>
          <p:nvPr>
            <p:ph idx="1"/>
          </p:nvPr>
        </p:nvSpPr>
        <p:spPr/>
        <p:txBody>
          <a:bodyPr/>
          <a:lstStyle/>
          <a:p>
            <a:r>
              <a:rPr lang="en-NL"/>
              <a:t>Categorization</a:t>
            </a:r>
          </a:p>
          <a:p>
            <a:pPr lvl="1"/>
            <a:r>
              <a:rPr lang="en-NL"/>
              <a:t>Amplify acoustic energy</a:t>
            </a:r>
            <a:endParaRPr lang="nl-NL" dirty="0"/>
          </a:p>
          <a:p>
            <a:pPr lvl="1"/>
            <a:r>
              <a:rPr lang="nl-NL" dirty="0"/>
              <a:t>Bypass </a:t>
            </a:r>
            <a:r>
              <a:rPr lang="nl-NL" dirty="0" err="1"/>
              <a:t>middle</a:t>
            </a:r>
            <a:r>
              <a:rPr lang="nl-NL" dirty="0"/>
              <a:t> </a:t>
            </a:r>
            <a:r>
              <a:rPr lang="nl-NL" dirty="0" err="1"/>
              <a:t>ear</a:t>
            </a:r>
            <a:endParaRPr lang="en-NL"/>
          </a:p>
          <a:p>
            <a:pPr lvl="1"/>
            <a:r>
              <a:rPr lang="en-NL"/>
              <a:t>Electrical stimulation</a:t>
            </a:r>
          </a:p>
        </p:txBody>
      </p:sp>
      <p:pic>
        <p:nvPicPr>
          <p:cNvPr id="3074" name="Picture 2" descr="The History of Hearing Aids - Start from 17th Century: Ear Trumpet, Horns">
            <a:extLst>
              <a:ext uri="{FF2B5EF4-FFF2-40B4-BE49-F238E27FC236}">
                <a16:creationId xmlns:a16="http://schemas.microsoft.com/office/drawing/2014/main" id="{A59EC53E-5B1C-8A59-DA22-17B518CC2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14" y="1031156"/>
            <a:ext cx="4265798" cy="294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2599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156076-B854-EFBB-8F3A-686D65BD894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61</a:t>
            </a:fld>
            <a:endParaRPr lang="nl-NL"/>
          </a:p>
        </p:txBody>
      </p:sp>
      <p:pic>
        <p:nvPicPr>
          <p:cNvPr id="5" name="Picture 1">
            <a:extLst>
              <a:ext uri="{FF2B5EF4-FFF2-40B4-BE49-F238E27FC236}">
                <a16:creationId xmlns:a16="http://schemas.microsoft.com/office/drawing/2014/main" id="{E5C4EC30-27F1-ED95-B49A-519C2F853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779282" y="3301049"/>
            <a:ext cx="3941536" cy="3164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57D620B1-8AFD-22BF-CE29-2CE8A574A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7453" y="3391457"/>
            <a:ext cx="3814362" cy="3378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Placeholder 30">
            <a:extLst>
              <a:ext uri="{FF2B5EF4-FFF2-40B4-BE49-F238E27FC236}">
                <a16:creationId xmlns:a16="http://schemas.microsoft.com/office/drawing/2014/main" id="{48BF5EFB-7478-90B9-9852-940BD6943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956" y="290512"/>
            <a:ext cx="3904777" cy="3458981"/>
          </a:xfrm>
          <a:prstGeom prst="rect">
            <a:avLst/>
          </a:prstGeom>
        </p:spPr>
      </p:pic>
      <p:sp>
        <p:nvSpPr>
          <p:cNvPr id="9" name="Tijdelijke aanduiding voor tekst 9">
            <a:extLst>
              <a:ext uri="{FF2B5EF4-FFF2-40B4-BE49-F238E27FC236}">
                <a16:creationId xmlns:a16="http://schemas.microsoft.com/office/drawing/2014/main" id="{C8F2675D-6DFE-DA45-7CBC-03245C787DBC}"/>
              </a:ext>
            </a:extLst>
          </p:cNvPr>
          <p:cNvSpPr txBox="1">
            <a:spLocks/>
          </p:cNvSpPr>
          <p:nvPr/>
        </p:nvSpPr>
        <p:spPr>
          <a:xfrm>
            <a:off x="597002" y="5966166"/>
            <a:ext cx="1934105" cy="169277"/>
          </a:xfrm>
          <a:prstGeom prst="rect">
            <a:avLst/>
          </a:prstGeom>
        </p:spPr>
        <p:txBody>
          <a:bodyPr wrap="square" lIns="0" tIns="0" rIns="0" bIns="0" anchor="ctr" anchorCtr="0">
            <a:spAutoFit/>
          </a:bodyPr>
          <a:lstStyle>
            <a:lvl1pPr marL="0" indent="0" algn="l" defTabSz="457200" rtl="0" eaLnBrk="1" latinLnBrk="0" hangingPunct="1">
              <a:spcBef>
                <a:spcPct val="20000"/>
              </a:spcBef>
              <a:buFont typeface="Arial"/>
              <a:buNone/>
              <a:defRPr sz="11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Bone conduction device</a:t>
            </a:r>
          </a:p>
        </p:txBody>
      </p:sp>
      <p:sp>
        <p:nvSpPr>
          <p:cNvPr id="10" name="Tijdelijke aanduiding voor tekst 9">
            <a:extLst>
              <a:ext uri="{FF2B5EF4-FFF2-40B4-BE49-F238E27FC236}">
                <a16:creationId xmlns:a16="http://schemas.microsoft.com/office/drawing/2014/main" id="{326323FC-57F4-2FA3-75E7-003236EB2390}"/>
              </a:ext>
            </a:extLst>
          </p:cNvPr>
          <p:cNvSpPr txBox="1">
            <a:spLocks/>
          </p:cNvSpPr>
          <p:nvPr/>
        </p:nvSpPr>
        <p:spPr>
          <a:xfrm>
            <a:off x="7310862" y="3293275"/>
            <a:ext cx="1850947" cy="169277"/>
          </a:xfrm>
          <a:prstGeom prst="rect">
            <a:avLst/>
          </a:prstGeom>
        </p:spPr>
        <p:txBody>
          <a:bodyPr wrap="square" lIns="0" tIns="0" rIns="0" bIns="0" anchor="ctr" anchorCtr="0">
            <a:spAutoFit/>
          </a:bodyPr>
          <a:lstStyle>
            <a:lvl1pPr marL="0" indent="0" algn="l" defTabSz="457200" rtl="0" eaLnBrk="1" latinLnBrk="0" hangingPunct="1">
              <a:spcBef>
                <a:spcPct val="20000"/>
              </a:spcBef>
              <a:buFont typeface="Arial"/>
              <a:buNone/>
              <a:defRPr sz="11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Middle ear implant</a:t>
            </a:r>
          </a:p>
        </p:txBody>
      </p:sp>
      <p:sp>
        <p:nvSpPr>
          <p:cNvPr id="11" name="Tijdelijke aanduiding voor tekst 9">
            <a:extLst>
              <a:ext uri="{FF2B5EF4-FFF2-40B4-BE49-F238E27FC236}">
                <a16:creationId xmlns:a16="http://schemas.microsoft.com/office/drawing/2014/main" id="{7BB0A288-96DD-6AFE-C063-FDE6F1AD5F04}"/>
              </a:ext>
            </a:extLst>
          </p:cNvPr>
          <p:cNvSpPr txBox="1">
            <a:spLocks/>
          </p:cNvSpPr>
          <p:nvPr/>
        </p:nvSpPr>
        <p:spPr>
          <a:xfrm>
            <a:off x="7250008" y="5994000"/>
            <a:ext cx="1105263" cy="169277"/>
          </a:xfrm>
          <a:prstGeom prst="rect">
            <a:avLst/>
          </a:prstGeom>
        </p:spPr>
        <p:txBody>
          <a:bodyPr wrap="square" lIns="0" tIns="0" rIns="0" bIns="0" anchor="ctr" anchorCtr="0">
            <a:spAutoFit/>
          </a:bodyPr>
          <a:lstStyle>
            <a:lvl1pPr marL="0" indent="0" algn="l" defTabSz="457200" rtl="0" eaLnBrk="1" latinLnBrk="0" hangingPunct="1">
              <a:spcBef>
                <a:spcPct val="20000"/>
              </a:spcBef>
              <a:buFont typeface="Arial"/>
              <a:buNone/>
              <a:defRPr sz="11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a:t>Cochlear implant</a:t>
            </a:r>
          </a:p>
        </p:txBody>
      </p:sp>
      <p:pic>
        <p:nvPicPr>
          <p:cNvPr id="12" name="Picture Placeholder 27" descr="Hearing Aid Styles.jpg">
            <a:extLst>
              <a:ext uri="{FF2B5EF4-FFF2-40B4-BE49-F238E27FC236}">
                <a16:creationId xmlns:a16="http://schemas.microsoft.com/office/drawing/2014/main" id="{F3799AE0-906C-8E34-3A63-BFA519595B26}"/>
              </a:ext>
            </a:extLst>
          </p:cNvPr>
          <p:cNvPicPr>
            <a:picLocks noChangeAspect="1"/>
          </p:cNvPicPr>
          <p:nvPr/>
        </p:nvPicPr>
        <p:blipFill>
          <a:blip r:embed="rId5">
            <a:extLst>
              <a:ext uri="{28A0092B-C50C-407E-A947-70E740481C1C}">
                <a14:useLocalDpi xmlns:a14="http://schemas.microsoft.com/office/drawing/2010/main" val="0"/>
              </a:ext>
            </a:extLst>
          </a:blip>
          <a:srcRect l="-3091" r="-3091"/>
          <a:stretch>
            <a:fillRect/>
          </a:stretch>
        </p:blipFill>
        <p:spPr bwMode="auto">
          <a:xfrm>
            <a:off x="395536" y="720747"/>
            <a:ext cx="4126572" cy="2546095"/>
          </a:xfrm>
          <a:prstGeom prst="rect">
            <a:avLst/>
          </a:prstGeom>
          <a:noFill/>
          <a:ln w="9525">
            <a:noFill/>
            <a:miter lim="800000"/>
            <a:headEnd/>
            <a:tailEnd/>
          </a:ln>
        </p:spPr>
      </p:pic>
      <p:sp>
        <p:nvSpPr>
          <p:cNvPr id="13" name="Tijdelijke aanduiding voor tekst 9">
            <a:extLst>
              <a:ext uri="{FF2B5EF4-FFF2-40B4-BE49-F238E27FC236}">
                <a16:creationId xmlns:a16="http://schemas.microsoft.com/office/drawing/2014/main" id="{574FA372-B00C-2FB4-DC08-60C1CB5ED898}"/>
              </a:ext>
            </a:extLst>
          </p:cNvPr>
          <p:cNvSpPr txBox="1">
            <a:spLocks/>
          </p:cNvSpPr>
          <p:nvPr/>
        </p:nvSpPr>
        <p:spPr>
          <a:xfrm>
            <a:off x="199127" y="3045039"/>
            <a:ext cx="2231839" cy="1324540"/>
          </a:xfrm>
          <a:prstGeom prst="rect">
            <a:avLst/>
          </a:prstGeom>
        </p:spPr>
        <p:txBody>
          <a:bodyPr/>
          <a:lstStyle>
            <a:lvl1pPr marL="322263" indent="-322263"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1pPr>
            <a:lvl2pPr marL="647700" indent="-325438"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2pPr>
            <a:lvl3pPr marL="969963"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3pPr>
            <a:lvl4pPr marL="1293813" indent="-322263" algn="l" rtl="0" eaLnBrk="0" fontAlgn="base" hangingPunct="0">
              <a:lnSpc>
                <a:spcPts val="2500"/>
              </a:lnSpc>
              <a:spcBef>
                <a:spcPct val="0"/>
              </a:spcBef>
              <a:spcAft>
                <a:spcPct val="0"/>
              </a:spcAft>
              <a:buFont typeface="Arial" charset="0"/>
              <a:buChar char="•"/>
              <a:defRPr sz="2000" kern="1200">
                <a:solidFill>
                  <a:schemeClr val="tx1"/>
                </a:solidFill>
                <a:latin typeface="+mn-lt"/>
                <a:ea typeface="+mn-ea"/>
                <a:cs typeface="+mn-cs"/>
              </a:defRPr>
            </a:lvl4pPr>
            <a:lvl5pPr marL="1619250" indent="-323850" algn="l" rtl="0" eaLnBrk="0" fontAlgn="base" hangingPunct="0">
              <a:lnSpc>
                <a:spcPts val="2500"/>
              </a:lnSpc>
              <a:spcBef>
                <a:spcPct val="0"/>
              </a:spcBef>
              <a:spcAft>
                <a:spcPct val="0"/>
              </a:spcAft>
              <a:buClr>
                <a:schemeClr val="tx2"/>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a:t>Hearing aid</a:t>
            </a:r>
          </a:p>
        </p:txBody>
      </p:sp>
    </p:spTree>
    <p:extLst>
      <p:ext uri="{BB962C8B-B14F-4D97-AF65-F5344CB8AC3E}">
        <p14:creationId xmlns:p14="http://schemas.microsoft.com/office/powerpoint/2010/main" val="1982229237"/>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1961-3A29-C474-4D80-253BEDB51D66}"/>
              </a:ext>
            </a:extLst>
          </p:cNvPr>
          <p:cNvSpPr>
            <a:spLocks noGrp="1"/>
          </p:cNvSpPr>
          <p:nvPr>
            <p:ph type="title"/>
          </p:nvPr>
        </p:nvSpPr>
        <p:spPr/>
        <p:txBody>
          <a:bodyPr/>
          <a:lstStyle/>
          <a:p>
            <a:r>
              <a:rPr lang="en-NL"/>
              <a:t>Hearing aid</a:t>
            </a:r>
          </a:p>
        </p:txBody>
      </p:sp>
      <p:sp>
        <p:nvSpPr>
          <p:cNvPr id="4" name="Footer Placeholder 3">
            <a:extLst>
              <a:ext uri="{FF2B5EF4-FFF2-40B4-BE49-F238E27FC236}">
                <a16:creationId xmlns:a16="http://schemas.microsoft.com/office/drawing/2014/main" id="{87AB31F7-A373-417E-1EDD-2E7D87F5DEA3}"/>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62</a:t>
            </a:fld>
            <a:endParaRPr lang="nl-NL"/>
          </a:p>
        </p:txBody>
      </p:sp>
      <p:pic>
        <p:nvPicPr>
          <p:cNvPr id="4098" name="Picture 2" descr="Pin on Amplification">
            <a:extLst>
              <a:ext uri="{FF2B5EF4-FFF2-40B4-BE49-F238E27FC236}">
                <a16:creationId xmlns:a16="http://schemas.microsoft.com/office/drawing/2014/main" id="{BB581724-9EBD-212B-FA4E-AA1D34B14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797497"/>
            <a:ext cx="8890000" cy="43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96953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7D554-7B0D-FD55-6ED3-239025815CD4}"/>
              </a:ext>
            </a:extLst>
          </p:cNvPr>
          <p:cNvSpPr>
            <a:spLocks noGrp="1"/>
          </p:cNvSpPr>
          <p:nvPr>
            <p:ph type="title"/>
          </p:nvPr>
        </p:nvSpPr>
        <p:spPr/>
        <p:txBody>
          <a:bodyPr/>
          <a:lstStyle/>
          <a:p>
            <a:r>
              <a:rPr lang="en-NL"/>
              <a:t>Bone conduction</a:t>
            </a:r>
          </a:p>
        </p:txBody>
      </p:sp>
      <p:sp>
        <p:nvSpPr>
          <p:cNvPr id="4" name="Footer Placeholder 3">
            <a:extLst>
              <a:ext uri="{FF2B5EF4-FFF2-40B4-BE49-F238E27FC236}">
                <a16:creationId xmlns:a16="http://schemas.microsoft.com/office/drawing/2014/main" id="{B3A4DFF5-CA2F-2303-441B-997129F7C4B3}"/>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63</a:t>
            </a:fld>
            <a:endParaRPr lang="nl-NL"/>
          </a:p>
        </p:txBody>
      </p:sp>
      <p:pic>
        <p:nvPicPr>
          <p:cNvPr id="5122" name="Picture 2" descr="Surgical Placement of Bone-Anchored Hearing Systems Treatment ...">
            <a:extLst>
              <a:ext uri="{FF2B5EF4-FFF2-40B4-BE49-F238E27FC236}">
                <a16:creationId xmlns:a16="http://schemas.microsoft.com/office/drawing/2014/main" id="{D93361FB-A780-3824-862B-F8A105421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65970"/>
            <a:ext cx="48260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EB9F117-6175-7E05-D929-A6D3C6A07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512" y="2174842"/>
            <a:ext cx="3960812" cy="359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4341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2520-796F-D6FE-5AAB-A6E43C004B6A}"/>
              </a:ext>
            </a:extLst>
          </p:cNvPr>
          <p:cNvSpPr>
            <a:spLocks noGrp="1"/>
          </p:cNvSpPr>
          <p:nvPr>
            <p:ph type="title"/>
          </p:nvPr>
        </p:nvSpPr>
        <p:spPr/>
        <p:txBody>
          <a:bodyPr/>
          <a:lstStyle/>
          <a:p>
            <a:r>
              <a:rPr lang="en-NL"/>
              <a:t>Bone conduction: transcutaneous options</a:t>
            </a:r>
          </a:p>
        </p:txBody>
      </p:sp>
      <p:sp>
        <p:nvSpPr>
          <p:cNvPr id="4" name="Footer Placeholder 3">
            <a:extLst>
              <a:ext uri="{FF2B5EF4-FFF2-40B4-BE49-F238E27FC236}">
                <a16:creationId xmlns:a16="http://schemas.microsoft.com/office/drawing/2014/main" id="{70030A1A-FC6A-E1CD-3BD1-0CEEC937DDAE}"/>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64</a:t>
            </a:fld>
            <a:endParaRPr lang="nl-NL"/>
          </a:p>
        </p:txBody>
      </p:sp>
      <p:pic>
        <p:nvPicPr>
          <p:cNvPr id="5" name="Picture 3">
            <a:extLst>
              <a:ext uri="{FF2B5EF4-FFF2-40B4-BE49-F238E27FC236}">
                <a16:creationId xmlns:a16="http://schemas.microsoft.com/office/drawing/2014/main" id="{D0D50EF1-10B0-CD89-5807-CFF1E1037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037842"/>
            <a:ext cx="4572000" cy="404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 name="Picture 2" descr="See the source image">
            <a:extLst>
              <a:ext uri="{FF2B5EF4-FFF2-40B4-BE49-F238E27FC236}">
                <a16:creationId xmlns:a16="http://schemas.microsoft.com/office/drawing/2014/main" id="{3FBDEAD5-33BB-4789-D555-8B9E44521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224" y="1124744"/>
            <a:ext cx="3323652" cy="2420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D9F999-003B-119E-85A5-06510129FD66}"/>
              </a:ext>
            </a:extLst>
          </p:cNvPr>
          <p:cNvPicPr>
            <a:picLocks noChangeAspect="1"/>
          </p:cNvPicPr>
          <p:nvPr/>
        </p:nvPicPr>
        <p:blipFill>
          <a:blip r:embed="rId5"/>
          <a:stretch>
            <a:fillRect/>
          </a:stretch>
        </p:blipFill>
        <p:spPr>
          <a:xfrm>
            <a:off x="5059624" y="3172516"/>
            <a:ext cx="3780123" cy="3588911"/>
          </a:xfrm>
          <a:prstGeom prst="rect">
            <a:avLst/>
          </a:prstGeom>
        </p:spPr>
      </p:pic>
    </p:spTree>
    <p:extLst>
      <p:ext uri="{BB962C8B-B14F-4D97-AF65-F5344CB8AC3E}">
        <p14:creationId xmlns:p14="http://schemas.microsoft.com/office/powerpoint/2010/main" val="267371271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1E40E-7F57-0C41-3E38-34F61153D066}"/>
              </a:ext>
            </a:extLst>
          </p:cNvPr>
          <p:cNvSpPr>
            <a:spLocks noGrp="1"/>
          </p:cNvSpPr>
          <p:nvPr>
            <p:ph type="title"/>
          </p:nvPr>
        </p:nvSpPr>
        <p:spPr/>
        <p:txBody>
          <a:bodyPr/>
          <a:lstStyle/>
          <a:p>
            <a:r>
              <a:rPr lang="en-NL"/>
              <a:t>Middle ear implants</a:t>
            </a:r>
          </a:p>
        </p:txBody>
      </p:sp>
      <p:sp>
        <p:nvSpPr>
          <p:cNvPr id="4" name="Footer Placeholder 3">
            <a:extLst>
              <a:ext uri="{FF2B5EF4-FFF2-40B4-BE49-F238E27FC236}">
                <a16:creationId xmlns:a16="http://schemas.microsoft.com/office/drawing/2014/main" id="{3FADA580-CB4B-33F4-4BD7-9A8B81E739F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65</a:t>
            </a:fld>
            <a:endParaRPr lang="nl-NL"/>
          </a:p>
        </p:txBody>
      </p:sp>
      <p:pic>
        <p:nvPicPr>
          <p:cNvPr id="5" name="Picture Placeholder 30">
            <a:extLst>
              <a:ext uri="{FF2B5EF4-FFF2-40B4-BE49-F238E27FC236}">
                <a16:creationId xmlns:a16="http://schemas.microsoft.com/office/drawing/2014/main" id="{3965AE08-F700-CA67-F2EC-D7A704145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61" y="1639473"/>
            <a:ext cx="5052861" cy="4475992"/>
          </a:xfrm>
          <a:prstGeom prst="rect">
            <a:avLst/>
          </a:prstGeom>
        </p:spPr>
      </p:pic>
      <p:pic>
        <p:nvPicPr>
          <p:cNvPr id="7170" name="Picture 2" descr="All About the VIBRANT SOUNDBRIDGE | The Hearing People: MED-EL">
            <a:extLst>
              <a:ext uri="{FF2B5EF4-FFF2-40B4-BE49-F238E27FC236}">
                <a16:creationId xmlns:a16="http://schemas.microsoft.com/office/drawing/2014/main" id="{76943041-CDE8-3444-6C27-0D284661C4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2987" y="1841500"/>
            <a:ext cx="4621185" cy="369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36495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093BB-C9EB-DC72-5DD5-B07E4741F30B}"/>
              </a:ext>
            </a:extLst>
          </p:cNvPr>
          <p:cNvSpPr>
            <a:spLocks noGrp="1"/>
          </p:cNvSpPr>
          <p:nvPr>
            <p:ph type="title"/>
          </p:nvPr>
        </p:nvSpPr>
        <p:spPr/>
        <p:txBody>
          <a:bodyPr/>
          <a:lstStyle/>
          <a:p>
            <a:r>
              <a:rPr lang="en-NL"/>
              <a:t>Cochlear inplant</a:t>
            </a:r>
          </a:p>
        </p:txBody>
      </p:sp>
      <p:sp>
        <p:nvSpPr>
          <p:cNvPr id="4" name="Footer Placeholder 3">
            <a:extLst>
              <a:ext uri="{FF2B5EF4-FFF2-40B4-BE49-F238E27FC236}">
                <a16:creationId xmlns:a16="http://schemas.microsoft.com/office/drawing/2014/main" id="{4F4C4594-10BD-2810-8489-FD1757E4B6A7}"/>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66</a:t>
            </a:fld>
            <a:endParaRPr lang="nl-NL"/>
          </a:p>
        </p:txBody>
      </p:sp>
      <p:pic>
        <p:nvPicPr>
          <p:cNvPr id="5" name="Picture 2" descr="neuro3e-box-12-c-2">
            <a:extLst>
              <a:ext uri="{FF2B5EF4-FFF2-40B4-BE49-F238E27FC236}">
                <a16:creationId xmlns:a16="http://schemas.microsoft.com/office/drawing/2014/main" id="{35155CDB-AD06-E44C-CEA4-10D6B32D0B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1392" y="1814513"/>
            <a:ext cx="5501216" cy="4125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8155182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6030-1C76-5572-07F2-C686E5A868EA}"/>
            </a:ext>
          </a:extLst>
        </p:cNvPr>
        <p:cNvGrpSpPr/>
        <p:nvPr/>
      </p:nvGrpSpPr>
      <p:grpSpPr>
        <a:xfrm>
          <a:off x="0" y="0"/>
          <a:ext cx="0" cy="0"/>
          <a:chOff x="0" y="0"/>
          <a:chExt cx="0" cy="0"/>
        </a:xfrm>
      </p:grpSpPr>
      <p:sp>
        <p:nvSpPr>
          <p:cNvPr id="62466" name="Rectangle 1026">
            <a:extLst>
              <a:ext uri="{FF2B5EF4-FFF2-40B4-BE49-F238E27FC236}">
                <a16:creationId xmlns:a16="http://schemas.microsoft.com/office/drawing/2014/main" id="{E5E0BE02-BEBF-427F-CAF1-92067D6776A6}"/>
              </a:ext>
            </a:extLst>
          </p:cNvPr>
          <p:cNvSpPr>
            <a:spLocks noGrp="1" noChangeArrowheads="1"/>
          </p:cNvSpPr>
          <p:nvPr>
            <p:ph type="title"/>
          </p:nvPr>
        </p:nvSpPr>
        <p:spPr>
          <a:xfrm>
            <a:off x="539552" y="836712"/>
            <a:ext cx="7772400" cy="681037"/>
          </a:xfrm>
        </p:spPr>
        <p:txBody>
          <a:bodyPr/>
          <a:lstStyle/>
          <a:p>
            <a:pPr>
              <a:defRPr/>
            </a:pPr>
            <a:r>
              <a:rPr lang="en-US"/>
              <a:t>Tonotopy</a:t>
            </a:r>
          </a:p>
        </p:txBody>
      </p:sp>
      <p:pic>
        <p:nvPicPr>
          <p:cNvPr id="17410" name="Picture 2" descr="ttp://www.cochlea.eu/var/plain_site/storage/images/media/images/specialiste/cochlee/onde-propagee/2880-2">
            <a:extLst>
              <a:ext uri="{FF2B5EF4-FFF2-40B4-BE49-F238E27FC236}">
                <a16:creationId xmlns:a16="http://schemas.microsoft.com/office/drawing/2014/main" id="{870E2E42-673A-1634-77B9-7B815408C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884" y="1517749"/>
            <a:ext cx="6260232" cy="426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289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0894-E335-F6F1-0114-0CCC9D9751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87773-3BBD-B308-F8F8-25D3061A1719}"/>
              </a:ext>
            </a:extLst>
          </p:cNvPr>
          <p:cNvSpPr>
            <a:spLocks noGrp="1"/>
          </p:cNvSpPr>
          <p:nvPr>
            <p:ph type="title"/>
          </p:nvPr>
        </p:nvSpPr>
        <p:spPr/>
        <p:txBody>
          <a:bodyPr/>
          <a:lstStyle/>
          <a:p>
            <a:r>
              <a:rPr lang="en-US" dirty="0"/>
              <a:t>Greenwood formalization of von Bekesy’s findings</a:t>
            </a:r>
          </a:p>
        </p:txBody>
      </p:sp>
      <p:pic>
        <p:nvPicPr>
          <p:cNvPr id="6" name="Picture 5" descr="A graph of a line and a line&#10;&#10;AI-generated content may be incorrect.">
            <a:extLst>
              <a:ext uri="{FF2B5EF4-FFF2-40B4-BE49-F238E27FC236}">
                <a16:creationId xmlns:a16="http://schemas.microsoft.com/office/drawing/2014/main" id="{59985B53-AB4D-1495-C39F-1F5152929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20" y="2204864"/>
            <a:ext cx="8646960" cy="3400489"/>
          </a:xfrm>
          <a:prstGeom prst="rect">
            <a:avLst/>
          </a:prstGeom>
        </p:spPr>
      </p:pic>
    </p:spTree>
    <p:extLst>
      <p:ext uri="{BB962C8B-B14F-4D97-AF65-F5344CB8AC3E}">
        <p14:creationId xmlns:p14="http://schemas.microsoft.com/office/powerpoint/2010/main" val="2681839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C682-E19D-C74B-C50B-BAE964F6DF0E}"/>
              </a:ext>
            </a:extLst>
          </p:cNvPr>
          <p:cNvSpPr>
            <a:spLocks noGrp="1"/>
          </p:cNvSpPr>
          <p:nvPr>
            <p:ph type="title"/>
          </p:nvPr>
        </p:nvSpPr>
        <p:spPr/>
        <p:txBody>
          <a:bodyPr/>
          <a:lstStyle/>
          <a:p>
            <a:r>
              <a:rPr lang="en-NL"/>
              <a:t>Tonotopy &amp; place coding</a:t>
            </a:r>
          </a:p>
        </p:txBody>
      </p:sp>
      <p:sp>
        <p:nvSpPr>
          <p:cNvPr id="3" name="Content Placeholder 2">
            <a:extLst>
              <a:ext uri="{FF2B5EF4-FFF2-40B4-BE49-F238E27FC236}">
                <a16:creationId xmlns:a16="http://schemas.microsoft.com/office/drawing/2014/main" id="{0B1263D1-457C-CFCD-D962-3EAAF4509E56}"/>
              </a:ext>
            </a:extLst>
          </p:cNvPr>
          <p:cNvSpPr>
            <a:spLocks noGrp="1"/>
          </p:cNvSpPr>
          <p:nvPr>
            <p:ph idx="1"/>
          </p:nvPr>
        </p:nvSpPr>
        <p:spPr/>
        <p:txBody>
          <a:bodyPr/>
          <a:lstStyle/>
          <a:p>
            <a:endParaRPr lang="en-NL"/>
          </a:p>
        </p:txBody>
      </p:sp>
      <p:sp>
        <p:nvSpPr>
          <p:cNvPr id="4" name="Footer Placeholder 3">
            <a:extLst>
              <a:ext uri="{FF2B5EF4-FFF2-40B4-BE49-F238E27FC236}">
                <a16:creationId xmlns:a16="http://schemas.microsoft.com/office/drawing/2014/main" id="{63E44D87-593E-D552-9DA9-05E4D2B802E9}"/>
              </a:ext>
            </a:extLst>
          </p:cNvPr>
          <p:cNvSpPr>
            <a:spLocks noGrp="1"/>
          </p:cNvSpPr>
          <p:nvPr>
            <p:ph type="ftr" sz="quarter" idx="11"/>
          </p:nvPr>
        </p:nvSpPr>
        <p:spPr/>
        <p:txBody>
          <a:bodyPr/>
          <a:lstStyle/>
          <a:p>
            <a:pPr>
              <a:defRPr/>
            </a:pPr>
            <a:r>
              <a:rPr lang="nl-NL"/>
              <a:t>	</a:t>
            </a:r>
            <a:fld id="{90817C61-3AA5-4D42-956E-CFEE420DB621}" type="slidenum">
              <a:rPr lang="nl-NL" smtClean="0"/>
              <a:pPr>
                <a:defRPr/>
              </a:pPr>
              <a:t>69</a:t>
            </a:fld>
            <a:endParaRPr lang="nl-NL"/>
          </a:p>
        </p:txBody>
      </p:sp>
      <p:pic>
        <p:nvPicPr>
          <p:cNvPr id="5" name="Picture 4">
            <a:extLst>
              <a:ext uri="{FF2B5EF4-FFF2-40B4-BE49-F238E27FC236}">
                <a16:creationId xmlns:a16="http://schemas.microsoft.com/office/drawing/2014/main" id="{1600594A-D23F-1753-DA5C-63556EC1E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7" y="1938279"/>
            <a:ext cx="3767040" cy="35337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C79D1980-A951-D329-8926-749357A27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859" y="2254191"/>
            <a:ext cx="3405600" cy="252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45892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7A8AA99-6239-1618-D0CA-F1B221D9B41B}"/>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a:t>
            </a:fld>
            <a:endParaRPr lang="nl-NL"/>
          </a:p>
        </p:txBody>
      </p:sp>
      <p:sp>
        <p:nvSpPr>
          <p:cNvPr id="5" name="Title 1">
            <a:extLst>
              <a:ext uri="{FF2B5EF4-FFF2-40B4-BE49-F238E27FC236}">
                <a16:creationId xmlns:a16="http://schemas.microsoft.com/office/drawing/2014/main" id="{BBB8CEAE-57FF-293E-0D69-88582FB74C28}"/>
              </a:ext>
            </a:extLst>
          </p:cNvPr>
          <p:cNvSpPr txBox="1">
            <a:spLocks/>
          </p:cNvSpPr>
          <p:nvPr/>
        </p:nvSpPr>
        <p:spPr bwMode="auto">
          <a:xfrm>
            <a:off x="522287" y="670393"/>
            <a:ext cx="7616920" cy="114412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lnSpc>
                <a:spcPts val="4200"/>
              </a:lnSpc>
              <a:spcBef>
                <a:spcPct val="0"/>
              </a:spcBef>
              <a:spcAft>
                <a:spcPct val="0"/>
              </a:spcAft>
              <a:defRPr sz="4000" b="1" kern="1200">
                <a:solidFill>
                  <a:schemeClr val="tx2"/>
                </a:solidFill>
                <a:latin typeface="+mj-lt"/>
                <a:ea typeface="+mj-ea"/>
                <a:cs typeface="+mj-cs"/>
              </a:defRPr>
            </a:lvl1pPr>
            <a:lvl2pPr algn="l" rtl="0" eaLnBrk="0" fontAlgn="base" hangingPunct="0">
              <a:lnSpc>
                <a:spcPts val="4200"/>
              </a:lnSpc>
              <a:spcBef>
                <a:spcPct val="0"/>
              </a:spcBef>
              <a:spcAft>
                <a:spcPct val="0"/>
              </a:spcAft>
              <a:defRPr sz="4000" b="1">
                <a:solidFill>
                  <a:schemeClr val="tx2"/>
                </a:solidFill>
                <a:latin typeface="Calibri" pitchFamily="34" charset="0"/>
              </a:defRPr>
            </a:lvl2pPr>
            <a:lvl3pPr algn="l" rtl="0" eaLnBrk="0" fontAlgn="base" hangingPunct="0">
              <a:lnSpc>
                <a:spcPts val="4200"/>
              </a:lnSpc>
              <a:spcBef>
                <a:spcPct val="0"/>
              </a:spcBef>
              <a:spcAft>
                <a:spcPct val="0"/>
              </a:spcAft>
              <a:defRPr sz="4000" b="1">
                <a:solidFill>
                  <a:schemeClr val="tx2"/>
                </a:solidFill>
                <a:latin typeface="Calibri" pitchFamily="34" charset="0"/>
              </a:defRPr>
            </a:lvl3pPr>
            <a:lvl4pPr algn="l" rtl="0" eaLnBrk="0" fontAlgn="base" hangingPunct="0">
              <a:lnSpc>
                <a:spcPts val="4200"/>
              </a:lnSpc>
              <a:spcBef>
                <a:spcPct val="0"/>
              </a:spcBef>
              <a:spcAft>
                <a:spcPct val="0"/>
              </a:spcAft>
              <a:defRPr sz="4000" b="1">
                <a:solidFill>
                  <a:schemeClr val="tx2"/>
                </a:solidFill>
                <a:latin typeface="Calibri" pitchFamily="34" charset="0"/>
              </a:defRPr>
            </a:lvl4pPr>
            <a:lvl5pPr algn="l" rtl="0" eaLnBrk="0" fontAlgn="base" hangingPunct="0">
              <a:lnSpc>
                <a:spcPts val="4200"/>
              </a:lnSpc>
              <a:spcBef>
                <a:spcPct val="0"/>
              </a:spcBef>
              <a:spcAft>
                <a:spcPct val="0"/>
              </a:spcAft>
              <a:defRPr sz="4000" b="1">
                <a:solidFill>
                  <a:schemeClr val="tx2"/>
                </a:solidFill>
                <a:latin typeface="Calibri" pitchFamily="34" charset="0"/>
              </a:defRPr>
            </a:lvl5pPr>
            <a:lvl6pPr marL="457200" algn="l" rtl="0" fontAlgn="base">
              <a:lnSpc>
                <a:spcPts val="4200"/>
              </a:lnSpc>
              <a:spcBef>
                <a:spcPct val="0"/>
              </a:spcBef>
              <a:spcAft>
                <a:spcPct val="0"/>
              </a:spcAft>
              <a:defRPr sz="4000" b="1">
                <a:solidFill>
                  <a:schemeClr val="tx2"/>
                </a:solidFill>
                <a:latin typeface="Calibri" pitchFamily="34" charset="0"/>
              </a:defRPr>
            </a:lvl6pPr>
            <a:lvl7pPr marL="914400" algn="l" rtl="0" fontAlgn="base">
              <a:lnSpc>
                <a:spcPts val="4200"/>
              </a:lnSpc>
              <a:spcBef>
                <a:spcPct val="0"/>
              </a:spcBef>
              <a:spcAft>
                <a:spcPct val="0"/>
              </a:spcAft>
              <a:defRPr sz="4000" b="1">
                <a:solidFill>
                  <a:schemeClr val="tx2"/>
                </a:solidFill>
                <a:latin typeface="Calibri" pitchFamily="34" charset="0"/>
              </a:defRPr>
            </a:lvl7pPr>
            <a:lvl8pPr marL="1371600" algn="l" rtl="0" fontAlgn="base">
              <a:lnSpc>
                <a:spcPts val="4200"/>
              </a:lnSpc>
              <a:spcBef>
                <a:spcPct val="0"/>
              </a:spcBef>
              <a:spcAft>
                <a:spcPct val="0"/>
              </a:spcAft>
              <a:defRPr sz="4000" b="1">
                <a:solidFill>
                  <a:schemeClr val="tx2"/>
                </a:solidFill>
                <a:latin typeface="Calibri" pitchFamily="34" charset="0"/>
              </a:defRPr>
            </a:lvl8pPr>
            <a:lvl9pPr marL="1828800" algn="l" rtl="0" fontAlgn="base">
              <a:lnSpc>
                <a:spcPts val="4200"/>
              </a:lnSpc>
              <a:spcBef>
                <a:spcPct val="0"/>
              </a:spcBef>
              <a:spcAft>
                <a:spcPct val="0"/>
              </a:spcAft>
              <a:defRPr sz="4000" b="1">
                <a:solidFill>
                  <a:schemeClr val="tx2"/>
                </a:solidFill>
                <a:latin typeface="Calibri" pitchFamily="34" charset="0"/>
              </a:defRPr>
            </a:lvl9pPr>
          </a:lstStyle>
          <a:p>
            <a:r>
              <a:rPr lang="en-US"/>
              <a:t>Q: Loudest sound possible?</a:t>
            </a:r>
          </a:p>
        </p:txBody>
      </p:sp>
      <p:pic>
        <p:nvPicPr>
          <p:cNvPr id="6" name="Content Placeholder 3">
            <a:extLst>
              <a:ext uri="{FF2B5EF4-FFF2-40B4-BE49-F238E27FC236}">
                <a16:creationId xmlns:a16="http://schemas.microsoft.com/office/drawing/2014/main" id="{10FF52CA-A394-004D-88F5-0F78D4317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409747" y="1638474"/>
            <a:ext cx="5842000" cy="2489200"/>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223F3E1E-F8C0-7FA2-96FC-A26A5513DA55}"/>
                  </a:ext>
                </a:extLst>
              </p:cNvPr>
              <p:cNvSpPr/>
              <p:nvPr/>
            </p:nvSpPr>
            <p:spPr>
              <a:xfrm>
                <a:off x="2719023" y="4254212"/>
                <a:ext cx="3223447" cy="5416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charset="0"/>
                        </a:rPr>
                        <m:t>𝑝</m:t>
                      </m:r>
                      <m:r>
                        <a:rPr lang="en-US" sz="1400" i="0">
                          <a:latin typeface="Cambria Math" charset="0"/>
                        </a:rPr>
                        <m:t>= </m:t>
                      </m:r>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charset="0"/>
                                </a:rPr>
                                <m:t>𝑝</m:t>
                              </m:r>
                            </m:e>
                            <m:sub>
                              <m:r>
                                <a:rPr lang="en-US" sz="1400" i="1">
                                  <a:latin typeface="Cambria Math" charset="0"/>
                                </a:rPr>
                                <m:t>𝑚𝑎𝑥</m:t>
                              </m:r>
                            </m:sub>
                          </m:sSub>
                        </m:num>
                        <m:den>
                          <m:rad>
                            <m:radPr>
                              <m:degHide m:val="on"/>
                              <m:ctrlPr>
                                <a:rPr lang="en-US" sz="1400" i="1">
                                  <a:latin typeface="Cambria Math" panose="02040503050406030204" pitchFamily="18" charset="0"/>
                                </a:rPr>
                              </m:ctrlPr>
                            </m:radPr>
                            <m:deg/>
                            <m:e>
                              <m:r>
                                <a:rPr lang="en-US" sz="1400" i="0">
                                  <a:latin typeface="Cambria Math" charset="0"/>
                                </a:rPr>
                                <m:t>2</m:t>
                              </m:r>
                            </m:e>
                          </m:rad>
                        </m:den>
                      </m:f>
                      <m:r>
                        <a:rPr lang="en-US" sz="1400" i="0">
                          <a:latin typeface="Cambria Math" charset="0"/>
                        </a:rPr>
                        <m:t>=</m:t>
                      </m:r>
                      <m:f>
                        <m:fPr>
                          <m:ctrlPr>
                            <a:rPr lang="en-US" sz="1400" i="1">
                              <a:latin typeface="Cambria Math" panose="02040503050406030204" pitchFamily="18" charset="0"/>
                            </a:rPr>
                          </m:ctrlPr>
                        </m:fPr>
                        <m:num>
                          <m:r>
                            <a:rPr lang="en-US" sz="1400" i="0">
                              <a:latin typeface="Cambria Math" charset="0"/>
                            </a:rPr>
                            <m:t>1000</m:t>
                          </m:r>
                          <m:r>
                            <a:rPr lang="nl-NL" sz="1400" b="0" i="0" smtClean="0">
                              <a:latin typeface="Cambria Math" charset="0"/>
                            </a:rPr>
                            <m:t> </m:t>
                          </m:r>
                          <m:r>
                            <m:rPr>
                              <m:sty m:val="p"/>
                            </m:rPr>
                            <a:rPr lang="nl-NL" sz="1400" b="0" i="0" smtClean="0">
                              <a:latin typeface="Cambria Math" charset="0"/>
                            </a:rPr>
                            <m:t>hPa</m:t>
                          </m:r>
                        </m:num>
                        <m:den>
                          <m:rad>
                            <m:radPr>
                              <m:degHide m:val="on"/>
                              <m:ctrlPr>
                                <a:rPr lang="en-US" sz="1400" i="1">
                                  <a:latin typeface="Cambria Math" panose="02040503050406030204" pitchFamily="18" charset="0"/>
                                </a:rPr>
                              </m:ctrlPr>
                            </m:radPr>
                            <m:deg/>
                            <m:e>
                              <m:r>
                                <a:rPr lang="en-US" sz="1400" i="0">
                                  <a:latin typeface="Cambria Math" charset="0"/>
                                </a:rPr>
                                <m:t>2</m:t>
                              </m:r>
                            </m:e>
                          </m:rad>
                        </m:den>
                      </m:f>
                      <m:r>
                        <a:rPr lang="en-US" sz="1400" i="0">
                          <a:latin typeface="Cambria Math" charset="0"/>
                        </a:rPr>
                        <m:t>=7.07 ⋅</m:t>
                      </m:r>
                      <m:sSup>
                        <m:sSupPr>
                          <m:ctrlPr>
                            <a:rPr lang="en-US" sz="1400" i="1">
                              <a:latin typeface="Cambria Math" panose="02040503050406030204" pitchFamily="18" charset="0"/>
                            </a:rPr>
                          </m:ctrlPr>
                        </m:sSupPr>
                        <m:e>
                          <m:r>
                            <a:rPr lang="en-US" sz="1400" i="0">
                              <a:latin typeface="Cambria Math" charset="0"/>
                            </a:rPr>
                            <m:t>10</m:t>
                          </m:r>
                        </m:e>
                        <m:sup>
                          <m:r>
                            <a:rPr lang="en-US" sz="1400" i="0">
                              <a:latin typeface="Cambria Math" charset="0"/>
                            </a:rPr>
                            <m:t>4</m:t>
                          </m:r>
                        </m:sup>
                      </m:sSup>
                      <m:r>
                        <a:rPr lang="en-US" sz="1400" i="0">
                          <a:latin typeface="Cambria Math" charset="0"/>
                        </a:rPr>
                        <m:t> </m:t>
                      </m:r>
                      <m:r>
                        <a:rPr lang="en-US" sz="1400" i="1">
                          <a:latin typeface="Cambria Math" charset="0"/>
                        </a:rPr>
                        <m:t>𝑃𝑎</m:t>
                      </m:r>
                    </m:oMath>
                  </m:oMathPara>
                </a14:m>
                <a:endParaRPr lang="en-US" sz="1400" dirty="0"/>
              </a:p>
            </p:txBody>
          </p:sp>
        </mc:Choice>
        <mc:Fallback>
          <p:sp>
            <p:nvSpPr>
              <p:cNvPr id="7" name="Rectangle 6">
                <a:extLst>
                  <a:ext uri="{FF2B5EF4-FFF2-40B4-BE49-F238E27FC236}">
                    <a16:creationId xmlns:a16="http://schemas.microsoft.com/office/drawing/2014/main" id="{223F3E1E-F8C0-7FA2-96FC-A26A5513DA55}"/>
                  </a:ext>
                </a:extLst>
              </p:cNvPr>
              <p:cNvSpPr>
                <a:spLocks noRot="1" noChangeAspect="1" noMove="1" noResize="1" noEditPoints="1" noAdjustHandles="1" noChangeArrowheads="1" noChangeShapeType="1" noTextEdit="1"/>
              </p:cNvSpPr>
              <p:nvPr/>
            </p:nvSpPr>
            <p:spPr>
              <a:xfrm>
                <a:off x="2719023" y="4254212"/>
                <a:ext cx="3223447" cy="5416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8E29B54A-496C-0A2E-D398-05BC7ECE6F54}"/>
                  </a:ext>
                </a:extLst>
              </p:cNvPr>
              <p:cNvSpPr/>
              <p:nvPr/>
            </p:nvSpPr>
            <p:spPr>
              <a:xfrm>
                <a:off x="2719023" y="4929190"/>
                <a:ext cx="3172279" cy="5806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charset="0"/>
                            </a:rPr>
                            <m:t>𝐿</m:t>
                          </m:r>
                        </m:e>
                        <m:sub>
                          <m:r>
                            <a:rPr lang="en-US" sz="1400" i="1">
                              <a:latin typeface="Cambria Math" charset="0"/>
                            </a:rPr>
                            <m:t>𝑝</m:t>
                          </m:r>
                        </m:sub>
                      </m:sSub>
                      <m:r>
                        <a:rPr lang="en-US" sz="1400" i="0">
                          <a:latin typeface="Cambria Math" charset="0"/>
                        </a:rPr>
                        <m:t>=10⋅</m:t>
                      </m:r>
                      <m:sSub>
                        <m:sSubPr>
                          <m:ctrlPr>
                            <a:rPr lang="en-US" sz="1400" i="1">
                              <a:latin typeface="Cambria Math" panose="02040503050406030204" pitchFamily="18" charset="0"/>
                            </a:rPr>
                          </m:ctrlPr>
                        </m:sSubPr>
                        <m:e>
                          <m:r>
                            <a:rPr lang="en-US" sz="1400" i="1">
                              <a:latin typeface="Cambria Math" charset="0"/>
                            </a:rPr>
                            <m:t>𝑙𝑜𝑔</m:t>
                          </m:r>
                        </m:e>
                        <m:sub>
                          <m:r>
                            <a:rPr lang="en-US" sz="1400" i="0">
                              <a:latin typeface="Cambria Math" charset="0"/>
                            </a:rPr>
                            <m:t>10</m:t>
                          </m:r>
                        </m:sub>
                      </m:sSub>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sSup>
                                <m:sSupPr>
                                  <m:ctrlPr>
                                    <a:rPr lang="en-US" sz="1400" i="1">
                                      <a:latin typeface="Cambria Math" panose="02040503050406030204" pitchFamily="18" charset="0"/>
                                    </a:rPr>
                                  </m:ctrlPr>
                                </m:sSupPr>
                                <m:e>
                                  <m:r>
                                    <a:rPr lang="en-US" sz="1400" i="1">
                                      <a:latin typeface="Cambria Math" charset="0"/>
                                    </a:rPr>
                                    <m:t>𝑝</m:t>
                                  </m:r>
                                </m:e>
                                <m:sup>
                                  <m:r>
                                    <a:rPr lang="en-US" sz="1400" i="0">
                                      <a:latin typeface="Cambria Math" charset="0"/>
                                    </a:rPr>
                                    <m:t>2</m:t>
                                  </m:r>
                                </m:sup>
                              </m:sSup>
                            </m:num>
                            <m:den>
                              <m:sSubSup>
                                <m:sSubSupPr>
                                  <m:ctrlPr>
                                    <a:rPr lang="en-US" sz="1400" i="1">
                                      <a:latin typeface="Cambria Math" panose="02040503050406030204" pitchFamily="18" charset="0"/>
                                    </a:rPr>
                                  </m:ctrlPr>
                                </m:sSubSupPr>
                                <m:e>
                                  <m:r>
                                    <a:rPr lang="en-US" sz="1400" i="1">
                                      <a:latin typeface="Cambria Math" charset="0"/>
                                    </a:rPr>
                                    <m:t>𝑝</m:t>
                                  </m:r>
                                </m:e>
                                <m:sub>
                                  <m:r>
                                    <a:rPr lang="en-US" sz="1400" i="0">
                                      <a:latin typeface="Cambria Math" charset="0"/>
                                    </a:rPr>
                                    <m:t>0</m:t>
                                  </m:r>
                                </m:sub>
                                <m:sup>
                                  <m:r>
                                    <a:rPr lang="en-US" sz="1400" i="0">
                                      <a:latin typeface="Cambria Math" charset="0"/>
                                    </a:rPr>
                                    <m:t>2</m:t>
                                  </m:r>
                                </m:sup>
                              </m:sSubSup>
                            </m:den>
                          </m:f>
                        </m:e>
                      </m:d>
                      <m:r>
                        <a:rPr lang="en-US" sz="1400" i="0">
                          <a:latin typeface="Cambria Math" charset="0"/>
                        </a:rPr>
                        <m:t>=20⋅</m:t>
                      </m:r>
                      <m:sSub>
                        <m:sSubPr>
                          <m:ctrlPr>
                            <a:rPr lang="en-US" sz="1400" i="1">
                              <a:latin typeface="Cambria Math" panose="02040503050406030204" pitchFamily="18" charset="0"/>
                            </a:rPr>
                          </m:ctrlPr>
                        </m:sSubPr>
                        <m:e>
                          <m:r>
                            <a:rPr lang="en-US" sz="1400" i="1">
                              <a:latin typeface="Cambria Math" charset="0"/>
                            </a:rPr>
                            <m:t>𝑙𝑜𝑔</m:t>
                          </m:r>
                        </m:e>
                        <m:sub>
                          <m:r>
                            <a:rPr lang="en-US" sz="1400" i="0">
                              <a:latin typeface="Cambria Math" charset="0"/>
                            </a:rPr>
                            <m:t>10</m:t>
                          </m:r>
                        </m:sub>
                      </m:sSub>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charset="0"/>
                                </a:rPr>
                                <m:t>𝑝</m:t>
                              </m:r>
                            </m:num>
                            <m:den>
                              <m:sSub>
                                <m:sSubPr>
                                  <m:ctrlPr>
                                    <a:rPr lang="en-US" sz="1400" i="1">
                                      <a:latin typeface="Cambria Math" panose="02040503050406030204" pitchFamily="18" charset="0"/>
                                    </a:rPr>
                                  </m:ctrlPr>
                                </m:sSubPr>
                                <m:e>
                                  <m:r>
                                    <a:rPr lang="en-US" sz="1400" i="1">
                                      <a:latin typeface="Cambria Math" charset="0"/>
                                    </a:rPr>
                                    <m:t>𝑝</m:t>
                                  </m:r>
                                </m:e>
                                <m:sub>
                                  <m:r>
                                    <a:rPr lang="en-US" sz="1400" i="0">
                                      <a:latin typeface="Cambria Math" charset="0"/>
                                    </a:rPr>
                                    <m:t>0</m:t>
                                  </m:r>
                                </m:sub>
                              </m:sSub>
                            </m:den>
                          </m:f>
                        </m:e>
                      </m:d>
                    </m:oMath>
                  </m:oMathPara>
                </a14:m>
                <a:endParaRPr lang="en-US" sz="1400" dirty="0"/>
              </a:p>
            </p:txBody>
          </p:sp>
        </mc:Choice>
        <mc:Fallback>
          <p:sp>
            <p:nvSpPr>
              <p:cNvPr id="8" name="Rectangle 7">
                <a:extLst>
                  <a:ext uri="{FF2B5EF4-FFF2-40B4-BE49-F238E27FC236}">
                    <a16:creationId xmlns:a16="http://schemas.microsoft.com/office/drawing/2014/main" id="{8E29B54A-496C-0A2E-D398-05BC7ECE6F54}"/>
                  </a:ext>
                </a:extLst>
              </p:cNvPr>
              <p:cNvSpPr>
                <a:spLocks noRot="1" noChangeAspect="1" noMove="1" noResize="1" noEditPoints="1" noAdjustHandles="1" noChangeArrowheads="1" noChangeShapeType="1" noTextEdit="1"/>
              </p:cNvSpPr>
              <p:nvPr/>
            </p:nvSpPr>
            <p:spPr>
              <a:xfrm>
                <a:off x="2719023" y="4929190"/>
                <a:ext cx="3172279" cy="58067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9C6D1D48-E5C8-B602-A882-141AE8CE7794}"/>
                  </a:ext>
                </a:extLst>
              </p:cNvPr>
              <p:cNvSpPr/>
              <p:nvPr/>
            </p:nvSpPr>
            <p:spPr>
              <a:xfrm>
                <a:off x="2712034" y="5643153"/>
                <a:ext cx="3230436" cy="505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charset="0"/>
                            </a:rPr>
                            <m:t>𝐿</m:t>
                          </m:r>
                        </m:e>
                        <m:sub>
                          <m:r>
                            <a:rPr lang="en-US" sz="1400" i="1">
                              <a:latin typeface="Cambria Math" charset="0"/>
                            </a:rPr>
                            <m:t>𝑝</m:t>
                          </m:r>
                          <m:r>
                            <a:rPr lang="en-US" sz="1400" i="0">
                              <a:latin typeface="Cambria Math" charset="0"/>
                            </a:rPr>
                            <m:t>,</m:t>
                          </m:r>
                          <m:r>
                            <a:rPr lang="en-US" sz="1400" i="1">
                              <a:latin typeface="Cambria Math" charset="0"/>
                            </a:rPr>
                            <m:t>𝑚𝑎𝑥</m:t>
                          </m:r>
                        </m:sub>
                      </m:sSub>
                      <m:r>
                        <a:rPr lang="en-US" sz="1400" i="0">
                          <a:latin typeface="Cambria Math" charset="0"/>
                        </a:rPr>
                        <m:t>=20⋅</m:t>
                      </m:r>
                      <m:sSub>
                        <m:sSubPr>
                          <m:ctrlPr>
                            <a:rPr lang="en-US" sz="1400" i="1">
                              <a:latin typeface="Cambria Math" panose="02040503050406030204" pitchFamily="18" charset="0"/>
                            </a:rPr>
                          </m:ctrlPr>
                        </m:sSubPr>
                        <m:e>
                          <m:r>
                            <a:rPr lang="en-US" sz="1400" i="1">
                              <a:latin typeface="Cambria Math" charset="0"/>
                            </a:rPr>
                            <m:t>𝑙𝑜𝑔</m:t>
                          </m:r>
                        </m:e>
                        <m:sub>
                          <m:r>
                            <a:rPr lang="en-US" sz="1400" i="0">
                              <a:latin typeface="Cambria Math" charset="0"/>
                            </a:rPr>
                            <m:t>10</m:t>
                          </m:r>
                        </m:sub>
                      </m:sSub>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charset="0"/>
                                </a:rPr>
                                <m:t>𝑝</m:t>
                              </m:r>
                            </m:num>
                            <m:den>
                              <m:sSub>
                                <m:sSubPr>
                                  <m:ctrlPr>
                                    <a:rPr lang="en-US" sz="1400" i="1">
                                      <a:latin typeface="Cambria Math" panose="02040503050406030204" pitchFamily="18" charset="0"/>
                                    </a:rPr>
                                  </m:ctrlPr>
                                </m:sSubPr>
                                <m:e>
                                  <m:r>
                                    <a:rPr lang="en-US" sz="1400" i="1">
                                      <a:latin typeface="Cambria Math" charset="0"/>
                                    </a:rPr>
                                    <m:t>𝑝</m:t>
                                  </m:r>
                                </m:e>
                                <m:sub>
                                  <m:r>
                                    <a:rPr lang="en-US" sz="1400" i="0">
                                      <a:latin typeface="Cambria Math" charset="0"/>
                                    </a:rPr>
                                    <m:t>0</m:t>
                                  </m:r>
                                </m:sub>
                              </m:sSub>
                            </m:den>
                          </m:f>
                        </m:e>
                      </m:d>
                      <m:r>
                        <a:rPr lang="en-US" sz="1400" i="0">
                          <a:latin typeface="Cambria Math" charset="0"/>
                        </a:rPr>
                        <m:t>=19</m:t>
                      </m:r>
                      <m:r>
                        <a:rPr lang="nl-NL" sz="1400" b="0" i="0" smtClean="0">
                          <a:latin typeface="Cambria Math" charset="0"/>
                        </a:rPr>
                        <m:t>3</m:t>
                      </m:r>
                      <m:r>
                        <a:rPr lang="en-US" sz="1400" i="0">
                          <a:latin typeface="Cambria Math" charset="0"/>
                        </a:rPr>
                        <m:t> </m:t>
                      </m:r>
                      <m:r>
                        <a:rPr lang="en-US" sz="1400" i="1">
                          <a:latin typeface="Cambria Math" charset="0"/>
                        </a:rPr>
                        <m:t>𝑑𝐵</m:t>
                      </m:r>
                      <m:r>
                        <a:rPr lang="en-US" sz="1400" i="0">
                          <a:latin typeface="Cambria Math" charset="0"/>
                        </a:rPr>
                        <m:t> </m:t>
                      </m:r>
                      <m:r>
                        <a:rPr lang="en-US" sz="1400" i="1">
                          <a:latin typeface="Cambria Math" charset="0"/>
                        </a:rPr>
                        <m:t>𝑆𝑃𝐿</m:t>
                      </m:r>
                    </m:oMath>
                  </m:oMathPara>
                </a14:m>
                <a:endParaRPr lang="en-US" sz="1400" dirty="0"/>
              </a:p>
            </p:txBody>
          </p:sp>
        </mc:Choice>
        <mc:Fallback>
          <p:sp>
            <p:nvSpPr>
              <p:cNvPr id="9" name="Rectangle 8">
                <a:extLst>
                  <a:ext uri="{FF2B5EF4-FFF2-40B4-BE49-F238E27FC236}">
                    <a16:creationId xmlns:a16="http://schemas.microsoft.com/office/drawing/2014/main" id="{9C6D1D48-E5C8-B602-A882-141AE8CE7794}"/>
                  </a:ext>
                </a:extLst>
              </p:cNvPr>
              <p:cNvSpPr>
                <a:spLocks noRot="1" noChangeAspect="1" noMove="1" noResize="1" noEditPoints="1" noAdjustHandles="1" noChangeArrowheads="1" noChangeShapeType="1" noTextEdit="1"/>
              </p:cNvSpPr>
              <p:nvPr/>
            </p:nvSpPr>
            <p:spPr>
              <a:xfrm>
                <a:off x="2712034" y="5643153"/>
                <a:ext cx="3230436" cy="505331"/>
              </a:xfrm>
              <a:prstGeom prst="rect">
                <a:avLst/>
              </a:prstGeom>
              <a:blipFill>
                <a:blip r:embed="rId5"/>
                <a:stretch>
                  <a:fillRect b="-2439"/>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C8EAA25-960C-E4C2-A5AB-44308C021D26}"/>
              </a:ext>
            </a:extLst>
          </p:cNvPr>
          <p:cNvSpPr txBox="1"/>
          <p:nvPr/>
        </p:nvSpPr>
        <p:spPr>
          <a:xfrm>
            <a:off x="7350369" y="2118047"/>
            <a:ext cx="1577675" cy="461665"/>
          </a:xfrm>
          <a:prstGeom prst="rect">
            <a:avLst/>
          </a:prstGeom>
          <a:noFill/>
        </p:spPr>
        <p:txBody>
          <a:bodyPr wrap="none" rtlCol="0">
            <a:spAutoFit/>
          </a:bodyPr>
          <a:lstStyle/>
          <a:p>
            <a:r>
              <a:rPr lang="en-US" dirty="0"/>
              <a:t>RMS value</a:t>
            </a:r>
          </a:p>
        </p:txBody>
      </p:sp>
      <p:cxnSp>
        <p:nvCxnSpPr>
          <p:cNvPr id="10" name="Straight Connector 9">
            <a:extLst>
              <a:ext uri="{FF2B5EF4-FFF2-40B4-BE49-F238E27FC236}">
                <a16:creationId xmlns:a16="http://schemas.microsoft.com/office/drawing/2014/main" id="{41D8163B-4BF8-180A-B369-78B4CF893009}"/>
              </a:ext>
            </a:extLst>
          </p:cNvPr>
          <p:cNvCxnSpPr/>
          <p:nvPr/>
        </p:nvCxnSpPr>
        <p:spPr>
          <a:xfrm>
            <a:off x="2051720" y="2348880"/>
            <a:ext cx="511256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59877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137A-459D-C9E7-A287-E420E06F10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8D41B7-AA8E-B70B-2172-0729D1292D5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99BB878-21E4-D6CA-3100-2D6AE5ED0C12}"/>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70</a:t>
            </a:fld>
            <a:endParaRPr lang="nl-NL"/>
          </a:p>
        </p:txBody>
      </p:sp>
      <p:pic>
        <p:nvPicPr>
          <p:cNvPr id="1026" name="Picture 2" descr="To provide an accurate perception of a sound, you should stimulate that sound’s frequency in the correct natural place in the cochlea.">
            <a:extLst>
              <a:ext uri="{FF2B5EF4-FFF2-40B4-BE49-F238E27FC236}">
                <a16:creationId xmlns:a16="http://schemas.microsoft.com/office/drawing/2014/main" id="{7257043D-A338-1A34-F5B7-E5A42ED38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4739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E86E-7687-0078-95A1-E9CE9E0548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01AA0E-DE62-5B37-CD1F-BC1FD634F62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8E85CD99-5D0D-029F-6352-BB48B1B0C0CC}"/>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71</a:t>
            </a:fld>
            <a:endParaRPr lang="nl-NL"/>
          </a:p>
        </p:txBody>
      </p:sp>
      <p:pic>
        <p:nvPicPr>
          <p:cNvPr id="2050" name="Picture 2" descr="OTOPLAN Software">
            <a:extLst>
              <a:ext uri="{FF2B5EF4-FFF2-40B4-BE49-F238E27FC236}">
                <a16:creationId xmlns:a16="http://schemas.microsoft.com/office/drawing/2014/main" id="{5BA0753E-F3B8-897F-9FEB-CA0E0BE2F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89" y="917575"/>
            <a:ext cx="8243021"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49899"/>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DBE7-556A-0198-A5C0-7E40FA22E7DA}"/>
              </a:ext>
            </a:extLst>
          </p:cNvPr>
          <p:cNvSpPr>
            <a:spLocks noGrp="1"/>
          </p:cNvSpPr>
          <p:nvPr>
            <p:ph type="title"/>
          </p:nvPr>
        </p:nvSpPr>
        <p:spPr/>
        <p:txBody>
          <a:bodyPr/>
          <a:lstStyle/>
          <a:p>
            <a:r>
              <a:rPr lang="en-US" dirty="0"/>
              <a:t>Clinical case: single sided deafness &amp; CI</a:t>
            </a:r>
          </a:p>
        </p:txBody>
      </p:sp>
      <p:sp>
        <p:nvSpPr>
          <p:cNvPr id="3" name="Content Placeholder 2">
            <a:extLst>
              <a:ext uri="{FF2B5EF4-FFF2-40B4-BE49-F238E27FC236}">
                <a16:creationId xmlns:a16="http://schemas.microsoft.com/office/drawing/2014/main" id="{48D85547-DCE1-EF6D-C29B-AACC88F586B4}"/>
              </a:ext>
            </a:extLst>
          </p:cNvPr>
          <p:cNvSpPr>
            <a:spLocks noGrp="1"/>
          </p:cNvSpPr>
          <p:nvPr>
            <p:ph idx="1"/>
          </p:nvPr>
        </p:nvSpPr>
        <p:spPr/>
        <p:txBody>
          <a:bodyPr/>
          <a:lstStyle/>
          <a:p>
            <a:r>
              <a:rPr lang="en-US" dirty="0">
                <a:hlinkClick r:id="rId2"/>
              </a:rPr>
              <a:t>https://www.medel.com/nl/hearing-solutions/cochlear-implants/closest-to-natural-hearing</a:t>
            </a:r>
            <a:endParaRPr lang="en-US" dirty="0"/>
          </a:p>
          <a:p>
            <a:endParaRPr lang="en-US" dirty="0"/>
          </a:p>
          <a:p>
            <a:endParaRPr lang="en-US" dirty="0"/>
          </a:p>
        </p:txBody>
      </p:sp>
      <p:sp>
        <p:nvSpPr>
          <p:cNvPr id="4" name="Footer Placeholder 3">
            <a:extLst>
              <a:ext uri="{FF2B5EF4-FFF2-40B4-BE49-F238E27FC236}">
                <a16:creationId xmlns:a16="http://schemas.microsoft.com/office/drawing/2014/main" id="{5F2275E1-C343-BDAA-E284-777C4825A214}"/>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72</a:t>
            </a:fld>
            <a:endParaRPr lang="nl-NL"/>
          </a:p>
        </p:txBody>
      </p:sp>
    </p:spTree>
    <p:extLst>
      <p:ext uri="{BB962C8B-B14F-4D97-AF65-F5344CB8AC3E}">
        <p14:creationId xmlns:p14="http://schemas.microsoft.com/office/powerpoint/2010/main" val="199119794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DFECC-73DA-3846-90A3-3E6340A4E999}"/>
              </a:ext>
            </a:extLst>
          </p:cNvPr>
          <p:cNvSpPr>
            <a:spLocks noGrp="1"/>
          </p:cNvSpPr>
          <p:nvPr>
            <p:ph type="title"/>
          </p:nvPr>
        </p:nvSpPr>
        <p:spPr/>
        <p:txBody>
          <a:bodyPr/>
          <a:lstStyle/>
          <a:p>
            <a:r>
              <a:rPr lang="en-NL"/>
              <a:t>Age-related typical audiogram (ARTA)</a:t>
            </a:r>
          </a:p>
        </p:txBody>
      </p:sp>
      <p:pic>
        <p:nvPicPr>
          <p:cNvPr id="6" name="Content Placeholder 5">
            <a:extLst>
              <a:ext uri="{FF2B5EF4-FFF2-40B4-BE49-F238E27FC236}">
                <a16:creationId xmlns:a16="http://schemas.microsoft.com/office/drawing/2014/main" id="{6571E839-49B4-F744-994F-489975F8CDB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2288" y="2030655"/>
            <a:ext cx="8099425" cy="3693627"/>
          </a:xfrm>
        </p:spPr>
      </p:pic>
      <p:sp>
        <p:nvSpPr>
          <p:cNvPr id="4" name="Footer Placeholder 3">
            <a:extLst>
              <a:ext uri="{FF2B5EF4-FFF2-40B4-BE49-F238E27FC236}">
                <a16:creationId xmlns:a16="http://schemas.microsoft.com/office/drawing/2014/main" id="{ABB20902-48D6-824B-92FC-421D158D0B0C}"/>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73</a:t>
            </a:fld>
            <a:endParaRPr lang="nl-NL"/>
          </a:p>
        </p:txBody>
      </p:sp>
    </p:spTree>
    <p:extLst>
      <p:ext uri="{BB962C8B-B14F-4D97-AF65-F5344CB8AC3E}">
        <p14:creationId xmlns:p14="http://schemas.microsoft.com/office/powerpoint/2010/main" val="195000628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E2DF-075B-4F44-9008-4C141A72A536}"/>
              </a:ext>
            </a:extLst>
          </p:cNvPr>
          <p:cNvSpPr>
            <a:spLocks noGrp="1"/>
          </p:cNvSpPr>
          <p:nvPr>
            <p:ph type="title"/>
          </p:nvPr>
        </p:nvSpPr>
        <p:spPr/>
        <p:txBody>
          <a:bodyPr/>
          <a:lstStyle/>
          <a:p>
            <a:r>
              <a:rPr lang="en-US" err="1"/>
              <a:t>Gehoorschade</a:t>
            </a:r>
            <a:r>
              <a:rPr lang="en-US"/>
              <a:t> &amp; </a:t>
            </a:r>
            <a:r>
              <a:rPr lang="en-US" err="1"/>
              <a:t>werk</a:t>
            </a:r>
            <a:endParaRPr lang="en-US"/>
          </a:p>
        </p:txBody>
      </p:sp>
      <p:pic>
        <p:nvPicPr>
          <p:cNvPr id="5" name="Content Placeholder 4">
            <a:extLst>
              <a:ext uri="{FF2B5EF4-FFF2-40B4-BE49-F238E27FC236}">
                <a16:creationId xmlns:a16="http://schemas.microsoft.com/office/drawing/2014/main" id="{0276B700-171F-9B4F-87B8-3CEDCE1D605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3245" y="1814513"/>
            <a:ext cx="2457510" cy="4125912"/>
          </a:xfrm>
          <a:prstGeom prst="rect">
            <a:avLst/>
          </a:prstGeom>
        </p:spPr>
      </p:pic>
      <p:sp>
        <p:nvSpPr>
          <p:cNvPr id="4" name="Footer Placeholder 3">
            <a:extLst>
              <a:ext uri="{FF2B5EF4-FFF2-40B4-BE49-F238E27FC236}">
                <a16:creationId xmlns:a16="http://schemas.microsoft.com/office/drawing/2014/main" id="{FA6DE581-CB66-9D40-8F21-6C796D9FFA59}"/>
              </a:ext>
            </a:extLst>
          </p:cNvPr>
          <p:cNvSpPr>
            <a:spLocks noGrp="1"/>
          </p:cNvSpPr>
          <p:nvPr>
            <p:ph type="ftr" sz="quarter" idx="11"/>
          </p:nvPr>
        </p:nvSpPr>
        <p:spPr/>
        <p:txBody>
          <a:bodyPr/>
          <a:lstStyle/>
          <a:p>
            <a:pPr>
              <a:defRPr/>
            </a:pPr>
            <a:r>
              <a:rPr lang="nl-NL"/>
              <a:t>	</a:t>
            </a:r>
            <a:fld id="{90817C61-3AA5-4D42-956E-CFEE420DB621}" type="slidenum">
              <a:rPr lang="nl-NL" smtClean="0"/>
              <a:pPr>
                <a:defRPr/>
              </a:pPr>
              <a:t>74</a:t>
            </a:fld>
            <a:endParaRPr lang="nl-NL"/>
          </a:p>
        </p:txBody>
      </p:sp>
    </p:spTree>
    <p:extLst>
      <p:ext uri="{BB962C8B-B14F-4D97-AF65-F5344CB8AC3E}">
        <p14:creationId xmlns:p14="http://schemas.microsoft.com/office/powerpoint/2010/main" val="9382877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755B4C-B174-994C-93BA-E7F0CB508D81}"/>
              </a:ext>
            </a:extLst>
          </p:cNvPr>
          <p:cNvSpPr>
            <a:spLocks noGrp="1"/>
          </p:cNvSpPr>
          <p:nvPr>
            <p:ph type="title"/>
          </p:nvPr>
        </p:nvSpPr>
        <p:spPr/>
        <p:txBody>
          <a:bodyPr/>
          <a:lstStyle/>
          <a:p>
            <a:r>
              <a:rPr lang="en-US"/>
              <a:t>Hearing level &amp; equal-loudness curves</a:t>
            </a:r>
          </a:p>
        </p:txBody>
      </p:sp>
      <p:sp>
        <p:nvSpPr>
          <p:cNvPr id="2" name="Footer Placeholder 1">
            <a:extLst>
              <a:ext uri="{FF2B5EF4-FFF2-40B4-BE49-F238E27FC236}">
                <a16:creationId xmlns:a16="http://schemas.microsoft.com/office/drawing/2014/main" id="{D23ACFEC-0ABD-2840-8480-6FE54D77AE0E}"/>
              </a:ext>
            </a:extLst>
          </p:cNvPr>
          <p:cNvSpPr>
            <a:spLocks noGrp="1"/>
          </p:cNvSpPr>
          <p:nvPr>
            <p:ph type="ftr" sz="quarter" idx="11"/>
          </p:nvPr>
        </p:nvSpPr>
        <p:spPr/>
        <p:txBody>
          <a:bodyPr/>
          <a:lstStyle/>
          <a:p>
            <a:pPr>
              <a:defRPr/>
            </a:pPr>
            <a:r>
              <a:rPr lang="nl-NL"/>
              <a:t>	</a:t>
            </a:r>
            <a:fld id="{6BA64532-E1AD-44C9-A478-11DC0B159398}" type="slidenum">
              <a:rPr lang="nl-NL" smtClean="0"/>
              <a:pPr>
                <a:defRPr/>
              </a:pPr>
              <a:t>8</a:t>
            </a:fld>
            <a:endParaRPr lang="nl-NL"/>
          </a:p>
        </p:txBody>
      </p:sp>
      <p:pic>
        <p:nvPicPr>
          <p:cNvPr id="6" name="Content Placeholder 3">
            <a:extLst>
              <a:ext uri="{FF2B5EF4-FFF2-40B4-BE49-F238E27FC236}">
                <a16:creationId xmlns:a16="http://schemas.microsoft.com/office/drawing/2014/main" id="{6721CDA2-9432-914D-BC66-BCC0D65C9FC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1521068" y="1814513"/>
            <a:ext cx="5283180" cy="4125912"/>
          </a:xfrm>
          <a:prstGeom prst="rect">
            <a:avLst/>
          </a:prstGeom>
          <a:noFill/>
          <a:ln w="9525">
            <a:noFill/>
            <a:miter lim="800000"/>
            <a:headEnd/>
            <a:tailEnd/>
          </a:ln>
        </p:spPr>
      </p:pic>
      <p:sp>
        <p:nvSpPr>
          <p:cNvPr id="7" name="Freeform 6">
            <a:extLst>
              <a:ext uri="{FF2B5EF4-FFF2-40B4-BE49-F238E27FC236}">
                <a16:creationId xmlns:a16="http://schemas.microsoft.com/office/drawing/2014/main" id="{B6DC3788-15FC-474D-AA7A-C543D23AB7BF}"/>
              </a:ext>
            </a:extLst>
          </p:cNvPr>
          <p:cNvSpPr/>
          <p:nvPr/>
        </p:nvSpPr>
        <p:spPr>
          <a:xfrm>
            <a:off x="2195736" y="3421626"/>
            <a:ext cx="4284456" cy="1986042"/>
          </a:xfrm>
          <a:custGeom>
            <a:avLst/>
            <a:gdLst>
              <a:gd name="connsiteX0" fmla="*/ 0 w 4284456"/>
              <a:gd name="connsiteY0" fmla="*/ 0 h 1986042"/>
              <a:gd name="connsiteX1" fmla="*/ 973393 w 4284456"/>
              <a:gd name="connsiteY1" fmla="*/ 1209368 h 1986042"/>
              <a:gd name="connsiteX2" fmla="*/ 2064774 w 4284456"/>
              <a:gd name="connsiteY2" fmla="*/ 1740309 h 1986042"/>
              <a:gd name="connsiteX3" fmla="*/ 2949677 w 4284456"/>
              <a:gd name="connsiteY3" fmla="*/ 1769806 h 1986042"/>
              <a:gd name="connsiteX4" fmla="*/ 3406877 w 4284456"/>
              <a:gd name="connsiteY4" fmla="*/ 1976284 h 1986042"/>
              <a:gd name="connsiteX5" fmla="*/ 3923070 w 4284456"/>
              <a:gd name="connsiteY5" fmla="*/ 1415845 h 1986042"/>
              <a:gd name="connsiteX6" fmla="*/ 3923070 w 4284456"/>
              <a:gd name="connsiteY6" fmla="*/ 1415845 h 1986042"/>
              <a:gd name="connsiteX7" fmla="*/ 4159045 w 4284456"/>
              <a:gd name="connsiteY7" fmla="*/ 1592826 h 1986042"/>
              <a:gd name="connsiteX8" fmla="*/ 4159045 w 4284456"/>
              <a:gd name="connsiteY8" fmla="*/ 1592826 h 1986042"/>
              <a:gd name="connsiteX9" fmla="*/ 4159045 w 4284456"/>
              <a:gd name="connsiteY9" fmla="*/ 1607574 h 1986042"/>
              <a:gd name="connsiteX10" fmla="*/ 4277032 w 4284456"/>
              <a:gd name="connsiteY10" fmla="*/ 1563329 h 1986042"/>
              <a:gd name="connsiteX11" fmla="*/ 4262283 w 4284456"/>
              <a:gd name="connsiteY11" fmla="*/ 1607574 h 19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4456" h="1986042">
                <a:moveTo>
                  <a:pt x="0" y="0"/>
                </a:moveTo>
                <a:cubicBezTo>
                  <a:pt x="314632" y="459658"/>
                  <a:pt x="629264" y="919316"/>
                  <a:pt x="973393" y="1209368"/>
                </a:cubicBezTo>
                <a:cubicBezTo>
                  <a:pt x="1317522" y="1499420"/>
                  <a:pt x="1735393" y="1646903"/>
                  <a:pt x="2064774" y="1740309"/>
                </a:cubicBezTo>
                <a:cubicBezTo>
                  <a:pt x="2394155" y="1833715"/>
                  <a:pt x="2725993" y="1730477"/>
                  <a:pt x="2949677" y="1769806"/>
                </a:cubicBezTo>
                <a:cubicBezTo>
                  <a:pt x="3173361" y="1809135"/>
                  <a:pt x="3244645" y="2035277"/>
                  <a:pt x="3406877" y="1976284"/>
                </a:cubicBezTo>
                <a:cubicBezTo>
                  <a:pt x="3569109" y="1917291"/>
                  <a:pt x="3923070" y="1415845"/>
                  <a:pt x="3923070" y="1415845"/>
                </a:cubicBezTo>
                <a:lnTo>
                  <a:pt x="3923070" y="1415845"/>
                </a:lnTo>
                <a:lnTo>
                  <a:pt x="4159045" y="1592826"/>
                </a:lnTo>
                <a:lnTo>
                  <a:pt x="4159045" y="1592826"/>
                </a:lnTo>
                <a:lnTo>
                  <a:pt x="4159045" y="1607574"/>
                </a:lnTo>
                <a:cubicBezTo>
                  <a:pt x="4178709" y="1602658"/>
                  <a:pt x="4277032" y="1563329"/>
                  <a:pt x="4277032" y="1563329"/>
                </a:cubicBezTo>
                <a:cubicBezTo>
                  <a:pt x="4294238" y="1563329"/>
                  <a:pt x="4278260" y="1585451"/>
                  <a:pt x="4262283" y="16075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433C6A9-AFB2-3E40-A4A8-DAC1442C1B0C}"/>
              </a:ext>
            </a:extLst>
          </p:cNvPr>
          <p:cNvSpPr txBox="1"/>
          <p:nvPr/>
        </p:nvSpPr>
        <p:spPr>
          <a:xfrm>
            <a:off x="6619623" y="3371927"/>
            <a:ext cx="2006618" cy="2400657"/>
          </a:xfrm>
          <a:prstGeom prst="rect">
            <a:avLst/>
          </a:prstGeom>
          <a:noFill/>
        </p:spPr>
        <p:txBody>
          <a:bodyPr wrap="square" rtlCol="0">
            <a:spAutoFit/>
          </a:bodyPr>
          <a:lstStyle/>
          <a:p>
            <a:r>
              <a:rPr lang="en-US">
                <a:latin typeface="+mj-lt"/>
              </a:rPr>
              <a:t>dB Hearing level (HL)         </a:t>
            </a:r>
            <a:r>
              <a:rPr lang="en-US" sz="1800" i="1">
                <a:latin typeface="+mj-lt"/>
              </a:rPr>
              <a:t>-&gt; perception</a:t>
            </a:r>
          </a:p>
          <a:p>
            <a:endParaRPr lang="en-US">
              <a:latin typeface="+mj-lt"/>
            </a:endParaRPr>
          </a:p>
          <a:p>
            <a:r>
              <a:rPr lang="en-US" sz="1800" i="1">
                <a:latin typeface="+mj-lt"/>
              </a:rPr>
              <a:t>0 dB HL = hearing threshold</a:t>
            </a:r>
          </a:p>
          <a:p>
            <a:endParaRPr lang="en-US"/>
          </a:p>
        </p:txBody>
      </p:sp>
      <p:sp>
        <p:nvSpPr>
          <p:cNvPr id="9" name="TextBox 8">
            <a:extLst>
              <a:ext uri="{FF2B5EF4-FFF2-40B4-BE49-F238E27FC236}">
                <a16:creationId xmlns:a16="http://schemas.microsoft.com/office/drawing/2014/main" id="{1E9B24C3-9BC0-0F49-AAD9-F8D8FEF72FEC}"/>
              </a:ext>
            </a:extLst>
          </p:cNvPr>
          <p:cNvSpPr txBox="1"/>
          <p:nvPr/>
        </p:nvSpPr>
        <p:spPr>
          <a:xfrm>
            <a:off x="179512" y="3429000"/>
            <a:ext cx="1498890" cy="1015663"/>
          </a:xfrm>
          <a:prstGeom prst="rect">
            <a:avLst/>
          </a:prstGeom>
          <a:noFill/>
        </p:spPr>
        <p:txBody>
          <a:bodyPr wrap="square" rtlCol="0">
            <a:spAutoFit/>
          </a:bodyPr>
          <a:lstStyle/>
          <a:p>
            <a:r>
              <a:rPr lang="en-US">
                <a:latin typeface="+mj-lt"/>
              </a:rPr>
              <a:t>dB SPL</a:t>
            </a:r>
          </a:p>
          <a:p>
            <a:r>
              <a:rPr lang="en-US" sz="1800" i="1">
                <a:latin typeface="+mj-lt"/>
              </a:rPr>
              <a:t>-&gt; Physical quantity</a:t>
            </a:r>
          </a:p>
        </p:txBody>
      </p:sp>
    </p:spTree>
    <p:extLst>
      <p:ext uri="{BB962C8B-B14F-4D97-AF65-F5344CB8AC3E}">
        <p14:creationId xmlns:p14="http://schemas.microsoft.com/office/powerpoint/2010/main" val="1261290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95D3B3-07AC-EE98-2DEB-2C3FE27EB1D6}"/>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9CCF50EA-81A9-21F4-88F8-92BB31825349}"/>
              </a:ext>
            </a:extLst>
          </p:cNvPr>
          <p:cNvSpPr>
            <a:spLocks noGrp="1"/>
          </p:cNvSpPr>
          <p:nvPr>
            <p:ph type="ftr" sz="quarter" idx="11"/>
          </p:nvPr>
        </p:nvSpPr>
        <p:spPr/>
        <p:txBody>
          <a:bodyPr/>
          <a:lstStyle/>
          <a:p>
            <a:pPr>
              <a:defRPr/>
            </a:pPr>
            <a:r>
              <a:rPr lang="nl-NL"/>
              <a:t>	</a:t>
            </a:r>
            <a:fld id="{B3472B90-4467-499C-AC0D-4ED0F3096399}" type="slidenum">
              <a:rPr lang="nl-NL" smtClean="0"/>
              <a:pPr>
                <a:defRPr/>
              </a:pPr>
              <a:t>9</a:t>
            </a:fld>
            <a:endParaRPr lang="nl-NL"/>
          </a:p>
        </p:txBody>
      </p:sp>
      <p:pic>
        <p:nvPicPr>
          <p:cNvPr id="8" name="Afbeelding 10" descr="Audio Onderwijs.tif">
            <a:extLst>
              <a:ext uri="{FF2B5EF4-FFF2-40B4-BE49-F238E27FC236}">
                <a16:creationId xmlns:a16="http://schemas.microsoft.com/office/drawing/2014/main" id="{F3CADA14-11E2-5267-101E-0F2E3D92ACA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9973" y="2027153"/>
            <a:ext cx="4531740" cy="3346064"/>
          </a:xfrm>
          <a:prstGeom prst="rect">
            <a:avLst/>
          </a:prstGeom>
          <a:noFill/>
          <a:ln w="9525">
            <a:noFill/>
            <a:miter lim="800000"/>
            <a:headEnd/>
            <a:tailEnd/>
          </a:ln>
        </p:spPr>
      </p:pic>
      <p:sp>
        <p:nvSpPr>
          <p:cNvPr id="11" name="Content Placeholder 10">
            <a:extLst>
              <a:ext uri="{FF2B5EF4-FFF2-40B4-BE49-F238E27FC236}">
                <a16:creationId xmlns:a16="http://schemas.microsoft.com/office/drawing/2014/main" id="{8F61D688-7DE1-5A4D-AD4C-7195858FD94E}"/>
              </a:ext>
            </a:extLst>
          </p:cNvPr>
          <p:cNvSpPr>
            <a:spLocks noGrp="1"/>
          </p:cNvSpPr>
          <p:nvPr>
            <p:ph idx="1"/>
          </p:nvPr>
        </p:nvSpPr>
        <p:spPr/>
        <p:txBody>
          <a:bodyPr/>
          <a:lstStyle/>
          <a:p>
            <a:endParaRPr lang="en-US" dirty="0"/>
          </a:p>
        </p:txBody>
      </p:sp>
      <p:pic>
        <p:nvPicPr>
          <p:cNvPr id="12" name="Content Placeholder 3">
            <a:extLst>
              <a:ext uri="{FF2B5EF4-FFF2-40B4-BE49-F238E27FC236}">
                <a16:creationId xmlns:a16="http://schemas.microsoft.com/office/drawing/2014/main" id="{19D7D26D-0439-1CE6-2D88-447488FB93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522287" y="2213720"/>
            <a:ext cx="4045697" cy="3159497"/>
          </a:xfrm>
          <a:prstGeom prst="rect">
            <a:avLst/>
          </a:prstGeom>
          <a:noFill/>
          <a:ln w="9525">
            <a:noFill/>
            <a:miter lim="800000"/>
            <a:headEnd/>
            <a:tailEnd/>
          </a:ln>
        </p:spPr>
      </p:pic>
      <p:sp>
        <p:nvSpPr>
          <p:cNvPr id="13" name="Freeform 12">
            <a:extLst>
              <a:ext uri="{FF2B5EF4-FFF2-40B4-BE49-F238E27FC236}">
                <a16:creationId xmlns:a16="http://schemas.microsoft.com/office/drawing/2014/main" id="{1DB94F98-BF00-AE05-E340-80967A28D357}"/>
              </a:ext>
            </a:extLst>
          </p:cNvPr>
          <p:cNvSpPr/>
          <p:nvPr/>
        </p:nvSpPr>
        <p:spPr>
          <a:xfrm>
            <a:off x="1043608" y="3429000"/>
            <a:ext cx="3312368" cy="1520850"/>
          </a:xfrm>
          <a:custGeom>
            <a:avLst/>
            <a:gdLst>
              <a:gd name="connsiteX0" fmla="*/ 0 w 4284456"/>
              <a:gd name="connsiteY0" fmla="*/ 0 h 1986042"/>
              <a:gd name="connsiteX1" fmla="*/ 973393 w 4284456"/>
              <a:gd name="connsiteY1" fmla="*/ 1209368 h 1986042"/>
              <a:gd name="connsiteX2" fmla="*/ 2064774 w 4284456"/>
              <a:gd name="connsiteY2" fmla="*/ 1740309 h 1986042"/>
              <a:gd name="connsiteX3" fmla="*/ 2949677 w 4284456"/>
              <a:gd name="connsiteY3" fmla="*/ 1769806 h 1986042"/>
              <a:gd name="connsiteX4" fmla="*/ 3406877 w 4284456"/>
              <a:gd name="connsiteY4" fmla="*/ 1976284 h 1986042"/>
              <a:gd name="connsiteX5" fmla="*/ 3923070 w 4284456"/>
              <a:gd name="connsiteY5" fmla="*/ 1415845 h 1986042"/>
              <a:gd name="connsiteX6" fmla="*/ 3923070 w 4284456"/>
              <a:gd name="connsiteY6" fmla="*/ 1415845 h 1986042"/>
              <a:gd name="connsiteX7" fmla="*/ 4159045 w 4284456"/>
              <a:gd name="connsiteY7" fmla="*/ 1592826 h 1986042"/>
              <a:gd name="connsiteX8" fmla="*/ 4159045 w 4284456"/>
              <a:gd name="connsiteY8" fmla="*/ 1592826 h 1986042"/>
              <a:gd name="connsiteX9" fmla="*/ 4159045 w 4284456"/>
              <a:gd name="connsiteY9" fmla="*/ 1607574 h 1986042"/>
              <a:gd name="connsiteX10" fmla="*/ 4277032 w 4284456"/>
              <a:gd name="connsiteY10" fmla="*/ 1563329 h 1986042"/>
              <a:gd name="connsiteX11" fmla="*/ 4262283 w 4284456"/>
              <a:gd name="connsiteY11" fmla="*/ 1607574 h 19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4456" h="1986042">
                <a:moveTo>
                  <a:pt x="0" y="0"/>
                </a:moveTo>
                <a:cubicBezTo>
                  <a:pt x="314632" y="459658"/>
                  <a:pt x="629264" y="919316"/>
                  <a:pt x="973393" y="1209368"/>
                </a:cubicBezTo>
                <a:cubicBezTo>
                  <a:pt x="1317522" y="1499420"/>
                  <a:pt x="1735393" y="1646903"/>
                  <a:pt x="2064774" y="1740309"/>
                </a:cubicBezTo>
                <a:cubicBezTo>
                  <a:pt x="2394155" y="1833715"/>
                  <a:pt x="2725993" y="1730477"/>
                  <a:pt x="2949677" y="1769806"/>
                </a:cubicBezTo>
                <a:cubicBezTo>
                  <a:pt x="3173361" y="1809135"/>
                  <a:pt x="3244645" y="2035277"/>
                  <a:pt x="3406877" y="1976284"/>
                </a:cubicBezTo>
                <a:cubicBezTo>
                  <a:pt x="3569109" y="1917291"/>
                  <a:pt x="3923070" y="1415845"/>
                  <a:pt x="3923070" y="1415845"/>
                </a:cubicBezTo>
                <a:lnTo>
                  <a:pt x="3923070" y="1415845"/>
                </a:lnTo>
                <a:lnTo>
                  <a:pt x="4159045" y="1592826"/>
                </a:lnTo>
                <a:lnTo>
                  <a:pt x="4159045" y="1592826"/>
                </a:lnTo>
                <a:lnTo>
                  <a:pt x="4159045" y="1607574"/>
                </a:lnTo>
                <a:cubicBezTo>
                  <a:pt x="4178709" y="1602658"/>
                  <a:pt x="4277032" y="1563329"/>
                  <a:pt x="4277032" y="1563329"/>
                </a:cubicBezTo>
                <a:cubicBezTo>
                  <a:pt x="4294238" y="1563329"/>
                  <a:pt x="4278260" y="1585451"/>
                  <a:pt x="4262283" y="160757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189D876-421C-FCC8-E905-0E08CC671280}"/>
              </a:ext>
            </a:extLst>
          </p:cNvPr>
          <p:cNvCxnSpPr/>
          <p:nvPr/>
        </p:nvCxnSpPr>
        <p:spPr>
          <a:xfrm flipV="1">
            <a:off x="4276602" y="2452553"/>
            <a:ext cx="986083"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D93B99-2760-BE81-975E-5C706FAE588A}"/>
              </a:ext>
            </a:extLst>
          </p:cNvPr>
          <p:cNvCxnSpPr/>
          <p:nvPr/>
        </p:nvCxnSpPr>
        <p:spPr>
          <a:xfrm>
            <a:off x="5508104" y="2348880"/>
            <a:ext cx="2808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3A33F3B-893E-86DB-00F4-EDB5BC0C20E0}"/>
              </a:ext>
            </a:extLst>
          </p:cNvPr>
          <p:cNvCxnSpPr>
            <a:cxnSpLocks/>
          </p:cNvCxnSpPr>
          <p:nvPr/>
        </p:nvCxnSpPr>
        <p:spPr>
          <a:xfrm>
            <a:off x="3203848" y="2604953"/>
            <a:ext cx="1944216" cy="23448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557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Radboudumc">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22014</TotalTime>
  <Words>2546</Words>
  <Application>Microsoft Macintosh PowerPoint</Application>
  <PresentationFormat>On-screen Show (4:3)</PresentationFormat>
  <Paragraphs>391</Paragraphs>
  <Slides>74</Slides>
  <Notes>30</Notes>
  <HiddenSlides>7</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5" baseType="lpstr">
      <vt:lpstr>ＭＳ Ｐゴシック</vt:lpstr>
      <vt:lpstr>Arial</vt:lpstr>
      <vt:lpstr>AZGCaspariT</vt:lpstr>
      <vt:lpstr>Calibri</vt:lpstr>
      <vt:lpstr>Cambria</vt:lpstr>
      <vt:lpstr>Cambria Math</vt:lpstr>
      <vt:lpstr>Lucida Grande</vt:lpstr>
      <vt:lpstr>Times New Roman</vt:lpstr>
      <vt:lpstr>Wingdings</vt:lpstr>
      <vt:lpstr>Radboudumc</vt:lpstr>
      <vt:lpstr>Grafiek</vt:lpstr>
      <vt:lpstr>Guest lecture</vt:lpstr>
      <vt:lpstr>PowerPoint Presentation</vt:lpstr>
      <vt:lpstr>Recap and why care?</vt:lpstr>
      <vt:lpstr>Sound</vt:lpstr>
      <vt:lpstr>Sound pressure levels &amp; decibel (dB)</vt:lpstr>
      <vt:lpstr>Question 1</vt:lpstr>
      <vt:lpstr>PowerPoint Presentation</vt:lpstr>
      <vt:lpstr>Hearing level &amp; equal-loudness curves</vt:lpstr>
      <vt:lpstr>PowerPoint Presentation</vt:lpstr>
      <vt:lpstr>sensitivity: thresholds across species </vt:lpstr>
      <vt:lpstr>Sensitivity: range of frequencies</vt:lpstr>
      <vt:lpstr>PowerPoint Presentation</vt:lpstr>
      <vt:lpstr>PowerPoint Presentation</vt:lpstr>
      <vt:lpstr>PowerPoint Presentation</vt:lpstr>
      <vt:lpstr>Cochlea </vt:lpstr>
      <vt:lpstr>Pathway of sound</vt:lpstr>
      <vt:lpstr>Orgaan van Corti</vt:lpstr>
      <vt:lpstr>Tonotopy</vt:lpstr>
      <vt:lpstr>PowerPoint Presentation</vt:lpstr>
      <vt:lpstr>Greenwood formalization of von Bekesy’s findings</vt:lpstr>
      <vt:lpstr>PowerPoint Presentation</vt:lpstr>
      <vt:lpstr>PowerPoint Presentation</vt:lpstr>
      <vt:lpstr>Role of the outer hair cells (OHCs)</vt:lpstr>
      <vt:lpstr>OHCs and IHCs</vt:lpstr>
      <vt:lpstr>OHC tuning &amp; OCT data</vt:lpstr>
      <vt:lpstr>OHC tuning &amp; OCT data</vt:lpstr>
      <vt:lpstr>OHC tuning &amp; compression</vt:lpstr>
      <vt:lpstr>OHCs </vt:lpstr>
      <vt:lpstr>OHC and BM movement</vt:lpstr>
      <vt:lpstr>Neonatal Hearing Screening (NHS)</vt:lpstr>
      <vt:lpstr>Consequences of HL: why measure?</vt:lpstr>
      <vt:lpstr>Purpose: communication skills!</vt:lpstr>
      <vt:lpstr>PowerPoint Presentation</vt:lpstr>
      <vt:lpstr>Overview of tests</vt:lpstr>
      <vt:lpstr>Pure tone audiogram</vt:lpstr>
      <vt:lpstr>Tympanometry</vt:lpstr>
      <vt:lpstr>Tympanogram</vt:lpstr>
      <vt:lpstr>Otoacoustic emissions</vt:lpstr>
      <vt:lpstr>OAEs </vt:lpstr>
      <vt:lpstr>Example: OAE &amp; Ménière’s disease</vt:lpstr>
      <vt:lpstr>Brainstem Evoked Response Audiometry (BERA)</vt:lpstr>
      <vt:lpstr>BERA – contribution of different sources in the brainstem</vt:lpstr>
      <vt:lpstr>PowerPoint Presentation</vt:lpstr>
      <vt:lpstr>Hearing loss configuration</vt:lpstr>
      <vt:lpstr>Spraakaudiometrie: varianten</vt:lpstr>
      <vt:lpstr>Toonaudiogram</vt:lpstr>
      <vt:lpstr>Difference conductive and sensorineural HL</vt:lpstr>
      <vt:lpstr>Pure tone audiogram</vt:lpstr>
      <vt:lpstr>Conductive HL</vt:lpstr>
      <vt:lpstr>Hair cells and cell bodies confocal microscopy </vt:lpstr>
      <vt:lpstr>Sensorineural HL</vt:lpstr>
      <vt:lpstr>Audiogram of a CHL</vt:lpstr>
      <vt:lpstr>CHL vs SNHL</vt:lpstr>
      <vt:lpstr>Causes of SNHL</vt:lpstr>
      <vt:lpstr>Niet-erfelijke vormen van gehoorverlies</vt:lpstr>
      <vt:lpstr>Cytomegalovirus (CMV)</vt:lpstr>
      <vt:lpstr>PowerPoint Presentation</vt:lpstr>
      <vt:lpstr>Age-related HL (Presbycusis) in western world vs non-western world</vt:lpstr>
      <vt:lpstr>Typical Noise-induced HL</vt:lpstr>
      <vt:lpstr>Hearing devices</vt:lpstr>
      <vt:lpstr>PowerPoint Presentation</vt:lpstr>
      <vt:lpstr>Hearing aid</vt:lpstr>
      <vt:lpstr>Bone conduction</vt:lpstr>
      <vt:lpstr>Bone conduction: transcutaneous options</vt:lpstr>
      <vt:lpstr>Middle ear implants</vt:lpstr>
      <vt:lpstr>Cochlear inplant</vt:lpstr>
      <vt:lpstr>Tonotopy</vt:lpstr>
      <vt:lpstr>Greenwood formalization of von Bekesy’s findings</vt:lpstr>
      <vt:lpstr>Tonotopy &amp; place coding</vt:lpstr>
      <vt:lpstr>PowerPoint Presentation</vt:lpstr>
      <vt:lpstr>PowerPoint Presentation</vt:lpstr>
      <vt:lpstr>Clinical case: single sided deafness &amp; CI</vt:lpstr>
      <vt:lpstr>Age-related typical audiogram (ARTA)</vt:lpstr>
      <vt:lpstr>Gehoorschade &amp; werk</vt:lpstr>
    </vt:vector>
  </TitlesOfParts>
  <Company>UMC St Radboud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TEMPORAL BONE HISTOPATHOLOGY IN USHER SYNDROME</dc:title>
  <dc:creator>z647130</dc:creator>
  <cp:lastModifiedBy>Lanting, Cris</cp:lastModifiedBy>
  <cp:revision>440</cp:revision>
  <dcterms:created xsi:type="dcterms:W3CDTF">2006-08-15T11:46:46Z</dcterms:created>
  <dcterms:modified xsi:type="dcterms:W3CDTF">2025-10-08T14:04:47Z</dcterms:modified>
</cp:coreProperties>
</file>