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808" r:id="rId3"/>
    <p:sldId id="754" r:id="rId4"/>
    <p:sldId id="490" r:id="rId5"/>
    <p:sldId id="767" r:id="rId6"/>
    <p:sldId id="261" r:id="rId7"/>
    <p:sldId id="258" r:id="rId8"/>
    <p:sldId id="328" r:id="rId9"/>
    <p:sldId id="298" r:id="rId10"/>
    <p:sldId id="300" r:id="rId11"/>
    <p:sldId id="803" r:id="rId12"/>
    <p:sldId id="811" r:id="rId13"/>
    <p:sldId id="812" r:id="rId14"/>
    <p:sldId id="804" r:id="rId15"/>
    <p:sldId id="805" r:id="rId16"/>
    <p:sldId id="806" r:id="rId17"/>
    <p:sldId id="324" r:id="rId18"/>
    <p:sldId id="796" r:id="rId19"/>
    <p:sldId id="813" r:id="rId20"/>
    <p:sldId id="814" r:id="rId2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79752" autoAdjust="0"/>
  </p:normalViewPr>
  <p:slideViewPr>
    <p:cSldViewPr snapToGrid="0">
      <p:cViewPr varScale="1">
        <p:scale>
          <a:sx n="127" d="100"/>
          <a:sy n="127" d="100"/>
        </p:scale>
        <p:origin x="8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4817-F3C7-4DB5-833C-A9F100FAFA0A}" type="datetimeFigureOut">
              <a:rPr lang="nl-NL" smtClean="0"/>
              <a:t>26-06-2026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A3D4D-4122-478E-9C3D-29D341ABB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07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0583923/pdf/aud-44-1464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9857764/?report=printabl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89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15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13: </a:t>
            </a:r>
            <a:r>
              <a:rPr lang="en-US" dirty="0"/>
              <a:t>Tucker B, Chen Y-S, Shin T, Cabrera E, Booth K, Nelson R. Insights into the pathobiology of tmprss3-related hearing loss and implications for cochlear implant patients with TMPRSS3 Mutations. 2021.</a:t>
            </a:r>
          </a:p>
          <a:p>
            <a:r>
              <a:rPr lang="en-US" dirty="0"/>
              <a:t>14: </a:t>
            </a:r>
            <a:r>
              <a:rPr lang="nl-NL" dirty="0"/>
              <a:t>Chen YS, </a:t>
            </a:r>
            <a:r>
              <a:rPr lang="nl-NL" dirty="0" err="1"/>
              <a:t>Cabrera</a:t>
            </a:r>
            <a:r>
              <a:rPr lang="nl-NL" dirty="0"/>
              <a:t> E, Tucker BJ, </a:t>
            </a:r>
            <a:r>
              <a:rPr lang="nl-NL" dirty="0" err="1"/>
              <a:t>Shin</a:t>
            </a:r>
            <a:r>
              <a:rPr lang="nl-NL" dirty="0"/>
              <a:t> TJ, </a:t>
            </a:r>
            <a:r>
              <a:rPr lang="nl-NL" dirty="0" err="1"/>
              <a:t>Moawad</a:t>
            </a:r>
            <a:r>
              <a:rPr lang="nl-NL" dirty="0"/>
              <a:t> JV, Totten DJ, et al. TMPRSS3 </a:t>
            </a:r>
            <a:r>
              <a:rPr lang="nl-NL" dirty="0" err="1"/>
              <a:t>expression</a:t>
            </a:r>
            <a:r>
              <a:rPr lang="nl-NL" dirty="0"/>
              <a:t> is </a:t>
            </a:r>
            <a:r>
              <a:rPr lang="nl-NL" dirty="0" err="1"/>
              <a:t>limited</a:t>
            </a:r>
            <a:r>
              <a:rPr lang="nl-NL" dirty="0"/>
              <a:t> in </a:t>
            </a:r>
            <a:r>
              <a:rPr lang="nl-NL" dirty="0" err="1"/>
              <a:t>spiral</a:t>
            </a:r>
            <a:r>
              <a:rPr lang="nl-NL" dirty="0"/>
              <a:t> ganglion neurons: </a:t>
            </a:r>
            <a:r>
              <a:rPr lang="nl-NL" dirty="0" err="1"/>
              <a:t>implication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successful</a:t>
            </a:r>
            <a:r>
              <a:rPr lang="nl-NL" dirty="0"/>
              <a:t> </a:t>
            </a:r>
            <a:r>
              <a:rPr lang="nl-NL" dirty="0" err="1"/>
              <a:t>cochlear</a:t>
            </a:r>
            <a:r>
              <a:rPr lang="nl-NL" dirty="0"/>
              <a:t> </a:t>
            </a:r>
            <a:r>
              <a:rPr lang="nl-NL" dirty="0" err="1"/>
              <a:t>implantation</a:t>
            </a:r>
            <a:r>
              <a:rPr lang="nl-NL" dirty="0"/>
              <a:t>. J </a:t>
            </a:r>
            <a:r>
              <a:rPr lang="nl-NL" dirty="0" err="1"/>
              <a:t>Med</a:t>
            </a:r>
            <a:r>
              <a:rPr lang="nl-NL" dirty="0"/>
              <a:t> Genet. 2022;59:1219–26.</a:t>
            </a:r>
            <a:endParaRPr lang="en-US" dirty="0"/>
          </a:p>
          <a:p>
            <a:r>
              <a:rPr lang="en-US" dirty="0"/>
              <a:t>26: </a:t>
            </a:r>
            <a:r>
              <a:rPr lang="nl-NL" dirty="0" err="1"/>
              <a:t>Nishio</a:t>
            </a:r>
            <a:r>
              <a:rPr lang="nl-NL" dirty="0"/>
              <a:t> SY, </a:t>
            </a:r>
            <a:r>
              <a:rPr lang="nl-NL" dirty="0" err="1"/>
              <a:t>Takumi</a:t>
            </a:r>
            <a:r>
              <a:rPr lang="nl-NL" dirty="0"/>
              <a:t> Y, </a:t>
            </a:r>
            <a:r>
              <a:rPr lang="nl-NL" dirty="0" err="1"/>
              <a:t>Usami</a:t>
            </a:r>
            <a:r>
              <a:rPr lang="nl-NL" dirty="0"/>
              <a:t> SI. Laser-</a:t>
            </a:r>
            <a:r>
              <a:rPr lang="nl-NL" dirty="0" err="1"/>
              <a:t>capture</a:t>
            </a:r>
            <a:r>
              <a:rPr lang="nl-NL" dirty="0"/>
              <a:t> micro </a:t>
            </a:r>
            <a:r>
              <a:rPr lang="nl-NL" dirty="0" err="1"/>
              <a:t>dissection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next-</a:t>
            </a:r>
            <a:r>
              <a:rPr lang="nl-NL" dirty="0" err="1"/>
              <a:t>generation</a:t>
            </a:r>
            <a:r>
              <a:rPr lang="nl-NL" dirty="0"/>
              <a:t> </a:t>
            </a:r>
            <a:r>
              <a:rPr lang="nl-NL" dirty="0" err="1"/>
              <a:t>sequencing</a:t>
            </a:r>
            <a:r>
              <a:rPr lang="nl-NL" dirty="0"/>
              <a:t> analysis of </a:t>
            </a:r>
            <a:r>
              <a:rPr lang="nl-NL" dirty="0" err="1"/>
              <a:t>cell</a:t>
            </a:r>
            <a:r>
              <a:rPr lang="nl-NL" dirty="0"/>
              <a:t> type-</a:t>
            </a:r>
            <a:r>
              <a:rPr lang="nl-NL" dirty="0" err="1"/>
              <a:t>specifc</a:t>
            </a:r>
            <a:r>
              <a:rPr lang="nl-NL" dirty="0"/>
              <a:t> </a:t>
            </a:r>
            <a:r>
              <a:rPr lang="nl-NL" dirty="0" err="1"/>
              <a:t>deafness</a:t>
            </a:r>
            <a:r>
              <a:rPr lang="nl-NL" dirty="0"/>
              <a:t> gene </a:t>
            </a:r>
            <a:r>
              <a:rPr lang="nl-NL" dirty="0" err="1"/>
              <a:t>expression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mouse cochlea. </a:t>
            </a:r>
            <a:r>
              <a:rPr lang="nl-NL" dirty="0" err="1"/>
              <a:t>Hear</a:t>
            </a:r>
            <a:r>
              <a:rPr lang="nl-NL" dirty="0"/>
              <a:t> </a:t>
            </a:r>
            <a:r>
              <a:rPr lang="nl-NL" dirty="0" err="1"/>
              <a:t>Res</a:t>
            </a:r>
            <a:r>
              <a:rPr lang="nl-NL" dirty="0"/>
              <a:t>. 2017;348:87–97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95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Alternative</a:t>
            </a:r>
            <a:r>
              <a:rPr lang="nl-NL" dirty="0"/>
              <a:t>: </a:t>
            </a:r>
          </a:p>
          <a:p>
            <a:r>
              <a:rPr lang="en-US" b="1" dirty="0"/>
              <a:t>Conclusion</a:t>
            </a:r>
            <a:endParaRPr lang="en-US" dirty="0"/>
          </a:p>
          <a:p>
            <a:r>
              <a:rPr lang="en-US" dirty="0"/>
              <a:t>• Gene expression classifications into </a:t>
            </a:r>
            <a:r>
              <a:rPr lang="en-US" b="1" dirty="0"/>
              <a:t>pre-synaptic, post-synaptic, and mitochondrial</a:t>
            </a:r>
            <a:r>
              <a:rPr lang="en-US" dirty="0"/>
              <a:t> groups are </a:t>
            </a:r>
            <a:r>
              <a:rPr lang="en-US" b="1" dirty="0"/>
              <a:t>not absolute</a:t>
            </a:r>
            <a:r>
              <a:rPr lang="en-US" dirty="0"/>
              <a:t> and have </a:t>
            </a:r>
            <a:r>
              <a:rPr lang="en-US" b="1" dirty="0"/>
              <a:t>uncertainties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b="1" dirty="0"/>
              <a:t>CI outcomes were not correlated with cochlear site-of-lesion</a:t>
            </a:r>
            <a:r>
              <a:rPr lang="en-US" dirty="0"/>
              <a:t>, meaning </a:t>
            </a:r>
            <a:r>
              <a:rPr lang="en-US" b="1" dirty="0"/>
              <a:t>genetic factors played a limited role in predicting performance</a:t>
            </a:r>
            <a:r>
              <a:rPr lang="en-US" dirty="0"/>
              <a:t>.</a:t>
            </a:r>
          </a:p>
          <a:p>
            <a:r>
              <a:rPr lang="en-US" dirty="0"/>
              <a:t>• The </a:t>
            </a:r>
            <a:r>
              <a:rPr lang="en-US" b="1" dirty="0"/>
              <a:t>spiral ganglion hypothesis was not confirmed</a:t>
            </a:r>
            <a:r>
              <a:rPr lang="en-US" dirty="0"/>
              <a:t>, but some findings (e.g., </a:t>
            </a:r>
            <a:r>
              <a:rPr lang="en-US" b="1" dirty="0"/>
              <a:t>worse outcomes in OPA1 cases</a:t>
            </a:r>
            <a:r>
              <a:rPr lang="en-US" dirty="0"/>
              <a:t>) suggest a need for further research.</a:t>
            </a:r>
          </a:p>
          <a:p>
            <a:r>
              <a:rPr lang="en-US" dirty="0"/>
              <a:t>• </a:t>
            </a:r>
            <a:r>
              <a:rPr lang="en-US" b="1" dirty="0"/>
              <a:t>Non-genetic factors</a:t>
            </a:r>
            <a:r>
              <a:rPr lang="en-US" dirty="0"/>
              <a:t> (e.g., </a:t>
            </a:r>
            <a:r>
              <a:rPr lang="en-US" b="1" dirty="0"/>
              <a:t>age at implantation, SNHL duration, CI experience, HA use</a:t>
            </a:r>
            <a:r>
              <a:rPr lang="en-US" dirty="0"/>
              <a:t>) were the </a:t>
            </a:r>
            <a:r>
              <a:rPr lang="en-US" b="1" dirty="0"/>
              <a:t>primary determinants</a:t>
            </a:r>
            <a:r>
              <a:rPr lang="en-US" dirty="0"/>
              <a:t> of CI success, explaining </a:t>
            </a:r>
            <a:r>
              <a:rPr lang="en-US" b="1" dirty="0"/>
              <a:t>19% of the variance</a:t>
            </a:r>
            <a:r>
              <a:rPr lang="en-US" dirty="0"/>
              <a:t>.</a:t>
            </a:r>
          </a:p>
          <a:p>
            <a:r>
              <a:rPr lang="en-US" dirty="0"/>
              <a:t>• While genetic testing did not </a:t>
            </a:r>
            <a:r>
              <a:rPr lang="en-US" b="1" dirty="0"/>
              <a:t>significantly explain CI outcome variance</a:t>
            </a:r>
            <a:r>
              <a:rPr lang="en-US" dirty="0"/>
              <a:t>, it </a:t>
            </a:r>
            <a:r>
              <a:rPr lang="en-US" b="1" dirty="0"/>
              <a:t>remains useful for understanding SNHL etiology and prognosis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4399-F40B-4DB0-93A9-44C92384CE0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59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F046-AE11-DCE4-92B6-32C05EC7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5618C-6A90-F4BB-7339-003949934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762EA-FD15-0A5B-83A3-F37165940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9C792-432E-3D4A-9669-005B1463E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32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10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8D768-4A93-46E0-B809-57138846BC0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94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Wordt een paar maal per jaar bijgewerkt met de nieuwste genetische informatie</a:t>
            </a:r>
          </a:p>
          <a:p>
            <a:endParaRPr lang="nl-NL" dirty="0"/>
          </a:p>
          <a:p>
            <a:r>
              <a:rPr lang="nl-NL" dirty="0"/>
              <a:t>Bevat genen die niet-</a:t>
            </a:r>
            <a:r>
              <a:rPr lang="nl-NL" dirty="0" err="1"/>
              <a:t>syndromaal</a:t>
            </a:r>
            <a:r>
              <a:rPr lang="nl-NL" dirty="0"/>
              <a:t> gehoorverlies veroorzaken, maar ook syndromale vormen (</a:t>
            </a:r>
            <a:r>
              <a:rPr lang="nl-NL" dirty="0" err="1"/>
              <a:t>bijv</a:t>
            </a:r>
            <a:r>
              <a:rPr lang="nl-NL" dirty="0"/>
              <a:t> </a:t>
            </a:r>
            <a:r>
              <a:rPr lang="nl-NL" dirty="0" err="1"/>
              <a:t>Usher</a:t>
            </a:r>
            <a:r>
              <a:rPr lang="nl-NL" dirty="0"/>
              <a:t> syndroom,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Kan worden aangevraagd door iedere specialist, </a:t>
            </a:r>
            <a:r>
              <a:rPr lang="nl-NL" b="1" dirty="0"/>
              <a:t>met klinisch geneticus in cc</a:t>
            </a:r>
          </a:p>
          <a:p>
            <a:endParaRPr lang="nl-NL" b="1" dirty="0"/>
          </a:p>
          <a:p>
            <a:pPr defTabSz="99047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www.radboudumc.nl</a:t>
            </a:r>
            <a:r>
              <a:rPr lang="nl-NL" dirty="0"/>
              <a:t>/</a:t>
            </a:r>
            <a:r>
              <a:rPr lang="nl-NL" dirty="0" err="1"/>
              <a:t>Informatievoorverwijzers</a:t>
            </a:r>
            <a:r>
              <a:rPr lang="nl-NL" dirty="0"/>
              <a:t>/Genoomdiagnostiek/en/Pages/</a:t>
            </a:r>
            <a:r>
              <a:rPr lang="nl-NL" dirty="0" err="1"/>
              <a:t>Hearingimpairment.aspx</a:t>
            </a:r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FC3B8-5250-5948-943F-7FCC364C2863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71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Yield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congenital</a:t>
            </a:r>
            <a:r>
              <a:rPr lang="nl-NL" dirty="0"/>
              <a:t> SNHL: 50-60%</a:t>
            </a:r>
          </a:p>
          <a:p>
            <a:r>
              <a:rPr lang="nl-NL" dirty="0" err="1"/>
              <a:t>After</a:t>
            </a:r>
            <a:r>
              <a:rPr lang="nl-NL" dirty="0"/>
              <a:t> 50: </a:t>
            </a:r>
            <a:r>
              <a:rPr lang="nl-NL" dirty="0" err="1"/>
              <a:t>limited</a:t>
            </a:r>
            <a:r>
              <a:rPr lang="nl-NL" dirty="0"/>
              <a:t> </a:t>
            </a:r>
            <a:r>
              <a:rPr lang="nl-NL" dirty="0" err="1"/>
              <a:t>yield</a:t>
            </a:r>
            <a:r>
              <a:rPr lang="nl-NL" dirty="0"/>
              <a:t>;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8D768-4A93-46E0-B809-57138846BC0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78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Population:</a:t>
            </a:r>
            <a:r>
              <a:rPr lang="en-US" dirty="0"/>
              <a:t> 155 adults with </a:t>
            </a:r>
            <a:r>
              <a:rPr lang="en-US" b="1" dirty="0"/>
              <a:t>post-lingual deafness</a:t>
            </a:r>
            <a:r>
              <a:rPr lang="en-US" dirty="0"/>
              <a:t> who received CIs at the University of Iowa.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Neural-Genetic Group</a:t>
            </a:r>
            <a:r>
              <a:rPr lang="en-US" dirty="0"/>
              <a:t> → Pathogenic variants in </a:t>
            </a:r>
            <a:r>
              <a:rPr lang="en-US" b="1" dirty="0"/>
              <a:t>SGN-related genes</a:t>
            </a:r>
            <a:r>
              <a:rPr lang="en-US" dirty="0"/>
              <a:t> (e.g., OPA1, DFNB59, DIAPH3).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Sensory-Genetic Group</a:t>
            </a:r>
            <a:r>
              <a:rPr lang="en-US" dirty="0"/>
              <a:t> → Mutations affecting the </a:t>
            </a:r>
            <a:r>
              <a:rPr lang="en-US" b="1" dirty="0"/>
              <a:t>organ of Corti or synapse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Genetics explained 18.3% of variance in CI outcomes</a:t>
            </a:r>
            <a:r>
              <a:rPr lang="en-US" dirty="0"/>
              <a:t> (largest single predictor).</a:t>
            </a:r>
          </a:p>
          <a:p>
            <a:r>
              <a:rPr lang="en-US" dirty="0"/>
              <a:t>• CI users with </a:t>
            </a:r>
            <a:r>
              <a:rPr lang="en-US" b="1" dirty="0"/>
              <a:t>SGN-related mutations</a:t>
            </a:r>
            <a:r>
              <a:rPr lang="en-US" dirty="0"/>
              <a:t> performed </a:t>
            </a:r>
            <a:r>
              <a:rPr lang="en-US" b="1" dirty="0"/>
              <a:t>significantly worse</a:t>
            </a:r>
            <a:r>
              <a:rPr lang="en-US" dirty="0"/>
              <a:t> than those with sensory-related mutations.</a:t>
            </a:r>
          </a:p>
          <a:p>
            <a:r>
              <a:rPr lang="en-US" dirty="0"/>
              <a:t>• </a:t>
            </a:r>
            <a:r>
              <a:rPr lang="en-US" b="1" dirty="0"/>
              <a:t>Post-implant performance was better</a:t>
            </a:r>
            <a:r>
              <a:rPr lang="en-US" dirty="0"/>
              <a:t> in cases where the </a:t>
            </a:r>
            <a:r>
              <a:rPr lang="en-US" b="1" dirty="0"/>
              <a:t>sensory partition</a:t>
            </a:r>
            <a:r>
              <a:rPr lang="en-US" dirty="0"/>
              <a:t> was affected rather than SGNs.</a:t>
            </a:r>
          </a:p>
          <a:p>
            <a:r>
              <a:rPr lang="en-US" dirty="0"/>
              <a:t>• </a:t>
            </a:r>
            <a:r>
              <a:rPr lang="en-US" b="1" dirty="0"/>
              <a:t>Results align with physiological studies</a:t>
            </a:r>
            <a:r>
              <a:rPr lang="en-US" dirty="0"/>
              <a:t> showing that </a:t>
            </a:r>
            <a:r>
              <a:rPr lang="en-US" b="1" dirty="0"/>
              <a:t>SGN health influences CI success</a:t>
            </a:r>
            <a:r>
              <a:rPr lang="en-US" dirty="0"/>
              <a:t> (e.g., intraoperative electrocochleography studies).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7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Population:</a:t>
            </a:r>
            <a:r>
              <a:rPr lang="en-US" sz="1800" dirty="0"/>
              <a:t> 155 adults with </a:t>
            </a:r>
            <a:r>
              <a:rPr lang="en-US" sz="1800" b="1" dirty="0"/>
              <a:t>post-lingual deafness</a:t>
            </a:r>
            <a:r>
              <a:rPr lang="en-US" sz="1800" dirty="0"/>
              <a:t> who received CIs at the University of Iowa.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Neural-Genetic Group</a:t>
            </a:r>
            <a:r>
              <a:rPr lang="en-US" sz="1800" dirty="0"/>
              <a:t> → Pathogenic variants in </a:t>
            </a:r>
            <a:r>
              <a:rPr lang="en-US" sz="1800" b="1" dirty="0"/>
              <a:t>SGN-related genes</a:t>
            </a:r>
            <a:r>
              <a:rPr lang="en-US" sz="1800" dirty="0"/>
              <a:t> (e.g., OPA1, DFNB59, DIAPH3).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Sensory-Genetic Group</a:t>
            </a:r>
            <a:r>
              <a:rPr lang="en-US" sz="1800" dirty="0"/>
              <a:t> → Mutations affecting the </a:t>
            </a:r>
            <a:r>
              <a:rPr lang="en-US" sz="1800" b="1" dirty="0"/>
              <a:t>organ of Corti or synapse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b="1" dirty="0"/>
              <a:t>Genetics explained 18.3% of variance in CI outcomes</a:t>
            </a:r>
            <a:r>
              <a:rPr lang="en-US" sz="1800" dirty="0"/>
              <a:t> (largest single predictor).</a:t>
            </a:r>
          </a:p>
          <a:p>
            <a:r>
              <a:rPr lang="en-US" sz="1800" dirty="0"/>
              <a:t>• CI users with </a:t>
            </a:r>
            <a:r>
              <a:rPr lang="en-US" sz="1800" b="1" dirty="0"/>
              <a:t>SGN-related mutations</a:t>
            </a:r>
            <a:r>
              <a:rPr lang="en-US" sz="1800" dirty="0"/>
              <a:t> performed </a:t>
            </a:r>
            <a:r>
              <a:rPr lang="en-US" sz="1800" b="1" dirty="0"/>
              <a:t>significantly worse</a:t>
            </a:r>
            <a:r>
              <a:rPr lang="en-US" sz="1800" dirty="0"/>
              <a:t> than those with sensory-related mutations.</a:t>
            </a:r>
          </a:p>
          <a:p>
            <a:r>
              <a:rPr lang="en-US" sz="1800" dirty="0"/>
              <a:t>• </a:t>
            </a:r>
            <a:r>
              <a:rPr lang="en-US" sz="1800" b="1" dirty="0"/>
              <a:t>Post-implant performance was better</a:t>
            </a:r>
            <a:r>
              <a:rPr lang="en-US" sz="1800" dirty="0"/>
              <a:t> in cases where the </a:t>
            </a:r>
            <a:r>
              <a:rPr lang="en-US" sz="1800" b="1" dirty="0"/>
              <a:t>sensory partition</a:t>
            </a:r>
            <a:r>
              <a:rPr lang="en-US" sz="1800" dirty="0"/>
              <a:t> was affected rather than SGNs.</a:t>
            </a:r>
          </a:p>
          <a:p>
            <a:r>
              <a:rPr lang="en-US" sz="1800" dirty="0"/>
              <a:t>• </a:t>
            </a:r>
            <a:r>
              <a:rPr lang="en-US" sz="1800" b="1" dirty="0"/>
              <a:t>Results align with physiological studies</a:t>
            </a:r>
            <a:r>
              <a:rPr lang="en-US" sz="1800" dirty="0"/>
              <a:t> showing that </a:t>
            </a:r>
            <a:r>
              <a:rPr lang="en-US" sz="1800" b="1" dirty="0"/>
              <a:t>SGN health influences CI success</a:t>
            </a:r>
            <a:r>
              <a:rPr lang="en-US" sz="1800" dirty="0"/>
              <a:t> (e.g., intraoperative electrocochleography studies).</a:t>
            </a:r>
          </a:p>
          <a:p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Tropitzsch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Schade-Mann T,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Gamerdinger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P,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Dofek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S, Schulte B, Schulze M, et al.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Variability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Cochlear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Implantation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Outcomes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a Large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German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Cohort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Genetic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Etiology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Hearing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Loss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Ear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2023: </a:t>
            </a:r>
            <a:r>
              <a:rPr lang="nl-NL" sz="2800" dirty="0">
                <a:hlinkClick r:id="rId3"/>
              </a:rPr>
              <a:t>aud-44-1464.pdf (nih.gov)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Carlson RJ, Walsh T,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Mandell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JB,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Aburayyan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Lee MK,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Gulsuner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S, et al. Association of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Genetic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Diagnoses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Childhood-Onset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Hearing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Loss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Cochlear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Implant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Outcomes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JAMA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Otolaryngol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Head Neck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Surg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2023;149(3):212-22. </a:t>
            </a:r>
            <a:r>
              <a:rPr lang="en-US" dirty="0">
                <a:hlinkClick r:id="rId4"/>
              </a:rPr>
              <a:t>Association of Genetic Diagnoses for Childhood-Onset Hearing Loss With Cochlear Implant Outcomes - PMC (nih.gov)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A3D4D-4122-478E-9C3D-29D341ABB87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62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4399-F40B-4DB0-93A9-44C92384CE0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69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4399-F40B-4DB0-93A9-44C92384CE0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82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adboudumc.nl/getmedia/9e06409e-5e75-4cf1-8a29-86fbfe0a04a1/WES-HEARING-IMPAIRMENT-(INCLUDING-GJB2)-DG-3-8-1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9e06409e-5e75-4cf1-8a29-86fbfe0a04a1/WES-HEARING-IMPAIRMENT-(INCLUDING-GJB2)-DG-3-8-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CA437-CD3C-22DD-7CAD-84EA6554B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Cochlear Implantation outcomes in genotyped subjects with SNHL</a:t>
            </a:r>
            <a:endParaRPr lang="nl-NL" sz="6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5B9ED1-C14B-B14B-A61F-88C74B33A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000" y="2450370"/>
            <a:ext cx="5346157" cy="635000"/>
          </a:xfrm>
        </p:spPr>
        <p:txBody>
          <a:bodyPr/>
          <a:lstStyle/>
          <a:p>
            <a:r>
              <a:rPr lang="nl-NL" dirty="0"/>
              <a:t>Dr. Cris Lanting</a:t>
            </a:r>
          </a:p>
          <a:p>
            <a:pPr>
              <a:lnSpc>
                <a:spcPct val="100000"/>
              </a:lnSpc>
            </a:pPr>
            <a:r>
              <a:rPr lang="nl-NL" sz="1400" dirty="0" err="1"/>
              <a:t>Medical</a:t>
            </a:r>
            <a:r>
              <a:rPr lang="nl-NL" sz="1400" dirty="0"/>
              <a:t> </a:t>
            </a:r>
            <a:r>
              <a:rPr lang="nl-NL" sz="1400" dirty="0" err="1"/>
              <a:t>physicist-audiologist</a:t>
            </a:r>
            <a:r>
              <a:rPr lang="nl-NL" sz="1400" dirty="0"/>
              <a:t>, ENT </a:t>
            </a:r>
          </a:p>
          <a:p>
            <a:pPr>
              <a:lnSpc>
                <a:spcPct val="100000"/>
              </a:lnSpc>
            </a:pPr>
            <a:r>
              <a:rPr lang="nl-NL" sz="1400" dirty="0" err="1"/>
              <a:t>Cris.Lanting@radboudumc.nl</a:t>
            </a:r>
            <a:endParaRPr lang="nl-NL" sz="1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2DCE7C1-53BB-D084-A1EE-90973A7D774B}"/>
              </a:ext>
            </a:extLst>
          </p:cNvPr>
          <p:cNvSpPr txBox="1"/>
          <p:nvPr/>
        </p:nvSpPr>
        <p:spPr>
          <a:xfrm>
            <a:off x="648164" y="4284426"/>
            <a:ext cx="39238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err="1"/>
              <a:t>This</a:t>
            </a:r>
            <a:r>
              <a:rPr lang="nl-NL" sz="1100" i="1" dirty="0"/>
              <a:t> </a:t>
            </a:r>
            <a:r>
              <a:rPr lang="nl-NL" sz="1100" i="1" dirty="0" err="1"/>
              <a:t>study</a:t>
            </a:r>
            <a:r>
              <a:rPr lang="nl-NL" sz="1100" i="1" dirty="0"/>
              <a:t> was </a:t>
            </a:r>
            <a:r>
              <a:rPr lang="nl-NL" sz="1100" i="1" dirty="0" err="1"/>
              <a:t>sponsored</a:t>
            </a:r>
            <a:r>
              <a:rPr lang="nl-NL" sz="1100" i="1" dirty="0"/>
              <a:t> </a:t>
            </a:r>
            <a:r>
              <a:rPr lang="nl-NL" sz="1100" i="1" dirty="0" err="1"/>
              <a:t>by</a:t>
            </a:r>
            <a:r>
              <a:rPr lang="nl-NL" sz="1100" i="1" dirty="0"/>
              <a:t> </a:t>
            </a:r>
            <a:r>
              <a:rPr lang="nl-NL" sz="1100" i="1" dirty="0" err="1"/>
              <a:t>Cochlear</a:t>
            </a:r>
            <a:r>
              <a:rPr lang="nl-NL" sz="1100" i="1" dirty="0"/>
              <a:t> </a:t>
            </a:r>
            <a:r>
              <a:rPr lang="nl-NL" sz="1100" i="1" dirty="0" err="1"/>
              <a:t>Ltd</a:t>
            </a:r>
            <a:r>
              <a:rPr lang="nl-NL" sz="1100" i="1" dirty="0"/>
              <a:t> as </a:t>
            </a:r>
            <a:r>
              <a:rPr lang="nl-NL" sz="1100" i="1" dirty="0" err="1"/>
              <a:t>an</a:t>
            </a:r>
            <a:r>
              <a:rPr lang="nl-NL" sz="1100" i="1" dirty="0"/>
              <a:t> independent investigator-</a:t>
            </a:r>
            <a:r>
              <a:rPr lang="nl-NL" sz="1100" i="1" dirty="0" err="1"/>
              <a:t>initiated</a:t>
            </a:r>
            <a:r>
              <a:rPr lang="nl-NL" sz="1100" i="1" dirty="0"/>
              <a:t> research project.</a:t>
            </a:r>
          </a:p>
          <a:p>
            <a:endParaRPr lang="nl-NL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B14310-44AD-FD80-F355-A4239A69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8" y="2254250"/>
            <a:ext cx="3805084" cy="102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9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7DB0B0-A5D4-45EC-A59F-FB8EBB1B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 anchor="ctr">
            <a:normAutofit/>
          </a:bodyPr>
          <a:lstStyle/>
          <a:p>
            <a:r>
              <a:rPr lang="nl-NL" sz="3700"/>
              <a:t>Long-term performance - PTA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1F83E64-C699-4207-953C-EF0F861482AE}"/>
              </a:ext>
            </a:extLst>
          </p:cNvPr>
          <p:cNvSpPr txBox="1">
            <a:spLocks/>
          </p:cNvSpPr>
          <p:nvPr/>
        </p:nvSpPr>
        <p:spPr>
          <a:xfrm>
            <a:off x="587138" y="598831"/>
            <a:ext cx="8100000" cy="3914803"/>
          </a:xfrm>
          <a:prstGeom prst="rect">
            <a:avLst/>
          </a:prstGeom>
        </p:spPr>
        <p:txBody>
          <a:bodyPr/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262" lvl="1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FA440C0-AC71-4330-8296-C157C4660B75}"/>
              </a:ext>
            </a:extLst>
          </p:cNvPr>
          <p:cNvPicPr/>
          <p:nvPr/>
        </p:nvPicPr>
        <p:blipFill rotWithShape="1">
          <a:blip r:embed="rId3"/>
          <a:srcRect t="7247" r="1335"/>
          <a:stretch/>
        </p:blipFill>
        <p:spPr bwMode="auto">
          <a:xfrm>
            <a:off x="-1061906" y="-2414052"/>
            <a:ext cx="1073797" cy="324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diagram of a time point&#10;&#10;AI-generated content may be incorrect.">
            <a:extLst>
              <a:ext uri="{FF2B5EF4-FFF2-40B4-BE49-F238E27FC236}">
                <a16:creationId xmlns:a16="http://schemas.microsoft.com/office/drawing/2014/main" id="{5BCAC21A-F5B4-EE9F-881E-F22314634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4"/>
          <a:stretch/>
        </p:blipFill>
        <p:spPr>
          <a:xfrm>
            <a:off x="1647021" y="1508867"/>
            <a:ext cx="5849957" cy="31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EADF3-7B9B-84E4-4A46-10BEDB8A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 anchor="ctr">
            <a:normAutofit/>
          </a:bodyPr>
          <a:lstStyle/>
          <a:p>
            <a:r>
              <a:rPr lang="nl-NL" sz="3700" dirty="0"/>
              <a:t>Long-term performance - Speech</a:t>
            </a:r>
          </a:p>
        </p:txBody>
      </p:sp>
      <p:pic>
        <p:nvPicPr>
          <p:cNvPr id="6" name="Picture 5" descr="A graph showing different colored objects&#10;&#10;AI-generated content may be incorrect.">
            <a:extLst>
              <a:ext uri="{FF2B5EF4-FFF2-40B4-BE49-F238E27FC236}">
                <a16:creationId xmlns:a16="http://schemas.microsoft.com/office/drawing/2014/main" id="{FCE1841A-8166-B913-981B-5604FE4F6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1487277" y="1441735"/>
            <a:ext cx="6169446" cy="32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F722A-E4EA-3792-0CF7-9D99AE4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Speech </a:t>
            </a:r>
            <a:r>
              <a:rPr lang="nl-NL" dirty="0" err="1"/>
              <a:t>early</a:t>
            </a:r>
            <a:r>
              <a:rPr lang="nl-NL" dirty="0"/>
              <a:t> vs. late </a:t>
            </a:r>
            <a:r>
              <a:rPr lang="nl-NL" dirty="0" err="1"/>
              <a:t>implanted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3C1D98-E433-86CC-E417-912DDE82B7E4}"/>
              </a:ext>
            </a:extLst>
          </p:cNvPr>
          <p:cNvSpPr txBox="1"/>
          <p:nvPr/>
        </p:nvSpPr>
        <p:spPr>
          <a:xfrm>
            <a:off x="6178478" y="2350536"/>
            <a:ext cx="21019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 err="1"/>
              <a:t>Early</a:t>
            </a:r>
            <a:r>
              <a:rPr lang="nl-NL" sz="1200" dirty="0"/>
              <a:t> </a:t>
            </a:r>
            <a:r>
              <a:rPr lang="nl-NL" sz="1200" dirty="0" err="1"/>
              <a:t>implanted</a:t>
            </a:r>
            <a:r>
              <a:rPr lang="nl-NL" sz="1200" dirty="0"/>
              <a:t>: &lt;=7 </a:t>
            </a:r>
            <a:r>
              <a:rPr lang="nl-NL" sz="1200" dirty="0" err="1"/>
              <a:t>yrs</a:t>
            </a:r>
            <a:r>
              <a:rPr lang="nl-NL" sz="1200" dirty="0"/>
              <a:t> of </a:t>
            </a:r>
            <a:r>
              <a:rPr lang="nl-NL" sz="1200" dirty="0" err="1"/>
              <a:t>age</a:t>
            </a:r>
            <a:endParaRPr lang="nl-NL" sz="1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0891DC-21A9-681B-00C5-EF31E6413D52}"/>
              </a:ext>
            </a:extLst>
          </p:cNvPr>
          <p:cNvSpPr txBox="1"/>
          <p:nvPr/>
        </p:nvSpPr>
        <p:spPr>
          <a:xfrm>
            <a:off x="6178478" y="2576570"/>
            <a:ext cx="1984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Late </a:t>
            </a:r>
            <a:r>
              <a:rPr lang="nl-NL" sz="1200" dirty="0" err="1"/>
              <a:t>implanted</a:t>
            </a:r>
            <a:r>
              <a:rPr lang="nl-NL" sz="1200" dirty="0"/>
              <a:t>: &gt;7 </a:t>
            </a:r>
            <a:r>
              <a:rPr lang="nl-NL" sz="1200" dirty="0" err="1"/>
              <a:t>yrs</a:t>
            </a:r>
            <a:r>
              <a:rPr lang="nl-NL" sz="1200" dirty="0"/>
              <a:t> of </a:t>
            </a:r>
            <a:r>
              <a:rPr lang="nl-NL" sz="1200" dirty="0" err="1"/>
              <a:t>age</a:t>
            </a:r>
            <a:endParaRPr lang="nl-NL" sz="12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B416630-165A-9822-3017-1400892DDEA2}"/>
              </a:ext>
            </a:extLst>
          </p:cNvPr>
          <p:cNvSpPr/>
          <p:nvPr/>
        </p:nvSpPr>
        <p:spPr>
          <a:xfrm>
            <a:off x="4789024" y="2278384"/>
            <a:ext cx="216609" cy="14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1C315FB-2BD1-0B02-5044-ADAE222E91CD}"/>
              </a:ext>
            </a:extLst>
          </p:cNvPr>
          <p:cNvSpPr/>
          <p:nvPr/>
        </p:nvSpPr>
        <p:spPr>
          <a:xfrm>
            <a:off x="607513" y="2278384"/>
            <a:ext cx="216609" cy="14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3471CA2-5D60-B9B5-7B12-C3724E28740B}"/>
              </a:ext>
            </a:extLst>
          </p:cNvPr>
          <p:cNvSpPr txBox="1"/>
          <p:nvPr/>
        </p:nvSpPr>
        <p:spPr>
          <a:xfrm>
            <a:off x="5444142" y="4225546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10.8 </a:t>
            </a:r>
            <a:r>
              <a:rPr lang="nl-NL" sz="1100" dirty="0" err="1"/>
              <a:t>yrs</a:t>
            </a:r>
            <a:r>
              <a:rPr lang="nl-NL" sz="1100" dirty="0"/>
              <a:t> (IQR 8.6-13.7)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5A15FB9-E145-EA1F-A4B9-9CB1705DBC63}"/>
              </a:ext>
            </a:extLst>
          </p:cNvPr>
          <p:cNvSpPr txBox="1"/>
          <p:nvPr/>
        </p:nvSpPr>
        <p:spPr>
          <a:xfrm>
            <a:off x="5444142" y="3834358"/>
            <a:ext cx="1396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FU long term:</a:t>
            </a:r>
          </a:p>
          <a:p>
            <a:r>
              <a:rPr lang="nl-NL" sz="1100" dirty="0"/>
              <a:t>9.8 </a:t>
            </a:r>
            <a:r>
              <a:rPr lang="nl-NL" sz="1100" dirty="0" err="1"/>
              <a:t>yrs</a:t>
            </a:r>
            <a:r>
              <a:rPr lang="nl-NL" sz="1100" dirty="0"/>
              <a:t> (IQR 7.9-12.0)</a:t>
            </a:r>
          </a:p>
        </p:txBody>
      </p:sp>
      <p:pic>
        <p:nvPicPr>
          <p:cNvPr id="4" name="Picture 3" descr="A graph showing the growth of a period of time&#10;&#10;AI-generated content may be incorrect.">
            <a:extLst>
              <a:ext uri="{FF2B5EF4-FFF2-40B4-BE49-F238E27FC236}">
                <a16:creationId xmlns:a16="http://schemas.microsoft.com/office/drawing/2014/main" id="{C62D3090-3267-76C3-7CF6-0D94096B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9" y="1358229"/>
            <a:ext cx="4711013" cy="35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9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87235B24-FFD1-0033-7C3C-A41B45168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9" y="1148492"/>
            <a:ext cx="7140881" cy="35704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444DA-1CB0-49F3-C231-48D77C03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Speech ~ </a:t>
            </a:r>
            <a:r>
              <a:rPr lang="nl-NL" sz="3200" dirty="0" err="1"/>
              <a:t>Cochlear</a:t>
            </a:r>
            <a:r>
              <a:rPr lang="nl-NL" sz="3200" dirty="0"/>
              <a:t> </a:t>
            </a:r>
            <a:r>
              <a:rPr lang="en-US" sz="3200" dirty="0"/>
              <a:t>site-of-lesion</a:t>
            </a:r>
          </a:p>
        </p:txBody>
      </p:sp>
    </p:spTree>
    <p:extLst>
      <p:ext uri="{BB962C8B-B14F-4D97-AF65-F5344CB8AC3E}">
        <p14:creationId xmlns:p14="http://schemas.microsoft.com/office/powerpoint/2010/main" val="149906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F4D06-8650-FD87-8B72-9ED21203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 anchor="ctr">
            <a:normAutofit/>
          </a:bodyPr>
          <a:lstStyle/>
          <a:p>
            <a:r>
              <a:rPr lang="nl-NL" sz="3200" dirty="0"/>
              <a:t>Speech ~ </a:t>
            </a:r>
            <a:r>
              <a:rPr lang="nl-NL" sz="3200" dirty="0" err="1"/>
              <a:t>Cochlear</a:t>
            </a:r>
            <a:r>
              <a:rPr lang="nl-NL" sz="3200" dirty="0"/>
              <a:t> site of </a:t>
            </a:r>
            <a:r>
              <a:rPr lang="nl-NL" sz="3200" dirty="0" err="1"/>
              <a:t>lesion</a:t>
            </a:r>
            <a:r>
              <a:rPr lang="nl-NL" sz="3200" dirty="0"/>
              <a:t> (</a:t>
            </a:r>
            <a:r>
              <a:rPr lang="nl-NL" sz="3200" dirty="0" err="1"/>
              <a:t>grouped</a:t>
            </a:r>
            <a:r>
              <a:rPr lang="nl-NL" sz="3200" dirty="0"/>
              <a:t>)</a:t>
            </a:r>
          </a:p>
        </p:txBody>
      </p:sp>
      <p:pic>
        <p:nvPicPr>
          <p:cNvPr id="4" name="Picture 3" descr="A graph with different colored dots&#10;&#10;AI-generated content may be incorrect.">
            <a:extLst>
              <a:ext uri="{FF2B5EF4-FFF2-40B4-BE49-F238E27FC236}">
                <a16:creationId xmlns:a16="http://schemas.microsoft.com/office/drawing/2014/main" id="{5614675B-18E4-E7F4-A0D3-4BEEB99E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91" y="1320549"/>
            <a:ext cx="6640417" cy="3320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5FFF45-ED55-C3CB-4F25-2549AF85F0E4}"/>
              </a:ext>
            </a:extLst>
          </p:cNvPr>
          <p:cNvSpPr txBox="1"/>
          <p:nvPr/>
        </p:nvSpPr>
        <p:spPr>
          <a:xfrm>
            <a:off x="436543" y="4774168"/>
            <a:ext cx="317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speech audiometry test </a:t>
            </a:r>
          </a:p>
        </p:txBody>
      </p:sp>
    </p:spTree>
    <p:extLst>
      <p:ext uri="{BB962C8B-B14F-4D97-AF65-F5344CB8AC3E}">
        <p14:creationId xmlns:p14="http://schemas.microsoft.com/office/powerpoint/2010/main" val="104339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0DD9236-40EF-06B5-CC3C-D0BE82FC7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76456"/>
              </p:ext>
            </p:extLst>
          </p:nvPr>
        </p:nvGraphicFramePr>
        <p:xfrm>
          <a:off x="522000" y="350281"/>
          <a:ext cx="8099999" cy="46069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99572">
                  <a:extLst>
                    <a:ext uri="{9D8B030D-6E8A-4147-A177-3AD203B41FA5}">
                      <a16:colId xmlns:a16="http://schemas.microsoft.com/office/drawing/2014/main" val="3659303976"/>
                    </a:ext>
                  </a:extLst>
                </a:gridCol>
                <a:gridCol w="327536">
                  <a:extLst>
                    <a:ext uri="{9D8B030D-6E8A-4147-A177-3AD203B41FA5}">
                      <a16:colId xmlns:a16="http://schemas.microsoft.com/office/drawing/2014/main" val="2909011355"/>
                    </a:ext>
                  </a:extLst>
                </a:gridCol>
                <a:gridCol w="729988">
                  <a:extLst>
                    <a:ext uri="{9D8B030D-6E8A-4147-A177-3AD203B41FA5}">
                      <a16:colId xmlns:a16="http://schemas.microsoft.com/office/drawing/2014/main" val="3391981975"/>
                    </a:ext>
                  </a:extLst>
                </a:gridCol>
                <a:gridCol w="1243997">
                  <a:extLst>
                    <a:ext uri="{9D8B030D-6E8A-4147-A177-3AD203B41FA5}">
                      <a16:colId xmlns:a16="http://schemas.microsoft.com/office/drawing/2014/main" val="3109051624"/>
                    </a:ext>
                  </a:extLst>
                </a:gridCol>
                <a:gridCol w="698906">
                  <a:extLst>
                    <a:ext uri="{9D8B030D-6E8A-4147-A177-3AD203B41FA5}">
                      <a16:colId xmlns:a16="http://schemas.microsoft.com/office/drawing/2014/main" val="3421337873"/>
                    </a:ext>
                  </a:extLst>
                </a:gridCol>
              </a:tblGrid>
              <a:tr h="157883">
                <a:tc>
                  <a:txBody>
                    <a:bodyPr/>
                    <a:lstStyle/>
                    <a:p>
                      <a:r>
                        <a:rPr lang="nl-NL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r>
                        <a:rPr lang="nl-N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Performers</a:t>
                      </a:r>
                    </a:p>
                  </a:txBody>
                  <a:tcPr marL="63055" marR="63055" marT="0" marB="0"/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</a:rPr>
                        <a:t>N ears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</a:rPr>
                        <a:t>Affected genes (N ears)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08109"/>
                  </a:ext>
                </a:extLst>
              </a:tr>
              <a:tr h="63153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Prelingual deafness and implanted during adulthood 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8  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effectLst/>
                          <a:latin typeface="+mn-lt"/>
                        </a:rPr>
                        <a:t>(26.7%)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GJB2 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MYO7A 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TMC1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USH1C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(4)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1263971280"/>
                  </a:ext>
                </a:extLst>
              </a:tr>
              <a:tr h="947298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</a:rPr>
                        <a:t>Struggling to adjust to sound of second sequentially implanted CI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6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(20.0%)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GJB2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MYO15A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OTOF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SLC26A4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USH1C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USH2A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1856266078"/>
                  </a:ext>
                </a:extLst>
              </a:tr>
              <a:tr h="631532"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  <a:latin typeface="+mn-lt"/>
                        </a:rPr>
                        <a:t>Postlingual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HL and CI at older age after prolonged period without sufficient auditory stimulation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6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(20.0%)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COCH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 err="1">
                          <a:effectLst/>
                          <a:latin typeface="+mn-lt"/>
                        </a:rPr>
                        <a:t>MtDNA</a:t>
                      </a:r>
                      <a:r>
                        <a:rPr lang="en-GB" sz="1200" i="1" dirty="0">
                          <a:effectLst/>
                          <a:latin typeface="+mn-lt"/>
                        </a:rPr>
                        <a:t> variants</a:t>
                      </a: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MYO3A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TMPRSS3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45607838"/>
                  </a:ext>
                </a:extLst>
              </a:tr>
              <a:tr h="47364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</a:rPr>
                        <a:t>Minimal encouragement from home or school for deaf to use the CI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4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(13.3%)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GJB2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OTOF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SLC26A4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714936415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</a:rPr>
                        <a:t>Ski-slope HL with residual hearing in lower frequencies post implantation 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2 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(6.7%)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TMPRSS3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(2)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2796859094"/>
                  </a:ext>
                </a:extLst>
              </a:tr>
              <a:tr h="315766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Device failure 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2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(6.7%)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COCH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SLC26A4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(1)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1121065875"/>
                  </a:ext>
                </a:extLst>
              </a:tr>
              <a:tr h="31576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+mn-lt"/>
                        </a:rPr>
                        <a:t>AN hypoplasia or auditory neuropathy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+mn-lt"/>
                        </a:rPr>
                        <a:t>2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  <a:latin typeface="+mn-lt"/>
                        </a:rPr>
                        <a:t>(6.7%)</a:t>
                      </a:r>
                      <a:endParaRPr lang="nl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CLRN1</a:t>
                      </a:r>
                      <a:endParaRPr lang="nl-NL" sz="2000" i="1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i="1" dirty="0">
                          <a:effectLst/>
                          <a:latin typeface="+mn-lt"/>
                        </a:rPr>
                        <a:t>OPA1</a:t>
                      </a:r>
                      <a:endParaRPr lang="nl-NL" sz="20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effectLst/>
                          <a:latin typeface="+mn-lt"/>
                        </a:rPr>
                        <a:t>(1)</a:t>
                      </a:r>
                      <a:endParaRPr lang="nl-NL" sz="2000" dirty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en-GB" sz="1200" dirty="0">
                          <a:effectLst/>
                          <a:latin typeface="+mn-lt"/>
                        </a:rPr>
                        <a:t>(1)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5" marR="63055" marT="0" marB="0"/>
                </a:tc>
                <a:extLst>
                  <a:ext uri="{0D108BD9-81ED-4DB2-BD59-A6C34878D82A}">
                    <a16:rowId xmlns:a16="http://schemas.microsoft.com/office/drawing/2014/main" val="106657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4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4E622-2C80-FE99-D004-46DF00F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66809"/>
            <a:ext cx="8100000" cy="533400"/>
          </a:xfrm>
        </p:spPr>
        <p:txBody>
          <a:bodyPr/>
          <a:lstStyle/>
          <a:p>
            <a:r>
              <a:rPr lang="nl-NL" dirty="0"/>
              <a:t>CI in </a:t>
            </a:r>
            <a:r>
              <a:rPr lang="nl-NL" i="1" dirty="0"/>
              <a:t>TMPRSS3</a:t>
            </a:r>
            <a:r>
              <a:rPr lang="nl-NL" dirty="0"/>
              <a:t>-associated HL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4AC3F9-D1F7-B05F-19D9-FD1FBDB3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58"/>
          <a:stretch/>
        </p:blipFill>
        <p:spPr>
          <a:xfrm>
            <a:off x="309565" y="1009068"/>
            <a:ext cx="5307944" cy="36083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D9CD555-2E15-5DAB-EB05-5BA32EC5A598}"/>
              </a:ext>
            </a:extLst>
          </p:cNvPr>
          <p:cNvSpPr txBox="1"/>
          <p:nvPr/>
        </p:nvSpPr>
        <p:spPr>
          <a:xfrm>
            <a:off x="5617509" y="1296293"/>
            <a:ext cx="331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/>
              <a:t>Hair </a:t>
            </a:r>
            <a:r>
              <a:rPr lang="nl-NL" sz="1600" dirty="0" err="1"/>
              <a:t>cell</a:t>
            </a:r>
            <a:r>
              <a:rPr lang="nl-NL" sz="1600" dirty="0"/>
              <a:t> </a:t>
            </a:r>
            <a:r>
              <a:rPr lang="nl-NL" sz="1600" dirty="0" err="1"/>
              <a:t>expression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spiral</a:t>
            </a:r>
            <a:r>
              <a:rPr lang="nl-NL" sz="1600" dirty="0"/>
              <a:t> ganglion neuron </a:t>
            </a:r>
            <a:r>
              <a:rPr lang="nl-NL" sz="1600" dirty="0" err="1"/>
              <a:t>expression</a:t>
            </a:r>
            <a:r>
              <a:rPr lang="nl-NL" sz="1600" dirty="0"/>
              <a:t>!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7DCF8A-D223-C562-C293-0D6770F9D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25" y="2456615"/>
            <a:ext cx="3468841" cy="212007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1EF707-101B-72C9-7D67-940619FCC0BB}"/>
              </a:ext>
            </a:extLst>
          </p:cNvPr>
          <p:cNvSpPr txBox="1"/>
          <p:nvPr/>
        </p:nvSpPr>
        <p:spPr>
          <a:xfrm>
            <a:off x="521999" y="4715651"/>
            <a:ext cx="607710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nl-NL" sz="700" b="1" i="0" u="none" strike="noStrike" dirty="0" err="1">
                <a:effectLst/>
                <a:latin typeface="BlinkMacSystemFont"/>
              </a:rPr>
              <a:t>Fehrmann</a:t>
            </a:r>
            <a:r>
              <a:rPr lang="nl-NL" sz="700" b="1" i="0" u="none" strike="noStrike" dirty="0">
                <a:effectLst/>
                <a:latin typeface="BlinkMacSystemFont"/>
              </a:rPr>
              <a:t> MLA et al. </a:t>
            </a:r>
            <a:r>
              <a:rPr lang="nl-NL" sz="700" b="0" i="0" u="none" strike="noStrike" dirty="0" err="1">
                <a:effectLst/>
                <a:latin typeface="BlinkMacSystemFont"/>
              </a:rPr>
              <a:t>Stable</a:t>
            </a:r>
            <a:r>
              <a:rPr lang="nl-NL" sz="700" b="0" i="0" u="none" strike="noStrike" dirty="0">
                <a:effectLst/>
                <a:latin typeface="BlinkMacSystemFont"/>
              </a:rPr>
              <a:t> long-term </a:t>
            </a:r>
            <a:r>
              <a:rPr lang="nl-NL" sz="700" b="0" i="0" u="none" strike="noStrike" dirty="0" err="1">
                <a:effectLst/>
                <a:latin typeface="BlinkMacSystemFont"/>
              </a:rPr>
              <a:t>outcomes</a:t>
            </a:r>
            <a:r>
              <a:rPr lang="nl-NL" sz="700" b="0" i="0" u="none" strike="noStrike" dirty="0">
                <a:effectLst/>
                <a:latin typeface="BlinkMacSystemFont"/>
              </a:rPr>
              <a:t> </a:t>
            </a:r>
            <a:r>
              <a:rPr lang="nl-NL" sz="700" b="0" i="0" u="none" strike="noStrike" dirty="0" err="1">
                <a:effectLst/>
                <a:latin typeface="BlinkMacSystemFont"/>
              </a:rPr>
              <a:t>after</a:t>
            </a:r>
            <a:r>
              <a:rPr lang="nl-NL" sz="700" b="0" i="0" u="none" strike="noStrike" dirty="0">
                <a:effectLst/>
                <a:latin typeface="BlinkMacSystemFont"/>
              </a:rPr>
              <a:t> </a:t>
            </a:r>
            <a:r>
              <a:rPr lang="nl-NL" sz="700" b="0" i="0" u="none" strike="noStrike" dirty="0" err="1">
                <a:effectLst/>
                <a:latin typeface="BlinkMacSystemFont"/>
              </a:rPr>
              <a:t>cochlear</a:t>
            </a:r>
            <a:r>
              <a:rPr lang="nl-NL" sz="700" b="0" i="0" u="none" strike="noStrike" dirty="0">
                <a:effectLst/>
                <a:latin typeface="BlinkMacSystemFont"/>
              </a:rPr>
              <a:t> </a:t>
            </a:r>
            <a:r>
              <a:rPr lang="nl-NL" sz="700" b="0" i="0" u="none" strike="noStrike" dirty="0" err="1">
                <a:effectLst/>
                <a:latin typeface="BlinkMacSystemFont"/>
              </a:rPr>
              <a:t>implantation</a:t>
            </a:r>
            <a:r>
              <a:rPr lang="nl-NL" sz="700" b="0" i="0" u="none" strike="noStrike" dirty="0">
                <a:effectLst/>
                <a:latin typeface="BlinkMacSystemFont"/>
              </a:rPr>
              <a:t> in subjects </a:t>
            </a:r>
            <a:r>
              <a:rPr lang="nl-NL" sz="700" b="0" i="0" u="none" strike="noStrike" dirty="0" err="1">
                <a:effectLst/>
                <a:latin typeface="BlinkMacSystemFont"/>
              </a:rPr>
              <a:t>with</a:t>
            </a:r>
            <a:r>
              <a:rPr lang="nl-NL" sz="700" b="0" i="0" u="none" strike="noStrike" dirty="0">
                <a:effectLst/>
                <a:latin typeface="BlinkMacSystemFont"/>
              </a:rPr>
              <a:t> TMPRSS3 </a:t>
            </a:r>
            <a:r>
              <a:rPr lang="nl-NL" sz="700" b="0" i="0" u="none" strike="noStrike" dirty="0" err="1">
                <a:effectLst/>
                <a:latin typeface="BlinkMacSystemFont"/>
              </a:rPr>
              <a:t>associated</a:t>
            </a:r>
            <a:r>
              <a:rPr lang="nl-NL" sz="700" b="0" i="0" u="none" strike="noStrike" dirty="0">
                <a:effectLst/>
                <a:latin typeface="BlinkMacSystemFont"/>
              </a:rPr>
              <a:t> hearing </a:t>
            </a:r>
            <a:r>
              <a:rPr lang="nl-NL" sz="700" b="0" i="0" u="none" strike="noStrike" dirty="0" err="1">
                <a:effectLst/>
                <a:latin typeface="BlinkMacSystemFont"/>
              </a:rPr>
              <a:t>loss</a:t>
            </a:r>
            <a:r>
              <a:rPr lang="nl-NL" sz="700" b="0" i="0" u="none" strike="noStrike" dirty="0">
                <a:effectLst/>
                <a:latin typeface="BlinkMacSystemFont"/>
              </a:rPr>
              <a:t>: a </a:t>
            </a:r>
            <a:r>
              <a:rPr lang="nl-NL" sz="700" b="0" i="0" u="none" strike="noStrike" dirty="0" err="1">
                <a:effectLst/>
                <a:latin typeface="BlinkMacSystemFont"/>
              </a:rPr>
              <a:t>retrospective</a:t>
            </a:r>
            <a:r>
              <a:rPr lang="nl-NL" sz="700" b="0" i="0" u="none" strike="noStrike" dirty="0">
                <a:effectLst/>
                <a:latin typeface="BlinkMacSystemFont"/>
              </a:rPr>
              <a:t> </a:t>
            </a:r>
            <a:r>
              <a:rPr lang="nl-NL" sz="700" b="0" i="0" u="none" strike="noStrike" dirty="0" err="1">
                <a:effectLst/>
                <a:latin typeface="BlinkMacSystemFont"/>
              </a:rPr>
              <a:t>multicentre</a:t>
            </a:r>
            <a:r>
              <a:rPr lang="nl-NL" sz="700" b="0" i="0" u="none" strike="noStrike" dirty="0">
                <a:effectLst/>
                <a:latin typeface="BlinkMacSystemFont"/>
              </a:rPr>
              <a:t> </a:t>
            </a:r>
            <a:r>
              <a:rPr lang="nl-NL" sz="700" b="0" i="0" u="none" strike="noStrike" dirty="0" err="1">
                <a:effectLst/>
                <a:latin typeface="BlinkMacSystemFont"/>
              </a:rPr>
              <a:t>study</a:t>
            </a:r>
            <a:r>
              <a:rPr lang="nl-NL" sz="700" b="0" i="0" u="none" strike="noStrike" dirty="0">
                <a:effectLst/>
                <a:latin typeface="BlinkMacSystemFont"/>
              </a:rPr>
              <a:t>. J </a:t>
            </a:r>
            <a:r>
              <a:rPr lang="nl-NL" sz="700" b="0" i="0" u="none" strike="noStrike" dirty="0" err="1">
                <a:effectLst/>
                <a:latin typeface="BlinkMacSystemFont"/>
              </a:rPr>
              <a:t>Otolaryngol</a:t>
            </a:r>
            <a:r>
              <a:rPr lang="nl-NL" sz="700" b="0" i="0" u="none" strike="noStrike" dirty="0">
                <a:effectLst/>
                <a:latin typeface="BlinkMacSystemFont"/>
              </a:rPr>
              <a:t> Head Neck </a:t>
            </a:r>
            <a:r>
              <a:rPr lang="nl-NL" sz="700" b="0" i="0" u="none" strike="noStrike" dirty="0" err="1">
                <a:effectLst/>
                <a:latin typeface="BlinkMacSystemFont"/>
              </a:rPr>
              <a:t>Surg</a:t>
            </a:r>
            <a:r>
              <a:rPr lang="nl-NL" sz="700" b="0" i="0" u="none" strike="noStrike" dirty="0">
                <a:effectLst/>
                <a:latin typeface="BlinkMacSystemFont"/>
              </a:rPr>
              <a:t>. 2023 Dec 15;52(1):82. 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33731C-8BD7-B885-BBC6-E89F064FD62F}"/>
              </a:ext>
            </a:extLst>
          </p:cNvPr>
          <p:cNvSpPr txBox="1"/>
          <p:nvPr/>
        </p:nvSpPr>
        <p:spPr>
          <a:xfrm>
            <a:off x="5721328" y="2118061"/>
            <a:ext cx="321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Long-term FU in 27 subjects, 33 </a:t>
            </a:r>
            <a:r>
              <a:rPr lang="nl-NL" sz="1600" dirty="0" err="1"/>
              <a:t>ears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5123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D4EE7-1686-4A0E-8CE0-7A900E71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 err="1"/>
              <a:t>Conclusions</a:t>
            </a:r>
            <a:endParaRPr lang="nl-NL" sz="34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8F13965-0709-6A5A-5E0C-D9F343BBD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 in genetic hearing loss: </a:t>
            </a:r>
            <a:r>
              <a:rPr lang="en-GB" b="1" dirty="0"/>
              <a:t>excellent long-term results </a:t>
            </a:r>
            <a:r>
              <a:rPr lang="en-GB" dirty="0"/>
              <a:t>in most subjects, especially in </a:t>
            </a:r>
            <a:r>
              <a:rPr lang="en-GB" b="1" dirty="0"/>
              <a:t>early-implanted cases</a:t>
            </a:r>
            <a:r>
              <a:rPr lang="en-GB" dirty="0"/>
              <a:t>: </a:t>
            </a:r>
            <a:r>
              <a:rPr lang="en-GB" i="1" dirty="0"/>
              <a:t>important for counselling</a:t>
            </a:r>
            <a:endParaRPr lang="en-GB" dirty="0"/>
          </a:p>
          <a:p>
            <a:r>
              <a:rPr lang="en-GB" dirty="0"/>
              <a:t>Genetic defects in </a:t>
            </a:r>
            <a:r>
              <a:rPr lang="en-GB" i="1" dirty="0"/>
              <a:t>TMPRSS3</a:t>
            </a:r>
            <a:r>
              <a:rPr lang="en-GB" dirty="0"/>
              <a:t> are </a:t>
            </a:r>
            <a:r>
              <a:rPr lang="en-GB" b="1" dirty="0"/>
              <a:t>not associated </a:t>
            </a:r>
            <a:r>
              <a:rPr lang="en-GB" dirty="0"/>
              <a:t>with inferior CI performance in short- and long-term (hair cell expression)</a:t>
            </a:r>
          </a:p>
          <a:p>
            <a:r>
              <a:rPr lang="en-GB" dirty="0"/>
              <a:t>The spiral ganglion (or postsynaptic) hypothesis remains </a:t>
            </a:r>
            <a:r>
              <a:rPr lang="en-GB" b="1" dirty="0"/>
              <a:t>open for discussion</a:t>
            </a:r>
            <a:r>
              <a:rPr lang="en-GB" dirty="0"/>
              <a:t> and </a:t>
            </a:r>
            <a:r>
              <a:rPr lang="en-GB" i="1" dirty="0"/>
              <a:t>should be further studied in </a:t>
            </a:r>
            <a:r>
              <a:rPr lang="en-GB" i="1" dirty="0" err="1"/>
              <a:t>multicenter</a:t>
            </a:r>
            <a:r>
              <a:rPr lang="en-GB" i="1" dirty="0"/>
              <a:t> studies because it is rare or very rare (e.g., OPA1)</a:t>
            </a:r>
          </a:p>
          <a:p>
            <a:r>
              <a:rPr lang="en-GB" dirty="0"/>
              <a:t>CI outcomes vary a lot and can be partly explained by </a:t>
            </a:r>
            <a:r>
              <a:rPr lang="en-GB" b="1" dirty="0"/>
              <a:t>subject-specific factors</a:t>
            </a:r>
            <a:r>
              <a:rPr lang="en-GB" dirty="0"/>
              <a:t>, such as </a:t>
            </a:r>
            <a:r>
              <a:rPr lang="en-GB" i="1" dirty="0"/>
              <a:t>duration of deafness </a:t>
            </a:r>
            <a:r>
              <a:rPr lang="en-GB" dirty="0"/>
              <a:t>and </a:t>
            </a:r>
            <a:r>
              <a:rPr lang="en-GB" i="1" dirty="0"/>
              <a:t>age at implantation</a:t>
            </a:r>
          </a:p>
        </p:txBody>
      </p:sp>
    </p:spTree>
    <p:extLst>
      <p:ext uri="{BB962C8B-B14F-4D97-AF65-F5344CB8AC3E}">
        <p14:creationId xmlns:p14="http://schemas.microsoft.com/office/powerpoint/2010/main" val="280006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45999-E87E-49E9-B0C6-2BAA83D3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Acknowledgements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1EE2E-24D8-4235-BEF4-6D8D2F5F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525378"/>
            <a:ext cx="3850495" cy="3152632"/>
          </a:xfrm>
        </p:spPr>
        <p:txBody>
          <a:bodyPr numCol="1"/>
          <a:lstStyle/>
          <a:p>
            <a:r>
              <a:rPr lang="nl-NL" dirty="0"/>
              <a:t>Mirthe Fehrmann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Hearing &amp; Genes</a:t>
            </a:r>
          </a:p>
          <a:p>
            <a:r>
              <a:rPr lang="nl-NL" dirty="0"/>
              <a:t>Ronald </a:t>
            </a:r>
            <a:r>
              <a:rPr lang="nl-NL" dirty="0" err="1"/>
              <a:t>Pennings</a:t>
            </a:r>
            <a:endParaRPr lang="nl-NL" dirty="0"/>
          </a:p>
          <a:p>
            <a:r>
              <a:rPr lang="nl-NL" dirty="0"/>
              <a:t>Froukje Cals</a:t>
            </a:r>
          </a:p>
          <a:p>
            <a:r>
              <a:rPr lang="nl-NL" dirty="0"/>
              <a:t>Hannie Kremer</a:t>
            </a:r>
          </a:p>
          <a:p>
            <a:r>
              <a:rPr lang="nl-NL" dirty="0"/>
              <a:t>DOOFNL consortium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59E9CEA-2B77-4390-95BE-876808E732E1}"/>
              </a:ext>
            </a:extLst>
          </p:cNvPr>
          <p:cNvSpPr txBox="1">
            <a:spLocks/>
          </p:cNvSpPr>
          <p:nvPr/>
        </p:nvSpPr>
        <p:spPr>
          <a:xfrm>
            <a:off x="4771505" y="1525378"/>
            <a:ext cx="3850495" cy="315263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Marjolein Thijssen</a:t>
            </a:r>
          </a:p>
          <a:p>
            <a:pPr marL="0" indent="0">
              <a:buFont typeface="Arial" pitchFamily="34" charset="0"/>
              <a:buNone/>
            </a:pPr>
            <a:endParaRPr lang="nl-NL" dirty="0"/>
          </a:p>
          <a:p>
            <a:pPr marL="0" indent="0">
              <a:buFont typeface="Arial" pitchFamily="34" charset="0"/>
              <a:buNone/>
            </a:pPr>
            <a:endParaRPr lang="nl-NL" b="1" dirty="0"/>
          </a:p>
          <a:p>
            <a:pPr marL="0" indent="0">
              <a:buFont typeface="Arial" pitchFamily="34" charset="0"/>
              <a:buNone/>
            </a:pPr>
            <a:endParaRPr lang="nl-NL" b="1" dirty="0"/>
          </a:p>
          <a:p>
            <a:pPr marL="0" indent="0">
              <a:buFont typeface="Arial" pitchFamily="34" charset="0"/>
              <a:buNone/>
            </a:pPr>
            <a:r>
              <a:rPr lang="nl-NL" b="1" dirty="0"/>
              <a:t>Hearing &amp; </a:t>
            </a:r>
            <a:r>
              <a:rPr lang="nl-NL" b="1" dirty="0" err="1"/>
              <a:t>Implants</a:t>
            </a:r>
            <a:endParaRPr lang="nl-NL" b="1" dirty="0"/>
          </a:p>
          <a:p>
            <a:r>
              <a:rPr lang="nl-NL" dirty="0"/>
              <a:t>Emmanuel Mylanus</a:t>
            </a:r>
          </a:p>
          <a:p>
            <a:r>
              <a:rPr lang="nl-NL" dirty="0"/>
              <a:t>Wendy Huinck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94D59B-0F6B-4F93-9099-D6F118DE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77" y="1525378"/>
            <a:ext cx="1182318" cy="13395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374043-3752-4B5C-9FC5-BD7853D8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360" y="1525378"/>
            <a:ext cx="1031640" cy="13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BB367-E7C3-685B-34B9-746D62BF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gene&#10;&#10;AI-generated content may be incorrect.">
            <a:extLst>
              <a:ext uri="{FF2B5EF4-FFF2-40B4-BE49-F238E27FC236}">
                <a16:creationId xmlns:a16="http://schemas.microsoft.com/office/drawing/2014/main" id="{26577AF3-5FE7-9F2E-FC4B-FBB45EE9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51" y="1155296"/>
            <a:ext cx="6987644" cy="34938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9BD04-6137-9ED7-5B3E-A1B2811D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Speech ~ </a:t>
            </a:r>
            <a:r>
              <a:rPr lang="nl-NL" sz="3200" dirty="0"/>
              <a:t>Pre- </a:t>
            </a:r>
            <a:r>
              <a:rPr lang="nl-NL" sz="3200" dirty="0" err="1"/>
              <a:t>vs</a:t>
            </a:r>
            <a:r>
              <a:rPr lang="nl-NL" sz="3200" dirty="0"/>
              <a:t> </a:t>
            </a:r>
            <a:r>
              <a:rPr lang="nl-NL" sz="3200" dirty="0" err="1"/>
              <a:t>postsynaptic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78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58C99-83AF-EAAC-EBB9-0D2B9A00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Sensorineural</a:t>
            </a:r>
            <a:r>
              <a:rPr lang="nl-NL" dirty="0"/>
              <a:t> hearing </a:t>
            </a:r>
            <a:r>
              <a:rPr lang="nl-NL" dirty="0" err="1"/>
              <a:t>loss</a:t>
            </a:r>
            <a:r>
              <a:rPr lang="nl-NL" dirty="0"/>
              <a:t> in </a:t>
            </a:r>
            <a:r>
              <a:rPr lang="nl-NL" dirty="0" err="1"/>
              <a:t>infants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743417A-2BEF-F9E3-8C35-FEC72FCB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525378"/>
            <a:ext cx="4050000" cy="315263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Some</a:t>
            </a:r>
            <a:r>
              <a:rPr lang="nl-NL" dirty="0"/>
              <a:t> of </a:t>
            </a:r>
            <a:r>
              <a:rPr lang="nl-NL" dirty="0" err="1"/>
              <a:t>them</a:t>
            </a:r>
            <a:r>
              <a:rPr lang="nl-NL" dirty="0"/>
              <a:t> are CI </a:t>
            </a:r>
            <a:r>
              <a:rPr lang="nl-NL" dirty="0" err="1"/>
              <a:t>candidate</a:t>
            </a:r>
            <a:endParaRPr lang="nl-NL" dirty="0"/>
          </a:p>
          <a:p>
            <a:endParaRPr lang="nl-NL" dirty="0"/>
          </a:p>
          <a:p>
            <a:r>
              <a:rPr lang="nl-NL" dirty="0"/>
              <a:t>Parents: </a:t>
            </a:r>
            <a:r>
              <a:rPr lang="nl-NL" i="1" dirty="0"/>
              <a:t>‘Gene </a:t>
            </a:r>
            <a:r>
              <a:rPr lang="nl-NL" i="1" dirty="0" err="1"/>
              <a:t>therapy</a:t>
            </a:r>
            <a:r>
              <a:rPr lang="nl-NL" i="1" dirty="0"/>
              <a:t> </a:t>
            </a:r>
            <a:r>
              <a:rPr lang="nl-NL" i="1" dirty="0" err="1"/>
              <a:t>for</a:t>
            </a:r>
            <a:r>
              <a:rPr lang="nl-NL" i="1" dirty="0"/>
              <a:t> OTOF? </a:t>
            </a:r>
            <a:r>
              <a:rPr lang="nl-NL" i="1" dirty="0" err="1"/>
              <a:t>Why</a:t>
            </a:r>
            <a:r>
              <a:rPr lang="nl-NL" i="1" dirty="0"/>
              <a:t> </a:t>
            </a:r>
            <a:r>
              <a:rPr lang="nl-NL" i="1" dirty="0" err="1"/>
              <a:t>not</a:t>
            </a:r>
            <a:r>
              <a:rPr lang="nl-NL" i="1" dirty="0"/>
              <a:t> </a:t>
            </a:r>
            <a:r>
              <a:rPr lang="nl-NL" i="1" dirty="0" err="1"/>
              <a:t>wait</a:t>
            </a:r>
            <a:r>
              <a:rPr lang="nl-NL" i="1" dirty="0"/>
              <a:t> </a:t>
            </a:r>
            <a:r>
              <a:rPr lang="nl-NL" i="1" dirty="0" err="1"/>
              <a:t>with</a:t>
            </a:r>
            <a:r>
              <a:rPr lang="nl-NL" i="1" dirty="0"/>
              <a:t> CI?’</a:t>
            </a:r>
          </a:p>
          <a:p>
            <a:endParaRPr lang="nl-NL" dirty="0"/>
          </a:p>
          <a:p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:</a:t>
            </a:r>
          </a:p>
          <a:p>
            <a:pPr marL="779462" lvl="1" indent="-457200">
              <a:buFont typeface="+mj-lt"/>
              <a:buAutoNum type="arabicPeriod"/>
            </a:pPr>
            <a:r>
              <a:rPr lang="nl-NL" dirty="0" err="1"/>
              <a:t>Underlying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</a:t>
            </a:r>
            <a:r>
              <a:rPr lang="nl-NL" dirty="0" err="1"/>
              <a:t>cause</a:t>
            </a:r>
            <a:r>
              <a:rPr lang="nl-NL" dirty="0"/>
              <a:t>?</a:t>
            </a:r>
          </a:p>
          <a:p>
            <a:pPr marL="779462" lvl="1" indent="-457200">
              <a:buFont typeface="+mj-lt"/>
              <a:buAutoNum type="arabicPeriod"/>
            </a:pPr>
            <a:r>
              <a:rPr lang="nl-NL" dirty="0"/>
              <a:t>CI performance in </a:t>
            </a:r>
            <a:r>
              <a:rPr lang="nl-NL" dirty="0" err="1"/>
              <a:t>genetic</a:t>
            </a:r>
            <a:r>
              <a:rPr lang="nl-NL" dirty="0"/>
              <a:t> HL?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AD8182-6433-B24F-96CD-3A006D34C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30374" r="43365" b="39371"/>
          <a:stretch/>
        </p:blipFill>
        <p:spPr>
          <a:xfrm>
            <a:off x="5220586" y="1525379"/>
            <a:ext cx="3401414" cy="23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1A0A-1DF2-B8AE-5BA8-4DD5DB01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A55C-8AD1-F196-C088-ED8DE583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 expression classifications into </a:t>
            </a:r>
            <a:r>
              <a:rPr lang="en-US" b="1" dirty="0"/>
              <a:t>pre-synaptic, post-synaptic, and mitochondrial</a:t>
            </a:r>
            <a:r>
              <a:rPr lang="en-US" dirty="0"/>
              <a:t> groups are </a:t>
            </a:r>
            <a:r>
              <a:rPr lang="en-US" b="1" dirty="0"/>
              <a:t>not absolute</a:t>
            </a:r>
            <a:r>
              <a:rPr lang="en-US" dirty="0"/>
              <a:t> and have </a:t>
            </a:r>
            <a:r>
              <a:rPr lang="en-US" b="1" dirty="0"/>
              <a:t>uncertainties</a:t>
            </a:r>
            <a:r>
              <a:rPr lang="en-US" dirty="0"/>
              <a:t>.</a:t>
            </a:r>
          </a:p>
          <a:p>
            <a:r>
              <a:rPr lang="en-US" b="1" dirty="0"/>
              <a:t>CI outcomes were not correlated with cochlear site-of-lesion</a:t>
            </a:r>
            <a:r>
              <a:rPr lang="en-US" dirty="0"/>
              <a:t>, meaning </a:t>
            </a:r>
            <a:r>
              <a:rPr lang="en-US" b="1" dirty="0"/>
              <a:t>genetic factors played a limited role in predicting performance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spiral ganglion hypothesis was not confirmed</a:t>
            </a:r>
            <a:r>
              <a:rPr lang="en-US" dirty="0"/>
              <a:t>, but some findings (e.g., </a:t>
            </a:r>
            <a:r>
              <a:rPr lang="en-US" b="1" dirty="0"/>
              <a:t>worse outcomes in OPA1 cases</a:t>
            </a:r>
            <a:r>
              <a:rPr lang="en-US" dirty="0"/>
              <a:t>) suggest a need for further research.</a:t>
            </a:r>
          </a:p>
          <a:p>
            <a:r>
              <a:rPr lang="en-US" b="1" dirty="0"/>
              <a:t>Non-genetic factors</a:t>
            </a:r>
            <a:r>
              <a:rPr lang="en-US" dirty="0"/>
              <a:t> (e.g., </a:t>
            </a:r>
            <a:r>
              <a:rPr lang="en-US" b="1" dirty="0"/>
              <a:t>age at implantation, SNHL duration, CI experience, HA use</a:t>
            </a:r>
            <a:r>
              <a:rPr lang="en-US" dirty="0"/>
              <a:t>) were the </a:t>
            </a:r>
            <a:r>
              <a:rPr lang="en-US" b="1" dirty="0"/>
              <a:t>primary determinants</a:t>
            </a:r>
            <a:r>
              <a:rPr lang="en-US" dirty="0"/>
              <a:t> of CI success, explaining </a:t>
            </a:r>
            <a:r>
              <a:rPr lang="en-US" b="1" dirty="0"/>
              <a:t>19% of the variance</a:t>
            </a:r>
            <a:r>
              <a:rPr lang="en-US" dirty="0"/>
              <a:t>.</a:t>
            </a:r>
          </a:p>
          <a:p>
            <a:r>
              <a:rPr lang="en-US" dirty="0"/>
              <a:t>While genetic testing did not </a:t>
            </a:r>
            <a:r>
              <a:rPr lang="en-US" b="1" dirty="0"/>
              <a:t>significantly explain CI outcome variance</a:t>
            </a:r>
            <a:r>
              <a:rPr lang="en-US" dirty="0"/>
              <a:t>, it </a:t>
            </a:r>
            <a:r>
              <a:rPr lang="en-US" b="1" dirty="0"/>
              <a:t>remains useful for understanding SNHL etiology and prognosis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5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755CF-7BFF-4FD0-8F7D-3AF5A15D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83819"/>
            <a:ext cx="8100000" cy="532800"/>
          </a:xfrm>
        </p:spPr>
        <p:txBody>
          <a:bodyPr/>
          <a:lstStyle/>
          <a:p>
            <a:r>
              <a:rPr lang="nl-NL" dirty="0" err="1"/>
              <a:t>Otogenetic</a:t>
            </a:r>
            <a:r>
              <a:rPr lang="nl-NL" dirty="0"/>
              <a:t> screening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F3C3C2-CBA8-4DC8-BF24-BFAB31F4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4738" y="1527182"/>
            <a:ext cx="5002212" cy="2826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1995, </a:t>
            </a:r>
            <a:r>
              <a:rPr lang="nl-NL" sz="1600" i="1" dirty="0"/>
              <a:t>POU3F4 </a:t>
            </a:r>
            <a:r>
              <a:rPr lang="nl-NL" sz="1600" dirty="0"/>
              <a:t>first </a:t>
            </a:r>
            <a:r>
              <a:rPr lang="nl-NL" sz="1600" dirty="0" err="1"/>
              <a:t>deafness</a:t>
            </a:r>
            <a:r>
              <a:rPr lang="nl-NL" sz="1600" dirty="0"/>
              <a:t> gene (de Kok et al.)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2005, </a:t>
            </a:r>
            <a:r>
              <a:rPr lang="nl-NL" sz="1600" dirty="0" err="1"/>
              <a:t>Targeted</a:t>
            </a:r>
            <a:r>
              <a:rPr lang="nl-NL" sz="1600" dirty="0"/>
              <a:t> gene </a:t>
            </a:r>
            <a:r>
              <a:rPr lang="nl-NL" sz="1600" dirty="0" err="1"/>
              <a:t>sequencing</a:t>
            </a:r>
            <a:r>
              <a:rPr lang="nl-NL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nl-NL" sz="1600" i="1" dirty="0" err="1"/>
              <a:t>Phenotype</a:t>
            </a:r>
            <a:r>
              <a:rPr lang="nl-NL" sz="1600" i="1" dirty="0"/>
              <a:t> </a:t>
            </a:r>
            <a:r>
              <a:rPr lang="nl-NL" sz="1600" i="1" dirty="0" err="1"/>
              <a:t>based</a:t>
            </a:r>
            <a:endParaRPr lang="nl-NL" sz="1600" i="1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2015, </a:t>
            </a:r>
            <a:r>
              <a:rPr lang="nl-NL" sz="1600" dirty="0" err="1"/>
              <a:t>Exome</a:t>
            </a:r>
            <a:r>
              <a:rPr lang="nl-NL" sz="1600" dirty="0"/>
              <a:t> </a:t>
            </a:r>
            <a:r>
              <a:rPr lang="nl-NL" sz="1600" dirty="0" err="1"/>
              <a:t>sequencing</a:t>
            </a:r>
            <a:r>
              <a:rPr lang="nl-NL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nl-NL" sz="1600" i="1" dirty="0"/>
              <a:t>Genotype </a:t>
            </a:r>
            <a:r>
              <a:rPr lang="nl-NL" sz="1600" i="1" dirty="0" err="1"/>
              <a:t>based</a:t>
            </a:r>
            <a:endParaRPr lang="nl-NL" sz="1600" i="1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2024, </a:t>
            </a:r>
            <a:r>
              <a:rPr lang="nl-NL" sz="1600" dirty="0" err="1"/>
              <a:t>Genome</a:t>
            </a:r>
            <a:r>
              <a:rPr lang="nl-NL" sz="1600" dirty="0"/>
              <a:t> </a:t>
            </a:r>
            <a:r>
              <a:rPr lang="nl-NL" sz="1600" dirty="0" err="1"/>
              <a:t>sequencing</a:t>
            </a:r>
            <a:r>
              <a:rPr lang="nl-NL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nl-NL" sz="1600" dirty="0" err="1"/>
              <a:t>Current</a:t>
            </a:r>
            <a:r>
              <a:rPr lang="nl-NL" sz="1600" dirty="0"/>
              <a:t> </a:t>
            </a:r>
            <a:r>
              <a:rPr lang="nl-NL" sz="1600" dirty="0" err="1"/>
              <a:t>deafness</a:t>
            </a:r>
            <a:r>
              <a:rPr lang="nl-NL" sz="1600" dirty="0"/>
              <a:t> panel 265 </a:t>
            </a:r>
            <a:r>
              <a:rPr lang="nl-NL" sz="1600" dirty="0" err="1"/>
              <a:t>genes</a:t>
            </a:r>
            <a:endParaRPr lang="nl-NL" sz="1600" dirty="0"/>
          </a:p>
          <a:p>
            <a:pPr lvl="1">
              <a:lnSpc>
                <a:spcPct val="100000"/>
              </a:lnSpc>
            </a:pPr>
            <a:r>
              <a:rPr lang="nl-NL" sz="1600" dirty="0"/>
              <a:t>The Netherlands: ~600 </a:t>
            </a:r>
            <a:r>
              <a:rPr lang="nl-NL" sz="1600" dirty="0" err="1"/>
              <a:t>exomes</a:t>
            </a:r>
            <a:r>
              <a:rPr lang="nl-NL" sz="1600" dirty="0"/>
              <a:t>/</a:t>
            </a:r>
            <a:r>
              <a:rPr lang="nl-NL" sz="1600" dirty="0" err="1"/>
              <a:t>year</a:t>
            </a:r>
            <a:endParaRPr lang="nl-NL" sz="1600" dirty="0"/>
          </a:p>
          <a:p>
            <a:pPr marL="322262" lvl="1" indent="0">
              <a:lnSpc>
                <a:spcPct val="100000"/>
              </a:lnSpc>
              <a:buNone/>
            </a:pPr>
            <a:endParaRPr lang="nl-NL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D675F9-D8C2-4E75-89B8-414E05D7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0" y="4730936"/>
            <a:ext cx="4252972" cy="4125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814744-8E75-4303-A7FA-A2D44B959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733"/>
          <a:stretch/>
        </p:blipFill>
        <p:spPr>
          <a:xfrm>
            <a:off x="5538881" y="1055997"/>
            <a:ext cx="2997144" cy="17857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916437-8862-4E0B-B1B4-B95F088159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27" r="4518"/>
          <a:stretch/>
        </p:blipFill>
        <p:spPr>
          <a:xfrm>
            <a:off x="5538882" y="2878007"/>
            <a:ext cx="2997143" cy="1785738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3BB37222-6400-4ACC-8F50-148D87C20D29}"/>
              </a:ext>
            </a:extLst>
          </p:cNvPr>
          <p:cNvSpPr/>
          <p:nvPr/>
        </p:nvSpPr>
        <p:spPr>
          <a:xfrm>
            <a:off x="603250" y="1565998"/>
            <a:ext cx="228600" cy="2580552"/>
          </a:xfrm>
          <a:prstGeom prst="downArrow">
            <a:avLst>
              <a:gd name="adj1" fmla="val 50000"/>
              <a:gd name="adj2" fmla="val 2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14F8750B-1017-F04C-B205-2A65EA2FCCF5}"/>
              </a:ext>
            </a:extLst>
          </p:cNvPr>
          <p:cNvSpPr/>
          <p:nvPr/>
        </p:nvSpPr>
        <p:spPr>
          <a:xfrm>
            <a:off x="465648" y="4416582"/>
            <a:ext cx="50732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WES-HEARING-IMPAIRMENT-(INCLUDING-GJB2)-DG-3-8-1.pdf (radboudumc.nl)</a:t>
            </a:r>
            <a:endParaRPr lang="nl-NL" sz="788" dirty="0"/>
          </a:p>
        </p:txBody>
      </p:sp>
    </p:spTree>
    <p:extLst>
      <p:ext uri="{BB962C8B-B14F-4D97-AF65-F5344CB8AC3E}">
        <p14:creationId xmlns:p14="http://schemas.microsoft.com/office/powerpoint/2010/main" val="241202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el 1"/>
          <p:cNvSpPr>
            <a:spLocks noGrp="1"/>
          </p:cNvSpPr>
          <p:nvPr>
            <p:ph type="title"/>
          </p:nvPr>
        </p:nvSpPr>
        <p:spPr>
          <a:xfrm>
            <a:off x="522000" y="671285"/>
            <a:ext cx="8100000" cy="533400"/>
          </a:xfrm>
        </p:spPr>
        <p:txBody>
          <a:bodyPr/>
          <a:lstStyle/>
          <a:p>
            <a:r>
              <a:rPr lang="nl-NL" sz="3600" dirty="0" err="1"/>
              <a:t>Exome</a:t>
            </a:r>
            <a:r>
              <a:rPr lang="nl-NL" sz="3600" dirty="0"/>
              <a:t> Hearing </a:t>
            </a:r>
            <a:r>
              <a:rPr lang="nl-NL" sz="3600" dirty="0" err="1"/>
              <a:t>Impairment</a:t>
            </a:r>
            <a:r>
              <a:rPr lang="nl-NL" sz="3600" dirty="0"/>
              <a:t> Gene Panel</a:t>
            </a:r>
          </a:p>
        </p:txBody>
      </p:sp>
      <p:sp>
        <p:nvSpPr>
          <p:cNvPr id="20485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385568"/>
            <a:ext cx="3906781" cy="315263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 err="1"/>
              <a:t>Several</a:t>
            </a:r>
            <a:r>
              <a:rPr lang="nl-NL" sz="1600" dirty="0"/>
              <a:t> updates </a:t>
            </a:r>
            <a:r>
              <a:rPr lang="nl-NL" sz="1600" dirty="0" err="1"/>
              <a:t>each</a:t>
            </a:r>
            <a:r>
              <a:rPr lang="nl-NL" sz="1600" dirty="0"/>
              <a:t> </a:t>
            </a:r>
            <a:r>
              <a:rPr lang="nl-NL" sz="1600" dirty="0" err="1"/>
              <a:t>year</a:t>
            </a:r>
            <a:endParaRPr lang="nl-NL" sz="1600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 err="1"/>
              <a:t>Kids</a:t>
            </a:r>
            <a:r>
              <a:rPr lang="nl-NL" sz="1600" dirty="0"/>
              <a:t> &amp; </a:t>
            </a:r>
            <a:r>
              <a:rPr lang="nl-NL" sz="1600" dirty="0" err="1"/>
              <a:t>adults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tested</a:t>
            </a:r>
            <a:endParaRPr lang="nl-NL" sz="1600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 err="1"/>
              <a:t>Fully</a:t>
            </a:r>
            <a:r>
              <a:rPr lang="nl-NL" sz="1600" dirty="0"/>
              <a:t> </a:t>
            </a:r>
            <a:r>
              <a:rPr lang="nl-NL" sz="1600" dirty="0" err="1"/>
              <a:t>reimbursed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NL – </a:t>
            </a:r>
            <a:r>
              <a:rPr lang="nl-NL" sz="1600" dirty="0" err="1"/>
              <a:t>ENT’s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order</a:t>
            </a:r>
          </a:p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 err="1"/>
              <a:t>Nonsyndromic</a:t>
            </a:r>
            <a:r>
              <a:rPr lang="nl-NL" sz="1600" dirty="0"/>
              <a:t> &amp; </a:t>
            </a:r>
            <a:r>
              <a:rPr lang="nl-NL" sz="1600" dirty="0" err="1"/>
              <a:t>syndromic</a:t>
            </a:r>
            <a:r>
              <a:rPr lang="nl-NL" sz="1600" dirty="0"/>
              <a:t> HI – counseling!</a:t>
            </a:r>
          </a:p>
          <a:p>
            <a:pPr>
              <a:lnSpc>
                <a:spcPct val="10000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/>
              <a:t>The Netherlands: ~600 </a:t>
            </a:r>
            <a:r>
              <a:rPr lang="nl-NL" sz="1600" dirty="0" err="1"/>
              <a:t>exomes</a:t>
            </a:r>
            <a:r>
              <a:rPr lang="nl-NL" sz="1600" dirty="0"/>
              <a:t>/</a:t>
            </a:r>
            <a:r>
              <a:rPr lang="nl-NL" sz="1600" dirty="0" err="1"/>
              <a:t>year</a:t>
            </a: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C7F8577-03CB-40F1-956C-5B8565926254}"/>
              </a:ext>
            </a:extLst>
          </p:cNvPr>
          <p:cNvSpPr/>
          <p:nvPr/>
        </p:nvSpPr>
        <p:spPr>
          <a:xfrm>
            <a:off x="429792" y="4808665"/>
            <a:ext cx="50732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WES-HEARING-IMPAIRMENT-(INCLUDING-GJB2)-DG-3-8-1.pdf (radboudumc.nl)</a:t>
            </a:r>
            <a:endParaRPr lang="nl-NL" sz="788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2BED28-61D8-6799-9109-4D83ECCED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509" y="1305122"/>
            <a:ext cx="4829859" cy="295840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08F7B55-E9F3-4294-E7D6-5B9570201FBC}"/>
              </a:ext>
            </a:extLst>
          </p:cNvPr>
          <p:cNvSpPr txBox="1"/>
          <p:nvPr/>
        </p:nvSpPr>
        <p:spPr>
          <a:xfrm>
            <a:off x="5691257" y="4353534"/>
            <a:ext cx="305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265 hearing </a:t>
            </a:r>
            <a:r>
              <a:rPr lang="nl-NL" dirty="0" err="1">
                <a:solidFill>
                  <a:schemeClr val="tx2"/>
                </a:solidFill>
              </a:rPr>
              <a:t>impairment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genes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9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4A9C4-B5B5-4C89-BA49-5EFBAF46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20072"/>
            <a:ext cx="8100000" cy="533400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Exome</a:t>
            </a:r>
            <a:r>
              <a:rPr lang="nl-NL" dirty="0"/>
              <a:t> </a:t>
            </a:r>
            <a:r>
              <a:rPr lang="nl-NL" dirty="0" err="1"/>
              <a:t>Deafness</a:t>
            </a:r>
            <a:r>
              <a:rPr lang="nl-NL" dirty="0"/>
              <a:t> Panel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D61561B-B57B-4414-B6E3-C4CDDBDBA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22001" y="1326357"/>
            <a:ext cx="4050000" cy="2658674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2F8E51-D60C-40BB-912B-8BEF4899B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170363"/>
            <a:ext cx="6075363" cy="617537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inhoud 9">
            <a:extLst>
              <a:ext uri="{FF2B5EF4-FFF2-40B4-BE49-F238E27FC236}">
                <a16:creationId xmlns:a16="http://schemas.microsoft.com/office/drawing/2014/main" id="{C9E0F9C9-FCE2-4869-A70D-E65CB3663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9" r="31730" b="7617"/>
          <a:stretch/>
        </p:blipFill>
        <p:spPr>
          <a:xfrm>
            <a:off x="5090474" y="1253832"/>
            <a:ext cx="3531526" cy="2878426"/>
          </a:xfrm>
          <a:prstGeom prst="rect">
            <a:avLst/>
          </a:prstGeom>
        </p:spPr>
      </p:pic>
      <p:pic>
        <p:nvPicPr>
          <p:cNvPr id="8" name="Tijdelijke aanduiding voor inhoud 9">
            <a:extLst>
              <a:ext uri="{FF2B5EF4-FFF2-40B4-BE49-F238E27FC236}">
                <a16:creationId xmlns:a16="http://schemas.microsoft.com/office/drawing/2014/main" id="{8A5CD1D4-7829-4CEF-AA6E-D236EF4AB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6" t="10939" b="62235"/>
          <a:stretch/>
        </p:blipFill>
        <p:spPr>
          <a:xfrm>
            <a:off x="5594825" y="4053686"/>
            <a:ext cx="1252049" cy="73421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1E54FB-CE30-414C-8522-42732FB6DF1D}"/>
              </a:ext>
            </a:extLst>
          </p:cNvPr>
          <p:cNvSpPr txBox="1"/>
          <p:nvPr/>
        </p:nvSpPr>
        <p:spPr>
          <a:xfrm>
            <a:off x="430023" y="4771303"/>
            <a:ext cx="2840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/>
              <a:t>Zazo</a:t>
            </a:r>
            <a:r>
              <a:rPr lang="nl-NL" sz="1000" dirty="0"/>
              <a:t> </a:t>
            </a:r>
            <a:r>
              <a:rPr lang="nl-NL" sz="1000" dirty="0" err="1"/>
              <a:t>Seco</a:t>
            </a:r>
            <a:r>
              <a:rPr lang="nl-NL" sz="1000" dirty="0"/>
              <a:t> et al. </a:t>
            </a:r>
            <a:r>
              <a:rPr lang="nl-NL" sz="1000" dirty="0" err="1"/>
              <a:t>Eur</a:t>
            </a:r>
            <a:r>
              <a:rPr lang="nl-NL" sz="1000" dirty="0"/>
              <a:t> J Hum Genet 2017;25:308-314.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7494C8-6E74-98BB-122F-014A4F804484}"/>
              </a:ext>
            </a:extLst>
          </p:cNvPr>
          <p:cNvSpPr txBox="1"/>
          <p:nvPr/>
        </p:nvSpPr>
        <p:spPr>
          <a:xfrm>
            <a:off x="519599" y="4032306"/>
            <a:ext cx="346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Single gene </a:t>
            </a:r>
            <a:r>
              <a:rPr lang="nl-NL" dirty="0" err="1"/>
              <a:t>sequencing</a:t>
            </a:r>
            <a:r>
              <a:rPr lang="nl-NL" dirty="0"/>
              <a:t>: 	16%</a:t>
            </a:r>
          </a:p>
          <a:p>
            <a:r>
              <a:rPr lang="nl-NL" dirty="0" err="1"/>
              <a:t>Exome</a:t>
            </a:r>
            <a:r>
              <a:rPr lang="nl-NL" dirty="0"/>
              <a:t> </a:t>
            </a:r>
            <a:r>
              <a:rPr lang="nl-NL" dirty="0" err="1"/>
              <a:t>sequencing</a:t>
            </a:r>
            <a:r>
              <a:rPr lang="nl-NL" dirty="0"/>
              <a:t>: 	±35%</a:t>
            </a:r>
          </a:p>
        </p:txBody>
      </p:sp>
      <p:sp>
        <p:nvSpPr>
          <p:cNvPr id="6" name="Gekromde pijl links 5">
            <a:extLst>
              <a:ext uri="{FF2B5EF4-FFF2-40B4-BE49-F238E27FC236}">
                <a16:creationId xmlns:a16="http://schemas.microsoft.com/office/drawing/2014/main" id="{16FF80CF-A01F-2103-D59E-CE4983E1BC73}"/>
              </a:ext>
            </a:extLst>
          </p:cNvPr>
          <p:cNvSpPr/>
          <p:nvPr/>
        </p:nvSpPr>
        <p:spPr>
          <a:xfrm>
            <a:off x="3963392" y="4112232"/>
            <a:ext cx="312969" cy="48647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BEE48CF-C056-432B-9AB3-7134349B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Site-of-</a:t>
            </a:r>
            <a:r>
              <a:rPr lang="nl-NL" dirty="0" err="1"/>
              <a:t>lesion</a:t>
            </a:r>
            <a:r>
              <a:rPr lang="nl-NL" dirty="0"/>
              <a:t> &amp; CI performance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886B32-3F9B-4E1E-B9FB-FEFBB740C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0" b="2418"/>
          <a:stretch/>
        </p:blipFill>
        <p:spPr>
          <a:xfrm>
            <a:off x="4071393" y="1537141"/>
            <a:ext cx="4621428" cy="286633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89CF99E-CD46-4E83-9A11-571B585C54CD}"/>
              </a:ext>
            </a:extLst>
          </p:cNvPr>
          <p:cNvSpPr txBox="1"/>
          <p:nvPr/>
        </p:nvSpPr>
        <p:spPr>
          <a:xfrm>
            <a:off x="5271478" y="4405511"/>
            <a:ext cx="3411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/>
              <a:t>Nishio</a:t>
            </a:r>
            <a:r>
              <a:rPr lang="nl-NL" sz="1000" dirty="0"/>
              <a:t> et al. Ann </a:t>
            </a:r>
            <a:r>
              <a:rPr lang="nl-NL" sz="1000" dirty="0" err="1"/>
              <a:t>Otol</a:t>
            </a:r>
            <a:r>
              <a:rPr lang="nl-NL" sz="1000" dirty="0"/>
              <a:t> </a:t>
            </a:r>
            <a:r>
              <a:rPr lang="nl-NL" sz="1000" dirty="0" err="1"/>
              <a:t>Rhinol</a:t>
            </a:r>
            <a:r>
              <a:rPr lang="nl-NL" sz="1000" dirty="0"/>
              <a:t> </a:t>
            </a:r>
            <a:r>
              <a:rPr lang="nl-NL" sz="1000" dirty="0" err="1"/>
              <a:t>Laryngol</a:t>
            </a:r>
            <a:r>
              <a:rPr lang="nl-NL" sz="1000" dirty="0"/>
              <a:t> 2015;124 </a:t>
            </a:r>
            <a:r>
              <a:rPr lang="nl-NL" sz="1000" dirty="0" err="1"/>
              <a:t>Suppl</a:t>
            </a:r>
            <a:r>
              <a:rPr lang="nl-NL" sz="1000" dirty="0"/>
              <a:t> 1:6S-48S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24F4F6D-CD6E-40F3-B55D-73AE808D5BEC}"/>
              </a:ext>
            </a:extLst>
          </p:cNvPr>
          <p:cNvSpPr txBox="1"/>
          <p:nvPr/>
        </p:nvSpPr>
        <p:spPr>
          <a:xfrm>
            <a:off x="461011" y="4403471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/>
              <a:t>Shearer</a:t>
            </a:r>
            <a:r>
              <a:rPr lang="nl-NL" sz="1000" dirty="0"/>
              <a:t> et al. </a:t>
            </a:r>
            <a:r>
              <a:rPr lang="nl-NL" sz="1000" dirty="0" err="1"/>
              <a:t>Hear</a:t>
            </a:r>
            <a:r>
              <a:rPr lang="nl-NL" sz="1000" dirty="0"/>
              <a:t> </a:t>
            </a:r>
            <a:r>
              <a:rPr lang="nl-NL" sz="1000" dirty="0" err="1"/>
              <a:t>Res</a:t>
            </a:r>
            <a:r>
              <a:rPr lang="nl-NL" sz="1000" dirty="0"/>
              <a:t> 2017;348:138-142.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6682F6-A19E-41F4-8954-679AF0D6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53335"/>
            <a:ext cx="3348960" cy="3152632"/>
          </a:xfrm>
        </p:spPr>
        <p:txBody>
          <a:bodyPr/>
          <a:lstStyle/>
          <a:p>
            <a:endParaRPr lang="en-US" b="0" i="0" dirty="0">
              <a:solidFill>
                <a:srgbClr val="212121"/>
              </a:solidFill>
              <a:effectLst/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</a:rPr>
              <a:t>‘Etiological diagnosis of deafness including genetic testing is the </a:t>
            </a:r>
            <a:r>
              <a:rPr lang="en-US" b="1" i="0" dirty="0">
                <a:solidFill>
                  <a:srgbClr val="212121"/>
                </a:solidFill>
                <a:effectLst/>
              </a:rPr>
              <a:t>single largest predictor of postoperative speech outcomes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in adult cochlear implant recipients.’</a:t>
            </a:r>
          </a:p>
          <a:p>
            <a:pPr marL="0" indent="0">
              <a:buNone/>
            </a:pPr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0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C06B0-AD44-52BA-264B-7B6CA632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 performance in </a:t>
            </a:r>
            <a:r>
              <a:rPr lang="nl-NL" dirty="0" err="1"/>
              <a:t>genotyped</a:t>
            </a:r>
            <a:r>
              <a:rPr lang="nl-NL" dirty="0"/>
              <a:t> </a:t>
            </a:r>
            <a:r>
              <a:rPr lang="nl-NL" dirty="0" err="1"/>
              <a:t>patients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87E258-1759-F666-CEFC-9C94E306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Literature</a:t>
            </a:r>
            <a:r>
              <a:rPr lang="nl-NL" dirty="0"/>
              <a:t>: in </a:t>
            </a:r>
            <a:r>
              <a:rPr lang="nl-NL" dirty="0" err="1"/>
              <a:t>general</a:t>
            </a:r>
            <a:r>
              <a:rPr lang="nl-NL" dirty="0"/>
              <a:t>, </a:t>
            </a:r>
            <a:r>
              <a:rPr lang="nl-NL" dirty="0" err="1"/>
              <a:t>good</a:t>
            </a:r>
            <a:r>
              <a:rPr lang="nl-NL" dirty="0"/>
              <a:t> CI performance, </a:t>
            </a:r>
            <a:r>
              <a:rPr lang="en-US" dirty="0"/>
              <a:t> though outcomes vary depending on the cochlear site of lesion:</a:t>
            </a:r>
          </a:p>
          <a:p>
            <a:pPr lvl="1"/>
            <a:r>
              <a:rPr lang="nl-NL" dirty="0" err="1"/>
              <a:t>Eppsteiner</a:t>
            </a:r>
            <a:r>
              <a:rPr lang="nl-NL" dirty="0"/>
              <a:t> et al. – </a:t>
            </a:r>
            <a:r>
              <a:rPr lang="nl-NL" dirty="0" err="1"/>
              <a:t>spiral</a:t>
            </a:r>
            <a:r>
              <a:rPr lang="nl-NL" dirty="0"/>
              <a:t> ganglion hypothesis (</a:t>
            </a:r>
            <a:r>
              <a:rPr lang="nl-NL" i="1" dirty="0"/>
              <a:t>TMPRSS3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Tropitzsch</a:t>
            </a:r>
            <a:r>
              <a:rPr lang="nl-NL" dirty="0"/>
              <a:t> et al. – </a:t>
            </a:r>
            <a:r>
              <a:rPr lang="nl-NL" dirty="0" err="1"/>
              <a:t>confirmation</a:t>
            </a:r>
            <a:r>
              <a:rPr lang="nl-NL" dirty="0"/>
              <a:t> of </a:t>
            </a:r>
            <a:r>
              <a:rPr lang="nl-NL" dirty="0" err="1"/>
              <a:t>Eppsteiner</a:t>
            </a:r>
            <a:endParaRPr lang="nl-NL" dirty="0"/>
          </a:p>
          <a:p>
            <a:pPr lvl="1"/>
            <a:r>
              <a:rPr lang="nl-NL" dirty="0"/>
              <a:t>Carlson et al. – </a:t>
            </a:r>
            <a:r>
              <a:rPr lang="nl-NL" dirty="0" err="1"/>
              <a:t>contradictory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656E0C4-76C9-6538-9E53-DC81AA6893FA}"/>
              </a:ext>
            </a:extLst>
          </p:cNvPr>
          <p:cNvGrpSpPr/>
          <p:nvPr/>
        </p:nvGrpSpPr>
        <p:grpSpPr>
          <a:xfrm>
            <a:off x="5931130" y="2571750"/>
            <a:ext cx="2786808" cy="1946252"/>
            <a:chOff x="5844619" y="2505762"/>
            <a:chExt cx="2786808" cy="194625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15C6BD9-5ED9-6DE0-1B03-ECE63180C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" t="23287" r="36629" b="17332"/>
            <a:stretch/>
          </p:blipFill>
          <p:spPr>
            <a:xfrm>
              <a:off x="5844619" y="2571750"/>
              <a:ext cx="2777381" cy="1880264"/>
            </a:xfrm>
            <a:prstGeom prst="rect">
              <a:avLst/>
            </a:prstGeom>
          </p:spPr>
        </p:pic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A8813343-0842-8542-795A-792417570DC1}"/>
                </a:ext>
              </a:extLst>
            </p:cNvPr>
            <p:cNvSpPr/>
            <p:nvPr/>
          </p:nvSpPr>
          <p:spPr>
            <a:xfrm>
              <a:off x="8358050" y="2505762"/>
              <a:ext cx="273377" cy="2657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491E21A1-F1FF-915F-E127-8E89CC840855}"/>
              </a:ext>
            </a:extLst>
          </p:cNvPr>
          <p:cNvSpPr txBox="1"/>
          <p:nvPr/>
        </p:nvSpPr>
        <p:spPr>
          <a:xfrm>
            <a:off x="426062" y="4022252"/>
            <a:ext cx="5098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err="1">
                <a:effectLst/>
                <a:latin typeface="+mj-lt"/>
                <a:ea typeface="Times New Roman" panose="02020603050405020304" pitchFamily="18" charset="0"/>
              </a:rPr>
              <a:t>Tropitzsch</a:t>
            </a:r>
            <a:r>
              <a:rPr lang="nl-NL" sz="800" b="1" dirty="0">
                <a:effectLst/>
                <a:latin typeface="+mj-lt"/>
                <a:ea typeface="Times New Roman" panose="02020603050405020304" pitchFamily="18" charset="0"/>
              </a:rPr>
              <a:t> et al.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Variability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Cochlear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Implantation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Outcomes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in a Large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German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Cohort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With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a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Genetic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Etiology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 of Hearing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Loss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. Ear </a:t>
            </a:r>
            <a:r>
              <a:rPr lang="nl-NL" sz="800" dirty="0" err="1">
                <a:effectLst/>
                <a:latin typeface="+mj-lt"/>
                <a:ea typeface="Times New Roman" panose="02020603050405020304" pitchFamily="18" charset="0"/>
              </a:rPr>
              <a:t>Hear</a:t>
            </a:r>
            <a:r>
              <a:rPr lang="nl-NL" sz="800" dirty="0">
                <a:effectLst/>
                <a:latin typeface="+mj-lt"/>
                <a:ea typeface="Times New Roman" panose="02020603050405020304" pitchFamily="18" charset="0"/>
              </a:rPr>
              <a:t>. 2023</a:t>
            </a:r>
            <a:endParaRPr lang="nl-NL" sz="800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DEB3E0A-5AA3-4CA8-951C-6B99AC9F5FAA}"/>
              </a:ext>
            </a:extLst>
          </p:cNvPr>
          <p:cNvSpPr txBox="1"/>
          <p:nvPr/>
        </p:nvSpPr>
        <p:spPr>
          <a:xfrm>
            <a:off x="426063" y="4377661"/>
            <a:ext cx="5098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b="1" dirty="0">
                <a:effectLst/>
                <a:ea typeface="Times New Roman" panose="02020603050405020304" pitchFamily="18" charset="0"/>
              </a:rPr>
              <a:t>Carlson et al. 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Association of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Genetic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Diagnoses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for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Childhood-Onset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Hearing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Loss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Cochlear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Implant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Outcomes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. JAMA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Otolaryngol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 Head Neck </a:t>
            </a:r>
            <a:r>
              <a:rPr lang="nl-NL" sz="800" dirty="0" err="1">
                <a:effectLst/>
                <a:ea typeface="Times New Roman" panose="02020603050405020304" pitchFamily="18" charset="0"/>
              </a:rPr>
              <a:t>Surg</a:t>
            </a:r>
            <a:r>
              <a:rPr lang="nl-NL" sz="800" dirty="0">
                <a:effectLst/>
                <a:ea typeface="Times New Roman" panose="02020603050405020304" pitchFamily="18" charset="0"/>
              </a:rPr>
              <a:t>. 2023;149(3):212-22</a:t>
            </a:r>
            <a:endParaRPr lang="nl-NL" sz="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4C35913-91C2-C933-A90E-64EF1BA59C3A}"/>
              </a:ext>
            </a:extLst>
          </p:cNvPr>
          <p:cNvSpPr txBox="1"/>
          <p:nvPr/>
        </p:nvSpPr>
        <p:spPr>
          <a:xfrm>
            <a:off x="426061" y="3661693"/>
            <a:ext cx="50980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nl-NL" sz="800" b="1" i="0" strike="noStrike" dirty="0" err="1">
                <a:effectLst/>
              </a:rPr>
              <a:t>Eppsteiner</a:t>
            </a:r>
            <a:r>
              <a:rPr lang="nl-NL" sz="800" b="1" i="0" strike="noStrike" dirty="0">
                <a:effectLst/>
              </a:rPr>
              <a:t> et al. </a:t>
            </a:r>
            <a:r>
              <a:rPr lang="nl-NL" sz="800" i="0" strike="noStrike" dirty="0" err="1">
                <a:effectLst/>
              </a:rPr>
              <a:t>Prediction</a:t>
            </a:r>
            <a:r>
              <a:rPr lang="nl-NL" sz="800" i="0" strike="noStrike" dirty="0">
                <a:effectLst/>
              </a:rPr>
              <a:t> of </a:t>
            </a:r>
            <a:r>
              <a:rPr lang="nl-NL" sz="800" i="0" strike="noStrike" dirty="0" err="1">
                <a:effectLst/>
              </a:rPr>
              <a:t>cochlear</a:t>
            </a:r>
            <a:r>
              <a:rPr lang="nl-NL" sz="800" i="0" strike="noStrike" dirty="0">
                <a:effectLst/>
              </a:rPr>
              <a:t> implant performance </a:t>
            </a:r>
            <a:r>
              <a:rPr lang="nl-NL" sz="800" i="0" strike="noStrike" dirty="0" err="1">
                <a:effectLst/>
              </a:rPr>
              <a:t>by</a:t>
            </a:r>
            <a:r>
              <a:rPr lang="nl-NL" sz="800" i="0" strike="noStrike" dirty="0">
                <a:effectLst/>
              </a:rPr>
              <a:t> </a:t>
            </a:r>
            <a:r>
              <a:rPr lang="nl-NL" sz="800" i="0" strike="noStrike" dirty="0" err="1">
                <a:effectLst/>
              </a:rPr>
              <a:t>genetic</a:t>
            </a:r>
            <a:r>
              <a:rPr lang="nl-NL" sz="800" i="0" strike="noStrike" dirty="0">
                <a:effectLst/>
              </a:rPr>
              <a:t> </a:t>
            </a:r>
            <a:r>
              <a:rPr lang="nl-NL" sz="800" i="0" strike="noStrike" dirty="0" err="1">
                <a:effectLst/>
              </a:rPr>
              <a:t>mutation</a:t>
            </a:r>
            <a:r>
              <a:rPr lang="nl-NL" sz="800" i="0" strike="noStrike" dirty="0">
                <a:effectLst/>
              </a:rPr>
              <a:t>: </a:t>
            </a:r>
            <a:r>
              <a:rPr lang="nl-NL" sz="800" i="0" strike="noStrike" dirty="0" err="1">
                <a:effectLst/>
              </a:rPr>
              <a:t>the</a:t>
            </a:r>
            <a:r>
              <a:rPr lang="nl-NL" sz="800" i="0" strike="noStrike" dirty="0">
                <a:effectLst/>
              </a:rPr>
              <a:t> </a:t>
            </a:r>
            <a:r>
              <a:rPr lang="nl-NL" sz="800" i="0" strike="noStrike" dirty="0" err="1">
                <a:effectLst/>
              </a:rPr>
              <a:t>spiral</a:t>
            </a:r>
            <a:r>
              <a:rPr lang="nl-NL" sz="800" i="0" strike="noStrike" dirty="0">
                <a:effectLst/>
              </a:rPr>
              <a:t> ganglion </a:t>
            </a:r>
            <a:r>
              <a:rPr lang="nl-NL" sz="800" dirty="0"/>
              <a:t>hypothesis. </a:t>
            </a:r>
            <a:r>
              <a:rPr lang="nl-NL" sz="800" dirty="0" err="1"/>
              <a:t>Hear</a:t>
            </a:r>
            <a:r>
              <a:rPr lang="nl-NL" sz="800" dirty="0"/>
              <a:t> </a:t>
            </a:r>
            <a:r>
              <a:rPr lang="nl-NL" sz="800" dirty="0" err="1"/>
              <a:t>Res</a:t>
            </a:r>
            <a:r>
              <a:rPr lang="nl-NL" sz="800" dirty="0"/>
              <a:t> 2012 Oct;292(1-2):51-8.</a:t>
            </a:r>
          </a:p>
        </p:txBody>
      </p:sp>
    </p:spTree>
    <p:extLst>
      <p:ext uri="{BB962C8B-B14F-4D97-AF65-F5344CB8AC3E}">
        <p14:creationId xmlns:p14="http://schemas.microsoft.com/office/powerpoint/2010/main" val="83786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D8E38-D3F6-47AB-8EA6-8CC7F83A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CI-GEN </a:t>
            </a:r>
            <a:r>
              <a:rPr lang="nl-NL" dirty="0" err="1"/>
              <a:t>study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3592AB-DFE1-4EBD-B70E-9C7F6C55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Retrospective</a:t>
            </a:r>
            <a:r>
              <a:rPr lang="nl-NL" dirty="0"/>
              <a:t> </a:t>
            </a:r>
            <a:r>
              <a:rPr lang="nl-NL" dirty="0" err="1"/>
              <a:t>observational</a:t>
            </a:r>
            <a:r>
              <a:rPr lang="nl-NL" dirty="0"/>
              <a:t> cohort </a:t>
            </a:r>
            <a:r>
              <a:rPr lang="nl-NL" dirty="0" err="1"/>
              <a:t>study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Cochlear</a:t>
            </a:r>
            <a:r>
              <a:rPr lang="nl-NL" dirty="0"/>
              <a:t> </a:t>
            </a:r>
            <a:r>
              <a:rPr lang="nl-NL" dirty="0" err="1"/>
              <a:t>implantees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2002-2021 (n = 2,566 subjects)</a:t>
            </a:r>
          </a:p>
          <a:p>
            <a:endParaRPr lang="nl-NL" dirty="0"/>
          </a:p>
          <a:p>
            <a:r>
              <a:rPr lang="nl-NL" dirty="0"/>
              <a:t>DNA </a:t>
            </a:r>
            <a:r>
              <a:rPr lang="nl-NL" dirty="0" err="1"/>
              <a:t>diagnostics</a:t>
            </a:r>
            <a:r>
              <a:rPr lang="nl-NL" dirty="0"/>
              <a:t>: 	&lt;2014 </a:t>
            </a:r>
            <a:r>
              <a:rPr lang="nl-NL" dirty="0" err="1"/>
              <a:t>targeted</a:t>
            </a:r>
            <a:r>
              <a:rPr lang="nl-NL" dirty="0"/>
              <a:t> (single gene) </a:t>
            </a:r>
            <a:r>
              <a:rPr lang="nl-NL" dirty="0" err="1"/>
              <a:t>sequencing</a:t>
            </a:r>
            <a:r>
              <a:rPr lang="nl-NL" dirty="0"/>
              <a:t>				&gt;2014 </a:t>
            </a:r>
            <a:r>
              <a:rPr lang="nl-NL" dirty="0" err="1"/>
              <a:t>exome</a:t>
            </a:r>
            <a:r>
              <a:rPr lang="nl-NL" dirty="0"/>
              <a:t> </a:t>
            </a:r>
            <a:r>
              <a:rPr lang="nl-NL" dirty="0" err="1"/>
              <a:t>sequencing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CI Performance in cohort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genetic</a:t>
            </a:r>
            <a:r>
              <a:rPr lang="nl-NL" dirty="0"/>
              <a:t> diagnosis (n = 327 subjects 12.7%)</a:t>
            </a:r>
          </a:p>
          <a:p>
            <a:endParaRPr lang="nl-NL" dirty="0"/>
          </a:p>
          <a:p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follow-up </a:t>
            </a:r>
            <a:r>
              <a:rPr lang="nl-NL" dirty="0" err="1"/>
              <a:t>and</a:t>
            </a:r>
            <a:r>
              <a:rPr lang="nl-NL" dirty="0"/>
              <a:t> no </a:t>
            </a:r>
            <a:r>
              <a:rPr lang="nl-NL" dirty="0" err="1"/>
              <a:t>syndromic</a:t>
            </a:r>
            <a:r>
              <a:rPr lang="nl-NL" dirty="0"/>
              <a:t> HL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cognitive</a:t>
            </a:r>
            <a:r>
              <a:rPr lang="nl-NL" dirty="0"/>
              <a:t> </a:t>
            </a:r>
            <a:r>
              <a:rPr lang="nl-NL" dirty="0" err="1"/>
              <a:t>dysfunction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42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a bar chart&#10;&#10;AI-generated content may be incorrect.">
            <a:extLst>
              <a:ext uri="{FF2B5EF4-FFF2-40B4-BE49-F238E27FC236}">
                <a16:creationId xmlns:a16="http://schemas.microsoft.com/office/drawing/2014/main" id="{561B92CC-EFF9-B756-8C46-DAB7BFBB8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b="8991"/>
          <a:stretch/>
        </p:blipFill>
        <p:spPr>
          <a:xfrm>
            <a:off x="816076" y="1881370"/>
            <a:ext cx="7772400" cy="27530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7DB0B0-A5D4-45EC-A59F-FB8EBB1B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CI-GEN </a:t>
            </a:r>
            <a:r>
              <a:rPr lang="nl-NL" dirty="0" err="1"/>
              <a:t>study</a:t>
            </a:r>
            <a:r>
              <a:rPr lang="nl-NL" dirty="0"/>
              <a:t> cohort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18726-123B-41B8-90E9-5A5ABBE9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N= 217 </a:t>
            </a:r>
            <a:r>
              <a:rPr lang="nl-NL" sz="1800" dirty="0" err="1"/>
              <a:t>fully</a:t>
            </a:r>
            <a:r>
              <a:rPr lang="nl-NL" sz="1800" dirty="0"/>
              <a:t> </a:t>
            </a:r>
            <a:r>
              <a:rPr lang="nl-NL" sz="1800" dirty="0" err="1"/>
              <a:t>genotyped</a:t>
            </a:r>
            <a:r>
              <a:rPr lang="nl-NL" sz="1800" dirty="0"/>
              <a:t> </a:t>
            </a:r>
            <a:r>
              <a:rPr lang="nl-NL" sz="1800" dirty="0" err="1"/>
              <a:t>patients</a:t>
            </a:r>
            <a:r>
              <a:rPr lang="nl-NL" sz="1800" dirty="0"/>
              <a:t>; 299 </a:t>
            </a:r>
            <a:r>
              <a:rPr lang="nl-NL" sz="1800" dirty="0" err="1"/>
              <a:t>implanted</a:t>
            </a:r>
            <a:r>
              <a:rPr lang="nl-NL" sz="1800" dirty="0"/>
              <a:t> </a:t>
            </a:r>
            <a:r>
              <a:rPr lang="nl-NL" sz="1800" dirty="0" err="1"/>
              <a:t>ears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ED27AB-6D89-446C-AA5D-6634AFEEFDED}"/>
              </a:ext>
            </a:extLst>
          </p:cNvPr>
          <p:cNvSpPr txBox="1"/>
          <p:nvPr/>
        </p:nvSpPr>
        <p:spPr>
          <a:xfrm>
            <a:off x="717414" y="1753211"/>
            <a:ext cx="79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2417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26954</TotalTime>
  <Words>1705</Words>
  <Application>Microsoft Macintosh PowerPoint</Application>
  <PresentationFormat>On-screen Show (16:9)</PresentationFormat>
  <Paragraphs>248</Paragraphs>
  <Slides>20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BlinkMacSystemFont</vt:lpstr>
      <vt:lpstr>Calibri</vt:lpstr>
      <vt:lpstr>Times New Roman</vt:lpstr>
      <vt:lpstr>Default Theme</vt:lpstr>
      <vt:lpstr>Cochlear Implantation outcomes in genotyped subjects with SNHL</vt:lpstr>
      <vt:lpstr>Sensorineural hearing loss in infants</vt:lpstr>
      <vt:lpstr>Otogenetic screening</vt:lpstr>
      <vt:lpstr>Exome Hearing Impairment Gene Panel</vt:lpstr>
      <vt:lpstr>Results Exome Deafness Panel</vt:lpstr>
      <vt:lpstr>Site-of-lesion &amp; CI performance</vt:lpstr>
      <vt:lpstr>CI performance in genotyped patients</vt:lpstr>
      <vt:lpstr>CI-GEN study</vt:lpstr>
      <vt:lpstr>CI-GEN study cohort </vt:lpstr>
      <vt:lpstr>Long-term performance - PTA</vt:lpstr>
      <vt:lpstr>Long-term performance - Speech</vt:lpstr>
      <vt:lpstr>Speech early vs. late implanted</vt:lpstr>
      <vt:lpstr>Speech ~ Cochlear site-of-lesion</vt:lpstr>
      <vt:lpstr>Speech ~ Cochlear site of lesion (grouped)</vt:lpstr>
      <vt:lpstr>PowerPoint Presentation</vt:lpstr>
      <vt:lpstr>CI in TMPRSS3-associated HL </vt:lpstr>
      <vt:lpstr>Conclusions</vt:lpstr>
      <vt:lpstr>Acknowledgements</vt:lpstr>
      <vt:lpstr>Speech ~ Pre- vs postsynaptic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of genetic hearing loss: does it influence cochlear implant counseling?</dc:title>
  <dc:creator>Pennings, Ronald</dc:creator>
  <cp:lastModifiedBy>Lanting, Cris</cp:lastModifiedBy>
  <cp:revision>21</cp:revision>
  <dcterms:created xsi:type="dcterms:W3CDTF">2024-05-20T11:54:20Z</dcterms:created>
  <dcterms:modified xsi:type="dcterms:W3CDTF">2026-06-26T08:30:50Z</dcterms:modified>
</cp:coreProperties>
</file>