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3" r:id="rId1"/>
  </p:sldMasterIdLst>
  <p:notesMasterIdLst>
    <p:notesMasterId r:id="rId60"/>
  </p:notesMasterIdLst>
  <p:handoutMasterIdLst>
    <p:handoutMasterId r:id="rId61"/>
  </p:handoutMasterIdLst>
  <p:sldIdLst>
    <p:sldId id="425" r:id="rId2"/>
    <p:sldId id="466" r:id="rId3"/>
    <p:sldId id="465" r:id="rId4"/>
    <p:sldId id="836" r:id="rId5"/>
    <p:sldId id="817" r:id="rId6"/>
    <p:sldId id="440" r:id="rId7"/>
    <p:sldId id="441" r:id="rId8"/>
    <p:sldId id="469" r:id="rId9"/>
    <p:sldId id="820" r:id="rId10"/>
    <p:sldId id="428" r:id="rId11"/>
    <p:sldId id="435" r:id="rId12"/>
    <p:sldId id="447" r:id="rId13"/>
    <p:sldId id="818" r:id="rId14"/>
    <p:sldId id="821" r:id="rId15"/>
    <p:sldId id="813" r:id="rId16"/>
    <p:sldId id="258" r:id="rId17"/>
    <p:sldId id="259" r:id="rId18"/>
    <p:sldId id="260" r:id="rId19"/>
    <p:sldId id="482" r:id="rId20"/>
    <p:sldId id="819" r:id="rId21"/>
    <p:sldId id="476" r:id="rId22"/>
    <p:sldId id="276" r:id="rId23"/>
    <p:sldId id="478" r:id="rId24"/>
    <p:sldId id="273" r:id="rId25"/>
    <p:sldId id="481" r:id="rId26"/>
    <p:sldId id="826" r:id="rId27"/>
    <p:sldId id="837" r:id="rId28"/>
    <p:sldId id="283" r:id="rId29"/>
    <p:sldId id="814" r:id="rId30"/>
    <p:sldId id="815" r:id="rId31"/>
    <p:sldId id="834" r:id="rId32"/>
    <p:sldId id="822" r:id="rId33"/>
    <p:sldId id="823" r:id="rId34"/>
    <p:sldId id="835" r:id="rId35"/>
    <p:sldId id="824" r:id="rId36"/>
    <p:sldId id="828" r:id="rId37"/>
    <p:sldId id="816" r:id="rId38"/>
    <p:sldId id="825" r:id="rId39"/>
    <p:sldId id="808" r:id="rId40"/>
    <p:sldId id="809" r:id="rId41"/>
    <p:sldId id="328" r:id="rId42"/>
    <p:sldId id="298" r:id="rId43"/>
    <p:sldId id="300" r:id="rId44"/>
    <p:sldId id="803" r:id="rId45"/>
    <p:sldId id="811" r:id="rId46"/>
    <p:sldId id="812" r:id="rId47"/>
    <p:sldId id="804" r:id="rId48"/>
    <p:sldId id="805" r:id="rId49"/>
    <p:sldId id="806" r:id="rId50"/>
    <p:sldId id="324" r:id="rId51"/>
    <p:sldId id="796" r:id="rId52"/>
    <p:sldId id="827" r:id="rId53"/>
    <p:sldId id="829" r:id="rId54"/>
    <p:sldId id="830" r:id="rId55"/>
    <p:sldId id="831" r:id="rId56"/>
    <p:sldId id="832" r:id="rId57"/>
    <p:sldId id="833" r:id="rId58"/>
    <p:sldId id="483" r:id="rId59"/>
  </p:sldIdLst>
  <p:sldSz cx="9144000" cy="6858000" type="screen4x3"/>
  <p:notesSz cx="7099300" cy="10234613"/>
  <p:defaultTextStyle>
    <a:defPPr>
      <a:defRPr lang="nl-NL"/>
    </a:defPPr>
    <a:lvl1pPr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20"/>
    <p:restoredTop sz="62859" autoAdjust="0"/>
  </p:normalViewPr>
  <p:slideViewPr>
    <p:cSldViewPr>
      <p:cViewPr varScale="1">
        <p:scale>
          <a:sx n="77" d="100"/>
          <a:sy n="77" d="100"/>
        </p:scale>
        <p:origin x="2368" y="184"/>
      </p:cViewPr>
      <p:guideLst>
        <p:guide orient="horz" pos="2160"/>
        <p:guide pos="2880"/>
      </p:guideLst>
    </p:cSldViewPr>
  </p:slideViewPr>
  <p:outlineViewPr>
    <p:cViewPr>
      <p:scale>
        <a:sx n="33" d="100"/>
        <a:sy n="33" d="100"/>
      </p:scale>
      <p:origin x="0" y="-24936"/>
    </p:cViewPr>
  </p:outlin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bwMode="auto">
          <a:xfrm>
            <a:off x="0"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l">
              <a:defRPr sz="1300">
                <a:latin typeface="Times New Roman" charset="0"/>
                <a:ea typeface="+mn-ea"/>
              </a:defRPr>
            </a:lvl1pPr>
          </a:lstStyle>
          <a:p>
            <a:pPr>
              <a:defRPr/>
            </a:pPr>
            <a:endParaRPr lang="en-GB"/>
          </a:p>
        </p:txBody>
      </p:sp>
      <p:sp>
        <p:nvSpPr>
          <p:cNvPr id="174083" name="Rectangle 3"/>
          <p:cNvSpPr>
            <a:spLocks noGrp="1" noChangeArrowheads="1"/>
          </p:cNvSpPr>
          <p:nvPr>
            <p:ph type="dt" sz="quarter" idx="1"/>
          </p:nvPr>
        </p:nvSpPr>
        <p:spPr bwMode="auto">
          <a:xfrm>
            <a:off x="4023669"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r">
              <a:defRPr sz="1300">
                <a:latin typeface="Times New Roman" charset="0"/>
                <a:ea typeface="+mn-ea"/>
              </a:defRPr>
            </a:lvl1pPr>
          </a:lstStyle>
          <a:p>
            <a:pPr>
              <a:defRPr/>
            </a:pPr>
            <a:endParaRPr lang="en-GB"/>
          </a:p>
        </p:txBody>
      </p:sp>
      <p:sp>
        <p:nvSpPr>
          <p:cNvPr id="174084" name="Rectangle 4"/>
          <p:cNvSpPr>
            <a:spLocks noGrp="1" noChangeArrowheads="1"/>
          </p:cNvSpPr>
          <p:nvPr>
            <p:ph type="ftr" sz="quarter" idx="2"/>
          </p:nvPr>
        </p:nvSpPr>
        <p:spPr bwMode="auto">
          <a:xfrm>
            <a:off x="0" y="9722800"/>
            <a:ext cx="3075631" cy="511813"/>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l">
              <a:defRPr sz="1300">
                <a:latin typeface="Times New Roman" charset="0"/>
                <a:ea typeface="+mn-ea"/>
              </a:defRPr>
            </a:lvl1pPr>
          </a:lstStyle>
          <a:p>
            <a:pPr>
              <a:defRPr/>
            </a:pPr>
            <a:endParaRPr lang="en-GB"/>
          </a:p>
        </p:txBody>
      </p:sp>
      <p:sp>
        <p:nvSpPr>
          <p:cNvPr id="174085" name="Rectangle 5"/>
          <p:cNvSpPr>
            <a:spLocks noGrp="1" noChangeArrowheads="1"/>
          </p:cNvSpPr>
          <p:nvPr>
            <p:ph type="sldNum" sz="quarter" idx="3"/>
          </p:nvPr>
        </p:nvSpPr>
        <p:spPr bwMode="auto">
          <a:xfrm>
            <a:off x="4023669" y="9722800"/>
            <a:ext cx="3075631" cy="511813"/>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r">
              <a:defRPr sz="1300"/>
            </a:lvl1pPr>
          </a:lstStyle>
          <a:p>
            <a:pPr>
              <a:defRPr/>
            </a:pPr>
            <a:fld id="{87C9A79C-79E7-4C01-921C-652D173CD1C4}"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l" eaLnBrk="1" hangingPunct="1">
              <a:defRPr sz="1300">
                <a:latin typeface="Times New Roman" charset="0"/>
                <a:ea typeface="+mn-ea"/>
              </a:defRPr>
            </a:lvl1pPr>
          </a:lstStyle>
          <a:p>
            <a:pPr>
              <a:defRPr/>
            </a:pPr>
            <a:endParaRPr lang="nl-NL"/>
          </a:p>
        </p:txBody>
      </p:sp>
      <p:sp>
        <p:nvSpPr>
          <p:cNvPr id="56323" name="Rectangle 3"/>
          <p:cNvSpPr>
            <a:spLocks noGrp="1" noChangeArrowheads="1"/>
          </p:cNvSpPr>
          <p:nvPr>
            <p:ph type="dt" idx="1"/>
          </p:nvPr>
        </p:nvSpPr>
        <p:spPr bwMode="auto">
          <a:xfrm>
            <a:off x="4021979"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r" eaLnBrk="1" hangingPunct="1">
              <a:defRPr sz="1300">
                <a:latin typeface="Times New Roman" charset="0"/>
                <a:ea typeface="+mn-ea"/>
              </a:defRPr>
            </a:lvl1pPr>
          </a:lstStyle>
          <a:p>
            <a:pPr>
              <a:defRPr/>
            </a:pPr>
            <a:endParaRPr lang="nl-NL"/>
          </a:p>
        </p:txBody>
      </p:sp>
      <p:sp>
        <p:nvSpPr>
          <p:cNvPr id="41988" name="Rectangle 4"/>
          <p:cNvSpPr>
            <a:spLocks noGrp="1" noRot="1" noChangeAspect="1" noChangeArrowheads="1" noTextEdit="1"/>
          </p:cNvSpPr>
          <p:nvPr>
            <p:ph type="sldImg" idx="2"/>
          </p:nvPr>
        </p:nvSpPr>
        <p:spPr bwMode="auto">
          <a:xfrm>
            <a:off x="990600" y="766763"/>
            <a:ext cx="5119688" cy="3840162"/>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709761" y="4861400"/>
            <a:ext cx="5679778" cy="4606317"/>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6326" name="Rectangle 6"/>
          <p:cNvSpPr>
            <a:spLocks noGrp="1" noChangeArrowheads="1"/>
          </p:cNvSpPr>
          <p:nvPr>
            <p:ph type="ftr" sz="quarter" idx="4"/>
          </p:nvPr>
        </p:nvSpPr>
        <p:spPr bwMode="auto">
          <a:xfrm>
            <a:off x="0" y="9721155"/>
            <a:ext cx="3075631" cy="511812"/>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l" eaLnBrk="1" hangingPunct="1">
              <a:defRPr sz="1300">
                <a:latin typeface="Times New Roman" charset="0"/>
                <a:ea typeface="+mn-ea"/>
              </a:defRPr>
            </a:lvl1pPr>
          </a:lstStyle>
          <a:p>
            <a:pPr>
              <a:defRPr/>
            </a:pPr>
            <a:endParaRPr lang="nl-NL"/>
          </a:p>
        </p:txBody>
      </p:sp>
      <p:sp>
        <p:nvSpPr>
          <p:cNvPr id="56327" name="Rectangle 7"/>
          <p:cNvSpPr>
            <a:spLocks noGrp="1" noChangeArrowheads="1"/>
          </p:cNvSpPr>
          <p:nvPr>
            <p:ph type="sldNum" sz="quarter" idx="5"/>
          </p:nvPr>
        </p:nvSpPr>
        <p:spPr bwMode="auto">
          <a:xfrm>
            <a:off x="4021979" y="9721155"/>
            <a:ext cx="3075631" cy="511812"/>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r" eaLnBrk="1" hangingPunct="1">
              <a:defRPr sz="1300"/>
            </a:lvl1pPr>
          </a:lstStyle>
          <a:p>
            <a:pPr>
              <a:defRPr/>
            </a:pPr>
            <a:fld id="{50B4D49C-1ABC-40CC-907D-6DCCE150B73C}"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pmc/articles/PMC10583923/pdf/aud-44-1464.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ncbi.nlm.nih.gov/pmc/articles/PMC9857764/?report=printabl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a:t>
            </a:fld>
            <a:endParaRPr lang="nl-NL"/>
          </a:p>
        </p:txBody>
      </p:sp>
    </p:spTree>
    <p:extLst>
      <p:ext uri="{BB962C8B-B14F-4D97-AF65-F5344CB8AC3E}">
        <p14:creationId xmlns:p14="http://schemas.microsoft.com/office/powerpoint/2010/main" val="12766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E0E0E"/>
                </a:solidFill>
                <a:effectLst/>
                <a:latin typeface=".SF NS"/>
              </a:rPr>
              <a:t>Bias in Patient Reporting:</a:t>
            </a:r>
            <a:r>
              <a:rPr lang="en-US" dirty="0">
                <a:solidFill>
                  <a:srgbClr val="0E0E0E"/>
                </a:solidFill>
                <a:effectLst/>
                <a:latin typeface=".SF NS"/>
              </a:rPr>
              <a:t> Potential underreporting to qualify for trials</a:t>
            </a:r>
          </a:p>
          <a:p>
            <a:r>
              <a:rPr lang="en-US" dirty="0">
                <a:solidFill>
                  <a:srgbClr val="0E0E0E"/>
                </a:solidFill>
                <a:effectLst/>
                <a:latin typeface=".SF NS"/>
              </a:rPr>
              <a:t>• </a:t>
            </a:r>
            <a:r>
              <a:rPr lang="en-US" b="1" dirty="0">
                <a:solidFill>
                  <a:srgbClr val="0E0E0E"/>
                </a:solidFill>
                <a:effectLst/>
                <a:latin typeface=".SF NS"/>
              </a:rPr>
              <a:t>Design Flaws:</a:t>
            </a:r>
            <a:r>
              <a:rPr lang="en-US" dirty="0">
                <a:solidFill>
                  <a:srgbClr val="0E0E0E"/>
                </a:solidFill>
                <a:effectLst/>
                <a:latin typeface=".SF NS"/>
              </a:rPr>
              <a:t> Lack of adequate control measures</a:t>
            </a:r>
          </a:p>
          <a:p>
            <a:r>
              <a:rPr lang="en-US" dirty="0">
                <a:solidFill>
                  <a:srgbClr val="0E0E0E"/>
                </a:solidFill>
                <a:effectLst/>
                <a:latin typeface=".SF NS"/>
              </a:rPr>
              <a:t>• </a:t>
            </a:r>
            <a:r>
              <a:rPr lang="en-US" b="1" dirty="0">
                <a:solidFill>
                  <a:srgbClr val="0E0E0E"/>
                </a:solidFill>
                <a:effectLst/>
                <a:latin typeface=".SF NS"/>
              </a:rPr>
              <a:t>Proposed Solutions:</a:t>
            </a:r>
            <a:endParaRPr lang="en-US" dirty="0">
              <a:solidFill>
                <a:srgbClr val="0E0E0E"/>
              </a:solidFill>
              <a:effectLst/>
              <a:latin typeface=".SF NS"/>
            </a:endParaRPr>
          </a:p>
          <a:p>
            <a:r>
              <a:rPr lang="en-US" dirty="0">
                <a:solidFill>
                  <a:srgbClr val="0E0E0E"/>
                </a:solidFill>
                <a:effectLst/>
                <a:latin typeface=".SF NS"/>
              </a:rPr>
              <a:t>• Lead-in period with multiple baseline measurements</a:t>
            </a:r>
          </a:p>
          <a:p>
            <a:r>
              <a:rPr lang="en-US" dirty="0">
                <a:solidFill>
                  <a:srgbClr val="0E0E0E"/>
                </a:solidFill>
                <a:effectLst/>
                <a:latin typeface=".SF NS"/>
              </a:rPr>
              <a:t>• Need for better biomarkers</a:t>
            </a:r>
          </a:p>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12</a:t>
            </a:fld>
            <a:endParaRPr lang="nl-NL"/>
          </a:p>
        </p:txBody>
      </p:sp>
    </p:spTree>
    <p:extLst>
      <p:ext uri="{BB962C8B-B14F-4D97-AF65-F5344CB8AC3E}">
        <p14:creationId xmlns:p14="http://schemas.microsoft.com/office/powerpoint/2010/main" val="215501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15</a:t>
            </a:fld>
            <a:endParaRPr lang="nl-NL"/>
          </a:p>
        </p:txBody>
      </p:sp>
    </p:spTree>
    <p:extLst>
      <p:ext uri="{BB962C8B-B14F-4D97-AF65-F5344CB8AC3E}">
        <p14:creationId xmlns:p14="http://schemas.microsoft.com/office/powerpoint/2010/main" val="22782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E56FA5-E06C-6E5D-9A13-95A83A33D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1D574C8-07CF-090D-B7EE-9AD9907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NL" b="1">
                <a:latin typeface="Arial" panose="020B0604020202020204" pitchFamily="34" charset="0"/>
                <a:ea typeface="ヒラギノ角ゴ Pro W3"/>
                <a:cs typeface="Arial" panose="020B0604020202020204" pitchFamily="34" charset="0"/>
              </a:rPr>
              <a:t>Figure 3 | </a:t>
            </a:r>
            <a:r>
              <a:rPr lang="en-US" altLang="nl-NL">
                <a:latin typeface="Arial" panose="020B0604020202020204" pitchFamily="34" charset="0"/>
                <a:ea typeface="ヒラギノ角ゴ Pro W3"/>
                <a:cs typeface="Arial" panose="020B0604020202020204" pitchFamily="34" charset="0"/>
              </a:rPr>
              <a:t>The afferent ribbon synapses between inner hair cells (IHCs) and spiral ganglion neurons (SGNs). The ribbon synapses are highly specialized for indefatigable encoding of sound information with submillisecond temporal transmission. </a:t>
            </a:r>
            <a:r>
              <a:rPr lang="en-US" altLang="nl-NL" b="1">
                <a:latin typeface="Arial" panose="020B0604020202020204" pitchFamily="34" charset="0"/>
                <a:ea typeface="ヒラギノ角ゴ Pro W3"/>
                <a:cs typeface="Arial" panose="020B0604020202020204" pitchFamily="34" charset="0"/>
              </a:rPr>
              <a:t>a</a:t>
            </a:r>
            <a:r>
              <a:rPr lang="en-US" altLang="nl-NL">
                <a:latin typeface="Arial" panose="020B0604020202020204" pitchFamily="34" charset="0"/>
                <a:ea typeface="ヒラギノ角ゴ Pro W3"/>
                <a:cs typeface="Arial" panose="020B0604020202020204" pitchFamily="34" charset="0"/>
              </a:rPr>
              <a:t> | Transmission electron micrograph of a ribbon synapse formed by the presynaptic IHC and the postsynaptic SGN. Note the electron-dense synaptic ribbon tethering synaptic vesicle (small black-rimmed spheres). Image courtesy of Dr C. Wichmann, Molecular Architecture of Synapses group, Institute for Auditory Neuroscience, University Medical Center Göttingen, Göttingen, Germany. </a:t>
            </a:r>
            <a:r>
              <a:rPr lang="en-US" altLang="nl-NL" b="1">
                <a:latin typeface="Arial" panose="020B0604020202020204" pitchFamily="34" charset="0"/>
                <a:ea typeface="ヒラギノ角ゴ Pro W3"/>
                <a:cs typeface="Arial" panose="020B0604020202020204" pitchFamily="34" charset="0"/>
              </a:rPr>
              <a:t>b</a:t>
            </a:r>
            <a:r>
              <a:rPr lang="en-US" altLang="nl-NL">
                <a:latin typeface="Arial" panose="020B0604020202020204" pitchFamily="34" charset="0"/>
                <a:ea typeface="ヒラギノ角ゴ Pro W3"/>
                <a:cs typeface="Arial" panose="020B0604020202020204" pitchFamily="34" charset="0"/>
              </a:rPr>
              <a:t> | Schematic of an IHC forming several ribbon synapses, each connected to a SGN with distinct spontaneous rate, sound threshold and dynamic range. </a:t>
            </a:r>
            <a:r>
              <a:rPr lang="en-US" altLang="nl-NL" b="1">
                <a:latin typeface="Arial" panose="020B0604020202020204" pitchFamily="34" charset="0"/>
                <a:ea typeface="ヒラギノ角ゴ Pro W3"/>
                <a:cs typeface="Arial" panose="020B0604020202020204" pitchFamily="34" charset="0"/>
              </a:rPr>
              <a:t>c</a:t>
            </a:r>
            <a:r>
              <a:rPr lang="en-US" altLang="nl-NL">
                <a:latin typeface="Arial" panose="020B0604020202020204" pitchFamily="34" charset="0"/>
                <a:ea typeface="ヒラギノ角ゴ Pro W3"/>
                <a:cs typeface="Arial" panose="020B0604020202020204" pitchFamily="34" charset="0"/>
              </a:rPr>
              <a:t> | Schematic of the IHC ribbon synapse. The synaptic ribbon is anchored to the presynaptic membrane by large scaffolding proteins. The molecular composition of the IHC ribbon synapse vastly deviates from that of glutamatergic synapses of the CNS. </a:t>
            </a:r>
            <a:r>
              <a:rPr lang="en-US" altLang="nl-NL" b="1">
                <a:latin typeface="Arial" panose="020B0604020202020204" pitchFamily="34" charset="0"/>
                <a:ea typeface="ヒラギノ角ゴ Pro W3"/>
                <a:cs typeface="Arial" panose="020B0604020202020204" pitchFamily="34" charset="0"/>
              </a:rPr>
              <a:t>b</a:t>
            </a:r>
            <a:r>
              <a:rPr lang="en-US" altLang="nl-NL">
                <a:latin typeface="Arial" panose="020B0604020202020204" pitchFamily="34" charset="0"/>
                <a:ea typeface="ヒラギノ角ゴ Pro W3"/>
                <a:cs typeface="Arial" panose="020B0604020202020204" pitchFamily="34" charset="0"/>
              </a:rPr>
              <a:t>, </a:t>
            </a:r>
            <a:r>
              <a:rPr lang="en-US" altLang="nl-NL" b="1">
                <a:latin typeface="Arial" panose="020B0604020202020204" pitchFamily="34" charset="0"/>
                <a:ea typeface="ヒラギノ角ゴ Pro W3"/>
                <a:cs typeface="Arial" panose="020B0604020202020204" pitchFamily="34" charset="0"/>
              </a:rPr>
              <a:t>c</a:t>
            </a:r>
            <a:r>
              <a:rPr lang="en-US" altLang="nl-NL">
                <a:latin typeface="Arial" panose="020B0604020202020204" pitchFamily="34" charset="0"/>
                <a:ea typeface="ヒラギノ角ゴ Pro W3"/>
                <a:cs typeface="Arial" panose="020B0604020202020204" pitchFamily="34" charset="0"/>
              </a:rPr>
              <a:t> are courtesy of Dr R. Nouvian, Institute for Neurosciences of Montpellier, France.</a:t>
            </a:r>
          </a:p>
        </p:txBody>
      </p:sp>
      <p:sp>
        <p:nvSpPr>
          <p:cNvPr id="4100" name="Slide Number Placeholder 3">
            <a:extLst>
              <a:ext uri="{FF2B5EF4-FFF2-40B4-BE49-F238E27FC236}">
                <a16:creationId xmlns:a16="http://schemas.microsoft.com/office/drawing/2014/main" id="{4C60A50E-569E-922A-84F3-F0E8FFE10E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4F07C1A8-941E-4CD5-882B-9BEDDDF114A0}" type="slidenum">
              <a:rPr lang="en-US" altLang="nl-NL"/>
              <a:pPr eaLnBrk="1" hangingPunct="1"/>
              <a:t>16</a:t>
            </a:fld>
            <a:endParaRPr lang="en-US"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81550F0-0723-EB09-E1E9-AEB82C399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8748018-0E03-12EF-9851-BD0253D35F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NL" b="1">
                <a:latin typeface="Arial" panose="020B0604020202020204" pitchFamily="34" charset="0"/>
                <a:ea typeface="ヒラギノ角ゴ Pro W3"/>
                <a:cs typeface="Arial" panose="020B0604020202020204" pitchFamily="34" charset="0"/>
              </a:rPr>
              <a:t>Figure 4 | </a:t>
            </a:r>
            <a:r>
              <a:rPr lang="en-US" altLang="nl-NL">
                <a:latin typeface="Arial" panose="020B0604020202020204" pitchFamily="34" charset="0"/>
                <a:ea typeface="ヒラギノ角ゴ Pro W3"/>
                <a:cs typeface="Arial" panose="020B0604020202020204" pitchFamily="34" charset="0"/>
              </a:rPr>
              <a:t>Otoferlin has an essential role at the inner hair cell (IHC) ribbon synapse. Otoferlin is involved in vesicle fusion with the plasma membrane, and in vesicle replenishment. The role of otoferlin in vesicle replenishment might involve tethering as well as interaction with endocytic proteins, such as adaptor protein 2 (AP2) that enables rapid clearance of exocytosed material from the vesicular release site. AZ, active zone. Adapted with permission from Elsevier Ltd © Pangršic </a:t>
            </a:r>
            <a:r>
              <a:rPr lang="en-US" altLang="nl-NL" i="1">
                <a:latin typeface="Arial" panose="020B0604020202020204" pitchFamily="34" charset="0"/>
                <a:ea typeface="ヒラギノ角ゴ Pro W3"/>
                <a:cs typeface="Arial" panose="020B0604020202020204" pitchFamily="34" charset="0"/>
              </a:rPr>
              <a:t>et al</a:t>
            </a:r>
            <a:r>
              <a:rPr lang="en-US" altLang="nl-NL">
                <a:latin typeface="Arial" panose="020B0604020202020204" pitchFamily="34" charset="0"/>
                <a:ea typeface="ヒラギノ角ゴ Pro W3"/>
                <a:cs typeface="Arial" panose="020B0604020202020204" pitchFamily="34" charset="0"/>
              </a:rPr>
              <a:t>. Trends Neurosci. </a:t>
            </a:r>
            <a:r>
              <a:rPr lang="en-US" altLang="nl-NL" b="1">
                <a:latin typeface="Arial" panose="020B0604020202020204" pitchFamily="34" charset="0"/>
                <a:ea typeface="ヒラギノ角ゴ Pro W3"/>
                <a:cs typeface="Arial" panose="020B0604020202020204" pitchFamily="34" charset="0"/>
              </a:rPr>
              <a:t>35</a:t>
            </a:r>
            <a:r>
              <a:rPr lang="en-US" altLang="nl-NL">
                <a:latin typeface="Arial" panose="020B0604020202020204" pitchFamily="34" charset="0"/>
                <a:ea typeface="ヒラギノ角ゴ Pro W3"/>
                <a:cs typeface="Arial" panose="020B0604020202020204" pitchFamily="34" charset="0"/>
              </a:rPr>
              <a:t>, 671–680 (2012).</a:t>
            </a:r>
          </a:p>
        </p:txBody>
      </p:sp>
      <p:sp>
        <p:nvSpPr>
          <p:cNvPr id="4100" name="Slide Number Placeholder 3">
            <a:extLst>
              <a:ext uri="{FF2B5EF4-FFF2-40B4-BE49-F238E27FC236}">
                <a16:creationId xmlns:a16="http://schemas.microsoft.com/office/drawing/2014/main" id="{33CA4296-1B24-69D2-62F8-82EFF0BA75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298157F0-1B86-4AD3-816E-7ECEB25A2F4A}" type="slidenum">
              <a:rPr lang="en-US" altLang="nl-NL"/>
              <a:pPr eaLnBrk="1" hangingPunct="1"/>
              <a:t>17</a:t>
            </a:fld>
            <a:endParaRPr lang="en-US"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Confocal image of the </a:t>
            </a:r>
            <a:r>
              <a:rPr lang="en-US" dirty="0" err="1"/>
              <a:t>midto</a:t>
            </a:r>
            <a:r>
              <a:rPr lang="en-US" dirty="0"/>
              <a:t>-apical turn of the injected cochlea from a P70 mouse, </a:t>
            </a:r>
            <a:r>
              <a:rPr lang="en-US" dirty="0" err="1"/>
              <a:t>immunostained</a:t>
            </a:r>
            <a:r>
              <a:rPr lang="en-US" dirty="0"/>
              <a:t> for otoferlin (green), the ribbon protein ribeye (blue), GluA2 subunit of postsynaptic glutamate receptors (red).</a:t>
            </a: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18</a:t>
            </a:fld>
            <a:endParaRPr lang="nl-NL"/>
          </a:p>
        </p:txBody>
      </p:sp>
    </p:spTree>
    <p:extLst>
      <p:ext uri="{BB962C8B-B14F-4D97-AF65-F5344CB8AC3E}">
        <p14:creationId xmlns:p14="http://schemas.microsoft.com/office/powerpoint/2010/main" val="274307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 traces, recorded 3 </a:t>
            </a:r>
            <a:r>
              <a:rPr lang="en-US" dirty="0" err="1"/>
              <a:t>wk</a:t>
            </a:r>
            <a:r>
              <a:rPr lang="en-US" dirty="0"/>
              <a:t> after therapeutic injection, in a wild-type mouse (black), an </a:t>
            </a:r>
            <a:r>
              <a:rPr lang="en-US" dirty="0" err="1"/>
              <a:t>Otof</a:t>
            </a:r>
            <a:r>
              <a:rPr lang="en-US" dirty="0"/>
              <a:t>−/− mouse (</a:t>
            </a:r>
            <a:r>
              <a:rPr lang="en-US" dirty="0" err="1"/>
              <a:t>Otof</a:t>
            </a:r>
            <a:r>
              <a:rPr lang="en-US" dirty="0"/>
              <a:t>−/−, blue), and a rescued </a:t>
            </a:r>
            <a:r>
              <a:rPr lang="en-US" dirty="0" err="1"/>
              <a:t>Otof</a:t>
            </a:r>
            <a:r>
              <a:rPr lang="en-US" dirty="0"/>
              <a:t>−/− mouse (</a:t>
            </a:r>
            <a:r>
              <a:rPr lang="en-US" dirty="0" err="1"/>
              <a:t>Otof</a:t>
            </a:r>
            <a:r>
              <a:rPr lang="en-US" dirty="0"/>
              <a:t>−/− injected, green), showing similar waveforms in the wild-type and rescued mice.</a:t>
            </a: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19</a:t>
            </a:fld>
            <a:endParaRPr lang="nl-NL"/>
          </a:p>
        </p:txBody>
      </p:sp>
    </p:spTree>
    <p:extLst>
      <p:ext uri="{BB962C8B-B14F-4D97-AF65-F5344CB8AC3E}">
        <p14:creationId xmlns:p14="http://schemas.microsoft.com/office/powerpoint/2010/main" val="358757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21</a:t>
            </a:fld>
            <a:endParaRPr lang="nl-NL"/>
          </a:p>
        </p:txBody>
      </p:sp>
    </p:spTree>
    <p:extLst>
      <p:ext uri="{BB962C8B-B14F-4D97-AF65-F5344CB8AC3E}">
        <p14:creationId xmlns:p14="http://schemas.microsoft.com/office/powerpoint/2010/main" val="37719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22</a:t>
            </a:fld>
            <a:endParaRPr lang="nl-NL"/>
          </a:p>
        </p:txBody>
      </p:sp>
    </p:spTree>
    <p:extLst>
      <p:ext uri="{BB962C8B-B14F-4D97-AF65-F5344CB8AC3E}">
        <p14:creationId xmlns:p14="http://schemas.microsoft.com/office/powerpoint/2010/main" val="35409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23</a:t>
            </a:fld>
            <a:endParaRPr lang="nl-NL"/>
          </a:p>
        </p:txBody>
      </p:sp>
    </p:spTree>
    <p:extLst>
      <p:ext uri="{BB962C8B-B14F-4D97-AF65-F5344CB8AC3E}">
        <p14:creationId xmlns:p14="http://schemas.microsoft.com/office/powerpoint/2010/main" val="376220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24</a:t>
            </a:fld>
            <a:endParaRPr lang="nl-NL"/>
          </a:p>
        </p:txBody>
      </p:sp>
    </p:spTree>
    <p:extLst>
      <p:ext uri="{BB962C8B-B14F-4D97-AF65-F5344CB8AC3E}">
        <p14:creationId xmlns:p14="http://schemas.microsoft.com/office/powerpoint/2010/main" val="156894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Niewe</a:t>
            </a:r>
            <a:r>
              <a:rPr lang="en-US" dirty="0"/>
              <a:t> </a:t>
            </a:r>
            <a:r>
              <a:rPr lang="en-US" dirty="0" err="1"/>
              <a:t>therapieën</a:t>
            </a:r>
            <a:r>
              <a:rPr lang="en-US" dirty="0"/>
              <a:t> </a:t>
            </a:r>
            <a:r>
              <a:rPr lang="en-US" dirty="0" err="1"/>
              <a:t>bij</a:t>
            </a:r>
            <a:r>
              <a:rPr lang="en-US" dirty="0"/>
              <a:t> </a:t>
            </a:r>
            <a:r>
              <a:rPr lang="en-US" dirty="0" err="1"/>
              <a:t>gehoorverlies</a:t>
            </a:r>
            <a:r>
              <a:rPr lang="en-US" dirty="0"/>
              <a:t> </a:t>
            </a:r>
            <a:r>
              <a:rPr lang="en-US" dirty="0" err="1"/>
              <a:t>vormen</a:t>
            </a:r>
            <a:r>
              <a:rPr lang="en-US" dirty="0"/>
              <a:t> </a:t>
            </a:r>
            <a:r>
              <a:rPr lang="en-US" dirty="0" err="1"/>
              <a:t>een</a:t>
            </a:r>
            <a:r>
              <a:rPr lang="en-US" dirty="0"/>
              <a:t> </a:t>
            </a:r>
            <a:r>
              <a:rPr lang="en-US" b="1" dirty="0" err="1"/>
              <a:t>snel</a:t>
            </a:r>
            <a:r>
              <a:rPr lang="en-US" b="1" dirty="0"/>
              <a:t> </a:t>
            </a:r>
            <a:r>
              <a:rPr lang="en-US" b="1" dirty="0" err="1"/>
              <a:t>evoluerend</a:t>
            </a:r>
            <a:r>
              <a:rPr lang="en-US" b="1" dirty="0"/>
              <a:t> veld</a:t>
            </a:r>
            <a:r>
              <a:rPr lang="en-US" dirty="0"/>
              <a:t>, met </a:t>
            </a:r>
            <a:r>
              <a:rPr lang="en-US" dirty="0" err="1"/>
              <a:t>veelbelovende</a:t>
            </a:r>
            <a:r>
              <a:rPr lang="en-US" dirty="0"/>
              <a:t> </a:t>
            </a:r>
            <a:r>
              <a:rPr lang="en-US" dirty="0" err="1"/>
              <a:t>eerste</a:t>
            </a:r>
            <a:r>
              <a:rPr lang="en-US" dirty="0"/>
              <a:t> </a:t>
            </a:r>
            <a:r>
              <a:rPr lang="en-US" dirty="0" err="1"/>
              <a:t>resultaten</a:t>
            </a:r>
            <a:r>
              <a:rPr lang="en-US" dirty="0"/>
              <a:t>, maar </a:t>
            </a:r>
            <a:r>
              <a:rPr lang="en-US" dirty="0" err="1"/>
              <a:t>ook</a:t>
            </a:r>
            <a:r>
              <a:rPr lang="en-US" dirty="0"/>
              <a:t> </a:t>
            </a:r>
            <a:r>
              <a:rPr lang="en-US" dirty="0" err="1"/>
              <a:t>enkele</a:t>
            </a:r>
            <a:r>
              <a:rPr lang="en-US" dirty="0"/>
              <a:t> </a:t>
            </a:r>
            <a:r>
              <a:rPr lang="en-US" dirty="0" err="1"/>
              <a:t>mislukkingen</a:t>
            </a:r>
            <a:r>
              <a:rPr lang="en-US" dirty="0"/>
              <a:t> </a:t>
            </a:r>
            <a:r>
              <a:rPr lang="en-US" dirty="0" err="1"/>
              <a:t>en</a:t>
            </a:r>
            <a:r>
              <a:rPr lang="en-US" dirty="0"/>
              <a:t> </a:t>
            </a:r>
            <a:r>
              <a:rPr lang="en-US" dirty="0" err="1"/>
              <a:t>leerpunten</a:t>
            </a:r>
            <a:r>
              <a:rPr lang="en-US" dirty="0"/>
              <a:t>. Een </a:t>
            </a:r>
            <a:r>
              <a:rPr lang="en-US" b="1" dirty="0" err="1"/>
              <a:t>etiologische</a:t>
            </a:r>
            <a:r>
              <a:rPr lang="en-US" b="1" dirty="0"/>
              <a:t> diagnose</a:t>
            </a:r>
            <a:r>
              <a:rPr lang="en-US" dirty="0"/>
              <a:t> — </a:t>
            </a:r>
            <a:r>
              <a:rPr lang="en-US" dirty="0" err="1"/>
              <a:t>zoals</a:t>
            </a:r>
            <a:r>
              <a:rPr lang="en-US" dirty="0"/>
              <a:t> </a:t>
            </a:r>
            <a:r>
              <a:rPr lang="en-US" dirty="0" err="1"/>
              <a:t>een</a:t>
            </a:r>
            <a:r>
              <a:rPr lang="en-US" dirty="0"/>
              <a:t> </a:t>
            </a:r>
            <a:r>
              <a:rPr lang="en-US" dirty="0" err="1"/>
              <a:t>genetische</a:t>
            </a:r>
            <a:r>
              <a:rPr lang="en-US" dirty="0"/>
              <a:t> </a:t>
            </a:r>
            <a:r>
              <a:rPr lang="en-US" dirty="0" err="1"/>
              <a:t>oorzaak</a:t>
            </a:r>
            <a:r>
              <a:rPr lang="en-US" dirty="0"/>
              <a:t> of </a:t>
            </a:r>
            <a:r>
              <a:rPr lang="en-US" dirty="0" err="1"/>
              <a:t>kennis</a:t>
            </a:r>
            <a:r>
              <a:rPr lang="en-US" dirty="0"/>
              <a:t> van het </a:t>
            </a:r>
            <a:r>
              <a:rPr lang="en-US" dirty="0" err="1"/>
              <a:t>onderliggende</a:t>
            </a:r>
            <a:r>
              <a:rPr lang="en-US" dirty="0"/>
              <a:t> </a:t>
            </a:r>
            <a:r>
              <a:rPr lang="en-US" dirty="0" err="1"/>
              <a:t>mechanisme</a:t>
            </a:r>
            <a:r>
              <a:rPr lang="en-US" dirty="0"/>
              <a:t> — is </a:t>
            </a:r>
            <a:r>
              <a:rPr lang="en-US" b="1" dirty="0" err="1"/>
              <a:t>essentieel</a:t>
            </a:r>
            <a:r>
              <a:rPr lang="en-US" dirty="0"/>
              <a:t> om </a:t>
            </a:r>
            <a:r>
              <a:rPr lang="en-US" dirty="0" err="1"/>
              <a:t>therapieën</a:t>
            </a:r>
            <a:r>
              <a:rPr lang="en-US" dirty="0"/>
              <a:t> </a:t>
            </a:r>
            <a:r>
              <a:rPr lang="en-US" dirty="0" err="1"/>
              <a:t>doelgericht</a:t>
            </a:r>
            <a:r>
              <a:rPr lang="en-US" dirty="0"/>
              <a:t> </a:t>
            </a:r>
            <a:r>
              <a:rPr lang="en-US" dirty="0" err="1"/>
              <a:t>te</a:t>
            </a:r>
            <a:r>
              <a:rPr lang="en-US" dirty="0"/>
              <a:t> </a:t>
            </a:r>
            <a:r>
              <a:rPr lang="en-US" dirty="0" err="1"/>
              <a:t>ontwikkelen</a:t>
            </a:r>
            <a:r>
              <a:rPr lang="en-US" dirty="0"/>
              <a:t> </a:t>
            </a:r>
            <a:r>
              <a:rPr lang="en-US" dirty="0" err="1"/>
              <a:t>én</a:t>
            </a:r>
            <a:r>
              <a:rPr lang="en-US" dirty="0"/>
              <a:t> </a:t>
            </a:r>
            <a:r>
              <a:rPr lang="en-US" dirty="0" err="1"/>
              <a:t>effectief</a:t>
            </a:r>
            <a:r>
              <a:rPr lang="en-US" dirty="0"/>
              <a:t> toe </a:t>
            </a:r>
            <a:r>
              <a:rPr lang="en-US" dirty="0" err="1"/>
              <a:t>te</a:t>
            </a:r>
            <a:r>
              <a:rPr lang="en-US" dirty="0"/>
              <a:t> </a:t>
            </a:r>
            <a:r>
              <a:rPr lang="en-US" dirty="0" err="1"/>
              <a:t>passen</a:t>
            </a:r>
            <a:r>
              <a:rPr lang="en-US" dirty="0"/>
              <a:t>. Het </a:t>
            </a:r>
            <a:r>
              <a:rPr lang="en-US" dirty="0" err="1"/>
              <a:t>uiteindelijke</a:t>
            </a:r>
            <a:r>
              <a:rPr lang="en-US" dirty="0"/>
              <a:t> </a:t>
            </a:r>
            <a:r>
              <a:rPr lang="en-US" dirty="0" err="1"/>
              <a:t>doel</a:t>
            </a:r>
            <a:r>
              <a:rPr lang="en-US" dirty="0"/>
              <a:t> is om de </a:t>
            </a:r>
            <a:r>
              <a:rPr lang="en-US" b="1" dirty="0" err="1"/>
              <a:t>gehooruitkomsten</a:t>
            </a:r>
            <a:r>
              <a:rPr lang="en-US" b="1" dirty="0"/>
              <a:t> </a:t>
            </a:r>
            <a:r>
              <a:rPr lang="en-US" b="1" dirty="0" err="1"/>
              <a:t>en</a:t>
            </a:r>
            <a:r>
              <a:rPr lang="en-US" b="1" dirty="0"/>
              <a:t> </a:t>
            </a:r>
            <a:r>
              <a:rPr lang="en-US" b="1" dirty="0" err="1"/>
              <a:t>kwaliteit</a:t>
            </a:r>
            <a:r>
              <a:rPr lang="en-US" b="1" dirty="0"/>
              <a:t> van </a:t>
            </a:r>
            <a:r>
              <a:rPr lang="en-US" b="1" dirty="0" err="1"/>
              <a:t>leven</a:t>
            </a:r>
            <a:r>
              <a:rPr lang="en-US" dirty="0"/>
              <a:t> </a:t>
            </a:r>
            <a:r>
              <a:rPr lang="en-US" dirty="0" err="1"/>
              <a:t>voor</a:t>
            </a:r>
            <a:r>
              <a:rPr lang="en-US" dirty="0"/>
              <a:t> </a:t>
            </a:r>
            <a:r>
              <a:rPr lang="en-US" dirty="0" err="1"/>
              <a:t>mensen</a:t>
            </a:r>
            <a:r>
              <a:rPr lang="en-US" dirty="0"/>
              <a:t> met </a:t>
            </a:r>
            <a:r>
              <a:rPr lang="en-US" dirty="0" err="1"/>
              <a:t>gehoorverlies</a:t>
            </a:r>
            <a:r>
              <a:rPr lang="en-US" dirty="0"/>
              <a:t> </a:t>
            </a:r>
            <a:r>
              <a:rPr lang="en-US" dirty="0" err="1"/>
              <a:t>te</a:t>
            </a:r>
            <a:r>
              <a:rPr lang="en-US" dirty="0"/>
              <a:t> </a:t>
            </a:r>
            <a:r>
              <a:rPr lang="en-US" dirty="0" err="1"/>
              <a:t>verbeteren</a:t>
            </a:r>
            <a:r>
              <a:rPr lang="en-US" dirty="0"/>
              <a:t>, via </a:t>
            </a:r>
            <a:r>
              <a:rPr lang="en-US" dirty="0" err="1"/>
              <a:t>meer</a:t>
            </a:r>
            <a:r>
              <a:rPr lang="en-US" dirty="0"/>
              <a:t> </a:t>
            </a:r>
            <a:r>
              <a:rPr lang="en-US" b="1" dirty="0" err="1"/>
              <a:t>gepersonaliseerde</a:t>
            </a:r>
            <a:r>
              <a:rPr lang="en-US" b="1" dirty="0"/>
              <a:t> </a:t>
            </a:r>
            <a:r>
              <a:rPr lang="en-US" b="1" dirty="0" err="1"/>
              <a:t>behandelingen</a:t>
            </a:r>
            <a:r>
              <a:rPr lang="en-US" dirty="0"/>
              <a:t>.</a:t>
            </a:r>
          </a:p>
          <a:p>
            <a:endParaRPr lang="en-US" dirty="0"/>
          </a:p>
          <a:p>
            <a:r>
              <a:rPr lang="en-US" dirty="0" err="1"/>
              <a:t>Belang</a:t>
            </a:r>
            <a:r>
              <a:rPr lang="en-US" dirty="0"/>
              <a:t> van </a:t>
            </a:r>
            <a:r>
              <a:rPr lang="en-US" dirty="0" err="1"/>
              <a:t>inzicht</a:t>
            </a:r>
            <a:r>
              <a:rPr lang="en-US" dirty="0"/>
              <a:t> in </a:t>
            </a:r>
            <a:r>
              <a:rPr lang="en-US" dirty="0" err="1"/>
              <a:t>mechanisme</a:t>
            </a:r>
            <a:r>
              <a:rPr lang="en-US" dirty="0"/>
              <a:t> (site-of-lesion) </a:t>
            </a:r>
            <a:r>
              <a:rPr lang="en-US" dirty="0" err="1"/>
              <a:t>en</a:t>
            </a:r>
            <a:r>
              <a:rPr lang="en-US" dirty="0"/>
              <a:t> </a:t>
            </a:r>
            <a:r>
              <a:rPr lang="en-US" dirty="0" err="1"/>
              <a:t>fenotypering</a:t>
            </a:r>
            <a:endParaRPr lang="en-US" dirty="0"/>
          </a:p>
          <a:p>
            <a:r>
              <a:rPr lang="en-US" dirty="0" err="1"/>
              <a:t>Doorbraak</a:t>
            </a:r>
            <a:r>
              <a:rPr lang="en-US" dirty="0"/>
              <a:t> in </a:t>
            </a:r>
            <a:r>
              <a:rPr lang="en-US" dirty="0" err="1"/>
              <a:t>therapie-ontwikkeling</a:t>
            </a:r>
            <a:r>
              <a:rPr lang="en-US" dirty="0"/>
              <a:t>: van </a:t>
            </a:r>
            <a:r>
              <a:rPr lang="en-US" dirty="0" err="1"/>
              <a:t>symptoombestrijding</a:t>
            </a:r>
            <a:r>
              <a:rPr lang="en-US" dirty="0"/>
              <a:t> </a:t>
            </a:r>
            <a:r>
              <a:rPr lang="en-US" dirty="0" err="1"/>
              <a:t>naar</a:t>
            </a:r>
            <a:r>
              <a:rPr lang="en-US" dirty="0"/>
              <a:t> </a:t>
            </a:r>
            <a:r>
              <a:rPr lang="en-US" dirty="0" err="1"/>
              <a:t>herstel</a:t>
            </a:r>
            <a:endParaRPr lang="en-US" dirty="0"/>
          </a:p>
          <a:p>
            <a:endParaRPr lang="en-US" dirty="0"/>
          </a:p>
          <a:p>
            <a:endParaRPr lang="en-US" dirty="0">
              <a:solidFill>
                <a:srgbClr val="0E0E0E"/>
              </a:solidFill>
              <a:effectLst/>
              <a:latin typeface=".SF NS"/>
            </a:endParaRP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a:t>
            </a:fld>
            <a:endParaRPr lang="nl-NL"/>
          </a:p>
        </p:txBody>
      </p:sp>
    </p:spTree>
    <p:extLst>
      <p:ext uri="{BB962C8B-B14F-4D97-AF65-F5344CB8AC3E}">
        <p14:creationId xmlns:p14="http://schemas.microsoft.com/office/powerpoint/2010/main" val="96734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25</a:t>
            </a:fld>
            <a:endParaRPr lang="nl-NL"/>
          </a:p>
        </p:txBody>
      </p:sp>
    </p:spTree>
    <p:extLst>
      <p:ext uri="{BB962C8B-B14F-4D97-AF65-F5344CB8AC3E}">
        <p14:creationId xmlns:p14="http://schemas.microsoft.com/office/powerpoint/2010/main" val="105651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26</a:t>
            </a:fld>
            <a:endParaRPr lang="nl-NL"/>
          </a:p>
        </p:txBody>
      </p:sp>
    </p:spTree>
    <p:extLst>
      <p:ext uri="{BB962C8B-B14F-4D97-AF65-F5344CB8AC3E}">
        <p14:creationId xmlns:p14="http://schemas.microsoft.com/office/powerpoint/2010/main" val="399621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28</a:t>
            </a:fld>
            <a:endParaRPr lang="nl-NL"/>
          </a:p>
        </p:txBody>
      </p:sp>
    </p:spTree>
    <p:extLst>
      <p:ext uri="{BB962C8B-B14F-4D97-AF65-F5344CB8AC3E}">
        <p14:creationId xmlns:p14="http://schemas.microsoft.com/office/powerpoint/2010/main" val="150770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29</a:t>
            </a:fld>
            <a:endParaRPr lang="nl-NL"/>
          </a:p>
        </p:txBody>
      </p:sp>
    </p:spTree>
    <p:extLst>
      <p:ext uri="{BB962C8B-B14F-4D97-AF65-F5344CB8AC3E}">
        <p14:creationId xmlns:p14="http://schemas.microsoft.com/office/powerpoint/2010/main" val="316013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30</a:t>
            </a:fld>
            <a:endParaRPr lang="nl-NL"/>
          </a:p>
        </p:txBody>
      </p:sp>
    </p:spTree>
    <p:extLst>
      <p:ext uri="{BB962C8B-B14F-4D97-AF65-F5344CB8AC3E}">
        <p14:creationId xmlns:p14="http://schemas.microsoft.com/office/powerpoint/2010/main" val="2020483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33</a:t>
            </a:fld>
            <a:endParaRPr lang="nl-NL"/>
          </a:p>
        </p:txBody>
      </p:sp>
    </p:spTree>
    <p:extLst>
      <p:ext uri="{BB962C8B-B14F-4D97-AF65-F5344CB8AC3E}">
        <p14:creationId xmlns:p14="http://schemas.microsoft.com/office/powerpoint/2010/main" val="4294520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35</a:t>
            </a:fld>
            <a:endParaRPr lang="nl-NL"/>
          </a:p>
        </p:txBody>
      </p:sp>
    </p:spTree>
    <p:extLst>
      <p:ext uri="{BB962C8B-B14F-4D97-AF65-F5344CB8AC3E}">
        <p14:creationId xmlns:p14="http://schemas.microsoft.com/office/powerpoint/2010/main" val="143365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36</a:t>
            </a:fld>
            <a:endParaRPr lang="nl-NL"/>
          </a:p>
        </p:txBody>
      </p:sp>
    </p:spTree>
    <p:extLst>
      <p:ext uri="{BB962C8B-B14F-4D97-AF65-F5344CB8AC3E}">
        <p14:creationId xmlns:p14="http://schemas.microsoft.com/office/powerpoint/2010/main" val="1877413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37</a:t>
            </a:fld>
            <a:endParaRPr lang="nl-NL"/>
          </a:p>
        </p:txBody>
      </p:sp>
    </p:spTree>
    <p:extLst>
      <p:ext uri="{BB962C8B-B14F-4D97-AF65-F5344CB8AC3E}">
        <p14:creationId xmlns:p14="http://schemas.microsoft.com/office/powerpoint/2010/main" val="339549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06A3D4D-4122-478E-9C3D-29D341ABB87A}" type="slidenum">
              <a:rPr lang="nl-NL" smtClean="0"/>
              <a:t>39</a:t>
            </a:fld>
            <a:endParaRPr lang="nl-NL"/>
          </a:p>
        </p:txBody>
      </p:sp>
    </p:spTree>
    <p:extLst>
      <p:ext uri="{BB962C8B-B14F-4D97-AF65-F5344CB8AC3E}">
        <p14:creationId xmlns:p14="http://schemas.microsoft.com/office/powerpoint/2010/main" val="377010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Belang: van data moeten we de informatie extraheren om daarmee kennis, inzicht en wijsheid te </a:t>
            </a:r>
            <a:r>
              <a:rPr lang="nl-NL" dirty="0" err="1"/>
              <a:t>creeeren</a:t>
            </a:r>
            <a:r>
              <a:rPr lang="nl-NL" dirty="0"/>
              <a:t>. Natuurlijk moeten we kritisch zijn op de inzichten om complottheorieën te voorkomen</a:t>
            </a:r>
          </a:p>
          <a:p>
            <a:r>
              <a:rPr lang="nl-NL" dirty="0"/>
              <a:t>Dit verhaal gaat over het gehoor en de complexe machinerie van het binnenoor, een orgaan dat diep gelegen verborgen blijft en dat lastig te bestuderen is</a:t>
            </a:r>
            <a:endParaRPr lang="en-NL"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a:t>
            </a:fld>
            <a:endParaRPr lang="nl-NL"/>
          </a:p>
        </p:txBody>
      </p:sp>
    </p:spTree>
    <p:extLst>
      <p:ext uri="{BB962C8B-B14F-4D97-AF65-F5344CB8AC3E}">
        <p14:creationId xmlns:p14="http://schemas.microsoft.com/office/powerpoint/2010/main" val="3292170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err="1">
                <a:effectLst/>
                <a:latin typeface="Times New Roman" panose="02020603050405020304" pitchFamily="18" charset="0"/>
                <a:ea typeface="Times New Roman" panose="02020603050405020304" pitchFamily="18" charset="0"/>
              </a:rPr>
              <a:t>Tropitzsch</a:t>
            </a:r>
            <a:r>
              <a:rPr lang="nl-NL" sz="1800" dirty="0">
                <a:effectLst/>
                <a:latin typeface="Times New Roman" panose="02020603050405020304" pitchFamily="18" charset="0"/>
                <a:ea typeface="Times New Roman" panose="02020603050405020304" pitchFamily="18" charset="0"/>
              </a:rPr>
              <a:t> A, Schade-Mann T, </a:t>
            </a:r>
            <a:r>
              <a:rPr lang="nl-NL" sz="1800" dirty="0" err="1">
                <a:effectLst/>
                <a:latin typeface="Times New Roman" panose="02020603050405020304" pitchFamily="18" charset="0"/>
                <a:ea typeface="Times New Roman" panose="02020603050405020304" pitchFamily="18" charset="0"/>
              </a:rPr>
              <a:t>Gamerdinger</a:t>
            </a:r>
            <a:r>
              <a:rPr lang="nl-NL" sz="1800" dirty="0">
                <a:effectLst/>
                <a:latin typeface="Times New Roman" panose="02020603050405020304" pitchFamily="18" charset="0"/>
                <a:ea typeface="Times New Roman" panose="02020603050405020304" pitchFamily="18" charset="0"/>
              </a:rPr>
              <a:t> P, </a:t>
            </a:r>
            <a:r>
              <a:rPr lang="nl-NL" sz="1800" dirty="0" err="1">
                <a:effectLst/>
                <a:latin typeface="Times New Roman" panose="02020603050405020304" pitchFamily="18" charset="0"/>
                <a:ea typeface="Times New Roman" panose="02020603050405020304" pitchFamily="18" charset="0"/>
              </a:rPr>
              <a:t>Dofek</a:t>
            </a:r>
            <a:r>
              <a:rPr lang="nl-NL" sz="1800" dirty="0">
                <a:effectLst/>
                <a:latin typeface="Times New Roman" panose="02020603050405020304" pitchFamily="18" charset="0"/>
                <a:ea typeface="Times New Roman" panose="02020603050405020304" pitchFamily="18" charset="0"/>
              </a:rPr>
              <a:t> S, Schulte B, Schulze M, et al. </a:t>
            </a:r>
            <a:r>
              <a:rPr lang="nl-NL" sz="1800" dirty="0" err="1">
                <a:effectLst/>
                <a:latin typeface="Times New Roman" panose="02020603050405020304" pitchFamily="18" charset="0"/>
                <a:ea typeface="Times New Roman" panose="02020603050405020304" pitchFamily="18" charset="0"/>
              </a:rPr>
              <a:t>Variability</a:t>
            </a:r>
            <a:r>
              <a:rPr lang="nl-NL" sz="1800" dirty="0">
                <a:effectLst/>
                <a:latin typeface="Times New Roman" panose="02020603050405020304" pitchFamily="18" charset="0"/>
                <a:ea typeface="Times New Roman" panose="02020603050405020304" pitchFamily="18" charset="0"/>
              </a:rPr>
              <a:t> in </a:t>
            </a:r>
            <a:r>
              <a:rPr lang="nl-NL" sz="1800" dirty="0" err="1">
                <a:effectLst/>
                <a:latin typeface="Times New Roman" panose="02020603050405020304" pitchFamily="18" charset="0"/>
                <a:ea typeface="Times New Roman" panose="02020603050405020304" pitchFamily="18" charset="0"/>
              </a:rPr>
              <a:t>Cochlear</a:t>
            </a:r>
            <a:r>
              <a:rPr lang="nl-NL" sz="1800" dirty="0">
                <a:effectLst/>
                <a:latin typeface="Times New Roman" panose="02020603050405020304" pitchFamily="18" charset="0"/>
                <a:ea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rPr>
              <a:t>Implantation</a:t>
            </a:r>
            <a:r>
              <a:rPr lang="nl-NL" sz="1800" dirty="0">
                <a:effectLst/>
                <a:latin typeface="Times New Roman" panose="02020603050405020304" pitchFamily="18" charset="0"/>
                <a:ea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rPr>
              <a:t>Outcomes</a:t>
            </a:r>
            <a:r>
              <a:rPr lang="nl-NL" sz="1800" dirty="0">
                <a:effectLst/>
                <a:latin typeface="Times New Roman" panose="02020603050405020304" pitchFamily="18" charset="0"/>
                <a:ea typeface="Times New Roman" panose="02020603050405020304" pitchFamily="18" charset="0"/>
              </a:rPr>
              <a:t> in a Large </a:t>
            </a:r>
            <a:r>
              <a:rPr lang="nl-NL" sz="1800" dirty="0" err="1">
                <a:effectLst/>
                <a:latin typeface="Times New Roman" panose="02020603050405020304" pitchFamily="18" charset="0"/>
                <a:ea typeface="Times New Roman" panose="02020603050405020304" pitchFamily="18" charset="0"/>
              </a:rPr>
              <a:t>German</a:t>
            </a:r>
            <a:r>
              <a:rPr lang="nl-NL" sz="1800" dirty="0">
                <a:effectLst/>
                <a:latin typeface="Times New Roman" panose="02020603050405020304" pitchFamily="18" charset="0"/>
                <a:ea typeface="Times New Roman" panose="02020603050405020304" pitchFamily="18" charset="0"/>
              </a:rPr>
              <a:t> Cohort </a:t>
            </a:r>
            <a:r>
              <a:rPr lang="nl-NL" sz="1800" dirty="0" err="1">
                <a:effectLst/>
                <a:latin typeface="Times New Roman" panose="02020603050405020304" pitchFamily="18" charset="0"/>
                <a:ea typeface="Times New Roman" panose="02020603050405020304" pitchFamily="18" charset="0"/>
              </a:rPr>
              <a:t>With</a:t>
            </a:r>
            <a:r>
              <a:rPr lang="nl-NL" sz="1800" dirty="0">
                <a:effectLst/>
                <a:latin typeface="Times New Roman" panose="02020603050405020304" pitchFamily="18" charset="0"/>
                <a:ea typeface="Times New Roman" panose="02020603050405020304" pitchFamily="18" charset="0"/>
              </a:rPr>
              <a:t> a </a:t>
            </a:r>
            <a:r>
              <a:rPr lang="nl-NL" sz="1800" dirty="0" err="1">
                <a:effectLst/>
                <a:latin typeface="Times New Roman" panose="02020603050405020304" pitchFamily="18" charset="0"/>
                <a:ea typeface="Times New Roman" panose="02020603050405020304" pitchFamily="18" charset="0"/>
              </a:rPr>
              <a:t>Genetic</a:t>
            </a:r>
            <a:r>
              <a:rPr lang="nl-NL" sz="1800" dirty="0">
                <a:effectLst/>
                <a:latin typeface="Times New Roman" panose="02020603050405020304" pitchFamily="18" charset="0"/>
                <a:ea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rPr>
              <a:t>Etiology</a:t>
            </a:r>
            <a:r>
              <a:rPr lang="nl-NL" sz="1800" dirty="0">
                <a:effectLst/>
                <a:latin typeface="Times New Roman" panose="02020603050405020304" pitchFamily="18" charset="0"/>
                <a:ea typeface="Times New Roman" panose="02020603050405020304" pitchFamily="18" charset="0"/>
              </a:rPr>
              <a:t> of Hearing </a:t>
            </a:r>
            <a:r>
              <a:rPr lang="nl-NL" sz="1800" dirty="0" err="1">
                <a:effectLst/>
                <a:latin typeface="Times New Roman" panose="02020603050405020304" pitchFamily="18" charset="0"/>
                <a:ea typeface="Times New Roman" panose="02020603050405020304" pitchFamily="18" charset="0"/>
              </a:rPr>
              <a:t>Loss</a:t>
            </a:r>
            <a:r>
              <a:rPr lang="nl-NL" sz="1800" dirty="0">
                <a:effectLst/>
                <a:latin typeface="Times New Roman" panose="02020603050405020304" pitchFamily="18" charset="0"/>
                <a:ea typeface="Times New Roman" panose="02020603050405020304" pitchFamily="18" charset="0"/>
              </a:rPr>
              <a:t>. Ear </a:t>
            </a:r>
            <a:r>
              <a:rPr lang="nl-NL" sz="1800" dirty="0" err="1">
                <a:effectLst/>
                <a:latin typeface="Times New Roman" panose="02020603050405020304" pitchFamily="18" charset="0"/>
                <a:ea typeface="Times New Roman" panose="02020603050405020304" pitchFamily="18" charset="0"/>
              </a:rPr>
              <a:t>Hear</a:t>
            </a:r>
            <a:r>
              <a:rPr lang="nl-NL" sz="1800" dirty="0">
                <a:effectLst/>
                <a:latin typeface="Times New Roman" panose="02020603050405020304" pitchFamily="18" charset="0"/>
                <a:ea typeface="Times New Roman" panose="02020603050405020304" pitchFamily="18" charset="0"/>
              </a:rPr>
              <a:t>. 2023: </a:t>
            </a:r>
            <a:r>
              <a:rPr lang="nl-NL" sz="2800" dirty="0">
                <a:hlinkClick r:id="rId3"/>
              </a:rPr>
              <a:t>aud-44-1464.pdf (nih.gov)</a:t>
            </a:r>
            <a:endParaRPr lang="nl-NL" sz="1800" dirty="0">
              <a:effectLst/>
              <a:latin typeface="Times New Roman" panose="02020603050405020304" pitchFamily="18" charset="0"/>
              <a:ea typeface="Times New Roman" panose="02020603050405020304" pitchFamily="18" charset="0"/>
            </a:endParaRPr>
          </a:p>
          <a:p>
            <a:endParaRPr lang="nl-NL" sz="1800" dirty="0">
              <a:effectLst/>
              <a:latin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Carlson RJ, Walsh T, </a:t>
            </a:r>
            <a:r>
              <a:rPr lang="nl-NL" sz="1800" dirty="0" err="1">
                <a:effectLst/>
                <a:latin typeface="Times New Roman" panose="02020603050405020304" pitchFamily="18" charset="0"/>
                <a:ea typeface="Times New Roman" panose="02020603050405020304" pitchFamily="18" charset="0"/>
              </a:rPr>
              <a:t>Mandell</a:t>
            </a:r>
            <a:r>
              <a:rPr lang="nl-NL" sz="1800" dirty="0">
                <a:effectLst/>
                <a:latin typeface="Times New Roman" panose="02020603050405020304" pitchFamily="18" charset="0"/>
                <a:ea typeface="Times New Roman" panose="02020603050405020304" pitchFamily="18" charset="0"/>
              </a:rPr>
              <a:t> JB, </a:t>
            </a:r>
            <a:r>
              <a:rPr lang="nl-NL" sz="1800" dirty="0" err="1">
                <a:effectLst/>
                <a:latin typeface="Times New Roman" panose="02020603050405020304" pitchFamily="18" charset="0"/>
                <a:ea typeface="Times New Roman" panose="02020603050405020304" pitchFamily="18" charset="0"/>
              </a:rPr>
              <a:t>Aburayyan</a:t>
            </a:r>
            <a:r>
              <a:rPr lang="nl-NL" sz="1800" dirty="0">
                <a:effectLst/>
                <a:latin typeface="Times New Roman" panose="02020603050405020304" pitchFamily="18" charset="0"/>
                <a:ea typeface="Times New Roman" panose="02020603050405020304" pitchFamily="18" charset="0"/>
              </a:rPr>
              <a:t> A, Lee MK, </a:t>
            </a:r>
            <a:r>
              <a:rPr lang="nl-NL" sz="1800" dirty="0" err="1">
                <a:effectLst/>
                <a:latin typeface="Times New Roman" panose="02020603050405020304" pitchFamily="18" charset="0"/>
                <a:ea typeface="Times New Roman" panose="02020603050405020304" pitchFamily="18" charset="0"/>
              </a:rPr>
              <a:t>Gulsuner</a:t>
            </a:r>
            <a:r>
              <a:rPr lang="nl-NL" sz="1800" dirty="0">
                <a:effectLst/>
                <a:latin typeface="Times New Roman" panose="02020603050405020304" pitchFamily="18" charset="0"/>
                <a:ea typeface="Times New Roman" panose="02020603050405020304" pitchFamily="18" charset="0"/>
              </a:rPr>
              <a:t> S, et al. Association of </a:t>
            </a:r>
            <a:r>
              <a:rPr lang="nl-NL" sz="1800" dirty="0" err="1">
                <a:effectLst/>
                <a:latin typeface="Times New Roman" panose="02020603050405020304" pitchFamily="18" charset="0"/>
                <a:ea typeface="Times New Roman" panose="02020603050405020304" pitchFamily="18" charset="0"/>
              </a:rPr>
              <a:t>Genetic</a:t>
            </a:r>
            <a:r>
              <a:rPr lang="nl-NL" sz="1800" dirty="0">
                <a:effectLst/>
                <a:latin typeface="Times New Roman" panose="02020603050405020304" pitchFamily="18" charset="0"/>
                <a:ea typeface="Times New Roman" panose="02020603050405020304" pitchFamily="18" charset="0"/>
              </a:rPr>
              <a:t> Diagnoses </a:t>
            </a:r>
            <a:r>
              <a:rPr lang="nl-NL" sz="1800" dirty="0" err="1">
                <a:effectLst/>
                <a:latin typeface="Times New Roman" panose="02020603050405020304" pitchFamily="18" charset="0"/>
                <a:ea typeface="Times New Roman" panose="02020603050405020304" pitchFamily="18" charset="0"/>
              </a:rPr>
              <a:t>for</a:t>
            </a:r>
            <a:r>
              <a:rPr lang="nl-NL" sz="1800" dirty="0">
                <a:effectLst/>
                <a:latin typeface="Times New Roman" panose="02020603050405020304" pitchFamily="18" charset="0"/>
                <a:ea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rPr>
              <a:t>Childhood-Onset</a:t>
            </a:r>
            <a:r>
              <a:rPr lang="nl-NL" sz="1800" dirty="0">
                <a:effectLst/>
                <a:latin typeface="Times New Roman" panose="02020603050405020304" pitchFamily="18" charset="0"/>
                <a:ea typeface="Times New Roman" panose="02020603050405020304" pitchFamily="18" charset="0"/>
              </a:rPr>
              <a:t> Hearing </a:t>
            </a:r>
            <a:r>
              <a:rPr lang="nl-NL" sz="1800" dirty="0" err="1">
                <a:effectLst/>
                <a:latin typeface="Times New Roman" panose="02020603050405020304" pitchFamily="18" charset="0"/>
                <a:ea typeface="Times New Roman" panose="02020603050405020304" pitchFamily="18" charset="0"/>
              </a:rPr>
              <a:t>Loss</a:t>
            </a:r>
            <a:r>
              <a:rPr lang="nl-NL" sz="1800" dirty="0">
                <a:effectLst/>
                <a:latin typeface="Times New Roman" panose="02020603050405020304" pitchFamily="18" charset="0"/>
                <a:ea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rPr>
              <a:t>With</a:t>
            </a:r>
            <a:r>
              <a:rPr lang="nl-NL" sz="1800" dirty="0">
                <a:effectLst/>
                <a:latin typeface="Times New Roman" panose="02020603050405020304" pitchFamily="18" charset="0"/>
                <a:ea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rPr>
              <a:t>Cochlear</a:t>
            </a:r>
            <a:r>
              <a:rPr lang="nl-NL" sz="1800" dirty="0">
                <a:effectLst/>
                <a:latin typeface="Times New Roman" panose="02020603050405020304" pitchFamily="18" charset="0"/>
                <a:ea typeface="Times New Roman" panose="02020603050405020304" pitchFamily="18" charset="0"/>
              </a:rPr>
              <a:t> Implant </a:t>
            </a:r>
            <a:r>
              <a:rPr lang="nl-NL" sz="1800" dirty="0" err="1">
                <a:effectLst/>
                <a:latin typeface="Times New Roman" panose="02020603050405020304" pitchFamily="18" charset="0"/>
                <a:ea typeface="Times New Roman" panose="02020603050405020304" pitchFamily="18" charset="0"/>
              </a:rPr>
              <a:t>Outcomes</a:t>
            </a:r>
            <a:r>
              <a:rPr lang="nl-NL" sz="1800" dirty="0">
                <a:effectLst/>
                <a:latin typeface="Times New Roman" panose="02020603050405020304" pitchFamily="18" charset="0"/>
                <a:ea typeface="Times New Roman" panose="02020603050405020304" pitchFamily="18" charset="0"/>
              </a:rPr>
              <a:t>. JAMA </a:t>
            </a:r>
            <a:r>
              <a:rPr lang="nl-NL" sz="1800" dirty="0" err="1">
                <a:effectLst/>
                <a:latin typeface="Times New Roman" panose="02020603050405020304" pitchFamily="18" charset="0"/>
                <a:ea typeface="Times New Roman" panose="02020603050405020304" pitchFamily="18" charset="0"/>
              </a:rPr>
              <a:t>Otolaryngol</a:t>
            </a:r>
            <a:r>
              <a:rPr lang="nl-NL" sz="1800" dirty="0">
                <a:effectLst/>
                <a:latin typeface="Times New Roman" panose="02020603050405020304" pitchFamily="18" charset="0"/>
                <a:ea typeface="Times New Roman" panose="02020603050405020304" pitchFamily="18" charset="0"/>
              </a:rPr>
              <a:t> Head Neck </a:t>
            </a:r>
            <a:r>
              <a:rPr lang="nl-NL" sz="1800" dirty="0" err="1">
                <a:effectLst/>
                <a:latin typeface="Times New Roman" panose="02020603050405020304" pitchFamily="18" charset="0"/>
                <a:ea typeface="Times New Roman" panose="02020603050405020304" pitchFamily="18" charset="0"/>
              </a:rPr>
              <a:t>Surg</a:t>
            </a:r>
            <a:r>
              <a:rPr lang="nl-NL" sz="1800" dirty="0">
                <a:effectLst/>
                <a:latin typeface="Times New Roman" panose="02020603050405020304" pitchFamily="18" charset="0"/>
                <a:ea typeface="Times New Roman" panose="02020603050405020304" pitchFamily="18" charset="0"/>
              </a:rPr>
              <a:t>. 2023;149(3):212-22. </a:t>
            </a:r>
            <a:r>
              <a:rPr lang="en-US" dirty="0">
                <a:hlinkClick r:id="rId4"/>
              </a:rPr>
              <a:t>Association of Genetic Diagnoses for Childhood-Onset Hearing Loss With Cochlear Implant Outcomes - PMC (nih.gov)</a:t>
            </a:r>
            <a:endParaRPr lang="nl-NL" dirty="0"/>
          </a:p>
        </p:txBody>
      </p:sp>
      <p:sp>
        <p:nvSpPr>
          <p:cNvPr id="4" name="Tijdelijke aanduiding voor dianummer 3"/>
          <p:cNvSpPr>
            <a:spLocks noGrp="1"/>
          </p:cNvSpPr>
          <p:nvPr>
            <p:ph type="sldNum" sz="quarter" idx="5"/>
          </p:nvPr>
        </p:nvSpPr>
        <p:spPr/>
        <p:txBody>
          <a:bodyPr/>
          <a:lstStyle/>
          <a:p>
            <a:fld id="{606A3D4D-4122-478E-9C3D-29D341ABB87A}" type="slidenum">
              <a:rPr lang="nl-NL" smtClean="0"/>
              <a:t>40</a:t>
            </a:fld>
            <a:endParaRPr lang="nl-NL"/>
          </a:p>
        </p:txBody>
      </p:sp>
    </p:spTree>
    <p:extLst>
      <p:ext uri="{BB962C8B-B14F-4D97-AF65-F5344CB8AC3E}">
        <p14:creationId xmlns:p14="http://schemas.microsoft.com/office/powerpoint/2010/main" val="3513624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A3D4D-4122-478E-9C3D-29D341ABB87A}" type="slidenum">
              <a:rPr lang="nl-NL" smtClean="0"/>
              <a:t>41</a:t>
            </a:fld>
            <a:endParaRPr lang="nl-NL"/>
          </a:p>
        </p:txBody>
      </p:sp>
    </p:spTree>
    <p:extLst>
      <p:ext uri="{BB962C8B-B14F-4D97-AF65-F5344CB8AC3E}">
        <p14:creationId xmlns:p14="http://schemas.microsoft.com/office/powerpoint/2010/main" val="3316329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3D84399-F40B-4DB0-93A9-44C92384CE08}" type="slidenum">
              <a:rPr lang="nl-NL" smtClean="0"/>
              <a:t>42</a:t>
            </a:fld>
            <a:endParaRPr lang="nl-NL"/>
          </a:p>
        </p:txBody>
      </p:sp>
    </p:spTree>
    <p:extLst>
      <p:ext uri="{BB962C8B-B14F-4D97-AF65-F5344CB8AC3E}">
        <p14:creationId xmlns:p14="http://schemas.microsoft.com/office/powerpoint/2010/main" val="666694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3D84399-F40B-4DB0-93A9-44C92384CE08}" type="slidenum">
              <a:rPr lang="nl-NL" smtClean="0"/>
              <a:t>43</a:t>
            </a:fld>
            <a:endParaRPr lang="nl-NL"/>
          </a:p>
        </p:txBody>
      </p:sp>
    </p:spTree>
    <p:extLst>
      <p:ext uri="{BB962C8B-B14F-4D97-AF65-F5344CB8AC3E}">
        <p14:creationId xmlns:p14="http://schemas.microsoft.com/office/powerpoint/2010/main" val="3295828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A3D4D-4122-478E-9C3D-29D341ABB87A}" type="slidenum">
              <a:rPr lang="nl-NL" smtClean="0"/>
              <a:t>44</a:t>
            </a:fld>
            <a:endParaRPr lang="nl-NL"/>
          </a:p>
        </p:txBody>
      </p:sp>
    </p:spTree>
    <p:extLst>
      <p:ext uri="{BB962C8B-B14F-4D97-AF65-F5344CB8AC3E}">
        <p14:creationId xmlns:p14="http://schemas.microsoft.com/office/powerpoint/2010/main" val="3506206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A3D4D-4122-478E-9C3D-29D341ABB87A}" type="slidenum">
              <a:rPr lang="nl-NL" smtClean="0"/>
              <a:t>45</a:t>
            </a:fld>
            <a:endParaRPr lang="nl-NL"/>
          </a:p>
        </p:txBody>
      </p:sp>
    </p:spTree>
    <p:extLst>
      <p:ext uri="{BB962C8B-B14F-4D97-AF65-F5344CB8AC3E}">
        <p14:creationId xmlns:p14="http://schemas.microsoft.com/office/powerpoint/2010/main" val="647116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A3D4D-4122-478E-9C3D-29D341ABB87A}" type="slidenum">
              <a:rPr lang="nl-NL" smtClean="0"/>
              <a:t>46</a:t>
            </a:fld>
            <a:endParaRPr lang="nl-NL"/>
          </a:p>
        </p:txBody>
      </p:sp>
    </p:spTree>
    <p:extLst>
      <p:ext uri="{BB962C8B-B14F-4D97-AF65-F5344CB8AC3E}">
        <p14:creationId xmlns:p14="http://schemas.microsoft.com/office/powerpoint/2010/main" val="3315478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A3D4D-4122-478E-9C3D-29D341ABB87A}" type="slidenum">
              <a:rPr lang="nl-NL" smtClean="0"/>
              <a:t>47</a:t>
            </a:fld>
            <a:endParaRPr lang="nl-NL"/>
          </a:p>
        </p:txBody>
      </p:sp>
    </p:spTree>
    <p:extLst>
      <p:ext uri="{BB962C8B-B14F-4D97-AF65-F5344CB8AC3E}">
        <p14:creationId xmlns:p14="http://schemas.microsoft.com/office/powerpoint/2010/main" val="1796292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 </a:t>
            </a:r>
            <a:r>
              <a:rPr lang="en-US" dirty="0"/>
              <a:t>Tucker B, Chen Y-S, Shin T, Cabrera E, Booth K, Nelson R. Insights into the pathobiology of tmprss3-related hearing loss and implications for cochlear implant patients with TMPRSS3 Mutations. 2021.</a:t>
            </a:r>
          </a:p>
          <a:p>
            <a:r>
              <a:rPr lang="en-US" dirty="0"/>
              <a:t>14: </a:t>
            </a:r>
            <a:r>
              <a:rPr lang="nl-NL" dirty="0"/>
              <a:t>Chen YS, </a:t>
            </a:r>
            <a:r>
              <a:rPr lang="nl-NL" dirty="0" err="1"/>
              <a:t>Cabrera</a:t>
            </a:r>
            <a:r>
              <a:rPr lang="nl-NL" dirty="0"/>
              <a:t> E, Tucker BJ, </a:t>
            </a:r>
            <a:r>
              <a:rPr lang="nl-NL" dirty="0" err="1"/>
              <a:t>Shin</a:t>
            </a:r>
            <a:r>
              <a:rPr lang="nl-NL" dirty="0"/>
              <a:t> TJ, </a:t>
            </a:r>
            <a:r>
              <a:rPr lang="nl-NL" dirty="0" err="1"/>
              <a:t>Moawad</a:t>
            </a:r>
            <a:r>
              <a:rPr lang="nl-NL" dirty="0"/>
              <a:t> JV, Totten DJ, et al. TMPRSS3 </a:t>
            </a:r>
            <a:r>
              <a:rPr lang="nl-NL" dirty="0" err="1"/>
              <a:t>expression</a:t>
            </a:r>
            <a:r>
              <a:rPr lang="nl-NL" dirty="0"/>
              <a:t> is </a:t>
            </a:r>
            <a:r>
              <a:rPr lang="nl-NL" dirty="0" err="1"/>
              <a:t>limited</a:t>
            </a:r>
            <a:r>
              <a:rPr lang="nl-NL" dirty="0"/>
              <a:t> in </a:t>
            </a:r>
            <a:r>
              <a:rPr lang="nl-NL" dirty="0" err="1"/>
              <a:t>spiral</a:t>
            </a:r>
            <a:r>
              <a:rPr lang="nl-NL" dirty="0"/>
              <a:t> ganglion neurons: </a:t>
            </a:r>
            <a:r>
              <a:rPr lang="nl-NL" dirty="0" err="1"/>
              <a:t>implication</a:t>
            </a:r>
            <a:r>
              <a:rPr lang="nl-NL" dirty="0"/>
              <a:t> </a:t>
            </a:r>
            <a:r>
              <a:rPr lang="nl-NL" dirty="0" err="1"/>
              <a:t>for</a:t>
            </a:r>
            <a:r>
              <a:rPr lang="nl-NL" dirty="0"/>
              <a:t> </a:t>
            </a:r>
            <a:r>
              <a:rPr lang="nl-NL" dirty="0" err="1"/>
              <a:t>successful</a:t>
            </a:r>
            <a:r>
              <a:rPr lang="nl-NL" dirty="0"/>
              <a:t> </a:t>
            </a:r>
            <a:r>
              <a:rPr lang="nl-NL" dirty="0" err="1"/>
              <a:t>cochlear</a:t>
            </a:r>
            <a:r>
              <a:rPr lang="nl-NL" dirty="0"/>
              <a:t> </a:t>
            </a:r>
            <a:r>
              <a:rPr lang="nl-NL" dirty="0" err="1"/>
              <a:t>implantation</a:t>
            </a:r>
            <a:r>
              <a:rPr lang="nl-NL" dirty="0"/>
              <a:t>. J </a:t>
            </a:r>
            <a:r>
              <a:rPr lang="nl-NL" dirty="0" err="1"/>
              <a:t>Med</a:t>
            </a:r>
            <a:r>
              <a:rPr lang="nl-NL" dirty="0"/>
              <a:t> Genet. 2022;59:1219–26.</a:t>
            </a:r>
            <a:endParaRPr lang="en-US" dirty="0"/>
          </a:p>
          <a:p>
            <a:r>
              <a:rPr lang="en-US" dirty="0"/>
              <a:t>26: </a:t>
            </a:r>
            <a:r>
              <a:rPr lang="nl-NL" dirty="0" err="1"/>
              <a:t>Nishio</a:t>
            </a:r>
            <a:r>
              <a:rPr lang="nl-NL" dirty="0"/>
              <a:t> SY, </a:t>
            </a:r>
            <a:r>
              <a:rPr lang="nl-NL" dirty="0" err="1"/>
              <a:t>Takumi</a:t>
            </a:r>
            <a:r>
              <a:rPr lang="nl-NL" dirty="0"/>
              <a:t> Y, </a:t>
            </a:r>
            <a:r>
              <a:rPr lang="nl-NL" dirty="0" err="1"/>
              <a:t>Usami</a:t>
            </a:r>
            <a:r>
              <a:rPr lang="nl-NL" dirty="0"/>
              <a:t> SI. Laser-</a:t>
            </a:r>
            <a:r>
              <a:rPr lang="nl-NL" dirty="0" err="1"/>
              <a:t>capture</a:t>
            </a:r>
            <a:r>
              <a:rPr lang="nl-NL" dirty="0"/>
              <a:t> micro </a:t>
            </a:r>
            <a:r>
              <a:rPr lang="nl-NL" dirty="0" err="1"/>
              <a:t>dissection</a:t>
            </a:r>
            <a:r>
              <a:rPr lang="nl-NL" dirty="0"/>
              <a:t> </a:t>
            </a:r>
            <a:r>
              <a:rPr lang="nl-NL" dirty="0" err="1"/>
              <a:t>combined</a:t>
            </a:r>
            <a:r>
              <a:rPr lang="nl-NL" dirty="0"/>
              <a:t> </a:t>
            </a:r>
            <a:r>
              <a:rPr lang="nl-NL" dirty="0" err="1"/>
              <a:t>with</a:t>
            </a:r>
            <a:r>
              <a:rPr lang="nl-NL" dirty="0"/>
              <a:t> next-</a:t>
            </a:r>
            <a:r>
              <a:rPr lang="nl-NL" dirty="0" err="1"/>
              <a:t>generation</a:t>
            </a:r>
            <a:r>
              <a:rPr lang="nl-NL" dirty="0"/>
              <a:t> </a:t>
            </a:r>
            <a:r>
              <a:rPr lang="nl-NL" dirty="0" err="1"/>
              <a:t>sequencing</a:t>
            </a:r>
            <a:r>
              <a:rPr lang="nl-NL" dirty="0"/>
              <a:t> analysis of </a:t>
            </a:r>
            <a:r>
              <a:rPr lang="nl-NL" dirty="0" err="1"/>
              <a:t>cell</a:t>
            </a:r>
            <a:r>
              <a:rPr lang="nl-NL" dirty="0"/>
              <a:t> type-</a:t>
            </a:r>
            <a:r>
              <a:rPr lang="nl-NL" dirty="0" err="1"/>
              <a:t>specifc</a:t>
            </a:r>
            <a:r>
              <a:rPr lang="nl-NL" dirty="0"/>
              <a:t> </a:t>
            </a:r>
            <a:r>
              <a:rPr lang="nl-NL" dirty="0" err="1"/>
              <a:t>deafness</a:t>
            </a:r>
            <a:r>
              <a:rPr lang="nl-NL" dirty="0"/>
              <a:t> gene </a:t>
            </a:r>
            <a:r>
              <a:rPr lang="nl-NL" dirty="0" err="1"/>
              <a:t>expression</a:t>
            </a:r>
            <a:r>
              <a:rPr lang="nl-NL" dirty="0"/>
              <a:t> in </a:t>
            </a:r>
            <a:r>
              <a:rPr lang="nl-NL" dirty="0" err="1"/>
              <a:t>the</a:t>
            </a:r>
            <a:r>
              <a:rPr lang="nl-NL" dirty="0"/>
              <a:t> mouse cochlea. </a:t>
            </a:r>
            <a:r>
              <a:rPr lang="nl-NL" dirty="0" err="1"/>
              <a:t>Hear</a:t>
            </a:r>
            <a:r>
              <a:rPr lang="nl-NL" dirty="0"/>
              <a:t> </a:t>
            </a:r>
            <a:r>
              <a:rPr lang="nl-NL" dirty="0" err="1"/>
              <a:t>Res</a:t>
            </a:r>
            <a:r>
              <a:rPr lang="nl-NL" dirty="0"/>
              <a:t>. 2017;348:87–97</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06A3D4D-4122-478E-9C3D-29D341ABB87A}" type="slidenum">
              <a:rPr lang="nl-NL" smtClean="0"/>
              <a:t>49</a:t>
            </a:fld>
            <a:endParaRPr lang="nl-NL"/>
          </a:p>
        </p:txBody>
      </p:sp>
    </p:spTree>
    <p:extLst>
      <p:ext uri="{BB962C8B-B14F-4D97-AF65-F5344CB8AC3E}">
        <p14:creationId xmlns:p14="http://schemas.microsoft.com/office/powerpoint/2010/main" val="1625956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3D84399-F40B-4DB0-93A9-44C92384CE08}" type="slidenum">
              <a:rPr lang="nl-NL" smtClean="0"/>
              <a:t>50</a:t>
            </a:fld>
            <a:endParaRPr lang="nl-NL"/>
          </a:p>
        </p:txBody>
      </p:sp>
    </p:spTree>
    <p:extLst>
      <p:ext uri="{BB962C8B-B14F-4D97-AF65-F5344CB8AC3E}">
        <p14:creationId xmlns:p14="http://schemas.microsoft.com/office/powerpoint/2010/main" val="39275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E0E0E"/>
                </a:solidFill>
                <a:effectLst/>
                <a:latin typeface=".SF NS"/>
              </a:rPr>
              <a:t>• </a:t>
            </a:r>
            <a:r>
              <a:rPr lang="en-US" b="1" dirty="0">
                <a:solidFill>
                  <a:srgbClr val="0E0E0E"/>
                </a:solidFill>
                <a:effectLst/>
                <a:latin typeface=".SF NS"/>
              </a:rPr>
              <a:t>Therapeutic Pipeline:</a:t>
            </a:r>
            <a:r>
              <a:rPr lang="en-US" dirty="0">
                <a:solidFill>
                  <a:srgbClr val="0E0E0E"/>
                </a:solidFill>
                <a:effectLst/>
                <a:latin typeface=".SF NS"/>
              </a:rPr>
              <a:t> Overview of developments in 2021</a:t>
            </a: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6</a:t>
            </a:fld>
            <a:endParaRPr lang="nl-NL"/>
          </a:p>
        </p:txBody>
      </p:sp>
    </p:spTree>
    <p:extLst>
      <p:ext uri="{BB962C8B-B14F-4D97-AF65-F5344CB8AC3E}">
        <p14:creationId xmlns:p14="http://schemas.microsoft.com/office/powerpoint/2010/main" val="2756744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A3D4D-4122-478E-9C3D-29D341ABB87A}" type="slidenum">
              <a:rPr lang="nl-NL" smtClean="0"/>
              <a:t>51</a:t>
            </a:fld>
            <a:endParaRPr lang="nl-NL"/>
          </a:p>
        </p:txBody>
      </p:sp>
    </p:spTree>
    <p:extLst>
      <p:ext uri="{BB962C8B-B14F-4D97-AF65-F5344CB8AC3E}">
        <p14:creationId xmlns:p14="http://schemas.microsoft.com/office/powerpoint/2010/main" val="1617005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3F2E-C462-0312-03EA-753034016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CCCC1-2A85-217A-D23C-0642849CD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D0D49-C0E0-654F-060F-51AF516B4D48}"/>
              </a:ext>
            </a:extLst>
          </p:cNvPr>
          <p:cNvSpPr>
            <a:spLocks noGrp="1"/>
          </p:cNvSpPr>
          <p:nvPr>
            <p:ph type="body" idx="1"/>
          </p:nvPr>
        </p:nvSpPr>
        <p:spPr/>
        <p:txBody>
          <a:bodyPr/>
          <a:lstStyle/>
          <a:p>
            <a:r>
              <a:rPr lang="nl-NL" dirty="0"/>
              <a:t>Belang: van data moeten we de informatie extraheren om daarmee kennis, inzicht en wijsheid te </a:t>
            </a:r>
            <a:r>
              <a:rPr lang="nl-NL" dirty="0" err="1"/>
              <a:t>creeeren</a:t>
            </a:r>
            <a:r>
              <a:rPr lang="nl-NL" dirty="0"/>
              <a:t>. Natuurlijk moeten we kritisch zijn op de inzichten om complottheorieën te voorkomen</a:t>
            </a:r>
          </a:p>
          <a:p>
            <a:r>
              <a:rPr lang="nl-NL" dirty="0"/>
              <a:t>Dit verhaal gaat over het gehoor en de complexe machinerie van het binnenoor, een orgaan dat diep gelegen verborgen blijft en dat lastig te bestuderen is</a:t>
            </a:r>
            <a:endParaRPr lang="en-NL" dirty="0"/>
          </a:p>
        </p:txBody>
      </p:sp>
      <p:sp>
        <p:nvSpPr>
          <p:cNvPr id="4" name="Slide Number Placeholder 3">
            <a:extLst>
              <a:ext uri="{FF2B5EF4-FFF2-40B4-BE49-F238E27FC236}">
                <a16:creationId xmlns:a16="http://schemas.microsoft.com/office/drawing/2014/main" id="{5A23A24E-93A8-EC84-3AA2-EFE3684990A9}"/>
              </a:ext>
            </a:extLst>
          </p:cNvPr>
          <p:cNvSpPr>
            <a:spLocks noGrp="1"/>
          </p:cNvSpPr>
          <p:nvPr>
            <p:ph type="sldNum" sz="quarter" idx="5"/>
          </p:nvPr>
        </p:nvSpPr>
        <p:spPr/>
        <p:txBody>
          <a:bodyPr/>
          <a:lstStyle/>
          <a:p>
            <a:pPr>
              <a:defRPr/>
            </a:pPr>
            <a:fld id="{50B4D49C-1ABC-40CC-907D-6DCCE150B73C}" type="slidenum">
              <a:rPr lang="nl-NL" smtClean="0"/>
              <a:pPr>
                <a:defRPr/>
              </a:pPr>
              <a:t>58</a:t>
            </a:fld>
            <a:endParaRPr lang="nl-NL"/>
          </a:p>
        </p:txBody>
      </p:sp>
    </p:spTree>
    <p:extLst>
      <p:ext uri="{BB962C8B-B14F-4D97-AF65-F5344CB8AC3E}">
        <p14:creationId xmlns:p14="http://schemas.microsoft.com/office/powerpoint/2010/main" val="123736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a:t>
            </a:r>
            <a:r>
              <a:rPr lang="en-GB" dirty="0" err="1"/>
              <a:t>taart</a:t>
            </a:r>
            <a:r>
              <a:rPr lang="en-GB" dirty="0"/>
              <a:t> laten ze de </a:t>
            </a:r>
            <a:r>
              <a:rPr lang="en-GB" dirty="0" err="1"/>
              <a:t>verschillende</a:t>
            </a:r>
            <a:r>
              <a:rPr lang="en-GB" dirty="0"/>
              <a:t> </a:t>
            </a:r>
            <a:r>
              <a:rPr lang="en-GB" dirty="0" err="1"/>
              <a:t>toepassingsgebieden</a:t>
            </a:r>
            <a:r>
              <a:rPr lang="en-GB" dirty="0"/>
              <a:t> </a:t>
            </a:r>
            <a:r>
              <a:rPr lang="en-GB" dirty="0" err="1"/>
              <a:t>zien</a:t>
            </a:r>
            <a:r>
              <a:rPr lang="en-GB" dirty="0"/>
              <a:t>. </a:t>
            </a:r>
            <a:r>
              <a:rPr lang="en-GB" dirty="0" err="1"/>
              <a:t>Denk</a:t>
            </a:r>
            <a:r>
              <a:rPr lang="en-GB" dirty="0"/>
              <a:t> </a:t>
            </a:r>
            <a:r>
              <a:rPr lang="en-GB" dirty="0" err="1"/>
              <a:t>aan</a:t>
            </a:r>
            <a:r>
              <a:rPr lang="en-GB" dirty="0"/>
              <a:t>: </a:t>
            </a:r>
            <a:r>
              <a:rPr lang="en-GB" dirty="0" err="1"/>
              <a:t>plotsdoofheid</a:t>
            </a:r>
            <a:r>
              <a:rPr lang="en-GB" dirty="0"/>
              <a:t>, </a:t>
            </a:r>
            <a:r>
              <a:rPr lang="en-GB" dirty="0" err="1"/>
              <a:t>lawaaidoofheid</a:t>
            </a:r>
            <a:r>
              <a:rPr lang="en-GB" dirty="0"/>
              <a:t>, </a:t>
            </a:r>
            <a:r>
              <a:rPr lang="en-GB" dirty="0" err="1"/>
              <a:t>presbyacusis</a:t>
            </a:r>
            <a:r>
              <a:rPr lang="en-GB" dirty="0"/>
              <a:t>, tinnitus, </a:t>
            </a:r>
            <a:r>
              <a:rPr lang="en-GB" dirty="0" err="1"/>
              <a:t>meniere</a:t>
            </a:r>
            <a:r>
              <a:rPr lang="en-GB" dirty="0"/>
              <a:t>, drug-induced </a:t>
            </a:r>
            <a:r>
              <a:rPr lang="en-GB" dirty="0" err="1"/>
              <a:t>gehoorverlies</a:t>
            </a:r>
            <a:r>
              <a:rPr lang="en-GB" dirty="0"/>
              <a:t> </a:t>
            </a:r>
            <a:r>
              <a:rPr lang="en-GB" dirty="0" err="1"/>
              <a:t>en</a:t>
            </a:r>
            <a:r>
              <a:rPr lang="en-GB" dirty="0"/>
              <a:t> </a:t>
            </a:r>
            <a:r>
              <a:rPr lang="en-GB" dirty="0" err="1"/>
              <a:t>monogene</a:t>
            </a:r>
            <a:r>
              <a:rPr lang="en-GB" dirty="0"/>
              <a:t> </a:t>
            </a:r>
            <a:r>
              <a:rPr lang="en-GB" dirty="0" err="1"/>
              <a:t>vormen</a:t>
            </a:r>
            <a:r>
              <a:rPr lang="en-GB" dirty="0"/>
              <a:t> van </a:t>
            </a:r>
            <a:r>
              <a:rPr lang="en-GB" dirty="0" err="1"/>
              <a:t>gehoorverlies</a:t>
            </a:r>
            <a:r>
              <a:rPr lang="en-GB" dirty="0"/>
              <a:t>. De </a:t>
            </a:r>
            <a:r>
              <a:rPr lang="en-GB" dirty="0" err="1"/>
              <a:t>producten</a:t>
            </a:r>
            <a:r>
              <a:rPr lang="en-GB" dirty="0"/>
              <a:t> </a:t>
            </a:r>
            <a:r>
              <a:rPr lang="en-GB" dirty="0" err="1"/>
              <a:t>dichtbij</a:t>
            </a:r>
            <a:r>
              <a:rPr lang="en-GB" dirty="0"/>
              <a:t> het centrum </a:t>
            </a:r>
            <a:r>
              <a:rPr lang="en-GB" dirty="0" err="1"/>
              <a:t>zijn</a:t>
            </a:r>
            <a:r>
              <a:rPr lang="en-GB" dirty="0"/>
              <a:t> </a:t>
            </a:r>
            <a:r>
              <a:rPr lang="en-GB" dirty="0" err="1"/>
              <a:t>ook</a:t>
            </a:r>
            <a:r>
              <a:rPr lang="en-GB" dirty="0"/>
              <a:t> het </a:t>
            </a:r>
            <a:r>
              <a:rPr lang="en-GB" dirty="0" err="1"/>
              <a:t>dichtst</a:t>
            </a:r>
            <a:r>
              <a:rPr lang="en-GB" dirty="0"/>
              <a:t> </a:t>
            </a:r>
            <a:r>
              <a:rPr lang="en-GB" dirty="0" err="1"/>
              <a:t>bij</a:t>
            </a:r>
            <a:r>
              <a:rPr lang="en-GB" dirty="0"/>
              <a:t> </a:t>
            </a:r>
            <a:r>
              <a:rPr lang="en-GB" dirty="0" err="1"/>
              <a:t>klinische</a:t>
            </a:r>
            <a:r>
              <a:rPr lang="en-GB" dirty="0"/>
              <a:t> </a:t>
            </a:r>
            <a:r>
              <a:rPr lang="en-GB" dirty="0" err="1"/>
              <a:t>toepassing</a:t>
            </a:r>
            <a:r>
              <a:rPr lang="en-GB" dirty="0"/>
              <a:t> </a:t>
            </a:r>
            <a:r>
              <a:rPr lang="en-GB" dirty="0" err="1"/>
              <a:t>en</a:t>
            </a:r>
            <a:r>
              <a:rPr lang="en-GB" dirty="0"/>
              <a:t> </a:t>
            </a:r>
            <a:r>
              <a:rPr lang="en-GB" dirty="0" err="1"/>
              <a:t>vrijgave</a:t>
            </a:r>
            <a:r>
              <a:rPr lang="en-GB" dirty="0"/>
              <a:t> op de </a:t>
            </a:r>
            <a:r>
              <a:rPr lang="en-GB" dirty="0" err="1"/>
              <a:t>markt</a:t>
            </a:r>
            <a:r>
              <a:rPr lang="en-GB" dirty="0"/>
              <a:t> </a:t>
            </a:r>
            <a:r>
              <a:rPr lang="en-GB" dirty="0" err="1"/>
              <a:t>na</a:t>
            </a:r>
            <a:r>
              <a:rPr lang="en-GB" dirty="0"/>
              <a:t> </a:t>
            </a:r>
            <a:r>
              <a:rPr lang="en-GB" dirty="0" err="1"/>
              <a:t>bewezen</a:t>
            </a:r>
            <a:r>
              <a:rPr lang="en-GB" dirty="0"/>
              <a:t> </a:t>
            </a:r>
            <a:r>
              <a:rPr lang="en-GB" dirty="0" err="1"/>
              <a:t>effectiviteit</a:t>
            </a:r>
            <a:r>
              <a:rPr lang="en-GB" dirty="0"/>
              <a:t>. Van </a:t>
            </a:r>
            <a:r>
              <a:rPr lang="en-GB" dirty="0" err="1"/>
              <a:t>deze</a:t>
            </a:r>
            <a:r>
              <a:rPr lang="en-GB" dirty="0"/>
              <a:t> </a:t>
            </a:r>
            <a:r>
              <a:rPr lang="en-GB" dirty="0" err="1"/>
              <a:t>bespreek</a:t>
            </a:r>
            <a:r>
              <a:rPr lang="en-GB" dirty="0"/>
              <a:t> </a:t>
            </a:r>
            <a:r>
              <a:rPr lang="en-GB" dirty="0" err="1"/>
              <a:t>ik</a:t>
            </a:r>
            <a:r>
              <a:rPr lang="en-GB" dirty="0"/>
              <a:t> twee </a:t>
            </a:r>
            <a:r>
              <a:rPr lang="en-GB" dirty="0" err="1"/>
              <a:t>voorbeelden</a:t>
            </a:r>
            <a:r>
              <a:rPr lang="en-GB" dirty="0"/>
              <a:t> </a:t>
            </a:r>
            <a:r>
              <a:rPr lang="en-GB" dirty="0" err="1"/>
              <a:t>uit</a:t>
            </a:r>
            <a:r>
              <a:rPr lang="en-GB" dirty="0"/>
              <a:t> de </a:t>
            </a:r>
            <a:r>
              <a:rPr lang="en-GB" dirty="0" err="1"/>
              <a:t>bovenste</a:t>
            </a:r>
            <a:r>
              <a:rPr lang="en-GB" dirty="0"/>
              <a:t> punt, acquired HL, sudden HL.</a:t>
            </a:r>
          </a:p>
          <a:p>
            <a:endParaRPr lang="en-GB" dirty="0"/>
          </a:p>
          <a:p>
            <a:endParaRPr lang="en-GB" dirty="0"/>
          </a:p>
          <a:p>
            <a:endParaRPr lang="en-GB" dirty="0"/>
          </a:p>
          <a:p>
            <a:r>
              <a:rPr lang="en-GB" dirty="0"/>
              <a:t>Phase 1: 7 + many in development</a:t>
            </a:r>
          </a:p>
          <a:p>
            <a:r>
              <a:rPr lang="en-GB" dirty="0"/>
              <a:t>P</a:t>
            </a:r>
            <a:r>
              <a:rPr lang="en-NL"/>
              <a:t>hase 2: 11</a:t>
            </a:r>
          </a:p>
          <a:p>
            <a:endParaRPr lang="en-NL"/>
          </a:p>
          <a:p>
            <a:r>
              <a:rPr lang="en-NL"/>
              <a:t>B</a:t>
            </a:r>
            <a:r>
              <a:rPr lang="en-GB" dirty="0"/>
              <a:t>l</a:t>
            </a:r>
            <a:r>
              <a:rPr lang="en-NL"/>
              <a:t>ue: examples on treatment of sudden hearing loss or ARHL</a:t>
            </a:r>
          </a:p>
          <a:p>
            <a:r>
              <a:rPr lang="en-NL"/>
              <a:t>Red: notable examples on our own efforts (phase1/2) + gene therapy</a:t>
            </a:r>
          </a:p>
          <a:p>
            <a:r>
              <a:rPr lang="en-NL"/>
              <a:t>Honourable mentions: ENT pre-clinical and phase 1/2 on Usher/DFNA9 </a:t>
            </a: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7</a:t>
            </a:fld>
            <a:endParaRPr lang="nl-NL"/>
          </a:p>
        </p:txBody>
      </p:sp>
    </p:spTree>
    <p:extLst>
      <p:ext uri="{BB962C8B-B14F-4D97-AF65-F5344CB8AC3E}">
        <p14:creationId xmlns:p14="http://schemas.microsoft.com/office/powerpoint/2010/main" val="306672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8</a:t>
            </a:fld>
            <a:endParaRPr lang="nl-NL"/>
          </a:p>
        </p:txBody>
      </p:sp>
    </p:spTree>
    <p:extLst>
      <p:ext uri="{BB962C8B-B14F-4D97-AF65-F5344CB8AC3E}">
        <p14:creationId xmlns:p14="http://schemas.microsoft.com/office/powerpoint/2010/main" val="2304235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9</a:t>
            </a:fld>
            <a:endParaRPr lang="nl-NL"/>
          </a:p>
        </p:txBody>
      </p:sp>
    </p:spTree>
    <p:extLst>
      <p:ext uri="{BB962C8B-B14F-4D97-AF65-F5344CB8AC3E}">
        <p14:creationId xmlns:p14="http://schemas.microsoft.com/office/powerpoint/2010/main" val="58162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
            </a:r>
            <a:r>
              <a:rPr lang="en-NL"/>
              <a:t>in 10.40 youtube</a:t>
            </a:r>
            <a:endParaRPr lang="nl-NL" dirty="0"/>
          </a:p>
          <a:p>
            <a:r>
              <a:rPr lang="en-US" b="1" dirty="0">
                <a:solidFill>
                  <a:srgbClr val="0E0E0E"/>
                </a:solidFill>
                <a:effectLst/>
                <a:latin typeface=".SF NS"/>
              </a:rPr>
              <a:t>Target:</a:t>
            </a:r>
            <a:r>
              <a:rPr lang="en-US" dirty="0">
                <a:solidFill>
                  <a:srgbClr val="0E0E0E"/>
                </a:solidFill>
                <a:effectLst/>
                <a:latin typeface=".SF NS"/>
              </a:rPr>
              <a:t> Progenitor cell differentiation into hair cells</a:t>
            </a:r>
          </a:p>
          <a:p>
            <a:r>
              <a:rPr lang="en-US" b="1" dirty="0">
                <a:solidFill>
                  <a:srgbClr val="0E0E0E"/>
                </a:solidFill>
                <a:effectLst/>
                <a:latin typeface=".SF NS"/>
              </a:rPr>
              <a:t>Primary Outcomes:</a:t>
            </a:r>
            <a:r>
              <a:rPr lang="en-US" dirty="0">
                <a:solidFill>
                  <a:srgbClr val="0E0E0E"/>
                </a:solidFill>
                <a:effectLst/>
                <a:latin typeface=".SF NS"/>
              </a:rPr>
              <a:t> PTA and speech tests</a:t>
            </a:r>
          </a:p>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10</a:t>
            </a:fld>
            <a:endParaRPr lang="nl-NL"/>
          </a:p>
        </p:txBody>
      </p:sp>
    </p:spTree>
    <p:extLst>
      <p:ext uri="{BB962C8B-B14F-4D97-AF65-F5344CB8AC3E}">
        <p14:creationId xmlns:p14="http://schemas.microsoft.com/office/powerpoint/2010/main" val="333917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E0E0E"/>
                </a:solidFill>
                <a:effectLst/>
                <a:latin typeface=".SF NS"/>
              </a:rPr>
              <a:t>Results:</a:t>
            </a:r>
            <a:endParaRPr lang="en-US" dirty="0">
              <a:solidFill>
                <a:srgbClr val="0E0E0E"/>
              </a:solidFill>
              <a:effectLst/>
              <a:latin typeface=".SF NS"/>
            </a:endParaRPr>
          </a:p>
          <a:p>
            <a:r>
              <a:rPr lang="en-US" dirty="0">
                <a:solidFill>
                  <a:srgbClr val="0E0E0E"/>
                </a:solidFill>
                <a:effectLst/>
                <a:latin typeface=".SF NS"/>
              </a:rPr>
              <a:t>• No significant difference in PTA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E0E0E"/>
                </a:solidFill>
                <a:effectLst/>
                <a:latin typeface=".SF NS"/>
              </a:rPr>
              <a:t>• 10 dB improvement at 8 kHz (4 out of 15); </a:t>
            </a:r>
            <a:r>
              <a:rPr lang="en-NL"/>
              <a:t>(other frequencies: ns)</a:t>
            </a:r>
          </a:p>
          <a:p>
            <a:r>
              <a:rPr lang="en-US" dirty="0">
                <a:solidFill>
                  <a:srgbClr val="0E0E0E"/>
                </a:solidFill>
                <a:effectLst/>
                <a:latin typeface=".SF NS"/>
              </a:rPr>
              <a:t>• 35% improvement in speech understanding</a:t>
            </a:r>
          </a:p>
          <a:p>
            <a:endParaRPr lang="nl-NL" dirty="0"/>
          </a:p>
          <a:p>
            <a:r>
              <a:rPr lang="nl-NL" dirty="0"/>
              <a:t>FIG. 4. Hearing </a:t>
            </a:r>
            <a:r>
              <a:rPr lang="nl-NL" dirty="0" err="1"/>
              <a:t>improvement</a:t>
            </a:r>
            <a:r>
              <a:rPr lang="nl-NL" dirty="0"/>
              <a:t> in WR </a:t>
            </a:r>
            <a:r>
              <a:rPr lang="nl-NL" dirty="0" err="1"/>
              <a:t>and</a:t>
            </a:r>
            <a:r>
              <a:rPr lang="nl-NL" dirty="0"/>
              <a:t> WIN </a:t>
            </a:r>
            <a:r>
              <a:rPr lang="nl-NL" dirty="0" err="1"/>
              <a:t>from</a:t>
            </a:r>
            <a:r>
              <a:rPr lang="nl-NL" dirty="0"/>
              <a:t> a single </a:t>
            </a:r>
            <a:r>
              <a:rPr lang="nl-NL" dirty="0" err="1"/>
              <a:t>dose</a:t>
            </a:r>
            <a:r>
              <a:rPr lang="nl-NL" dirty="0"/>
              <a:t> of FX-322 in a </a:t>
            </a:r>
            <a:r>
              <a:rPr lang="nl-NL" dirty="0" err="1"/>
              <a:t>Phase</a:t>
            </a:r>
            <a:r>
              <a:rPr lang="nl-NL" dirty="0"/>
              <a:t> 1b </a:t>
            </a:r>
            <a:r>
              <a:rPr lang="nl-NL" dirty="0" err="1"/>
              <a:t>clinical</a:t>
            </a:r>
            <a:r>
              <a:rPr lang="nl-NL" dirty="0"/>
              <a:t> trial. A, A </a:t>
            </a:r>
            <a:r>
              <a:rPr lang="nl-NL" dirty="0" err="1"/>
              <a:t>bivariate</a:t>
            </a:r>
            <a:r>
              <a:rPr lang="nl-NL" dirty="0"/>
              <a:t> plot of Word </a:t>
            </a:r>
            <a:r>
              <a:rPr lang="nl-NL" dirty="0" err="1"/>
              <a:t>Recognition</a:t>
            </a:r>
            <a:r>
              <a:rPr lang="nl-NL" dirty="0"/>
              <a:t> in </a:t>
            </a:r>
            <a:r>
              <a:rPr lang="nl-NL" dirty="0" err="1"/>
              <a:t>Quiet</a:t>
            </a:r>
            <a:r>
              <a:rPr lang="nl-NL" dirty="0"/>
              <a:t> (WR) scores at </a:t>
            </a:r>
            <a:r>
              <a:rPr lang="nl-NL" b="1" dirty="0"/>
              <a:t>Baseline </a:t>
            </a:r>
            <a:r>
              <a:rPr lang="nl-NL" b="1" dirty="0" err="1"/>
              <a:t>and</a:t>
            </a:r>
            <a:r>
              <a:rPr lang="nl-NL" b="1" dirty="0"/>
              <a:t> Day 90</a:t>
            </a:r>
            <a:r>
              <a:rPr lang="nl-NL" dirty="0"/>
              <a:t>. Subjects </a:t>
            </a:r>
            <a:r>
              <a:rPr lang="nl-NL" dirty="0" err="1"/>
              <a:t>with</a:t>
            </a:r>
            <a:r>
              <a:rPr lang="nl-NL" dirty="0"/>
              <a:t> significant </a:t>
            </a:r>
            <a:r>
              <a:rPr lang="nl-NL" dirty="0" err="1"/>
              <a:t>improvements</a:t>
            </a:r>
            <a:r>
              <a:rPr lang="nl-NL" dirty="0"/>
              <a:t> </a:t>
            </a:r>
            <a:r>
              <a:rPr lang="nl-NL" dirty="0" err="1"/>
              <a:t>by</a:t>
            </a:r>
            <a:r>
              <a:rPr lang="nl-NL" dirty="0"/>
              <a:t> </a:t>
            </a:r>
            <a:r>
              <a:rPr lang="nl-NL" dirty="0" err="1"/>
              <a:t>falling</a:t>
            </a:r>
            <a:r>
              <a:rPr lang="nl-NL" dirty="0"/>
              <a:t> </a:t>
            </a:r>
            <a:r>
              <a:rPr lang="nl-NL" dirty="0" err="1"/>
              <a:t>outside</a:t>
            </a:r>
            <a:r>
              <a:rPr lang="nl-NL" dirty="0"/>
              <a:t> </a:t>
            </a:r>
            <a:r>
              <a:rPr lang="nl-NL" dirty="0" err="1"/>
              <a:t>the</a:t>
            </a:r>
            <a:r>
              <a:rPr lang="nl-NL" dirty="0"/>
              <a:t> 95% </a:t>
            </a:r>
            <a:r>
              <a:rPr lang="nl-NL" dirty="0" err="1"/>
              <a:t>confidence</a:t>
            </a:r>
            <a:r>
              <a:rPr lang="nl-NL" dirty="0"/>
              <a:t> interval (CI) are </a:t>
            </a:r>
            <a:r>
              <a:rPr lang="nl-NL" dirty="0" err="1"/>
              <a:t>numbered</a:t>
            </a:r>
            <a:r>
              <a:rPr lang="nl-NL" dirty="0"/>
              <a:t> </a:t>
            </a:r>
            <a:r>
              <a:rPr lang="nl-NL" dirty="0" err="1"/>
              <a:t>by</a:t>
            </a:r>
            <a:r>
              <a:rPr lang="nl-NL" dirty="0"/>
              <a:t> </a:t>
            </a:r>
            <a:r>
              <a:rPr lang="nl-NL" dirty="0" err="1"/>
              <a:t>their</a:t>
            </a:r>
            <a:r>
              <a:rPr lang="nl-NL" dirty="0"/>
              <a:t> </a:t>
            </a:r>
            <a:r>
              <a:rPr lang="nl-NL" dirty="0" err="1"/>
              <a:t>patient</a:t>
            </a:r>
            <a:r>
              <a:rPr lang="nl-NL" dirty="0"/>
              <a:t> </a:t>
            </a:r>
            <a:r>
              <a:rPr lang="nl-NL" dirty="0" err="1"/>
              <a:t>number</a:t>
            </a:r>
            <a:r>
              <a:rPr lang="nl-NL" dirty="0"/>
              <a:t>. </a:t>
            </a:r>
            <a:r>
              <a:rPr lang="nl-NL" dirty="0" err="1"/>
              <a:t>Four</a:t>
            </a:r>
            <a:r>
              <a:rPr lang="nl-NL" dirty="0"/>
              <a:t> FX-332-treated subjects </a:t>
            </a:r>
            <a:r>
              <a:rPr lang="nl-NL" dirty="0" err="1"/>
              <a:t>and</a:t>
            </a:r>
            <a:r>
              <a:rPr lang="nl-NL" dirty="0"/>
              <a:t> zero placebo-</a:t>
            </a:r>
            <a:r>
              <a:rPr lang="nl-NL" dirty="0" err="1"/>
              <a:t>treated</a:t>
            </a:r>
            <a:r>
              <a:rPr lang="nl-NL" dirty="0"/>
              <a:t> subjects </a:t>
            </a:r>
            <a:r>
              <a:rPr lang="nl-NL" dirty="0" err="1"/>
              <a:t>fall</a:t>
            </a:r>
            <a:r>
              <a:rPr lang="nl-NL" dirty="0"/>
              <a:t> </a:t>
            </a:r>
            <a:r>
              <a:rPr lang="nl-NL" dirty="0" err="1"/>
              <a:t>outside</a:t>
            </a:r>
            <a:r>
              <a:rPr lang="nl-NL" dirty="0"/>
              <a:t> of </a:t>
            </a:r>
            <a:r>
              <a:rPr lang="nl-NL" dirty="0" err="1"/>
              <a:t>the</a:t>
            </a:r>
            <a:r>
              <a:rPr lang="nl-NL" dirty="0"/>
              <a:t> 95% CI. B, FX-322 subjects </a:t>
            </a:r>
            <a:r>
              <a:rPr lang="nl-NL" dirty="0" err="1"/>
              <a:t>showed</a:t>
            </a:r>
            <a:r>
              <a:rPr lang="nl-NL" dirty="0"/>
              <a:t> </a:t>
            </a:r>
            <a:r>
              <a:rPr lang="nl-NL" b="1" dirty="0" err="1"/>
              <a:t>increased</a:t>
            </a:r>
            <a:r>
              <a:rPr lang="nl-NL" b="1" dirty="0"/>
              <a:t> WR scores </a:t>
            </a:r>
            <a:r>
              <a:rPr lang="nl-NL" b="1" dirty="0" err="1"/>
              <a:t>across</a:t>
            </a:r>
            <a:r>
              <a:rPr lang="nl-NL" b="1" dirty="0"/>
              <a:t> Days 15, 30, 60, </a:t>
            </a:r>
            <a:r>
              <a:rPr lang="nl-NL" b="1" dirty="0" err="1"/>
              <a:t>and</a:t>
            </a:r>
            <a:r>
              <a:rPr lang="nl-NL" b="1" dirty="0"/>
              <a:t> 90 </a:t>
            </a:r>
            <a:r>
              <a:rPr lang="nl-NL" b="1" dirty="0" err="1"/>
              <a:t>whereas</a:t>
            </a:r>
            <a:r>
              <a:rPr lang="nl-NL" b="1" dirty="0"/>
              <a:t> </a:t>
            </a:r>
            <a:r>
              <a:rPr lang="nl-NL" dirty="0" err="1"/>
              <a:t>the</a:t>
            </a:r>
            <a:r>
              <a:rPr lang="nl-NL" dirty="0"/>
              <a:t> placebo </a:t>
            </a:r>
            <a:r>
              <a:rPr lang="nl-NL" dirty="0" err="1"/>
              <a:t>group</a:t>
            </a:r>
            <a:r>
              <a:rPr lang="nl-NL" dirty="0"/>
              <a:t> </a:t>
            </a:r>
            <a:r>
              <a:rPr lang="nl-NL" dirty="0" err="1"/>
              <a:t>did</a:t>
            </a:r>
            <a:r>
              <a:rPr lang="nl-NL" dirty="0"/>
              <a:t> </a:t>
            </a:r>
            <a:r>
              <a:rPr lang="nl-NL" dirty="0" err="1"/>
              <a:t>not</a:t>
            </a:r>
            <a:r>
              <a:rPr lang="nl-NL" dirty="0"/>
              <a:t> </a:t>
            </a:r>
            <a:r>
              <a:rPr lang="nl-NL" dirty="0" err="1"/>
              <a:t>improve</a:t>
            </a:r>
            <a:r>
              <a:rPr lang="nl-NL" dirty="0"/>
              <a:t>; (2-tailed </a:t>
            </a:r>
            <a:r>
              <a:rPr lang="nl-NL" dirty="0" err="1"/>
              <a:t>pairwise</a:t>
            </a:r>
            <a:r>
              <a:rPr lang="nl-NL" dirty="0"/>
              <a:t> </a:t>
            </a:r>
            <a:r>
              <a:rPr lang="nl-NL" dirty="0" err="1"/>
              <a:t>comparison</a:t>
            </a:r>
            <a:r>
              <a:rPr lang="nl-NL" dirty="0"/>
              <a:t> of </a:t>
            </a:r>
            <a:r>
              <a:rPr lang="nl-NL" dirty="0" err="1"/>
              <a:t>adjusted</a:t>
            </a:r>
            <a:r>
              <a:rPr lang="nl-NL" dirty="0"/>
              <a:t> means </a:t>
            </a:r>
            <a:r>
              <a:rPr lang="nl-NL" dirty="0" err="1"/>
              <a:t>between</a:t>
            </a:r>
            <a:r>
              <a:rPr lang="nl-NL" dirty="0"/>
              <a:t> treatment </a:t>
            </a:r>
            <a:r>
              <a:rPr lang="nl-NL" dirty="0" err="1"/>
              <a:t>groups</a:t>
            </a:r>
            <a:r>
              <a:rPr lang="nl-NL" dirty="0"/>
              <a:t> </a:t>
            </a:r>
            <a:r>
              <a:rPr lang="nl-NL" dirty="0" err="1"/>
              <a:t>averaged</a:t>
            </a:r>
            <a:r>
              <a:rPr lang="nl-NL" dirty="0"/>
              <a:t> </a:t>
            </a:r>
            <a:r>
              <a:rPr lang="nl-NL" dirty="0" err="1"/>
              <a:t>across</a:t>
            </a:r>
            <a:r>
              <a:rPr lang="nl-NL" dirty="0"/>
              <a:t> </a:t>
            </a:r>
            <a:r>
              <a:rPr lang="nl-NL" dirty="0" err="1"/>
              <a:t>all</a:t>
            </a:r>
            <a:r>
              <a:rPr lang="nl-NL" dirty="0"/>
              <a:t> time </a:t>
            </a:r>
            <a:r>
              <a:rPr lang="nl-NL" dirty="0" err="1"/>
              <a:t>periods</a:t>
            </a:r>
            <a:r>
              <a:rPr lang="nl-NL" dirty="0"/>
              <a:t>, SE, p 1⁄4 0.029). C, </a:t>
            </a:r>
            <a:r>
              <a:rPr lang="nl-NL" dirty="0" err="1"/>
              <a:t>Psychometric</a:t>
            </a:r>
            <a:r>
              <a:rPr lang="nl-NL" dirty="0"/>
              <a:t> </a:t>
            </a:r>
            <a:r>
              <a:rPr lang="nl-NL" dirty="0" err="1"/>
              <a:t>functions</a:t>
            </a:r>
            <a:r>
              <a:rPr lang="nl-NL" dirty="0"/>
              <a:t> </a:t>
            </a:r>
            <a:r>
              <a:rPr lang="nl-NL" dirty="0" err="1"/>
              <a:t>for</a:t>
            </a:r>
            <a:r>
              <a:rPr lang="nl-NL" dirty="0"/>
              <a:t> </a:t>
            </a:r>
            <a:r>
              <a:rPr lang="nl-NL" dirty="0" err="1"/>
              <a:t>words</a:t>
            </a:r>
            <a:r>
              <a:rPr lang="nl-NL" dirty="0"/>
              <a:t>-in-</a:t>
            </a:r>
            <a:r>
              <a:rPr lang="nl-NL" dirty="0" err="1"/>
              <a:t>noise</a:t>
            </a:r>
            <a:r>
              <a:rPr lang="nl-NL" dirty="0"/>
              <a:t> (WIN) data show no </a:t>
            </a:r>
            <a:r>
              <a:rPr lang="nl-NL" dirty="0" err="1"/>
              <a:t>improvement</a:t>
            </a:r>
            <a:r>
              <a:rPr lang="nl-NL" dirty="0"/>
              <a:t> </a:t>
            </a:r>
            <a:r>
              <a:rPr lang="nl-NL" dirty="0" err="1"/>
              <a:t>from</a:t>
            </a:r>
            <a:r>
              <a:rPr lang="nl-NL" dirty="0"/>
              <a:t> Baseline </a:t>
            </a:r>
            <a:r>
              <a:rPr lang="nl-NL" dirty="0" err="1"/>
              <a:t>to</a:t>
            </a:r>
            <a:r>
              <a:rPr lang="nl-NL" dirty="0"/>
              <a:t> Day 90 </a:t>
            </a:r>
            <a:r>
              <a:rPr lang="nl-NL" dirty="0" err="1"/>
              <a:t>for</a:t>
            </a:r>
            <a:r>
              <a:rPr lang="nl-NL" dirty="0"/>
              <a:t> placebo-</a:t>
            </a:r>
            <a:r>
              <a:rPr lang="nl-NL" dirty="0" err="1"/>
              <a:t>treated</a:t>
            </a:r>
            <a:r>
              <a:rPr lang="nl-NL" dirty="0"/>
              <a:t> subjects, (D) </a:t>
            </a:r>
            <a:r>
              <a:rPr lang="nl-NL" dirty="0" err="1"/>
              <a:t>while</a:t>
            </a:r>
            <a:r>
              <a:rPr lang="nl-NL" dirty="0"/>
              <a:t> FX-322treated subjects show </a:t>
            </a:r>
            <a:r>
              <a:rPr lang="nl-NL" dirty="0" err="1"/>
              <a:t>improvement</a:t>
            </a:r>
            <a:r>
              <a:rPr lang="nl-NL" dirty="0"/>
              <a:t> (</a:t>
            </a:r>
            <a:r>
              <a:rPr lang="nl-NL" dirty="0" err="1"/>
              <a:t>mean</a:t>
            </a:r>
            <a:r>
              <a:rPr lang="nl-NL" dirty="0"/>
              <a:t>, 95% CI, p 1⁄4 0.012). Data </a:t>
            </a:r>
            <a:r>
              <a:rPr lang="nl-NL" dirty="0" err="1"/>
              <a:t>presented</a:t>
            </a:r>
            <a:r>
              <a:rPr lang="nl-NL" dirty="0"/>
              <a:t> </a:t>
            </a:r>
            <a:r>
              <a:rPr lang="nl-NL" dirty="0" err="1"/>
              <a:t>includes</a:t>
            </a:r>
            <a:r>
              <a:rPr lang="nl-NL" dirty="0"/>
              <a:t> </a:t>
            </a:r>
            <a:r>
              <a:rPr lang="nl-NL" dirty="0" err="1"/>
              <a:t>all</a:t>
            </a:r>
            <a:r>
              <a:rPr lang="nl-NL" dirty="0"/>
              <a:t> subjects (n FX322 1⁄4 15, n placebo 1⁄4 8).</a:t>
            </a: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11</a:t>
            </a:fld>
            <a:endParaRPr lang="nl-NL"/>
          </a:p>
        </p:txBody>
      </p:sp>
    </p:spTree>
    <p:extLst>
      <p:ext uri="{BB962C8B-B14F-4D97-AF65-F5344CB8AC3E}">
        <p14:creationId xmlns:p14="http://schemas.microsoft.com/office/powerpoint/2010/main" val="2479067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5" name="Rechthoek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6" name="Rechthoek 5"/>
          <p:cNvSpPr/>
          <p:nvPr/>
        </p:nvSpPr>
        <p:spPr>
          <a:xfrm>
            <a:off x="522288" y="593725"/>
            <a:ext cx="8099425" cy="4213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7" name="Rechthoek 6"/>
          <p:cNvSpPr/>
          <p:nvPr/>
        </p:nvSpPr>
        <p:spPr>
          <a:xfrm>
            <a:off x="522288" y="5292725"/>
            <a:ext cx="8099425" cy="9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8" name="Afbeelding 12"/>
          <p:cNvPicPr>
            <a:picLocks noChangeAspect="1"/>
          </p:cNvPicPr>
          <p:nvPr/>
        </p:nvPicPr>
        <p:blipFill>
          <a:blip r:embed="rId2" cstate="print"/>
          <a:srcRect/>
          <a:stretch>
            <a:fillRect/>
          </a:stretch>
        </p:blipFill>
        <p:spPr bwMode="auto">
          <a:xfrm>
            <a:off x="5867400" y="6264275"/>
            <a:ext cx="2427288" cy="301625"/>
          </a:xfrm>
          <a:prstGeom prst="rect">
            <a:avLst/>
          </a:prstGeom>
          <a:noFill/>
          <a:ln w="9525">
            <a:noFill/>
            <a:miter lim="800000"/>
            <a:headEnd/>
            <a:tailEnd/>
          </a:ln>
        </p:spPr>
      </p:pic>
      <p:sp>
        <p:nvSpPr>
          <p:cNvPr id="2" name="Titel 1"/>
          <p:cNvSpPr>
            <a:spLocks noGrp="1"/>
          </p:cNvSpPr>
          <p:nvPr>
            <p:ph type="ctrTitle"/>
          </p:nvPr>
        </p:nvSpPr>
        <p:spPr>
          <a:xfrm>
            <a:off x="846000" y="1003462"/>
            <a:ext cx="7452000" cy="533400"/>
          </a:xfrm>
        </p:spPr>
        <p:txBody>
          <a:bodyPr/>
          <a:lstStyle>
            <a:lvl1pPr>
              <a:defRPr>
                <a:solidFill>
                  <a:schemeClr val="bg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bg2"/>
                </a:solidFill>
              </a:defRPr>
            </a:lvl1pPr>
          </a:lstStyle>
          <a:p>
            <a:pPr lvl="0"/>
            <a:r>
              <a:rPr lang="nl-NL"/>
              <a:t>Klik om de modelstijlen te bewerken</a:t>
            </a:r>
          </a:p>
        </p:txBody>
      </p:sp>
    </p:spTree>
  </p:cSld>
  <p:clrMapOvr>
    <a:masterClrMapping/>
  </p:clrMapOvr>
  <p:transition spd="med"/>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itende dia">
    <p:spTree>
      <p:nvGrpSpPr>
        <p:cNvPr id="1" name=""/>
        <p:cNvGrpSpPr/>
        <p:nvPr/>
      </p:nvGrpSpPr>
      <p:grpSpPr>
        <a:xfrm>
          <a:off x="0" y="0"/>
          <a:ext cx="0" cy="0"/>
          <a:chOff x="0" y="0"/>
          <a:chExt cx="0" cy="0"/>
        </a:xfrm>
      </p:grpSpPr>
      <p:sp>
        <p:nvSpPr>
          <p:cNvPr id="4" name="Rechthoek 3"/>
          <p:cNvSpPr/>
          <p:nvPr/>
        </p:nvSpPr>
        <p:spPr>
          <a:xfrm>
            <a:off x="358775" y="6183313"/>
            <a:ext cx="8262938" cy="500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5" name="Afbeelding 10"/>
          <p:cNvPicPr>
            <a:picLocks noChangeAspect="1"/>
          </p:cNvPicPr>
          <p:nvPr/>
        </p:nvPicPr>
        <p:blipFill>
          <a:blip r:embed="rId2" cstate="print"/>
          <a:srcRect/>
          <a:stretch>
            <a:fillRect/>
          </a:stretch>
        </p:blipFill>
        <p:spPr bwMode="auto">
          <a:xfrm>
            <a:off x="7650163" y="5940425"/>
            <a:ext cx="647700" cy="928688"/>
          </a:xfrm>
          <a:prstGeom prst="rect">
            <a:avLst/>
          </a:prstGeom>
          <a:noFill/>
          <a:ln w="9525">
            <a:noFill/>
            <a:miter lim="800000"/>
            <a:headEnd/>
            <a:tailEnd/>
          </a:ln>
        </p:spPr>
      </p:pic>
      <p:sp>
        <p:nvSpPr>
          <p:cNvPr id="3" name="Titel 2"/>
          <p:cNvSpPr>
            <a:spLocks noGrp="1"/>
          </p:cNvSpPr>
          <p:nvPr>
            <p:ph type="title"/>
          </p:nvPr>
        </p:nvSpPr>
        <p:spPr/>
        <p:txBody>
          <a:bodyPr/>
          <a:lstStyle/>
          <a:p>
            <a:r>
              <a:rPr lang="nl-NL"/>
              <a:t>Klik om de stijl te bewerken</a:t>
            </a:r>
            <a:endParaRPr lang="nl-NL" dirty="0"/>
          </a:p>
        </p:txBody>
      </p:sp>
    </p:spTree>
  </p:cSld>
  <p:clrMapOvr>
    <a:masterClrMapping/>
  </p:clrMapOvr>
  <p:transition spd="med"/>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446605-8F1A-E017-3E9A-FFF700357787}"/>
              </a:ext>
            </a:extLst>
          </p:cNvPr>
          <p:cNvSpPr>
            <a:spLocks noGrp="1"/>
          </p:cNvSpPr>
          <p:nvPr>
            <p:ph type="dt" sz="half" idx="10"/>
          </p:nvPr>
        </p:nvSpPr>
        <p:spPr/>
        <p:txBody>
          <a:bodyPr/>
          <a:lstStyle>
            <a:lvl1pPr>
              <a:defRPr/>
            </a:lvl1pPr>
          </a:lstStyle>
          <a:p>
            <a:pPr>
              <a:defRPr/>
            </a:pPr>
            <a:fld id="{BFDA626E-F089-403A-8CA5-170B8CD871A2}" type="datetimeFigureOut">
              <a:rPr lang="en-US"/>
              <a:pPr>
                <a:defRPr/>
              </a:pPr>
              <a:t>6/4/25</a:t>
            </a:fld>
            <a:endParaRPr lang="en-US"/>
          </a:p>
        </p:txBody>
      </p:sp>
      <p:sp>
        <p:nvSpPr>
          <p:cNvPr id="5" name="Footer Placeholder 4">
            <a:extLst>
              <a:ext uri="{FF2B5EF4-FFF2-40B4-BE49-F238E27FC236}">
                <a16:creationId xmlns:a16="http://schemas.microsoft.com/office/drawing/2014/main" id="{32775F51-EB6E-174B-AF8E-2ED0C5EFAD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76E2B4-4AAF-33FA-BFEE-B7368FC1CF9F}"/>
              </a:ext>
            </a:extLst>
          </p:cNvPr>
          <p:cNvSpPr>
            <a:spLocks noGrp="1"/>
          </p:cNvSpPr>
          <p:nvPr>
            <p:ph type="sldNum" sz="quarter" idx="12"/>
          </p:nvPr>
        </p:nvSpPr>
        <p:spPr/>
        <p:txBody>
          <a:bodyPr/>
          <a:lstStyle>
            <a:lvl1pPr>
              <a:defRPr/>
            </a:lvl1pPr>
          </a:lstStyle>
          <a:p>
            <a:fld id="{307BCEA6-92FE-4F23-A2D6-B0E36CD4B562}" type="slidenum">
              <a:rPr lang="en-US" altLang="nl-NL"/>
              <a:pPr/>
              <a:t>‹#›</a:t>
            </a:fld>
            <a:endParaRPr lang="en-US" altLang="nl-NL"/>
          </a:p>
        </p:txBody>
      </p:sp>
    </p:spTree>
    <p:extLst>
      <p:ext uri="{BB962C8B-B14F-4D97-AF65-F5344CB8AC3E}">
        <p14:creationId xmlns:p14="http://schemas.microsoft.com/office/powerpoint/2010/main" val="376398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2">
    <p:spTree>
      <p:nvGrpSpPr>
        <p:cNvPr id="1" name=""/>
        <p:cNvGrpSpPr/>
        <p:nvPr/>
      </p:nvGrpSpPr>
      <p:grpSpPr>
        <a:xfrm>
          <a:off x="0" y="0"/>
          <a:ext cx="0" cy="0"/>
          <a:chOff x="0" y="0"/>
          <a:chExt cx="0" cy="0"/>
        </a:xfrm>
      </p:grpSpPr>
      <p:sp>
        <p:nvSpPr>
          <p:cNvPr id="5" name="Rechthoek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6" name="Rechthoek 5"/>
          <p:cNvSpPr/>
          <p:nvPr/>
        </p:nvSpPr>
        <p:spPr>
          <a:xfrm>
            <a:off x="522288" y="5292725"/>
            <a:ext cx="8099425" cy="9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7" name="Afbeelding 11"/>
          <p:cNvPicPr>
            <a:picLocks noChangeAspect="1"/>
          </p:cNvPicPr>
          <p:nvPr/>
        </p:nvPicPr>
        <p:blipFill>
          <a:blip r:embed="rId2" cstate="print"/>
          <a:srcRect/>
          <a:stretch>
            <a:fillRect/>
          </a:stretch>
        </p:blipFill>
        <p:spPr bwMode="auto">
          <a:xfrm>
            <a:off x="5867400" y="6264275"/>
            <a:ext cx="2427288" cy="301625"/>
          </a:xfrm>
          <a:prstGeom prst="rect">
            <a:avLst/>
          </a:prstGeom>
          <a:noFill/>
          <a:ln w="9525">
            <a:noFill/>
            <a:miter lim="800000"/>
            <a:headEnd/>
            <a:tailEnd/>
          </a:ln>
        </p:spPr>
      </p:pic>
      <p:sp>
        <p:nvSpPr>
          <p:cNvPr id="8" name="Rechthoek 7"/>
          <p:cNvSpPr/>
          <p:nvPr/>
        </p:nvSpPr>
        <p:spPr>
          <a:xfrm>
            <a:off x="522288" y="593725"/>
            <a:ext cx="8099425" cy="5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tx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tx2"/>
                </a:solidFill>
              </a:defRPr>
            </a:lvl1pPr>
          </a:lstStyle>
          <a:p>
            <a:pPr lvl="0"/>
            <a:r>
              <a:rPr lang="nl-NL"/>
              <a:t>Klik om de modelstijlen te bewerken</a:t>
            </a:r>
          </a:p>
        </p:txBody>
      </p:sp>
    </p:spTree>
  </p:cSld>
  <p:clrMapOvr>
    <a:masterClrMapping/>
  </p:clrMapOvr>
  <p:transition spd="med"/>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vl1pPr>
          </a:lstStyle>
          <a:p>
            <a:pPr>
              <a:defRPr/>
            </a:pPr>
            <a:r>
              <a:rPr lang="nl-NL"/>
              <a:t>&lt;datum&gt;</a:t>
            </a:r>
          </a:p>
        </p:txBody>
      </p:sp>
      <p:sp>
        <p:nvSpPr>
          <p:cNvPr id="5" name="Tijdelijke aanduiding voor voettekst 4"/>
          <p:cNvSpPr>
            <a:spLocks noGrp="1"/>
          </p:cNvSpPr>
          <p:nvPr>
            <p:ph type="ftr" sz="quarter" idx="11"/>
          </p:nvPr>
        </p:nvSpPr>
        <p:spPr/>
        <p:txBody>
          <a:bodyPr/>
          <a:lstStyle>
            <a:lvl1pPr>
              <a:defRPr/>
            </a:lvl1pPr>
          </a:lstStyle>
          <a:p>
            <a:pPr>
              <a:defRPr/>
            </a:pPr>
            <a:r>
              <a:rPr lang="nl-NL"/>
              <a:t>	</a:t>
            </a:r>
            <a:fld id="{90817C61-3AA5-4D42-956E-CFEE420DB621}" type="slidenum">
              <a:rPr lang="nl-NL"/>
              <a:pPr>
                <a:defRPr/>
              </a:pPr>
              <a:t>‹#›</a:t>
            </a:fld>
            <a:endParaRPr lang="nl-NL"/>
          </a:p>
        </p:txBody>
      </p:sp>
      <p:sp>
        <p:nvSpPr>
          <p:cNvPr id="6" name="Tijdelijke aanduiding voor dianummer 5"/>
          <p:cNvSpPr>
            <a:spLocks noGrp="1"/>
          </p:cNvSpPr>
          <p:nvPr>
            <p:ph type="sldNum" sz="quarter" idx="12"/>
          </p:nvPr>
        </p:nvSpPr>
        <p:spPr/>
        <p:txBody>
          <a:bodyPr/>
          <a:lstStyle>
            <a:lvl1pPr>
              <a:defRPr/>
            </a:lvl1pPr>
          </a:lstStyle>
          <a:p>
            <a:pPr>
              <a:defRPr/>
            </a:pPr>
            <a:r>
              <a:rPr lang="nl-NL"/>
              <a:t>Pagina </a:t>
            </a:r>
            <a:fld id="{B97EA5AE-5318-48D6-9CC3-1E889A914B0A}" type="slidenum">
              <a:rPr lang="nl-NL"/>
              <a:pPr>
                <a:defRPr/>
              </a:pPr>
              <a:t>‹#›</a:t>
            </a:fld>
            <a:endParaRPr lang="nl-NL"/>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6" name="Ondertitel 2"/>
          <p:cNvSpPr>
            <a:spLocks noGrp="1"/>
          </p:cNvSpPr>
          <p:nvPr>
            <p:ph type="subTitle" idx="1"/>
          </p:nvPr>
        </p:nvSpPr>
        <p:spPr>
          <a:xfrm>
            <a:off x="522000" y="1650209"/>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4" name="Tijdelijke aanduiding voor datum 3"/>
          <p:cNvSpPr>
            <a:spLocks noGrp="1"/>
          </p:cNvSpPr>
          <p:nvPr>
            <p:ph type="dt" sz="half" idx="10"/>
          </p:nvPr>
        </p:nvSpPr>
        <p:spPr/>
        <p:txBody>
          <a:bodyPr/>
          <a:lstStyle>
            <a:lvl1pPr>
              <a:defRPr/>
            </a:lvl1pPr>
          </a:lstStyle>
          <a:p>
            <a:pPr>
              <a:defRPr/>
            </a:pPr>
            <a:r>
              <a:rPr lang="nl-NL"/>
              <a:t>&lt;datum&gt;</a:t>
            </a:r>
          </a:p>
        </p:txBody>
      </p:sp>
      <p:sp>
        <p:nvSpPr>
          <p:cNvPr id="5" name="Tijdelijke aanduiding voor voettekst 4"/>
          <p:cNvSpPr>
            <a:spLocks noGrp="1"/>
          </p:cNvSpPr>
          <p:nvPr>
            <p:ph type="ftr" sz="quarter" idx="11"/>
          </p:nvPr>
        </p:nvSpPr>
        <p:spPr/>
        <p:txBody>
          <a:bodyPr/>
          <a:lstStyle>
            <a:lvl1pPr>
              <a:defRPr/>
            </a:lvl1pPr>
          </a:lstStyle>
          <a:p>
            <a:pPr>
              <a:defRPr/>
            </a:pPr>
            <a:r>
              <a:rPr lang="nl-NL"/>
              <a:t>	</a:t>
            </a:r>
            <a:fld id="{6C585929-67F1-4B6B-9856-34F88C8FB53B}" type="slidenum">
              <a:rPr lang="nl-NL"/>
              <a:pPr>
                <a:defRPr/>
              </a:pPr>
              <a:t>‹#›</a:t>
            </a:fld>
            <a:endParaRPr lang="nl-NL"/>
          </a:p>
        </p:txBody>
      </p:sp>
      <p:sp>
        <p:nvSpPr>
          <p:cNvPr id="7" name="Tijdelijke aanduiding voor dianummer 5"/>
          <p:cNvSpPr>
            <a:spLocks noGrp="1"/>
          </p:cNvSpPr>
          <p:nvPr>
            <p:ph type="sldNum" sz="quarter" idx="12"/>
          </p:nvPr>
        </p:nvSpPr>
        <p:spPr/>
        <p:txBody>
          <a:bodyPr/>
          <a:lstStyle>
            <a:lvl1pPr>
              <a:defRPr/>
            </a:lvl1pPr>
          </a:lstStyle>
          <a:p>
            <a:pPr>
              <a:defRPr/>
            </a:pPr>
            <a:r>
              <a:rPr lang="nl-NL"/>
              <a:t>Pagina </a:t>
            </a:r>
            <a:fld id="{0C69D9CF-8B1A-4F8B-95D4-0A0671F8C768}" type="slidenum">
              <a:rPr lang="nl-NL"/>
              <a:pPr>
                <a:defRPr/>
              </a:pPr>
              <a:t>‹#›</a:t>
            </a:fld>
            <a:endParaRPr lang="nl-NL"/>
          </a:p>
        </p:txBody>
      </p:sp>
    </p:spTree>
  </p:cSld>
  <p:clrMapOvr>
    <a:masterClrMapping/>
  </p:clrMapOvr>
  <p:transition spd="med"/>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9" name="Tijdelijke aanduiding voor grafiek 8"/>
          <p:cNvSpPr>
            <a:spLocks noGrp="1"/>
          </p:cNvSpPr>
          <p:nvPr>
            <p:ph type="chart" sz="quarter" idx="13"/>
          </p:nvPr>
        </p:nvSpPr>
        <p:spPr>
          <a:xfrm>
            <a:off x="4647600" y="1652400"/>
            <a:ext cx="3974900" cy="4125600"/>
          </a:xfrm>
        </p:spPr>
        <p:txBody>
          <a:bodyPr rtlCol="0">
            <a:noAutofit/>
          </a:bodyPr>
          <a:lstStyle>
            <a:lvl1pPr marL="0" indent="0">
              <a:buNone/>
              <a:defRPr/>
            </a:lvl1pPr>
          </a:lstStyle>
          <a:p>
            <a:pPr lvl="0"/>
            <a:r>
              <a:rPr lang="nl-NL" noProof="0"/>
              <a:t>Klik op het pictogram als u een grafiek wilt toevoegen</a:t>
            </a:r>
          </a:p>
        </p:txBody>
      </p:sp>
      <p:sp>
        <p:nvSpPr>
          <p:cNvPr id="11" name="Tijdelijke aanduiding voor tekst 10"/>
          <p:cNvSpPr>
            <a:spLocks noGrp="1"/>
          </p:cNvSpPr>
          <p:nvPr>
            <p:ph type="body" sz="quarter" idx="14"/>
          </p:nvPr>
        </p:nvSpPr>
        <p:spPr>
          <a:xfrm>
            <a:off x="522288" y="1652001"/>
            <a:ext cx="4039200" cy="41249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3"/>
          <p:cNvSpPr>
            <a:spLocks noGrp="1"/>
          </p:cNvSpPr>
          <p:nvPr>
            <p:ph type="dt" sz="half" idx="15"/>
          </p:nvPr>
        </p:nvSpPr>
        <p:spPr/>
        <p:txBody>
          <a:bodyPr/>
          <a:lstStyle>
            <a:lvl1pPr>
              <a:defRPr/>
            </a:lvl1pPr>
          </a:lstStyle>
          <a:p>
            <a:pPr>
              <a:defRPr/>
            </a:pPr>
            <a:r>
              <a:rPr lang="nl-NL"/>
              <a:t>&lt;datum&gt;</a:t>
            </a:r>
          </a:p>
        </p:txBody>
      </p:sp>
      <p:sp>
        <p:nvSpPr>
          <p:cNvPr id="6" name="Tijdelijke aanduiding voor voettekst 4"/>
          <p:cNvSpPr>
            <a:spLocks noGrp="1"/>
          </p:cNvSpPr>
          <p:nvPr>
            <p:ph type="ftr" sz="quarter" idx="16"/>
          </p:nvPr>
        </p:nvSpPr>
        <p:spPr/>
        <p:txBody>
          <a:bodyPr/>
          <a:lstStyle>
            <a:lvl1pPr>
              <a:defRPr/>
            </a:lvl1pPr>
          </a:lstStyle>
          <a:p>
            <a:pPr>
              <a:defRPr/>
            </a:pPr>
            <a:r>
              <a:rPr lang="nl-NL"/>
              <a:t>	</a:t>
            </a:r>
            <a:fld id="{B3472B90-4467-499C-AC0D-4ED0F3096399}" type="slidenum">
              <a:rPr lang="nl-NL"/>
              <a:pPr>
                <a:defRPr/>
              </a:pPr>
              <a:t>‹#›</a:t>
            </a:fld>
            <a:endParaRPr lang="nl-NL"/>
          </a:p>
        </p:txBody>
      </p:sp>
      <p:sp>
        <p:nvSpPr>
          <p:cNvPr id="7" name="Tijdelijke aanduiding voor dianummer 5"/>
          <p:cNvSpPr>
            <a:spLocks noGrp="1"/>
          </p:cNvSpPr>
          <p:nvPr>
            <p:ph type="sldNum" sz="quarter" idx="17"/>
          </p:nvPr>
        </p:nvSpPr>
        <p:spPr/>
        <p:txBody>
          <a:bodyPr/>
          <a:lstStyle>
            <a:lvl1pPr>
              <a:defRPr/>
            </a:lvl1pPr>
          </a:lstStyle>
          <a:p>
            <a:pPr>
              <a:defRPr/>
            </a:pPr>
            <a:r>
              <a:rPr lang="nl-NL"/>
              <a:t>Pagina </a:t>
            </a:r>
            <a:fld id="{D44BD47F-3256-44D9-9469-3B2FF3B1DF43}" type="slidenum">
              <a:rPr lang="nl-NL"/>
              <a:pPr>
                <a:defRPr/>
              </a:pPr>
              <a:t>‹#›</a:t>
            </a:fld>
            <a:endParaRPr lang="nl-NL"/>
          </a:p>
        </p:txBody>
      </p:sp>
    </p:spTree>
  </p:cSld>
  <p:clrMapOvr>
    <a:masterClrMapping/>
  </p:clrMapOvr>
  <p:transition spd="med"/>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11" name="Tijdelijke aanduiding voor tekst 10"/>
          <p:cNvSpPr>
            <a:spLocks noGrp="1"/>
          </p:cNvSpPr>
          <p:nvPr>
            <p:ph type="body" sz="quarter" idx="14"/>
          </p:nvPr>
        </p:nvSpPr>
        <p:spPr>
          <a:xfrm>
            <a:off x="522288" y="1652400"/>
            <a:ext cx="40392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652400"/>
            <a:ext cx="3974900" cy="4125600"/>
          </a:xfrm>
        </p:spPr>
        <p:txBody>
          <a:bodyPr rtlCol="0">
            <a:noAutofit/>
          </a:bodyPr>
          <a:lstStyle>
            <a:lvl1pPr marL="0" indent="0">
              <a:buNone/>
              <a:defRPr/>
            </a:lvl1pPr>
          </a:lstStyle>
          <a:p>
            <a:pPr lvl="0"/>
            <a:r>
              <a:rPr lang="nl-NL" noProof="0"/>
              <a:t>Klik op het pictogram als u een afbeelding wilt toevoegen</a:t>
            </a:r>
          </a:p>
        </p:txBody>
      </p:sp>
      <p:sp>
        <p:nvSpPr>
          <p:cNvPr id="5" name="Tijdelijke aanduiding voor datum 3"/>
          <p:cNvSpPr>
            <a:spLocks noGrp="1"/>
          </p:cNvSpPr>
          <p:nvPr>
            <p:ph type="dt" sz="half" idx="16"/>
          </p:nvPr>
        </p:nvSpPr>
        <p:spPr/>
        <p:txBody>
          <a:bodyPr/>
          <a:lstStyle>
            <a:lvl1pPr>
              <a:defRPr/>
            </a:lvl1pPr>
          </a:lstStyle>
          <a:p>
            <a:pPr>
              <a:defRPr/>
            </a:pPr>
            <a:r>
              <a:rPr lang="nl-NL"/>
              <a:t>&lt;datum&gt;</a:t>
            </a:r>
          </a:p>
        </p:txBody>
      </p:sp>
      <p:sp>
        <p:nvSpPr>
          <p:cNvPr id="6" name="Tijdelijke aanduiding voor voettekst 4"/>
          <p:cNvSpPr>
            <a:spLocks noGrp="1"/>
          </p:cNvSpPr>
          <p:nvPr>
            <p:ph type="ftr" sz="quarter" idx="17"/>
          </p:nvPr>
        </p:nvSpPr>
        <p:spPr/>
        <p:txBody>
          <a:bodyPr/>
          <a:lstStyle>
            <a:lvl1pPr>
              <a:defRPr/>
            </a:lvl1pPr>
          </a:lstStyle>
          <a:p>
            <a:pPr>
              <a:defRPr/>
            </a:pPr>
            <a:r>
              <a:rPr lang="nl-NL"/>
              <a:t>	</a:t>
            </a:r>
            <a:fld id="{315EB6CD-3DBF-410B-847A-B746C399CA1D}" type="slidenum">
              <a:rPr lang="nl-NL"/>
              <a:pPr>
                <a:defRPr/>
              </a:pPr>
              <a:t>‹#›</a:t>
            </a:fld>
            <a:endParaRPr lang="nl-NL"/>
          </a:p>
        </p:txBody>
      </p:sp>
      <p:sp>
        <p:nvSpPr>
          <p:cNvPr id="7" name="Tijdelijke aanduiding voor dianummer 5"/>
          <p:cNvSpPr>
            <a:spLocks noGrp="1"/>
          </p:cNvSpPr>
          <p:nvPr>
            <p:ph type="sldNum" sz="quarter" idx="18"/>
          </p:nvPr>
        </p:nvSpPr>
        <p:spPr/>
        <p:txBody>
          <a:bodyPr/>
          <a:lstStyle>
            <a:lvl1pPr>
              <a:defRPr/>
            </a:lvl1pPr>
          </a:lstStyle>
          <a:p>
            <a:pPr>
              <a:defRPr/>
            </a:pPr>
            <a:r>
              <a:rPr lang="nl-NL"/>
              <a:t>Pagina </a:t>
            </a:r>
            <a:fld id="{02E73CB7-25E7-4935-82C8-79AD69363F3C}" type="slidenum">
              <a:rPr lang="nl-NL"/>
              <a:pPr>
                <a:defRPr/>
              </a:pPr>
              <a:t>‹#›</a:t>
            </a:fld>
            <a:endParaRPr lang="nl-NL"/>
          </a:p>
        </p:txBody>
      </p:sp>
    </p:spTree>
  </p:cSld>
  <p:clrMapOvr>
    <a:masterClrMapping/>
  </p:clrMapOvr>
  <p:transition spd="med"/>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4" name="Tijdelijke aanduiding voor afbeelding 3"/>
          <p:cNvSpPr>
            <a:spLocks noGrp="1"/>
          </p:cNvSpPr>
          <p:nvPr>
            <p:ph type="pic" sz="quarter" idx="15"/>
          </p:nvPr>
        </p:nvSpPr>
        <p:spPr>
          <a:xfrm>
            <a:off x="521500" y="1652400"/>
            <a:ext cx="8101000" cy="4125600"/>
          </a:xfrm>
        </p:spPr>
        <p:txBody>
          <a:bodyPr rtlCol="0">
            <a:noAutofit/>
          </a:bodyPr>
          <a:lstStyle>
            <a:lvl1pPr marL="0" indent="0">
              <a:buNone/>
              <a:defRPr/>
            </a:lvl1pPr>
          </a:lstStyle>
          <a:p>
            <a:pPr lvl="0"/>
            <a:r>
              <a:rPr lang="nl-NL" noProof="0"/>
              <a:t>Klik op het pictogram als u een afbeelding wilt toevoegen</a:t>
            </a:r>
          </a:p>
        </p:txBody>
      </p:sp>
      <p:sp>
        <p:nvSpPr>
          <p:cNvPr id="5" name="Tijdelijke aanduiding voor datum 3"/>
          <p:cNvSpPr>
            <a:spLocks noGrp="1"/>
          </p:cNvSpPr>
          <p:nvPr>
            <p:ph type="dt" sz="half" idx="16"/>
          </p:nvPr>
        </p:nvSpPr>
        <p:spPr/>
        <p:txBody>
          <a:bodyPr/>
          <a:lstStyle>
            <a:lvl1pPr>
              <a:defRPr/>
            </a:lvl1pPr>
          </a:lstStyle>
          <a:p>
            <a:pPr>
              <a:defRPr/>
            </a:pPr>
            <a:r>
              <a:rPr lang="nl-NL"/>
              <a:t>&lt;datum&gt;</a:t>
            </a:r>
          </a:p>
        </p:txBody>
      </p:sp>
      <p:sp>
        <p:nvSpPr>
          <p:cNvPr id="6" name="Tijdelijke aanduiding voor voettekst 4"/>
          <p:cNvSpPr>
            <a:spLocks noGrp="1"/>
          </p:cNvSpPr>
          <p:nvPr>
            <p:ph type="ftr" sz="quarter" idx="17"/>
          </p:nvPr>
        </p:nvSpPr>
        <p:spPr/>
        <p:txBody>
          <a:bodyPr/>
          <a:lstStyle>
            <a:lvl1pPr>
              <a:defRPr/>
            </a:lvl1pPr>
          </a:lstStyle>
          <a:p>
            <a:pPr>
              <a:defRPr/>
            </a:pPr>
            <a:r>
              <a:rPr lang="nl-NL"/>
              <a:t>	</a:t>
            </a:r>
            <a:fld id="{F2905F79-1A0A-4228-B06B-0BBAEAC57ADA}" type="slidenum">
              <a:rPr lang="nl-NL"/>
              <a:pPr>
                <a:defRPr/>
              </a:pPr>
              <a:t>‹#›</a:t>
            </a:fld>
            <a:endParaRPr lang="nl-NL"/>
          </a:p>
        </p:txBody>
      </p:sp>
      <p:sp>
        <p:nvSpPr>
          <p:cNvPr id="7" name="Tijdelijke aanduiding voor dianummer 5"/>
          <p:cNvSpPr>
            <a:spLocks noGrp="1"/>
          </p:cNvSpPr>
          <p:nvPr>
            <p:ph type="sldNum" sz="quarter" idx="18"/>
          </p:nvPr>
        </p:nvSpPr>
        <p:spPr/>
        <p:txBody>
          <a:bodyPr/>
          <a:lstStyle>
            <a:lvl1pPr>
              <a:defRPr/>
            </a:lvl1pPr>
          </a:lstStyle>
          <a:p>
            <a:pPr>
              <a:defRPr/>
            </a:pPr>
            <a:r>
              <a:rPr lang="nl-NL"/>
              <a:t>Pagina </a:t>
            </a:r>
            <a:fld id="{F3209B7A-41E1-4A94-9BA5-A3680850A75E}" type="slidenum">
              <a:rPr lang="nl-NL"/>
              <a:pPr>
                <a:defRPr/>
              </a:pPr>
              <a:t>‹#›</a:t>
            </a:fld>
            <a:endParaRPr lang="nl-NL"/>
          </a:p>
        </p:txBody>
      </p:sp>
    </p:spTree>
  </p:cSld>
  <p:clrMapOvr>
    <a:masterClrMapping/>
  </p:clrMapOvr>
  <p:transition spd="med"/>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eelddia zonder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592931"/>
            <a:ext cx="8101000" cy="5185069"/>
          </a:xfrm>
          <a:solidFill>
            <a:schemeClr val="bg1"/>
          </a:solidFill>
        </p:spPr>
        <p:txBody>
          <a:bodyPr rtlCol="0">
            <a:noAutofit/>
          </a:bodyPr>
          <a:lstStyle>
            <a:lvl1pPr marL="0" indent="0">
              <a:buNone/>
              <a:defRPr/>
            </a:lvl1pPr>
          </a:lstStyle>
          <a:p>
            <a:pPr lvl="0"/>
            <a:r>
              <a:rPr lang="nl-NL" noProof="0"/>
              <a:t>Klik op het pictogram als u een afbeelding wilt toevoegen</a:t>
            </a:r>
          </a:p>
        </p:txBody>
      </p:sp>
      <p:sp>
        <p:nvSpPr>
          <p:cNvPr id="3" name="Tijdelijke aanduiding voor datum 3"/>
          <p:cNvSpPr>
            <a:spLocks noGrp="1"/>
          </p:cNvSpPr>
          <p:nvPr>
            <p:ph type="dt" sz="half" idx="16"/>
          </p:nvPr>
        </p:nvSpPr>
        <p:spPr/>
        <p:txBody>
          <a:bodyPr/>
          <a:lstStyle>
            <a:lvl1pPr>
              <a:defRPr/>
            </a:lvl1pPr>
          </a:lstStyle>
          <a:p>
            <a:pPr>
              <a:defRPr/>
            </a:pPr>
            <a:r>
              <a:rPr lang="nl-NL"/>
              <a:t>&lt;datum&gt;</a:t>
            </a:r>
          </a:p>
        </p:txBody>
      </p:sp>
      <p:sp>
        <p:nvSpPr>
          <p:cNvPr id="5" name="Tijdelijke aanduiding voor voettekst 4"/>
          <p:cNvSpPr>
            <a:spLocks noGrp="1"/>
          </p:cNvSpPr>
          <p:nvPr>
            <p:ph type="ftr" sz="quarter" idx="17"/>
          </p:nvPr>
        </p:nvSpPr>
        <p:spPr/>
        <p:txBody>
          <a:bodyPr/>
          <a:lstStyle>
            <a:lvl1pPr>
              <a:defRPr/>
            </a:lvl1pPr>
          </a:lstStyle>
          <a:p>
            <a:pPr>
              <a:defRPr/>
            </a:pPr>
            <a:r>
              <a:rPr lang="nl-NL"/>
              <a:t>	</a:t>
            </a:r>
            <a:fld id="{E2324518-2922-4894-9F29-0E4B6AAA53C6}" type="slidenum">
              <a:rPr lang="nl-NL"/>
              <a:pPr>
                <a:defRPr/>
              </a:pPr>
              <a:t>‹#›</a:t>
            </a:fld>
            <a:endParaRPr lang="nl-NL"/>
          </a:p>
        </p:txBody>
      </p:sp>
      <p:sp>
        <p:nvSpPr>
          <p:cNvPr id="6" name="Tijdelijke aanduiding voor dianummer 5"/>
          <p:cNvSpPr>
            <a:spLocks noGrp="1"/>
          </p:cNvSpPr>
          <p:nvPr>
            <p:ph type="sldNum" sz="quarter" idx="18"/>
          </p:nvPr>
        </p:nvSpPr>
        <p:spPr/>
        <p:txBody>
          <a:bodyPr/>
          <a:lstStyle>
            <a:lvl1pPr>
              <a:defRPr/>
            </a:lvl1pPr>
          </a:lstStyle>
          <a:p>
            <a:pPr>
              <a:defRPr/>
            </a:pPr>
            <a:r>
              <a:rPr lang="nl-NL"/>
              <a:t>Pagina </a:t>
            </a:r>
            <a:fld id="{B0C26773-7E0A-4090-8760-0535BFB2186B}" type="slidenum">
              <a:rPr lang="nl-NL"/>
              <a:pPr>
                <a:defRPr/>
              </a:pPr>
              <a:t>‹#›</a:t>
            </a:fld>
            <a:endParaRPr lang="nl-NL"/>
          </a:p>
        </p:txBody>
      </p:sp>
    </p:spTree>
  </p:cSld>
  <p:clrMapOvr>
    <a:masterClrMapping/>
  </p:clrMapOvr>
  <p:transition spd="med"/>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eelddia">
    <p:spTree>
      <p:nvGrpSpPr>
        <p:cNvPr id="1" name=""/>
        <p:cNvGrpSpPr/>
        <p:nvPr/>
      </p:nvGrpSpPr>
      <p:grpSpPr>
        <a:xfrm>
          <a:off x="0" y="0"/>
          <a:ext cx="0" cy="0"/>
          <a:chOff x="0" y="0"/>
          <a:chExt cx="0" cy="0"/>
        </a:xfrm>
      </p:grpSpPr>
      <p:grpSp>
        <p:nvGrpSpPr>
          <p:cNvPr id="3" name="Groep 24"/>
          <p:cNvGrpSpPr>
            <a:grpSpLocks/>
          </p:cNvGrpSpPr>
          <p:nvPr/>
        </p:nvGrpSpPr>
        <p:grpSpPr bwMode="auto">
          <a:xfrm>
            <a:off x="5867400" y="6264275"/>
            <a:ext cx="2427288" cy="301625"/>
            <a:chOff x="5867400" y="6264275"/>
            <a:chExt cx="2427288" cy="301626"/>
          </a:xfrm>
        </p:grpSpPr>
        <p:sp>
          <p:nvSpPr>
            <p:cNvPr id="5" name="Freeform 10"/>
            <p:cNvSpPr>
              <a:spLocks noEditPoints="1"/>
            </p:cNvSpPr>
            <p:nvPr userDrawn="1"/>
          </p:nvSpPr>
          <p:spPr bwMode="auto">
            <a:xfrm>
              <a:off x="5867400" y="6264275"/>
              <a:ext cx="258763" cy="295276"/>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a:lstStyle/>
            <a:p>
              <a:pPr>
                <a:defRPr/>
              </a:pPr>
              <a:endParaRPr lang="nl-NL"/>
            </a:p>
          </p:txBody>
        </p:sp>
        <p:sp>
          <p:nvSpPr>
            <p:cNvPr id="6" name="Freeform 11"/>
            <p:cNvSpPr>
              <a:spLocks noEditPoints="1"/>
            </p:cNvSpPr>
            <p:nvPr userDrawn="1"/>
          </p:nvSpPr>
          <p:spPr bwMode="auto">
            <a:xfrm>
              <a:off x="6350000" y="6264275"/>
              <a:ext cx="220663" cy="301626"/>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a:lstStyle/>
            <a:p>
              <a:pPr>
                <a:defRPr/>
              </a:pPr>
              <a:endParaRPr lang="nl-NL"/>
            </a:p>
          </p:txBody>
        </p:sp>
        <p:sp>
          <p:nvSpPr>
            <p:cNvPr id="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a:lstStyle/>
            <a:p>
              <a:pPr>
                <a:defRPr/>
              </a:pPr>
              <a:endParaRPr lang="nl-NL"/>
            </a:p>
          </p:txBody>
        </p:sp>
        <p:sp>
          <p:nvSpPr>
            <p:cNvPr id="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a:lstStyle/>
            <a:p>
              <a:pPr>
                <a:defRPr/>
              </a:pPr>
              <a:endParaRPr lang="nl-NL"/>
            </a:p>
          </p:txBody>
        </p:sp>
        <p:sp>
          <p:nvSpPr>
            <p:cNvPr id="9" name="Freeform 14"/>
            <p:cNvSpPr>
              <a:spLocks noEditPoints="1"/>
            </p:cNvSpPr>
            <p:nvPr userDrawn="1"/>
          </p:nvSpPr>
          <p:spPr bwMode="auto">
            <a:xfrm>
              <a:off x="6565900" y="6264275"/>
              <a:ext cx="222250" cy="301626"/>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a:lstStyle/>
            <a:p>
              <a:pPr>
                <a:defRPr/>
              </a:pPr>
              <a:endParaRPr lang="nl-NL"/>
            </a:p>
          </p:txBody>
        </p:sp>
        <p:sp>
          <p:nvSpPr>
            <p:cNvPr id="10" name="Freeform 15"/>
            <p:cNvSpPr>
              <a:spLocks noEditPoints="1"/>
            </p:cNvSpPr>
            <p:nvPr userDrawn="1"/>
          </p:nvSpPr>
          <p:spPr bwMode="auto">
            <a:xfrm>
              <a:off x="7283450" y="6264275"/>
              <a:ext cx="222250" cy="301626"/>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a:lstStyle/>
            <a:p>
              <a:pPr>
                <a:defRPr/>
              </a:pPr>
              <a:endParaRPr lang="nl-NL"/>
            </a:p>
          </p:txBody>
        </p:sp>
        <p:sp>
          <p:nvSpPr>
            <p:cNvPr id="1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a:lstStyle/>
            <a:p>
              <a:pPr>
                <a:defRPr/>
              </a:pPr>
              <a:endParaRPr lang="nl-NL"/>
            </a:p>
          </p:txBody>
        </p:sp>
        <p:sp>
          <p:nvSpPr>
            <p:cNvPr id="1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a:lstStyle/>
            <a:p>
              <a:pPr>
                <a:defRPr/>
              </a:pPr>
              <a:endParaRPr lang="nl-NL"/>
            </a:p>
          </p:txBody>
        </p:sp>
        <p:sp>
          <p:nvSpPr>
            <p:cNvPr id="1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a:lstStyle/>
            <a:p>
              <a:pPr>
                <a:defRPr/>
              </a:pPr>
              <a:endParaRPr lang="nl-NL"/>
            </a:p>
          </p:txBody>
        </p:sp>
        <p:sp>
          <p:nvSpPr>
            <p:cNvPr id="1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a:lstStyle/>
            <a:p>
              <a:pPr>
                <a:defRPr/>
              </a:pPr>
              <a:endParaRPr lang="nl-NL"/>
            </a:p>
          </p:txBody>
        </p:sp>
      </p:grpSp>
      <p:sp>
        <p:nvSpPr>
          <p:cNvPr id="4" name="Tijdelijke aanduiding voor afbeelding 3"/>
          <p:cNvSpPr>
            <a:spLocks noGrp="1"/>
          </p:cNvSpPr>
          <p:nvPr>
            <p:ph type="pic" sz="quarter" idx="15"/>
          </p:nvPr>
        </p:nvSpPr>
        <p:spPr>
          <a:xfrm>
            <a:off x="0" y="0"/>
            <a:ext cx="9144000" cy="6857999"/>
          </a:xfrm>
          <a:solidFill>
            <a:schemeClr val="bg1"/>
          </a:solidFill>
        </p:spPr>
        <p:txBody>
          <a:bodyPr rtlCol="0">
            <a:noAutofit/>
          </a:bodyPr>
          <a:lstStyle>
            <a:lvl1pPr marL="0" indent="0">
              <a:buNone/>
              <a:defRPr/>
            </a:lvl1pPr>
          </a:lstStyle>
          <a:p>
            <a:pPr lvl="0"/>
            <a:r>
              <a:rPr lang="nl-NL" noProof="0"/>
              <a:t>Klik op het pictogram als u een afbeelding wilt toevoegen</a:t>
            </a:r>
          </a:p>
        </p:txBody>
      </p:sp>
    </p:spTree>
  </p:cSld>
  <p:clrMapOvr>
    <a:masterClrMapping/>
  </p:clrMapOvr>
  <p:transition spd="med"/>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522288" y="1004888"/>
            <a:ext cx="8099425" cy="5334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NL"/>
              <a:t>Klik om de stijl te bewerken</a:t>
            </a:r>
          </a:p>
        </p:txBody>
      </p:sp>
      <p:sp>
        <p:nvSpPr>
          <p:cNvPr id="2051" name="Tijdelijke aanduiding voor tekst 2"/>
          <p:cNvSpPr>
            <a:spLocks noGrp="1"/>
          </p:cNvSpPr>
          <p:nvPr>
            <p:ph type="body" idx="1"/>
          </p:nvPr>
        </p:nvSpPr>
        <p:spPr bwMode="auto">
          <a:xfrm>
            <a:off x="522288" y="1814513"/>
            <a:ext cx="8099425" cy="41259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93838" y="6415088"/>
            <a:ext cx="1079500" cy="152400"/>
          </a:xfrm>
          <a:prstGeom prst="rect">
            <a:avLst/>
          </a:prstGeom>
        </p:spPr>
        <p:txBody>
          <a:bodyPr vert="horz" lIns="0" tIns="0" rIns="0" bIns="0" rtlCol="0" anchor="ctr"/>
          <a:lstStyle>
            <a:lvl1pPr algn="l">
              <a:lnSpc>
                <a:spcPts val="1200"/>
              </a:lnSpc>
              <a:defRPr sz="1000">
                <a:solidFill>
                  <a:schemeClr val="accent1"/>
                </a:solidFill>
              </a:defRPr>
            </a:lvl1pPr>
          </a:lstStyle>
          <a:p>
            <a:pPr>
              <a:defRPr/>
            </a:pPr>
            <a:r>
              <a:rPr lang="nl-NL"/>
              <a:t>&lt;datum&gt;</a:t>
            </a:r>
          </a:p>
        </p:txBody>
      </p:sp>
      <p:sp>
        <p:nvSpPr>
          <p:cNvPr id="5" name="Tijdelijke aanduiding voor voettekst 4"/>
          <p:cNvSpPr>
            <a:spLocks noGrp="1"/>
          </p:cNvSpPr>
          <p:nvPr>
            <p:ph type="ftr" sz="quarter" idx="3"/>
          </p:nvPr>
        </p:nvSpPr>
        <p:spPr>
          <a:xfrm>
            <a:off x="2789238" y="6415088"/>
            <a:ext cx="3960812" cy="152400"/>
          </a:xfrm>
          <a:prstGeom prst="rect">
            <a:avLst/>
          </a:prstGeom>
        </p:spPr>
        <p:txBody>
          <a:bodyPr vert="horz" lIns="0" tIns="0" rIns="0" bIns="0" rtlCol="0" anchor="ctr"/>
          <a:lstStyle>
            <a:lvl1pPr algn="l">
              <a:lnSpc>
                <a:spcPts val="1200"/>
              </a:lnSpc>
              <a:defRPr sz="1000">
                <a:solidFill>
                  <a:schemeClr val="accent1"/>
                </a:solidFill>
              </a:defRPr>
            </a:lvl1pPr>
          </a:lstStyle>
          <a:p>
            <a:pPr>
              <a:defRPr/>
            </a:pPr>
            <a:r>
              <a:rPr lang="nl-NL"/>
              <a:t>	</a:t>
            </a:r>
            <a:fld id="{931D10AA-800B-4D60-8BF6-37A8145AAFD6}" type="slidenum">
              <a:rPr lang="nl-NL"/>
              <a:pPr>
                <a:defRPr/>
              </a:pPr>
              <a:t>‹#›</a:t>
            </a:fld>
            <a:endParaRPr lang="nl-NL"/>
          </a:p>
        </p:txBody>
      </p:sp>
      <p:sp>
        <p:nvSpPr>
          <p:cNvPr id="6" name="Tijdelijke aanduiding voor dianummer 5"/>
          <p:cNvSpPr>
            <a:spLocks noGrp="1"/>
          </p:cNvSpPr>
          <p:nvPr>
            <p:ph type="sldNum" sz="quarter" idx="4"/>
          </p:nvPr>
        </p:nvSpPr>
        <p:spPr>
          <a:xfrm>
            <a:off x="522288" y="6415088"/>
            <a:ext cx="809625" cy="152400"/>
          </a:xfrm>
          <a:prstGeom prst="rect">
            <a:avLst/>
          </a:prstGeom>
        </p:spPr>
        <p:txBody>
          <a:bodyPr vert="horz" lIns="0" tIns="0" rIns="0" bIns="0" rtlCol="0" anchor="ctr"/>
          <a:lstStyle>
            <a:lvl1pPr algn="l">
              <a:lnSpc>
                <a:spcPts val="1200"/>
              </a:lnSpc>
              <a:defRPr sz="1000">
                <a:solidFill>
                  <a:schemeClr val="accent1"/>
                </a:solidFill>
              </a:defRPr>
            </a:lvl1pPr>
          </a:lstStyle>
          <a:p>
            <a:pPr>
              <a:defRPr/>
            </a:pPr>
            <a:r>
              <a:rPr lang="nl-NL"/>
              <a:t>Pagina </a:t>
            </a:r>
            <a:fld id="{1D7B9039-1482-4ABE-86EA-CACE1AB8C6AA}" type="slidenum">
              <a:rPr lang="nl-NL"/>
              <a:pPr>
                <a:defRPr/>
              </a:pPr>
              <a:t>‹#›</a:t>
            </a:fld>
            <a:endParaRPr lang="nl-NL"/>
          </a:p>
        </p:txBody>
      </p:sp>
      <p:sp>
        <p:nvSpPr>
          <p:cNvPr id="7" name="Rechthoek 6"/>
          <p:cNvSpPr/>
          <p:nvPr/>
        </p:nvSpPr>
        <p:spPr>
          <a:xfrm>
            <a:off x="522288" y="593725"/>
            <a:ext cx="8099425" cy="5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18" name="Rechthoek 17"/>
          <p:cNvSpPr/>
          <p:nvPr/>
        </p:nvSpPr>
        <p:spPr>
          <a:xfrm>
            <a:off x="522288" y="6264275"/>
            <a:ext cx="8099425" cy="11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2057" name="Afbeelding 18"/>
          <p:cNvPicPr>
            <a:picLocks noChangeAspect="1"/>
          </p:cNvPicPr>
          <p:nvPr/>
        </p:nvPicPr>
        <p:blipFill>
          <a:blip r:embed="rId13" cstate="print"/>
          <a:srcRect/>
          <a:stretch>
            <a:fillRect/>
          </a:stretch>
        </p:blipFill>
        <p:spPr bwMode="auto">
          <a:xfrm>
            <a:off x="7199313" y="6415088"/>
            <a:ext cx="1104900" cy="1365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9" r:id="rId1"/>
    <p:sldLayoutId id="2147484090" r:id="rId2"/>
    <p:sldLayoutId id="2147484083" r:id="rId3"/>
    <p:sldLayoutId id="2147484084" r:id="rId4"/>
    <p:sldLayoutId id="2147484085" r:id="rId5"/>
    <p:sldLayoutId id="2147484086" r:id="rId6"/>
    <p:sldLayoutId id="2147484087" r:id="rId7"/>
    <p:sldLayoutId id="2147484088" r:id="rId8"/>
    <p:sldLayoutId id="2147484091" r:id="rId9"/>
    <p:sldLayoutId id="2147484092" r:id="rId10"/>
    <p:sldLayoutId id="2147484093" r:id="rId11"/>
  </p:sldLayoutIdLst>
  <p:transition spd="med"/>
  <p:hf sldNum="0" hdr="0" dt="0"/>
  <p:txStyles>
    <p:titleStyle>
      <a:lvl1pPr algn="l" rtl="0" eaLnBrk="0" fontAlgn="base" hangingPunct="0">
        <a:lnSpc>
          <a:spcPts val="4200"/>
        </a:lnSpc>
        <a:spcBef>
          <a:spcPct val="0"/>
        </a:spcBef>
        <a:spcAft>
          <a:spcPct val="0"/>
        </a:spcAft>
        <a:defRPr sz="4000" b="1" kern="1200">
          <a:solidFill>
            <a:schemeClr val="tx2"/>
          </a:solidFill>
          <a:latin typeface="+mj-lt"/>
          <a:ea typeface="+mj-ea"/>
          <a:cs typeface="+mj-cs"/>
        </a:defRPr>
      </a:lvl1pPr>
      <a:lvl2pPr algn="l" rtl="0" eaLnBrk="0" fontAlgn="base" hangingPunct="0">
        <a:lnSpc>
          <a:spcPts val="4200"/>
        </a:lnSpc>
        <a:spcBef>
          <a:spcPct val="0"/>
        </a:spcBef>
        <a:spcAft>
          <a:spcPct val="0"/>
        </a:spcAft>
        <a:defRPr sz="4000" b="1">
          <a:solidFill>
            <a:schemeClr val="tx2"/>
          </a:solidFill>
          <a:latin typeface="Calibri" pitchFamily="34" charset="0"/>
        </a:defRPr>
      </a:lvl2pPr>
      <a:lvl3pPr algn="l" rtl="0" eaLnBrk="0" fontAlgn="base" hangingPunct="0">
        <a:lnSpc>
          <a:spcPts val="4200"/>
        </a:lnSpc>
        <a:spcBef>
          <a:spcPct val="0"/>
        </a:spcBef>
        <a:spcAft>
          <a:spcPct val="0"/>
        </a:spcAft>
        <a:defRPr sz="4000" b="1">
          <a:solidFill>
            <a:schemeClr val="tx2"/>
          </a:solidFill>
          <a:latin typeface="Calibri" pitchFamily="34" charset="0"/>
        </a:defRPr>
      </a:lvl3pPr>
      <a:lvl4pPr algn="l" rtl="0" eaLnBrk="0" fontAlgn="base" hangingPunct="0">
        <a:lnSpc>
          <a:spcPts val="4200"/>
        </a:lnSpc>
        <a:spcBef>
          <a:spcPct val="0"/>
        </a:spcBef>
        <a:spcAft>
          <a:spcPct val="0"/>
        </a:spcAft>
        <a:defRPr sz="4000" b="1">
          <a:solidFill>
            <a:schemeClr val="tx2"/>
          </a:solidFill>
          <a:latin typeface="Calibri" pitchFamily="34" charset="0"/>
        </a:defRPr>
      </a:lvl4pPr>
      <a:lvl5pPr algn="l" rtl="0" eaLnBrk="0" fontAlgn="base" hangingPunct="0">
        <a:lnSpc>
          <a:spcPts val="4200"/>
        </a:lnSpc>
        <a:spcBef>
          <a:spcPct val="0"/>
        </a:spcBef>
        <a:spcAft>
          <a:spcPct val="0"/>
        </a:spcAft>
        <a:defRPr sz="4000" b="1">
          <a:solidFill>
            <a:schemeClr val="tx2"/>
          </a:solidFill>
          <a:latin typeface="Calibri" pitchFamily="34" charset="0"/>
        </a:defRPr>
      </a:lvl5pPr>
      <a:lvl6pPr marL="457200" algn="l" rtl="0" fontAlgn="base">
        <a:lnSpc>
          <a:spcPts val="4200"/>
        </a:lnSpc>
        <a:spcBef>
          <a:spcPct val="0"/>
        </a:spcBef>
        <a:spcAft>
          <a:spcPct val="0"/>
        </a:spcAft>
        <a:defRPr sz="4000" b="1">
          <a:solidFill>
            <a:schemeClr val="tx2"/>
          </a:solidFill>
          <a:latin typeface="Calibri" pitchFamily="34" charset="0"/>
        </a:defRPr>
      </a:lvl6pPr>
      <a:lvl7pPr marL="914400" algn="l" rtl="0" fontAlgn="base">
        <a:lnSpc>
          <a:spcPts val="4200"/>
        </a:lnSpc>
        <a:spcBef>
          <a:spcPct val="0"/>
        </a:spcBef>
        <a:spcAft>
          <a:spcPct val="0"/>
        </a:spcAft>
        <a:defRPr sz="4000" b="1">
          <a:solidFill>
            <a:schemeClr val="tx2"/>
          </a:solidFill>
          <a:latin typeface="Calibri" pitchFamily="34" charset="0"/>
        </a:defRPr>
      </a:lvl7pPr>
      <a:lvl8pPr marL="1371600" algn="l" rtl="0" fontAlgn="base">
        <a:lnSpc>
          <a:spcPts val="4200"/>
        </a:lnSpc>
        <a:spcBef>
          <a:spcPct val="0"/>
        </a:spcBef>
        <a:spcAft>
          <a:spcPct val="0"/>
        </a:spcAft>
        <a:defRPr sz="4000" b="1">
          <a:solidFill>
            <a:schemeClr val="tx2"/>
          </a:solidFill>
          <a:latin typeface="Calibri" pitchFamily="34" charset="0"/>
        </a:defRPr>
      </a:lvl8pPr>
      <a:lvl9pPr marL="1828800" algn="l" rtl="0" fontAlgn="base">
        <a:lnSpc>
          <a:spcPts val="4200"/>
        </a:lnSpc>
        <a:spcBef>
          <a:spcPct val="0"/>
        </a:spcBef>
        <a:spcAft>
          <a:spcPct val="0"/>
        </a:spcAft>
        <a:defRPr sz="4000" b="1">
          <a:solidFill>
            <a:schemeClr val="tx2"/>
          </a:solidFill>
          <a:latin typeface="Calibri" pitchFamily="34" charset="0"/>
        </a:defRPr>
      </a:lvl9pPr>
    </p:titleStyle>
    <p:bodyStyle>
      <a:lvl1pPr marL="322263" indent="-322263"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1pPr>
      <a:lvl2pPr marL="647700" indent="-325438"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2pPr>
      <a:lvl3pPr marL="969963"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3pPr>
      <a:lvl4pPr marL="1293813" indent="-322263"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4pPr>
      <a:lvl5pPr marL="1619250"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doi.org/10.1097/MAO.000000000000312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16/j.medj.2025.100696" TargetMode="External"/><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3390/biom12020220"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doi.org/10.1136/jmg-2023-10914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doi.org/10.1016/j.omtn.2021.02.033" TargetMode="Externa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doi.org/10.1016/j.celrep.2017.01.06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9528AB-6A8C-1149-98E3-8434FE11F33A}"/>
              </a:ext>
            </a:extLst>
          </p:cNvPr>
          <p:cNvSpPr>
            <a:spLocks noGrp="1"/>
          </p:cNvSpPr>
          <p:nvPr>
            <p:ph type="ctrTitle"/>
          </p:nvPr>
        </p:nvSpPr>
        <p:spPr/>
        <p:txBody>
          <a:bodyPr>
            <a:normAutofit fontScale="90000"/>
          </a:bodyPr>
          <a:lstStyle/>
          <a:p>
            <a:r>
              <a:rPr lang="en-US" dirty="0"/>
              <a:t>Van gen </a:t>
            </a:r>
            <a:r>
              <a:rPr lang="en-US" dirty="0" err="1"/>
              <a:t>naar</a:t>
            </a:r>
            <a:r>
              <a:rPr lang="en-US" dirty="0"/>
              <a:t> </a:t>
            </a:r>
            <a:r>
              <a:rPr lang="en-US" dirty="0" err="1"/>
              <a:t>gehoor</a:t>
            </a:r>
            <a:r>
              <a:rPr lang="en-US" dirty="0"/>
              <a:t>: </a:t>
            </a:r>
            <a:r>
              <a:rPr lang="en-US" dirty="0" err="1"/>
              <a:t>therapie</a:t>
            </a:r>
            <a:r>
              <a:rPr lang="en-US" dirty="0"/>
              <a:t> in </a:t>
            </a:r>
            <a:r>
              <a:rPr lang="en-US" dirty="0" err="1"/>
              <a:t>zicht</a:t>
            </a:r>
            <a:endParaRPr lang="en-GB" b="0" i="1" dirty="0">
              <a:solidFill>
                <a:schemeClr val="bg1"/>
              </a:solidFill>
              <a:effectLst/>
              <a:latin typeface="+mn-lt"/>
            </a:endParaRPr>
          </a:p>
        </p:txBody>
      </p:sp>
      <p:sp>
        <p:nvSpPr>
          <p:cNvPr id="2" name="Subtitle 1">
            <a:extLst>
              <a:ext uri="{FF2B5EF4-FFF2-40B4-BE49-F238E27FC236}">
                <a16:creationId xmlns:a16="http://schemas.microsoft.com/office/drawing/2014/main" id="{9618F23E-D3E7-2D39-6A86-1DDE7F3474DE}"/>
              </a:ext>
            </a:extLst>
          </p:cNvPr>
          <p:cNvSpPr>
            <a:spLocks noGrp="1"/>
          </p:cNvSpPr>
          <p:nvPr>
            <p:ph type="subTitle" idx="1"/>
          </p:nvPr>
        </p:nvSpPr>
        <p:spPr/>
        <p:txBody>
          <a:bodyPr/>
          <a:lstStyle/>
          <a:p>
            <a:r>
              <a:rPr lang="en-US" i="1" dirty="0"/>
              <a:t>De </a:t>
            </a:r>
            <a:r>
              <a:rPr lang="en-US" i="1" dirty="0" err="1"/>
              <a:t>rol</a:t>
            </a:r>
            <a:r>
              <a:rPr lang="en-US" i="1" dirty="0"/>
              <a:t> van </a:t>
            </a:r>
            <a:r>
              <a:rPr lang="en-US" i="1" dirty="0" err="1"/>
              <a:t>fenotypering</a:t>
            </a:r>
            <a:r>
              <a:rPr lang="en-US" i="1" dirty="0"/>
              <a:t>, site-of-lesion </a:t>
            </a:r>
            <a:r>
              <a:rPr lang="en-US" i="1" dirty="0" err="1"/>
              <a:t>en</a:t>
            </a:r>
            <a:r>
              <a:rPr lang="en-US" i="1" dirty="0"/>
              <a:t> </a:t>
            </a:r>
            <a:r>
              <a:rPr lang="en-US" i="1" dirty="0" err="1"/>
              <a:t>gentherapie</a:t>
            </a:r>
            <a:r>
              <a:rPr lang="en-US" i="1" dirty="0"/>
              <a:t> </a:t>
            </a:r>
            <a:r>
              <a:rPr lang="en-US" i="1" dirty="0" err="1"/>
              <a:t>bij</a:t>
            </a:r>
            <a:r>
              <a:rPr lang="en-US" i="1" dirty="0"/>
              <a:t> </a:t>
            </a:r>
            <a:r>
              <a:rPr lang="en-US" i="1" dirty="0" err="1"/>
              <a:t>erfelijk</a:t>
            </a:r>
            <a:r>
              <a:rPr lang="en-US" i="1" dirty="0"/>
              <a:t> </a:t>
            </a:r>
            <a:r>
              <a:rPr lang="en-US" i="1" dirty="0" err="1"/>
              <a:t>gehoorverlies</a:t>
            </a:r>
            <a:endParaRPr lang="en-US" dirty="0"/>
          </a:p>
          <a:p>
            <a:endParaRPr lang="en-US" dirty="0"/>
          </a:p>
        </p:txBody>
      </p:sp>
      <p:sp>
        <p:nvSpPr>
          <p:cNvPr id="9" name="Text Placeholder 8">
            <a:extLst>
              <a:ext uri="{FF2B5EF4-FFF2-40B4-BE49-F238E27FC236}">
                <a16:creationId xmlns:a16="http://schemas.microsoft.com/office/drawing/2014/main" id="{DEF6D955-DC5E-4144-B57A-A1E0F788FE1C}"/>
              </a:ext>
            </a:extLst>
          </p:cNvPr>
          <p:cNvSpPr>
            <a:spLocks noGrp="1"/>
          </p:cNvSpPr>
          <p:nvPr>
            <p:ph type="body" sz="quarter" idx="10"/>
          </p:nvPr>
        </p:nvSpPr>
        <p:spPr>
          <a:xfrm>
            <a:off x="846000" y="3789040"/>
            <a:ext cx="5346157" cy="924215"/>
          </a:xfrm>
        </p:spPr>
        <p:txBody>
          <a:bodyPr/>
          <a:lstStyle/>
          <a:p>
            <a:r>
              <a:rPr lang="en-NL"/>
              <a:t>Cris Lanting, PhD</a:t>
            </a:r>
            <a:endParaRPr lang="nl-NL" dirty="0"/>
          </a:p>
          <a:p>
            <a:r>
              <a:rPr lang="nl-NL" dirty="0"/>
              <a:t>Klinisch fysicus - audioloog</a:t>
            </a:r>
            <a:endParaRPr lang="en-NL"/>
          </a:p>
          <a:p>
            <a:r>
              <a:rPr lang="en-NL"/>
              <a:t>Radboudumc </a:t>
            </a:r>
          </a:p>
        </p:txBody>
      </p:sp>
      <p:sp>
        <p:nvSpPr>
          <p:cNvPr id="3" name="TextBox 2">
            <a:extLst>
              <a:ext uri="{FF2B5EF4-FFF2-40B4-BE49-F238E27FC236}">
                <a16:creationId xmlns:a16="http://schemas.microsoft.com/office/drawing/2014/main" id="{A2C3F590-43FF-2DD4-386F-E2597AE3489D}"/>
              </a:ext>
            </a:extLst>
          </p:cNvPr>
          <p:cNvSpPr txBox="1"/>
          <p:nvPr/>
        </p:nvSpPr>
        <p:spPr>
          <a:xfrm>
            <a:off x="683568" y="5759450"/>
            <a:ext cx="4572000" cy="307777"/>
          </a:xfrm>
          <a:prstGeom prst="rect">
            <a:avLst/>
          </a:prstGeom>
          <a:noFill/>
        </p:spPr>
        <p:txBody>
          <a:bodyPr wrap="square">
            <a:spAutoFit/>
          </a:bodyPr>
          <a:lstStyle/>
          <a:p>
            <a:pPr algn="l"/>
            <a:r>
              <a:rPr lang="en-US" sz="1400" b="0" i="0" u="none" strike="noStrike" dirty="0" err="1">
                <a:effectLst/>
                <a:highlight>
                  <a:srgbClr val="FFFFFF"/>
                </a:highlight>
                <a:latin typeface="+mn-lt"/>
              </a:rPr>
              <a:t>KKAu</a:t>
            </a:r>
            <a:r>
              <a:rPr lang="en-US" sz="1400" b="0" i="0" u="none" strike="noStrike" dirty="0">
                <a:effectLst/>
                <a:highlight>
                  <a:srgbClr val="FFFFFF"/>
                </a:highlight>
                <a:latin typeface="+mn-lt"/>
              </a:rPr>
              <a:t> </a:t>
            </a:r>
            <a:r>
              <a:rPr lang="en-US" sz="1400" b="0" i="0" u="none" strike="noStrike" dirty="0" err="1">
                <a:effectLst/>
                <a:highlight>
                  <a:srgbClr val="FFFFFF"/>
                </a:highlight>
                <a:latin typeface="+mn-lt"/>
              </a:rPr>
              <a:t>Doorwerth</a:t>
            </a:r>
            <a:r>
              <a:rPr lang="en-US" sz="1400" b="0" i="0" u="none" strike="noStrike" dirty="0">
                <a:effectLst/>
                <a:highlight>
                  <a:srgbClr val="FFFFFF"/>
                </a:highlight>
                <a:latin typeface="+mn-lt"/>
              </a:rPr>
              <a:t> 5 </a:t>
            </a:r>
            <a:r>
              <a:rPr lang="en-US" sz="1400" b="0" i="0" u="none" strike="noStrike" dirty="0" err="1">
                <a:effectLst/>
                <a:highlight>
                  <a:srgbClr val="FFFFFF"/>
                </a:highlight>
                <a:latin typeface="+mn-lt"/>
              </a:rPr>
              <a:t>juni</a:t>
            </a:r>
            <a:r>
              <a:rPr lang="en-US" sz="1400" b="0" i="0" u="none" strike="noStrike" dirty="0">
                <a:effectLst/>
                <a:highlight>
                  <a:srgbClr val="FFFFFF"/>
                </a:highlight>
                <a:latin typeface="+mn-lt"/>
              </a:rPr>
              <a:t> 2025</a:t>
            </a:r>
            <a:endParaRPr lang="en-NL" sz="1800">
              <a:latin typeface="+mn-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4C6C7E-3ED6-B14A-B88F-31537E64CDE7}"/>
              </a:ext>
            </a:extLst>
          </p:cNvPr>
          <p:cNvSpPr>
            <a:spLocks noGrp="1"/>
          </p:cNvSpPr>
          <p:nvPr>
            <p:ph type="title"/>
          </p:nvPr>
        </p:nvSpPr>
        <p:spPr/>
        <p:txBody>
          <a:bodyPr/>
          <a:lstStyle/>
          <a:p>
            <a:r>
              <a:rPr lang="en-NL"/>
              <a:t>Frequency Therapeutics</a:t>
            </a:r>
          </a:p>
        </p:txBody>
      </p:sp>
      <p:sp>
        <p:nvSpPr>
          <p:cNvPr id="13" name="Content Placeholder 12">
            <a:extLst>
              <a:ext uri="{FF2B5EF4-FFF2-40B4-BE49-F238E27FC236}">
                <a16:creationId xmlns:a16="http://schemas.microsoft.com/office/drawing/2014/main" id="{427BD3A0-3087-0F44-A3C6-C44CBA6CB9B2}"/>
              </a:ext>
            </a:extLst>
          </p:cNvPr>
          <p:cNvSpPr>
            <a:spLocks noGrp="1"/>
          </p:cNvSpPr>
          <p:nvPr>
            <p:ph idx="1"/>
          </p:nvPr>
        </p:nvSpPr>
        <p:spPr>
          <a:xfrm>
            <a:off x="522289" y="2200107"/>
            <a:ext cx="2609551" cy="4125912"/>
          </a:xfrm>
        </p:spPr>
        <p:txBody>
          <a:bodyPr/>
          <a:lstStyle/>
          <a:p>
            <a:pPr marL="0" indent="0">
              <a:buNone/>
            </a:pPr>
            <a:r>
              <a:rPr lang="en-US" b="1" dirty="0"/>
              <a:t>Phase 1:</a:t>
            </a:r>
          </a:p>
          <a:p>
            <a:pPr marL="0" indent="0">
              <a:buNone/>
            </a:pPr>
            <a:r>
              <a:rPr lang="en-US" dirty="0"/>
              <a:t>Randomized double blind placebo-controlled clinical trial</a:t>
            </a:r>
          </a:p>
          <a:p>
            <a:pPr marL="0" indent="0">
              <a:buNone/>
            </a:pPr>
            <a:r>
              <a:rPr lang="en-US" dirty="0"/>
              <a:t>FX 322: 		n=15</a:t>
            </a:r>
          </a:p>
          <a:p>
            <a:pPr marL="0" indent="0">
              <a:buNone/>
            </a:pPr>
            <a:r>
              <a:rPr lang="en-US" dirty="0"/>
              <a:t>Placebo:		n=8</a:t>
            </a:r>
          </a:p>
          <a:p>
            <a:pPr>
              <a:buFont typeface="Courier New" panose="02070309020205020404" pitchFamily="49" charset="0"/>
              <a:buChar char="o"/>
            </a:pPr>
            <a:endParaRPr lang="en-US" dirty="0"/>
          </a:p>
          <a:p>
            <a:pPr marL="0" indent="0">
              <a:buNone/>
            </a:pPr>
            <a:r>
              <a:rPr lang="en-US" dirty="0" err="1"/>
              <a:t>Primaire</a:t>
            </a:r>
            <a:r>
              <a:rPr lang="en-US" dirty="0"/>
              <a:t> </a:t>
            </a:r>
            <a:r>
              <a:rPr lang="en-US" dirty="0" err="1"/>
              <a:t>uitkomstmaten</a:t>
            </a:r>
            <a:endParaRPr lang="en-US" dirty="0"/>
          </a:p>
          <a:p>
            <a:pPr>
              <a:buFont typeface="Courier New" panose="02070309020205020404" pitchFamily="49" charset="0"/>
              <a:buChar char="o"/>
            </a:pPr>
            <a:r>
              <a:rPr lang="en-US" dirty="0"/>
              <a:t>Safety </a:t>
            </a:r>
          </a:p>
          <a:p>
            <a:pPr>
              <a:buFont typeface="Courier New" panose="02070309020205020404" pitchFamily="49" charset="0"/>
              <a:buChar char="o"/>
            </a:pPr>
            <a:r>
              <a:rPr lang="en-US" dirty="0"/>
              <a:t>PTA</a:t>
            </a:r>
          </a:p>
          <a:p>
            <a:pPr>
              <a:buFont typeface="Courier New" panose="02070309020205020404" pitchFamily="49" charset="0"/>
              <a:buChar char="o"/>
            </a:pPr>
            <a:r>
              <a:rPr lang="en-US" dirty="0" err="1"/>
              <a:t>Spraakaudiometrie</a:t>
            </a:r>
            <a:r>
              <a:rPr lang="en-US" dirty="0"/>
              <a:t> (40 dB SL)</a:t>
            </a:r>
          </a:p>
        </p:txBody>
      </p:sp>
      <p:sp>
        <p:nvSpPr>
          <p:cNvPr id="5" name="Footer Placeholder 4">
            <a:extLst>
              <a:ext uri="{FF2B5EF4-FFF2-40B4-BE49-F238E27FC236}">
                <a16:creationId xmlns:a16="http://schemas.microsoft.com/office/drawing/2014/main" id="{9156BB65-FD2C-E74A-9C1E-0DF6A5C19435}"/>
              </a:ext>
            </a:extLst>
          </p:cNvPr>
          <p:cNvSpPr>
            <a:spLocks noGrp="1"/>
          </p:cNvSpPr>
          <p:nvPr>
            <p:ph type="ftr" sz="quarter" idx="11"/>
          </p:nvPr>
        </p:nvSpPr>
        <p:spPr/>
        <p:txBody>
          <a:bodyPr/>
          <a:lstStyle/>
          <a:p>
            <a:pPr>
              <a:defRPr/>
            </a:pPr>
            <a:r>
              <a:rPr lang="nl-NL"/>
              <a:t>	</a:t>
            </a:r>
            <a:fld id="{315EB6CD-3DBF-410B-847A-B746C399CA1D}" type="slidenum">
              <a:rPr lang="nl-NL" smtClean="0"/>
              <a:pPr>
                <a:defRPr/>
              </a:pPr>
              <a:t>10</a:t>
            </a:fld>
            <a:endParaRPr lang="nl-NL"/>
          </a:p>
        </p:txBody>
      </p:sp>
      <p:pic>
        <p:nvPicPr>
          <p:cNvPr id="9" name="Picture 8">
            <a:extLst>
              <a:ext uri="{FF2B5EF4-FFF2-40B4-BE49-F238E27FC236}">
                <a16:creationId xmlns:a16="http://schemas.microsoft.com/office/drawing/2014/main" id="{E415B3F0-C0C8-C940-AE1D-240F1C858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182827"/>
            <a:ext cx="5477389" cy="3176886"/>
          </a:xfrm>
          <a:prstGeom prst="rect">
            <a:avLst/>
          </a:prstGeom>
        </p:spPr>
      </p:pic>
    </p:spTree>
    <p:extLst>
      <p:ext uri="{BB962C8B-B14F-4D97-AF65-F5344CB8AC3E}">
        <p14:creationId xmlns:p14="http://schemas.microsoft.com/office/powerpoint/2010/main" val="12296983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6782-7A13-AA4F-BA9D-79430EA34A6B}"/>
              </a:ext>
            </a:extLst>
          </p:cNvPr>
          <p:cNvSpPr>
            <a:spLocks noGrp="1"/>
          </p:cNvSpPr>
          <p:nvPr>
            <p:ph type="title"/>
          </p:nvPr>
        </p:nvSpPr>
        <p:spPr>
          <a:xfrm>
            <a:off x="522288" y="1004888"/>
            <a:ext cx="6786015" cy="533400"/>
          </a:xfrm>
        </p:spPr>
        <p:txBody>
          <a:bodyPr/>
          <a:lstStyle/>
          <a:p>
            <a:r>
              <a:rPr lang="nl-NL" dirty="0" err="1"/>
              <a:t>Frequency</a:t>
            </a:r>
            <a:r>
              <a:rPr lang="nl-NL" dirty="0"/>
              <a:t> </a:t>
            </a:r>
            <a:r>
              <a:rPr lang="nl-NL" dirty="0" err="1"/>
              <a:t>therapeutics</a:t>
            </a:r>
            <a:r>
              <a:rPr lang="nl-NL" dirty="0"/>
              <a:t> FX-322</a:t>
            </a:r>
            <a:endParaRPr lang="en-NL"/>
          </a:p>
        </p:txBody>
      </p:sp>
      <p:sp>
        <p:nvSpPr>
          <p:cNvPr id="3" name="Content Placeholder 2">
            <a:extLst>
              <a:ext uri="{FF2B5EF4-FFF2-40B4-BE49-F238E27FC236}">
                <a16:creationId xmlns:a16="http://schemas.microsoft.com/office/drawing/2014/main" id="{957A1633-0388-1F1A-8F32-4E641B3D7DD5}"/>
              </a:ext>
            </a:extLst>
          </p:cNvPr>
          <p:cNvSpPr>
            <a:spLocks noGrp="1"/>
          </p:cNvSpPr>
          <p:nvPr>
            <p:ph idx="1"/>
          </p:nvPr>
        </p:nvSpPr>
        <p:spPr>
          <a:xfrm>
            <a:off x="522289" y="1814513"/>
            <a:ext cx="4193728" cy="4125912"/>
          </a:xfrm>
        </p:spPr>
        <p:txBody>
          <a:bodyPr>
            <a:normAutofit/>
          </a:bodyPr>
          <a:lstStyle/>
          <a:p>
            <a:pPr marL="0" indent="0">
              <a:buNone/>
            </a:pPr>
            <a:endParaRPr lang="en-US" sz="1800" dirty="0"/>
          </a:p>
          <a:p>
            <a:r>
              <a:rPr lang="en-US" sz="1800" b="1" dirty="0"/>
              <a:t>Phase 1</a:t>
            </a:r>
            <a:r>
              <a:rPr lang="en-US" sz="1800" dirty="0"/>
              <a:t> (n=15)</a:t>
            </a:r>
          </a:p>
          <a:p>
            <a:pPr lvl="1"/>
            <a:r>
              <a:rPr lang="en-US" sz="1800" u="sng" dirty="0" err="1"/>
              <a:t>geen</a:t>
            </a:r>
            <a:r>
              <a:rPr lang="en-US" sz="1800" dirty="0"/>
              <a:t> significant </a:t>
            </a:r>
            <a:r>
              <a:rPr lang="en-US" sz="1800" dirty="0" err="1"/>
              <a:t>verschil</a:t>
            </a:r>
            <a:r>
              <a:rPr lang="en-US" sz="1800" dirty="0"/>
              <a:t> in PTA</a:t>
            </a:r>
          </a:p>
          <a:p>
            <a:pPr lvl="1"/>
            <a:r>
              <a:rPr lang="en-US" sz="1800" dirty="0"/>
              <a:t>10 dB </a:t>
            </a:r>
            <a:r>
              <a:rPr lang="en-US" sz="1800" dirty="0" err="1"/>
              <a:t>verbetering</a:t>
            </a:r>
            <a:r>
              <a:rPr lang="en-US" sz="1800" dirty="0"/>
              <a:t> </a:t>
            </a:r>
            <a:r>
              <a:rPr lang="en-US" sz="1800" dirty="0" err="1"/>
              <a:t>bij</a:t>
            </a:r>
            <a:r>
              <a:rPr lang="en-US" sz="1800" dirty="0"/>
              <a:t> 8 kHz (4 van de 15 </a:t>
            </a:r>
            <a:r>
              <a:rPr lang="en-US" sz="1800" dirty="0" err="1"/>
              <a:t>deelnemers</a:t>
            </a:r>
            <a:r>
              <a:rPr lang="en-US" sz="1800" dirty="0"/>
              <a:t>…)</a:t>
            </a:r>
          </a:p>
          <a:p>
            <a:pPr lvl="1"/>
            <a:r>
              <a:rPr lang="en-US" sz="1800" dirty="0" err="1"/>
              <a:t>Verbetering</a:t>
            </a:r>
            <a:r>
              <a:rPr lang="en-US" sz="1800" dirty="0"/>
              <a:t> </a:t>
            </a:r>
            <a:r>
              <a:rPr lang="en-US" sz="1800" dirty="0" err="1"/>
              <a:t>spraak</a:t>
            </a:r>
            <a:r>
              <a:rPr lang="en-US" sz="1800" dirty="0"/>
              <a:t> in </a:t>
            </a:r>
            <a:r>
              <a:rPr lang="en-US" sz="1800" dirty="0" err="1"/>
              <a:t>stilte</a:t>
            </a:r>
            <a:r>
              <a:rPr lang="en-US" sz="1800" dirty="0"/>
              <a:t> (</a:t>
            </a:r>
            <a:r>
              <a:rPr lang="en-US" sz="1800" dirty="0" err="1"/>
              <a:t>woord</a:t>
            </a:r>
            <a:r>
              <a:rPr lang="en-US" sz="1800" dirty="0"/>
              <a:t> score +35% )</a:t>
            </a:r>
          </a:p>
          <a:p>
            <a:pPr lvl="1"/>
            <a:endParaRPr lang="en-US" sz="1800" dirty="0"/>
          </a:p>
          <a:p>
            <a:endParaRPr lang="en-US" sz="1800" dirty="0"/>
          </a:p>
          <a:p>
            <a:pPr lvl="1"/>
            <a:endParaRPr lang="en-US" sz="1800" dirty="0"/>
          </a:p>
        </p:txBody>
      </p:sp>
      <p:sp>
        <p:nvSpPr>
          <p:cNvPr id="5" name="Footer Placeholder 4">
            <a:extLst>
              <a:ext uri="{FF2B5EF4-FFF2-40B4-BE49-F238E27FC236}">
                <a16:creationId xmlns:a16="http://schemas.microsoft.com/office/drawing/2014/main" id="{3E3E2796-3339-BD4B-9E1F-49E39CEA00E2}"/>
              </a:ext>
            </a:extLst>
          </p:cNvPr>
          <p:cNvSpPr>
            <a:spLocks noGrp="1"/>
          </p:cNvSpPr>
          <p:nvPr>
            <p:ph type="ftr" sz="quarter" idx="11"/>
          </p:nvPr>
        </p:nvSpPr>
        <p:spPr/>
        <p:txBody>
          <a:bodyPr/>
          <a:lstStyle/>
          <a:p>
            <a:pPr>
              <a:defRPr/>
            </a:pPr>
            <a:r>
              <a:rPr lang="nl-NL"/>
              <a:t>	</a:t>
            </a:r>
            <a:fld id="{315EB6CD-3DBF-410B-847A-B746C399CA1D}" type="slidenum">
              <a:rPr lang="nl-NL" smtClean="0"/>
              <a:pPr>
                <a:defRPr/>
              </a:pPr>
              <a:t>11</a:t>
            </a:fld>
            <a:endParaRPr lang="nl-NL"/>
          </a:p>
        </p:txBody>
      </p:sp>
      <p:pic>
        <p:nvPicPr>
          <p:cNvPr id="7" name="Picture 6">
            <a:extLst>
              <a:ext uri="{FF2B5EF4-FFF2-40B4-BE49-F238E27FC236}">
                <a16:creationId xmlns:a16="http://schemas.microsoft.com/office/drawing/2014/main" id="{6C42CF06-5C3B-8744-BAD5-F8A6F12448AD}"/>
              </a:ext>
            </a:extLst>
          </p:cNvPr>
          <p:cNvPicPr>
            <a:picLocks noChangeAspect="1"/>
          </p:cNvPicPr>
          <p:nvPr/>
        </p:nvPicPr>
        <p:blipFill rotWithShape="1">
          <a:blip r:embed="rId3">
            <a:extLst>
              <a:ext uri="{28A0092B-C50C-407E-A947-70E740481C1C}">
                <a14:useLocalDpi xmlns:a14="http://schemas.microsoft.com/office/drawing/2010/main" val="0"/>
              </a:ext>
            </a:extLst>
          </a:blip>
          <a:srcRect b="52783"/>
          <a:stretch/>
        </p:blipFill>
        <p:spPr>
          <a:xfrm>
            <a:off x="4554412" y="2060848"/>
            <a:ext cx="4681652" cy="2663472"/>
          </a:xfrm>
          <a:prstGeom prst="rect">
            <a:avLst/>
          </a:prstGeom>
        </p:spPr>
      </p:pic>
      <p:sp>
        <p:nvSpPr>
          <p:cNvPr id="10" name="TextBox 9">
            <a:extLst>
              <a:ext uri="{FF2B5EF4-FFF2-40B4-BE49-F238E27FC236}">
                <a16:creationId xmlns:a16="http://schemas.microsoft.com/office/drawing/2014/main" id="{58109D31-BC38-4B42-B590-EE9168A8414B}"/>
              </a:ext>
            </a:extLst>
          </p:cNvPr>
          <p:cNvSpPr txBox="1"/>
          <p:nvPr/>
        </p:nvSpPr>
        <p:spPr>
          <a:xfrm>
            <a:off x="395536" y="6332008"/>
            <a:ext cx="6786015" cy="553998"/>
          </a:xfrm>
          <a:prstGeom prst="rect">
            <a:avLst/>
          </a:prstGeom>
          <a:noFill/>
        </p:spPr>
        <p:txBody>
          <a:bodyPr wrap="square">
            <a:spAutoFit/>
          </a:bodyPr>
          <a:lstStyle/>
          <a:p>
            <a:pPr algn="l"/>
            <a:r>
              <a:rPr lang="en-GB" sz="1000" dirty="0">
                <a:effectLst/>
                <a:latin typeface="+mn-lt"/>
              </a:rPr>
              <a:t>McLean, W.J., et al., 2021. </a:t>
            </a:r>
            <a:r>
              <a:rPr lang="en-GB" sz="1000" b="1" dirty="0">
                <a:effectLst/>
                <a:latin typeface="+mn-lt"/>
              </a:rPr>
              <a:t>Improved Speech Intelligibility in Subjects With Stable Sensorineural Hearing Loss Following Intratympanic Dosing of FX-322 in a Phase 1b Study. </a:t>
            </a:r>
            <a:r>
              <a:rPr lang="en-GB" sz="1000" dirty="0">
                <a:effectLst/>
                <a:latin typeface="+mn-lt"/>
              </a:rPr>
              <a:t>Otology &amp; Neurotology </a:t>
            </a:r>
            <a:r>
              <a:rPr lang="en-GB" sz="1000" dirty="0">
                <a:effectLst/>
                <a:latin typeface="+mn-lt"/>
                <a:hlinkClick r:id="rId4"/>
              </a:rPr>
              <a:t>https://doi.org/10.1097/MAO.0000000000003120</a:t>
            </a:r>
            <a:endParaRPr lang="en-GB" sz="1000" dirty="0">
              <a:effectLst/>
              <a:latin typeface="+mn-lt"/>
            </a:endParaRPr>
          </a:p>
        </p:txBody>
      </p:sp>
      <p:sp>
        <p:nvSpPr>
          <p:cNvPr id="6" name="TextBox 5">
            <a:extLst>
              <a:ext uri="{FF2B5EF4-FFF2-40B4-BE49-F238E27FC236}">
                <a16:creationId xmlns:a16="http://schemas.microsoft.com/office/drawing/2014/main" id="{35CE5B55-78D0-E83E-8E84-BF145333BE91}"/>
              </a:ext>
            </a:extLst>
          </p:cNvPr>
          <p:cNvSpPr txBox="1"/>
          <p:nvPr/>
        </p:nvSpPr>
        <p:spPr>
          <a:xfrm>
            <a:off x="522288" y="4738550"/>
            <a:ext cx="7938144" cy="923330"/>
          </a:xfrm>
          <a:prstGeom prst="rect">
            <a:avLst/>
          </a:prstGeom>
          <a:noFill/>
        </p:spPr>
        <p:txBody>
          <a:bodyPr wrap="square">
            <a:spAutoFit/>
          </a:bodyPr>
          <a:lstStyle/>
          <a:p>
            <a:pPr marL="285750" indent="-285750" algn="l">
              <a:buFont typeface="Arial" panose="020B0604020202020204" pitchFamily="34" charset="0"/>
              <a:buChar char="•"/>
            </a:pPr>
            <a:r>
              <a:rPr lang="en-NL" sz="1800" b="1">
                <a:latin typeface="+mn-lt"/>
              </a:rPr>
              <a:t>Phase 2: </a:t>
            </a:r>
            <a:r>
              <a:rPr lang="nl-NL" sz="1800" dirty="0">
                <a:latin typeface="+mn-lt"/>
              </a:rPr>
              <a:t>(n= 95)</a:t>
            </a:r>
          </a:p>
          <a:p>
            <a:pPr marL="742950" lvl="1" indent="-285750" algn="l">
              <a:buFont typeface="Arial" panose="020B0604020202020204" pitchFamily="34" charset="0"/>
              <a:buChar char="•"/>
            </a:pPr>
            <a:r>
              <a:rPr lang="en-GB" sz="1800" dirty="0" err="1">
                <a:latin typeface="+mn-lt"/>
              </a:rPr>
              <a:t>Verbetering</a:t>
            </a:r>
            <a:r>
              <a:rPr lang="en-GB" sz="1800" dirty="0">
                <a:latin typeface="+mn-lt"/>
              </a:rPr>
              <a:t> </a:t>
            </a:r>
            <a:r>
              <a:rPr lang="en-GB" sz="1800" dirty="0" err="1">
                <a:latin typeface="+mn-lt"/>
              </a:rPr>
              <a:t>spraakverstaan</a:t>
            </a:r>
            <a:r>
              <a:rPr lang="en-GB" sz="1800" dirty="0">
                <a:latin typeface="+mn-lt"/>
              </a:rPr>
              <a:t> in alle </a:t>
            </a:r>
            <a:r>
              <a:rPr lang="en-GB" sz="1800" dirty="0" err="1">
                <a:latin typeface="+mn-lt"/>
              </a:rPr>
              <a:t>subgroepen</a:t>
            </a:r>
            <a:r>
              <a:rPr lang="en-GB" sz="1800" dirty="0">
                <a:latin typeface="+mn-lt"/>
              </a:rPr>
              <a:t> (~ </a:t>
            </a:r>
            <a:r>
              <a:rPr lang="en-GB" sz="1800" dirty="0" err="1">
                <a:latin typeface="+mn-lt"/>
              </a:rPr>
              <a:t>verschillende</a:t>
            </a:r>
            <a:r>
              <a:rPr lang="en-GB" sz="1800" dirty="0">
                <a:latin typeface="+mn-lt"/>
              </a:rPr>
              <a:t> doses</a:t>
            </a:r>
          </a:p>
          <a:p>
            <a:pPr marL="742950" lvl="1" indent="-285750" algn="l">
              <a:buFont typeface="Arial" panose="020B0604020202020204" pitchFamily="34" charset="0"/>
              <a:buChar char="•"/>
            </a:pPr>
            <a:r>
              <a:rPr lang="en-GB" sz="1800" dirty="0">
                <a:latin typeface="+mn-lt"/>
              </a:rPr>
              <a:t>Maar </a:t>
            </a:r>
            <a:r>
              <a:rPr lang="en-GB" sz="1800" dirty="0" err="1">
                <a:latin typeface="+mn-lt"/>
              </a:rPr>
              <a:t>ook</a:t>
            </a:r>
            <a:r>
              <a:rPr lang="en-GB" sz="1800" dirty="0">
                <a:latin typeface="+mn-lt"/>
              </a:rPr>
              <a:t> in de </a:t>
            </a:r>
            <a:r>
              <a:rPr lang="en-GB" sz="1800" dirty="0" err="1">
                <a:latin typeface="+mn-lt"/>
              </a:rPr>
              <a:t>placebogroep</a:t>
            </a:r>
            <a:r>
              <a:rPr lang="en-GB" sz="1800" dirty="0">
                <a:latin typeface="+mn-lt"/>
              </a:rPr>
              <a:t> (?!).</a:t>
            </a:r>
            <a:endParaRPr lang="en-GB" sz="1800" b="1" dirty="0">
              <a:latin typeface="+mn-lt"/>
            </a:endParaRPr>
          </a:p>
        </p:txBody>
      </p:sp>
    </p:spTree>
    <p:extLst>
      <p:ext uri="{BB962C8B-B14F-4D97-AF65-F5344CB8AC3E}">
        <p14:creationId xmlns:p14="http://schemas.microsoft.com/office/powerpoint/2010/main" val="1199047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B1C1-E17F-7342-BDF9-BCA4FEDFD843}"/>
              </a:ext>
            </a:extLst>
          </p:cNvPr>
          <p:cNvSpPr>
            <a:spLocks noGrp="1"/>
          </p:cNvSpPr>
          <p:nvPr>
            <p:ph type="title"/>
          </p:nvPr>
        </p:nvSpPr>
        <p:spPr/>
        <p:txBody>
          <a:bodyPr/>
          <a:lstStyle/>
          <a:p>
            <a:r>
              <a:rPr lang="en-NL"/>
              <a:t>Methodologi</a:t>
            </a:r>
            <a:r>
              <a:rPr lang="nl-NL" dirty="0" err="1"/>
              <a:t>sche</a:t>
            </a:r>
            <a:r>
              <a:rPr lang="en-NL"/>
              <a:t> issues?</a:t>
            </a:r>
          </a:p>
        </p:txBody>
      </p:sp>
      <p:sp>
        <p:nvSpPr>
          <p:cNvPr id="3" name="Content Placeholder 2">
            <a:extLst>
              <a:ext uri="{FF2B5EF4-FFF2-40B4-BE49-F238E27FC236}">
                <a16:creationId xmlns:a16="http://schemas.microsoft.com/office/drawing/2014/main" id="{F1B2E008-8CC1-0B47-9337-EFC7FDE1B216}"/>
              </a:ext>
            </a:extLst>
          </p:cNvPr>
          <p:cNvSpPr>
            <a:spLocks noGrp="1"/>
          </p:cNvSpPr>
          <p:nvPr>
            <p:ph idx="1"/>
          </p:nvPr>
        </p:nvSpPr>
        <p:spPr>
          <a:xfrm>
            <a:off x="522289" y="1814513"/>
            <a:ext cx="6569992" cy="4125912"/>
          </a:xfrm>
        </p:spPr>
        <p:txBody>
          <a:bodyPr>
            <a:normAutofit fontScale="92500"/>
          </a:bodyPr>
          <a:lstStyle/>
          <a:p>
            <a:r>
              <a:rPr lang="en-GB" b="0" i="1" dirty="0">
                <a:effectLst/>
              </a:rPr>
              <a:t>“this study was tainted by bias — because patients may have </a:t>
            </a:r>
            <a:r>
              <a:rPr lang="en-GB" b="1" i="1" dirty="0">
                <a:effectLst/>
              </a:rPr>
              <a:t>underreported</a:t>
            </a:r>
            <a:r>
              <a:rPr lang="en-GB" b="0" i="1" dirty="0">
                <a:effectLst/>
              </a:rPr>
              <a:t> their own hearing ability to gain access to the trial”, </a:t>
            </a:r>
            <a:r>
              <a:rPr lang="en-GB" b="0" dirty="0">
                <a:effectLst/>
              </a:rPr>
              <a:t>said </a:t>
            </a:r>
            <a:r>
              <a:rPr lang="en-GB" b="0" dirty="0" err="1">
                <a:effectLst/>
              </a:rPr>
              <a:t>LeBel</a:t>
            </a:r>
            <a:r>
              <a:rPr lang="en-GB" b="0" dirty="0">
                <a:effectLst/>
              </a:rPr>
              <a:t> (and the study didn’t adequately control for that possibility). </a:t>
            </a:r>
            <a:endParaRPr lang="en-GB" dirty="0"/>
          </a:p>
          <a:p>
            <a:r>
              <a:rPr lang="en-GB" b="0" i="1" dirty="0">
                <a:effectLst/>
              </a:rPr>
              <a:t>“As patients were coming into the study, there were </a:t>
            </a:r>
            <a:r>
              <a:rPr lang="en-GB" b="1" i="1" dirty="0">
                <a:effectLst/>
              </a:rPr>
              <a:t>inconsistencies</a:t>
            </a:r>
            <a:r>
              <a:rPr lang="en-GB" b="0" i="1" dirty="0">
                <a:effectLst/>
              </a:rPr>
              <a:t> between their historical speech perception scores and the scores that they were coming into at the baseline visit of the study,”</a:t>
            </a:r>
            <a:endParaRPr lang="en-GB" dirty="0"/>
          </a:p>
          <a:p>
            <a:r>
              <a:rPr lang="en-GB" b="0" dirty="0">
                <a:effectLst/>
              </a:rPr>
              <a:t> Jason Glashow, Frequency’s senior vice president of corporate affairs, clarified that the company sees this as a </a:t>
            </a:r>
            <a:r>
              <a:rPr lang="en-GB" b="1" i="1" dirty="0">
                <a:effectLst/>
              </a:rPr>
              <a:t>“design issue” </a:t>
            </a:r>
            <a:r>
              <a:rPr lang="en-GB" b="0" dirty="0">
                <a:effectLst/>
              </a:rPr>
              <a:t>with the trial. </a:t>
            </a:r>
            <a:endParaRPr lang="en-GB" dirty="0"/>
          </a:p>
          <a:p>
            <a:endParaRPr lang="en-NL"/>
          </a:p>
          <a:p>
            <a:r>
              <a:rPr lang="en-GB" b="1" dirty="0"/>
              <a:t>S</a:t>
            </a:r>
            <a:r>
              <a:rPr lang="en-NL" b="1"/>
              <a:t>olution</a:t>
            </a:r>
            <a:r>
              <a:rPr lang="en-NL"/>
              <a:t>: lead-in period with multiple baseline measurements</a:t>
            </a:r>
          </a:p>
        </p:txBody>
      </p:sp>
      <p:sp>
        <p:nvSpPr>
          <p:cNvPr id="4" name="Footer Placeholder 3">
            <a:extLst>
              <a:ext uri="{FF2B5EF4-FFF2-40B4-BE49-F238E27FC236}">
                <a16:creationId xmlns:a16="http://schemas.microsoft.com/office/drawing/2014/main" id="{75CBAEB0-76F8-2946-A962-92BCA08C46CE}"/>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12</a:t>
            </a:fld>
            <a:endParaRPr lang="nl-NL"/>
          </a:p>
        </p:txBody>
      </p:sp>
      <p:sp>
        <p:nvSpPr>
          <p:cNvPr id="6" name="TextBox 5">
            <a:extLst>
              <a:ext uri="{FF2B5EF4-FFF2-40B4-BE49-F238E27FC236}">
                <a16:creationId xmlns:a16="http://schemas.microsoft.com/office/drawing/2014/main" id="{966B36DE-A270-AF43-B085-3272A05AAF84}"/>
              </a:ext>
            </a:extLst>
          </p:cNvPr>
          <p:cNvSpPr txBox="1"/>
          <p:nvPr/>
        </p:nvSpPr>
        <p:spPr>
          <a:xfrm>
            <a:off x="548429" y="6367433"/>
            <a:ext cx="4572000" cy="400110"/>
          </a:xfrm>
          <a:prstGeom prst="rect">
            <a:avLst/>
          </a:prstGeom>
          <a:noFill/>
        </p:spPr>
        <p:txBody>
          <a:bodyPr wrap="square">
            <a:spAutoFit/>
          </a:bodyPr>
          <a:lstStyle/>
          <a:p>
            <a:r>
              <a:rPr lang="en-NL" sz="1000">
                <a:latin typeface="+mn-lt"/>
              </a:rPr>
              <a:t>https://techcrunch.com/2021/11/09/frequency-therapeutics-redesigns-study-after-disappointing-phase-2-results-debuts-new-hearing-loss-and-ms-drugs</a:t>
            </a:r>
          </a:p>
        </p:txBody>
      </p:sp>
      <p:pic>
        <p:nvPicPr>
          <p:cNvPr id="5" name="Picture 2" descr="Afbeelding">
            <a:extLst>
              <a:ext uri="{FF2B5EF4-FFF2-40B4-BE49-F238E27FC236}">
                <a16:creationId xmlns:a16="http://schemas.microsoft.com/office/drawing/2014/main" id="{8CB539F1-8F15-1A9E-393F-35079AC46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06" t="51082"/>
          <a:stretch>
            <a:fillRect/>
          </a:stretch>
        </p:blipFill>
        <p:spPr bwMode="auto">
          <a:xfrm>
            <a:off x="7236296" y="2379054"/>
            <a:ext cx="1728192" cy="241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694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8AA456-B090-26D3-E7A7-7BF54223FBB6}"/>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13</a:t>
            </a:fld>
            <a:endParaRPr lang="nl-NL"/>
          </a:p>
        </p:txBody>
      </p:sp>
      <p:pic>
        <p:nvPicPr>
          <p:cNvPr id="5" name="Picture 4">
            <a:extLst>
              <a:ext uri="{FF2B5EF4-FFF2-40B4-BE49-F238E27FC236}">
                <a16:creationId xmlns:a16="http://schemas.microsoft.com/office/drawing/2014/main" id="{9AC38BEB-9DD5-DDC7-9D37-468999B1B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519" y="846006"/>
            <a:ext cx="2270873" cy="3138633"/>
          </a:xfrm>
          <a:prstGeom prst="rect">
            <a:avLst/>
          </a:prstGeom>
        </p:spPr>
      </p:pic>
      <p:pic>
        <p:nvPicPr>
          <p:cNvPr id="6" name="Picture 5">
            <a:extLst>
              <a:ext uri="{FF2B5EF4-FFF2-40B4-BE49-F238E27FC236}">
                <a16:creationId xmlns:a16="http://schemas.microsoft.com/office/drawing/2014/main" id="{78BD96C8-4BC8-7BD0-B232-6C266F08A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846006"/>
            <a:ext cx="4460749" cy="2692985"/>
          </a:xfrm>
          <a:prstGeom prst="rect">
            <a:avLst/>
          </a:prstGeom>
        </p:spPr>
      </p:pic>
      <p:pic>
        <p:nvPicPr>
          <p:cNvPr id="7" name="Picture 6">
            <a:extLst>
              <a:ext uri="{FF2B5EF4-FFF2-40B4-BE49-F238E27FC236}">
                <a16:creationId xmlns:a16="http://schemas.microsoft.com/office/drawing/2014/main" id="{D25DAE3C-00FD-F4FD-D116-C2216A08E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02" y="4005064"/>
            <a:ext cx="2479548" cy="2181587"/>
          </a:xfrm>
          <a:prstGeom prst="rect">
            <a:avLst/>
          </a:prstGeom>
        </p:spPr>
      </p:pic>
      <p:pic>
        <p:nvPicPr>
          <p:cNvPr id="8" name="Picture 7">
            <a:extLst>
              <a:ext uri="{FF2B5EF4-FFF2-40B4-BE49-F238E27FC236}">
                <a16:creationId xmlns:a16="http://schemas.microsoft.com/office/drawing/2014/main" id="{F2A27592-86DF-42CD-612F-CF01D6E8F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87" y="2940349"/>
            <a:ext cx="3465646" cy="3246302"/>
          </a:xfrm>
          <a:prstGeom prst="rect">
            <a:avLst/>
          </a:prstGeom>
        </p:spPr>
      </p:pic>
    </p:spTree>
    <p:extLst>
      <p:ext uri="{BB962C8B-B14F-4D97-AF65-F5344CB8AC3E}">
        <p14:creationId xmlns:p14="http://schemas.microsoft.com/office/powerpoint/2010/main" val="387418443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693C-1E40-A9E8-792E-AEFDFFB4FD59}"/>
              </a:ext>
            </a:extLst>
          </p:cNvPr>
          <p:cNvSpPr>
            <a:spLocks noGrp="1"/>
          </p:cNvSpPr>
          <p:nvPr>
            <p:ph type="title"/>
          </p:nvPr>
        </p:nvSpPr>
        <p:spPr/>
        <p:txBody>
          <a:bodyPr/>
          <a:lstStyle/>
          <a:p>
            <a:r>
              <a:rPr lang="en-US" dirty="0"/>
              <a:t>Discussie</a:t>
            </a:r>
          </a:p>
        </p:txBody>
      </p:sp>
      <p:sp>
        <p:nvSpPr>
          <p:cNvPr id="3" name="Content Placeholder 2">
            <a:extLst>
              <a:ext uri="{FF2B5EF4-FFF2-40B4-BE49-F238E27FC236}">
                <a16:creationId xmlns:a16="http://schemas.microsoft.com/office/drawing/2014/main" id="{9580D47E-26F6-1C9F-CEB3-2666E92D2280}"/>
              </a:ext>
            </a:extLst>
          </p:cNvPr>
          <p:cNvSpPr>
            <a:spLocks noGrp="1"/>
          </p:cNvSpPr>
          <p:nvPr>
            <p:ph idx="1"/>
          </p:nvPr>
        </p:nvSpPr>
        <p:spPr/>
        <p:txBody>
          <a:bodyPr/>
          <a:lstStyle/>
          <a:p>
            <a:r>
              <a:rPr lang="en-US" dirty="0"/>
              <a:t>Pure tone audiometry (PTA) </a:t>
            </a:r>
            <a:r>
              <a:rPr lang="en-US" dirty="0" err="1"/>
              <a:t>primaire</a:t>
            </a:r>
            <a:r>
              <a:rPr lang="en-US" dirty="0"/>
              <a:t> </a:t>
            </a:r>
            <a:r>
              <a:rPr lang="en-US" dirty="0" err="1"/>
              <a:t>uitkomst</a:t>
            </a:r>
            <a:r>
              <a:rPr lang="en-US" dirty="0"/>
              <a:t>: </a:t>
            </a:r>
            <a:r>
              <a:rPr lang="en-US" dirty="0" err="1"/>
              <a:t>geen</a:t>
            </a:r>
            <a:r>
              <a:rPr lang="en-US" dirty="0"/>
              <a:t> effect </a:t>
            </a:r>
            <a:r>
              <a:rPr lang="en-US" dirty="0" err="1"/>
              <a:t>meetbaar</a:t>
            </a:r>
            <a:endParaRPr lang="en-US" dirty="0"/>
          </a:p>
          <a:p>
            <a:pPr lvl="1"/>
            <a:r>
              <a:rPr lang="en-US" dirty="0"/>
              <a:t>Drugs </a:t>
            </a:r>
            <a:r>
              <a:rPr lang="en-US" dirty="0" err="1"/>
              <a:t>komt</a:t>
            </a:r>
            <a:r>
              <a:rPr lang="en-US" dirty="0"/>
              <a:t> </a:t>
            </a:r>
            <a:r>
              <a:rPr lang="en-US" dirty="0" err="1"/>
              <a:t>niet</a:t>
            </a:r>
            <a:r>
              <a:rPr lang="en-US" dirty="0"/>
              <a:t> op de </a:t>
            </a:r>
            <a:r>
              <a:rPr lang="en-US" dirty="0" err="1"/>
              <a:t>juiste</a:t>
            </a:r>
            <a:r>
              <a:rPr lang="en-US" dirty="0"/>
              <a:t> </a:t>
            </a:r>
            <a:r>
              <a:rPr lang="en-US" dirty="0" err="1"/>
              <a:t>plek</a:t>
            </a:r>
            <a:r>
              <a:rPr lang="en-US" dirty="0"/>
              <a:t>?</a:t>
            </a:r>
          </a:p>
          <a:p>
            <a:pPr lvl="1"/>
            <a:r>
              <a:rPr lang="en-US" dirty="0"/>
              <a:t>Drugs </a:t>
            </a:r>
            <a:r>
              <a:rPr lang="en-US" dirty="0" err="1"/>
              <a:t>komt</a:t>
            </a:r>
            <a:r>
              <a:rPr lang="en-US" dirty="0"/>
              <a:t> </a:t>
            </a:r>
            <a:r>
              <a:rPr lang="en-US" dirty="0" err="1"/>
              <a:t>wel</a:t>
            </a:r>
            <a:r>
              <a:rPr lang="en-US" dirty="0"/>
              <a:t> op </a:t>
            </a:r>
            <a:r>
              <a:rPr lang="en-US" dirty="0" err="1"/>
              <a:t>juister</a:t>
            </a:r>
            <a:r>
              <a:rPr lang="en-US" dirty="0"/>
              <a:t> </a:t>
            </a:r>
            <a:r>
              <a:rPr lang="en-US" dirty="0" err="1"/>
              <a:t>plek</a:t>
            </a:r>
            <a:r>
              <a:rPr lang="en-US" dirty="0"/>
              <a:t> maar is </a:t>
            </a:r>
            <a:r>
              <a:rPr lang="en-US" dirty="0" err="1"/>
              <a:t>niet</a:t>
            </a:r>
            <a:r>
              <a:rPr lang="en-US" dirty="0"/>
              <a:t> </a:t>
            </a:r>
            <a:r>
              <a:rPr lang="en-US" dirty="0" err="1"/>
              <a:t>effectief</a:t>
            </a:r>
            <a:endParaRPr lang="en-US" dirty="0"/>
          </a:p>
          <a:p>
            <a:pPr lvl="1"/>
            <a:r>
              <a:rPr lang="en-US" dirty="0"/>
              <a:t>Drugs </a:t>
            </a:r>
            <a:r>
              <a:rPr lang="en-US" dirty="0" err="1"/>
              <a:t>komt</a:t>
            </a:r>
            <a:r>
              <a:rPr lang="en-US" dirty="0"/>
              <a:t> </a:t>
            </a:r>
            <a:r>
              <a:rPr lang="en-US" dirty="0" err="1"/>
              <a:t>wel</a:t>
            </a:r>
            <a:r>
              <a:rPr lang="en-US" dirty="0"/>
              <a:t> op de </a:t>
            </a:r>
            <a:r>
              <a:rPr lang="en-US" dirty="0" err="1"/>
              <a:t>juiste</a:t>
            </a:r>
            <a:r>
              <a:rPr lang="en-US" dirty="0"/>
              <a:t> </a:t>
            </a:r>
            <a:r>
              <a:rPr lang="en-US" dirty="0" err="1"/>
              <a:t>plek</a:t>
            </a:r>
            <a:r>
              <a:rPr lang="en-US" dirty="0"/>
              <a:t>, is </a:t>
            </a:r>
            <a:r>
              <a:rPr lang="en-US" dirty="0" err="1"/>
              <a:t>effectief</a:t>
            </a:r>
            <a:r>
              <a:rPr lang="en-US" dirty="0"/>
              <a:t> maar </a:t>
            </a:r>
            <a:r>
              <a:rPr lang="en-US" dirty="0" err="1"/>
              <a:t>leidt</a:t>
            </a:r>
            <a:r>
              <a:rPr lang="en-US" dirty="0"/>
              <a:t> </a:t>
            </a:r>
            <a:r>
              <a:rPr lang="en-US" dirty="0" err="1"/>
              <a:t>niet</a:t>
            </a:r>
            <a:r>
              <a:rPr lang="en-US" dirty="0"/>
              <a:t> tot </a:t>
            </a:r>
            <a:r>
              <a:rPr lang="en-US" b="1" dirty="0" err="1"/>
              <a:t>functionele</a:t>
            </a:r>
            <a:r>
              <a:rPr lang="en-US" dirty="0"/>
              <a:t> </a:t>
            </a:r>
            <a:r>
              <a:rPr lang="en-US" dirty="0" err="1"/>
              <a:t>haarcellen</a:t>
            </a:r>
            <a:r>
              <a:rPr lang="en-US" dirty="0"/>
              <a:t>?</a:t>
            </a:r>
          </a:p>
          <a:p>
            <a:r>
              <a:rPr lang="en-US" dirty="0" err="1"/>
              <a:t>Spraak</a:t>
            </a:r>
            <a:r>
              <a:rPr lang="en-US" dirty="0"/>
              <a:t> </a:t>
            </a:r>
            <a:r>
              <a:rPr lang="en-US" dirty="0" err="1"/>
              <a:t>en</a:t>
            </a:r>
            <a:r>
              <a:rPr lang="en-US" dirty="0"/>
              <a:t> </a:t>
            </a:r>
            <a:r>
              <a:rPr lang="en-US" dirty="0" err="1"/>
              <a:t>spraak</a:t>
            </a:r>
            <a:r>
              <a:rPr lang="en-US" dirty="0"/>
              <a:t>-in-</a:t>
            </a:r>
            <a:r>
              <a:rPr lang="en-US" dirty="0" err="1"/>
              <a:t>ruis</a:t>
            </a:r>
            <a:r>
              <a:rPr lang="en-US" dirty="0"/>
              <a:t> </a:t>
            </a:r>
            <a:r>
              <a:rPr lang="en-US" dirty="0" err="1"/>
              <a:t>staan</a:t>
            </a:r>
            <a:r>
              <a:rPr lang="en-US" dirty="0"/>
              <a:t> </a:t>
            </a:r>
            <a:r>
              <a:rPr lang="en-US" dirty="0" err="1"/>
              <a:t>ver</a:t>
            </a:r>
            <a:r>
              <a:rPr lang="en-US" dirty="0"/>
              <a:t> </a:t>
            </a:r>
            <a:r>
              <a:rPr lang="en-US" dirty="0" err="1"/>
              <a:t>af</a:t>
            </a:r>
            <a:r>
              <a:rPr lang="en-US" dirty="0"/>
              <a:t> van het </a:t>
            </a:r>
            <a:r>
              <a:rPr lang="en-US" dirty="0" err="1"/>
              <a:t>mechanisme</a:t>
            </a:r>
            <a:r>
              <a:rPr lang="en-US" dirty="0"/>
              <a:t> van </a:t>
            </a:r>
            <a:r>
              <a:rPr lang="en-US" dirty="0" err="1"/>
              <a:t>gehoorverlies</a:t>
            </a:r>
            <a:r>
              <a:rPr lang="en-US" dirty="0"/>
              <a:t> </a:t>
            </a:r>
          </a:p>
          <a:p>
            <a:r>
              <a:rPr lang="en-US" dirty="0"/>
              <a:t>Bias in </a:t>
            </a:r>
            <a:r>
              <a:rPr lang="en-US" dirty="0" err="1"/>
              <a:t>inclusie-mechanismen</a:t>
            </a:r>
            <a:r>
              <a:rPr lang="en-US" dirty="0"/>
              <a:t>?</a:t>
            </a:r>
          </a:p>
          <a:p>
            <a:pPr lvl="1"/>
            <a:endParaRPr lang="en-US" dirty="0"/>
          </a:p>
          <a:p>
            <a:r>
              <a:rPr lang="en-US" dirty="0"/>
              <a:t>Aantal </a:t>
            </a:r>
            <a:r>
              <a:rPr lang="en-US" dirty="0" err="1"/>
              <a:t>gefaalde</a:t>
            </a:r>
            <a:r>
              <a:rPr lang="en-US" dirty="0"/>
              <a:t> trials. </a:t>
            </a:r>
            <a:r>
              <a:rPr lang="en-US" dirty="0" err="1"/>
              <a:t>Waarom</a:t>
            </a:r>
            <a:r>
              <a:rPr lang="en-US" dirty="0"/>
              <a:t>?</a:t>
            </a:r>
          </a:p>
          <a:p>
            <a:pPr lvl="1"/>
            <a:r>
              <a:rPr lang="en-US" b="1" dirty="0" err="1"/>
              <a:t>Etiologie</a:t>
            </a:r>
            <a:r>
              <a:rPr lang="en-US" b="1" dirty="0"/>
              <a:t> </a:t>
            </a:r>
            <a:r>
              <a:rPr lang="en-US" b="1" dirty="0" err="1"/>
              <a:t>en</a:t>
            </a:r>
            <a:r>
              <a:rPr lang="en-US" b="1" dirty="0"/>
              <a:t> </a:t>
            </a:r>
            <a:r>
              <a:rPr lang="en-US" b="1" dirty="0" err="1"/>
              <a:t>mechanisme</a:t>
            </a:r>
            <a:r>
              <a:rPr lang="en-US" b="1" dirty="0"/>
              <a:t> </a:t>
            </a:r>
            <a:r>
              <a:rPr lang="en-US" dirty="0"/>
              <a:t>van sudden hearing loss </a:t>
            </a:r>
            <a:r>
              <a:rPr lang="en-US" dirty="0" err="1"/>
              <a:t>nog</a:t>
            </a:r>
            <a:r>
              <a:rPr lang="en-US" dirty="0"/>
              <a:t> </a:t>
            </a:r>
            <a:r>
              <a:rPr lang="en-US" dirty="0" err="1"/>
              <a:t>onbekend</a:t>
            </a:r>
            <a:endParaRPr lang="en-US" dirty="0"/>
          </a:p>
          <a:p>
            <a:pPr lvl="1"/>
            <a:r>
              <a:rPr lang="en-US" dirty="0" err="1"/>
              <a:t>Uitkomstmaten</a:t>
            </a:r>
            <a:r>
              <a:rPr lang="en-US" dirty="0"/>
              <a:t> </a:t>
            </a:r>
            <a:r>
              <a:rPr lang="en-US" dirty="0" err="1"/>
              <a:t>daarmee</a:t>
            </a:r>
            <a:r>
              <a:rPr lang="en-US" dirty="0"/>
              <a:t> </a:t>
            </a:r>
            <a:r>
              <a:rPr lang="en-US" b="1" dirty="0" err="1"/>
              <a:t>niet</a:t>
            </a:r>
            <a:r>
              <a:rPr lang="en-US" b="1" dirty="0"/>
              <a:t> </a:t>
            </a:r>
            <a:r>
              <a:rPr lang="en-US" b="1" dirty="0" err="1"/>
              <a:t>sensitief</a:t>
            </a:r>
            <a:endParaRPr lang="en-US" dirty="0"/>
          </a:p>
        </p:txBody>
      </p:sp>
      <p:sp>
        <p:nvSpPr>
          <p:cNvPr id="4" name="Footer Placeholder 3">
            <a:extLst>
              <a:ext uri="{FF2B5EF4-FFF2-40B4-BE49-F238E27FC236}">
                <a16:creationId xmlns:a16="http://schemas.microsoft.com/office/drawing/2014/main" id="{54E59F45-EDD5-230B-35EE-C6579839D81E}"/>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14</a:t>
            </a:fld>
            <a:endParaRPr lang="nl-NL"/>
          </a:p>
        </p:txBody>
      </p:sp>
    </p:spTree>
    <p:extLst>
      <p:ext uri="{BB962C8B-B14F-4D97-AF65-F5344CB8AC3E}">
        <p14:creationId xmlns:p14="http://schemas.microsoft.com/office/powerpoint/2010/main" val="10595791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1C2CC4-2890-B98E-B2D2-B721A25D3033}"/>
              </a:ext>
            </a:extLst>
          </p:cNvPr>
          <p:cNvSpPr>
            <a:spLocks noGrp="1"/>
          </p:cNvSpPr>
          <p:nvPr>
            <p:ph type="ctrTitle"/>
          </p:nvPr>
        </p:nvSpPr>
        <p:spPr/>
        <p:txBody>
          <a:bodyPr/>
          <a:lstStyle/>
          <a:p>
            <a:r>
              <a:rPr lang="en-US" dirty="0"/>
              <a:t>Deel 2:</a:t>
            </a:r>
          </a:p>
        </p:txBody>
      </p:sp>
      <p:sp>
        <p:nvSpPr>
          <p:cNvPr id="6" name="Subtitle 5">
            <a:extLst>
              <a:ext uri="{FF2B5EF4-FFF2-40B4-BE49-F238E27FC236}">
                <a16:creationId xmlns:a16="http://schemas.microsoft.com/office/drawing/2014/main" id="{D60E0F7E-0AC2-1EFC-F2B7-292EF8A95551}"/>
              </a:ext>
            </a:extLst>
          </p:cNvPr>
          <p:cNvSpPr>
            <a:spLocks noGrp="1"/>
          </p:cNvSpPr>
          <p:nvPr>
            <p:ph type="subTitle" idx="1"/>
          </p:nvPr>
        </p:nvSpPr>
        <p:spPr/>
        <p:txBody>
          <a:bodyPr/>
          <a:lstStyle/>
          <a:p>
            <a:r>
              <a:rPr lang="en-US" b="1" dirty="0" err="1"/>
              <a:t>Gentherapie</a:t>
            </a:r>
            <a:r>
              <a:rPr lang="en-US" b="1" dirty="0"/>
              <a:t> – de </a:t>
            </a:r>
            <a:r>
              <a:rPr lang="en-US" b="1" dirty="0" err="1"/>
              <a:t>eerste</a:t>
            </a:r>
            <a:r>
              <a:rPr lang="en-US" b="1" dirty="0"/>
              <a:t> </a:t>
            </a:r>
            <a:r>
              <a:rPr lang="en-US" b="1" dirty="0" err="1"/>
              <a:t>successen</a:t>
            </a:r>
            <a:endParaRPr lang="en-US" b="1" dirty="0"/>
          </a:p>
        </p:txBody>
      </p:sp>
      <p:sp>
        <p:nvSpPr>
          <p:cNvPr id="4" name="Footer Placeholder 3">
            <a:extLst>
              <a:ext uri="{FF2B5EF4-FFF2-40B4-BE49-F238E27FC236}">
                <a16:creationId xmlns:a16="http://schemas.microsoft.com/office/drawing/2014/main" id="{70614D69-4E01-1BC7-BF97-F1D2C34CEEB2}"/>
              </a:ext>
            </a:extLst>
          </p:cNvPr>
          <p:cNvSpPr>
            <a:spLocks noGrp="1"/>
          </p:cNvSpPr>
          <p:nvPr>
            <p:ph type="ftr" sz="quarter" idx="4294967295"/>
          </p:nvPr>
        </p:nvSpPr>
        <p:spPr>
          <a:xfrm>
            <a:off x="5183188" y="6415088"/>
            <a:ext cx="3960812" cy="152400"/>
          </a:xfrm>
        </p:spPr>
        <p:txBody>
          <a:bodyPr/>
          <a:lstStyle/>
          <a:p>
            <a:pPr>
              <a:defRPr/>
            </a:pPr>
            <a:r>
              <a:rPr lang="nl-NL"/>
              <a:t>	</a:t>
            </a:r>
            <a:fld id="{90817C61-3AA5-4D42-956E-CFEE420DB621}" type="slidenum">
              <a:rPr lang="nl-NL" smtClean="0"/>
              <a:pPr>
                <a:defRPr/>
              </a:pPr>
              <a:t>15</a:t>
            </a:fld>
            <a:endParaRPr lang="nl-NL"/>
          </a:p>
        </p:txBody>
      </p:sp>
      <p:pic>
        <p:nvPicPr>
          <p:cNvPr id="2" name="Picture 1" descr="A screenshot of a news article&#10;&#10;Description automatically generated">
            <a:extLst>
              <a:ext uri="{FF2B5EF4-FFF2-40B4-BE49-F238E27FC236}">
                <a16:creationId xmlns:a16="http://schemas.microsoft.com/office/drawing/2014/main" id="{E7CF9133-434B-069A-7F10-59ABF67E9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28" y="2510813"/>
            <a:ext cx="4283946" cy="3577071"/>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84986135-0E1D-D579-97B9-4A013E42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356" y="2507419"/>
            <a:ext cx="3404376" cy="3580465"/>
          </a:xfrm>
          <a:prstGeom prst="rect">
            <a:avLst/>
          </a:prstGeom>
        </p:spPr>
      </p:pic>
    </p:spTree>
    <p:extLst>
      <p:ext uri="{BB962C8B-B14F-4D97-AF65-F5344CB8AC3E}">
        <p14:creationId xmlns:p14="http://schemas.microsoft.com/office/powerpoint/2010/main" val="27977860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5">
            <a:extLst>
              <a:ext uri="{FF2B5EF4-FFF2-40B4-BE49-F238E27FC236}">
                <a16:creationId xmlns:a16="http://schemas.microsoft.com/office/drawing/2014/main" id="{B8AEAE60-013F-27C4-B1C1-517E141ABE08}"/>
              </a:ext>
            </a:extLst>
          </p:cNvPr>
          <p:cNvSpPr txBox="1">
            <a:spLocks noChangeArrowheads="1"/>
          </p:cNvSpPr>
          <p:nvPr/>
        </p:nvSpPr>
        <p:spPr bwMode="auto">
          <a:xfrm>
            <a:off x="467544" y="6309320"/>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eaLnBrk="1" hangingPunct="1"/>
            <a:r>
              <a:rPr lang="en-US" altLang="nl-NL" sz="900" dirty="0">
                <a:latin typeface="Arial" panose="020B0604020202020204" pitchFamily="34" charset="0"/>
                <a:cs typeface="Arial" panose="020B0604020202020204" pitchFamily="34" charset="0"/>
              </a:rPr>
              <a:t>Moser, T. &amp; Starr, A.</a:t>
            </a:r>
            <a:r>
              <a:rPr lang="en-US" altLang="nl-NL" sz="900" i="1" dirty="0">
                <a:latin typeface="Arial" panose="020B0604020202020204" pitchFamily="34" charset="0"/>
                <a:cs typeface="Arial" panose="020B0604020202020204" pitchFamily="34" charset="0"/>
              </a:rPr>
              <a:t> </a:t>
            </a:r>
            <a:r>
              <a:rPr lang="en-GB" altLang="nl-NL" sz="900" dirty="0">
                <a:latin typeface="Arial" panose="020B0604020202020204" pitchFamily="34" charset="0"/>
                <a:cs typeface="Arial" panose="020B0604020202020204" pitchFamily="34" charset="0"/>
              </a:rPr>
              <a:t>(2016) </a:t>
            </a:r>
            <a:r>
              <a:rPr lang="en-US" altLang="nl-NL" sz="900" dirty="0">
                <a:latin typeface="Arial" panose="020B0604020202020204" pitchFamily="34" charset="0"/>
                <a:cs typeface="Arial" panose="020B0604020202020204" pitchFamily="34" charset="0"/>
              </a:rPr>
              <a:t>Auditory neuropathy — neural and synaptic mechanisms</a:t>
            </a:r>
          </a:p>
          <a:p>
            <a:pPr algn="l" eaLnBrk="1" hangingPunct="1"/>
            <a:r>
              <a:rPr lang="en-US" altLang="nl-NL" sz="900" i="1" dirty="0">
                <a:latin typeface="Arial" panose="020B0604020202020204" pitchFamily="34" charset="0"/>
                <a:cs typeface="Arial" panose="020B0604020202020204" pitchFamily="34" charset="0"/>
              </a:rPr>
              <a:t>Nat. Rev. Neurol.</a:t>
            </a:r>
            <a:r>
              <a:rPr lang="en-US" altLang="nl-NL" sz="900" dirty="0">
                <a:latin typeface="Arial" panose="020B0604020202020204" pitchFamily="34" charset="0"/>
                <a:cs typeface="Arial" panose="020B0604020202020204" pitchFamily="34" charset="0"/>
              </a:rPr>
              <a:t> doi:10.1038/nrneurol.2016.10</a:t>
            </a:r>
          </a:p>
        </p:txBody>
      </p:sp>
      <p:pic>
        <p:nvPicPr>
          <p:cNvPr id="2052" name="Picture 5" descr="D:\kuloth\2016\Feb\12-02-2016\nrneurol_aop\slides_img\nrneurol.2016.10-f3.jpg">
            <a:extLst>
              <a:ext uri="{FF2B5EF4-FFF2-40B4-BE49-F238E27FC236}">
                <a16:creationId xmlns:a16="http://schemas.microsoft.com/office/drawing/2014/main" id="{3641ED4E-2B3D-C664-1723-B8B34EBCF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836712"/>
            <a:ext cx="8558221"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5">
            <a:extLst>
              <a:ext uri="{FF2B5EF4-FFF2-40B4-BE49-F238E27FC236}">
                <a16:creationId xmlns:a16="http://schemas.microsoft.com/office/drawing/2014/main" id="{6AFE5C70-EB6F-38D9-4318-B866E098FE56}"/>
              </a:ext>
            </a:extLst>
          </p:cNvPr>
          <p:cNvSpPr txBox="1">
            <a:spLocks noChangeArrowheads="1"/>
          </p:cNvSpPr>
          <p:nvPr/>
        </p:nvSpPr>
        <p:spPr bwMode="auto">
          <a:xfrm>
            <a:off x="467544" y="6309320"/>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eaLnBrk="1" hangingPunct="1"/>
            <a:r>
              <a:rPr lang="en-US" altLang="nl-NL" sz="900">
                <a:latin typeface="Arial" panose="020B0604020202020204" pitchFamily="34" charset="0"/>
                <a:cs typeface="Arial" panose="020B0604020202020204" pitchFamily="34" charset="0"/>
              </a:rPr>
              <a:t>Moser, T. &amp; Starr, A.</a:t>
            </a:r>
            <a:r>
              <a:rPr lang="en-US" altLang="nl-NL" sz="900" i="1">
                <a:latin typeface="Arial" panose="020B0604020202020204" pitchFamily="34" charset="0"/>
                <a:cs typeface="Arial" panose="020B0604020202020204" pitchFamily="34" charset="0"/>
              </a:rPr>
              <a:t> </a:t>
            </a:r>
            <a:r>
              <a:rPr lang="en-GB" altLang="nl-NL" sz="900">
                <a:latin typeface="Arial" panose="020B0604020202020204" pitchFamily="34" charset="0"/>
                <a:cs typeface="Arial" panose="020B0604020202020204" pitchFamily="34" charset="0"/>
              </a:rPr>
              <a:t>(2016) </a:t>
            </a:r>
            <a:r>
              <a:rPr lang="en-US" altLang="nl-NL" sz="900">
                <a:latin typeface="Arial" panose="020B0604020202020204" pitchFamily="34" charset="0"/>
                <a:cs typeface="Arial" panose="020B0604020202020204" pitchFamily="34" charset="0"/>
              </a:rPr>
              <a:t>Auditory neuropathy — neural and synaptic mechanisms</a:t>
            </a:r>
          </a:p>
          <a:p>
            <a:pPr algn="l" eaLnBrk="1" hangingPunct="1"/>
            <a:r>
              <a:rPr lang="en-US" altLang="nl-NL" sz="900" i="1">
                <a:latin typeface="Arial" panose="020B0604020202020204" pitchFamily="34" charset="0"/>
                <a:cs typeface="Arial" panose="020B0604020202020204" pitchFamily="34" charset="0"/>
              </a:rPr>
              <a:t>Nat. Rev. Neurol.</a:t>
            </a:r>
            <a:r>
              <a:rPr lang="en-US" altLang="nl-NL" sz="900">
                <a:latin typeface="Arial" panose="020B0604020202020204" pitchFamily="34" charset="0"/>
                <a:cs typeface="Arial" panose="020B0604020202020204" pitchFamily="34" charset="0"/>
              </a:rPr>
              <a:t> doi:10.1038/nrneurol.2016.10</a:t>
            </a:r>
          </a:p>
        </p:txBody>
      </p:sp>
      <p:pic>
        <p:nvPicPr>
          <p:cNvPr id="2052" name="Picture 5" descr="D:\kuloth\2016\Feb\12-02-2016\nrneurol_aop\slides_img\nrneurol.2016.10-f4.jpg">
            <a:extLst>
              <a:ext uri="{FF2B5EF4-FFF2-40B4-BE49-F238E27FC236}">
                <a16:creationId xmlns:a16="http://schemas.microsoft.com/office/drawing/2014/main" id="{9B56EC75-2713-6801-1C0C-EB60C4A56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31" y="2132856"/>
            <a:ext cx="8567337"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1E13F-D434-1528-9021-82B5F5490929}"/>
              </a:ext>
            </a:extLst>
          </p:cNvPr>
          <p:cNvSpPr>
            <a:spLocks noGrp="1"/>
          </p:cNvSpPr>
          <p:nvPr>
            <p:ph type="title"/>
          </p:nvPr>
        </p:nvSpPr>
        <p:spPr/>
        <p:txBody>
          <a:bodyPr/>
          <a:lstStyle/>
          <a:p>
            <a:r>
              <a:rPr lang="nl-NL" dirty="0" err="1"/>
              <a:t>Preclinical</a:t>
            </a:r>
            <a:r>
              <a:rPr lang="nl-NL" dirty="0"/>
              <a:t> </a:t>
            </a:r>
            <a:r>
              <a:rPr lang="nl-NL" dirty="0" err="1"/>
              <a:t>evidence</a:t>
            </a:r>
            <a:endParaRPr lang="nl-NL" dirty="0"/>
          </a:p>
        </p:txBody>
      </p:sp>
      <p:pic>
        <p:nvPicPr>
          <p:cNvPr id="5" name="Tijdelijke aanduiding voor inhoud 4" descr="Afbeelding met tekst, schermopname, software, Multimediasoftware&#10;&#10;Automatisch gegenereerde beschrijving">
            <a:extLst>
              <a:ext uri="{FF2B5EF4-FFF2-40B4-BE49-F238E27FC236}">
                <a16:creationId xmlns:a16="http://schemas.microsoft.com/office/drawing/2014/main" id="{9BE0DCE6-FC9D-EEB4-3F5B-13EC7C0CB9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87895" y="1772816"/>
            <a:ext cx="2820447" cy="4125912"/>
          </a:xfrm>
        </p:spPr>
      </p:pic>
      <p:pic>
        <p:nvPicPr>
          <p:cNvPr id="7" name="Afbeelding 6" descr="Afbeelding met tekst, schermopname, software, Multimediasoftware&#10;&#10;Automatisch gegenereerde beschrijving">
            <a:extLst>
              <a:ext uri="{FF2B5EF4-FFF2-40B4-BE49-F238E27FC236}">
                <a16:creationId xmlns:a16="http://schemas.microsoft.com/office/drawing/2014/main" id="{2582B9DE-B5DD-81A2-CFB2-62BE3DB61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431616"/>
            <a:ext cx="4765422" cy="2952328"/>
          </a:xfrm>
          <a:prstGeom prst="rect">
            <a:avLst/>
          </a:prstGeom>
        </p:spPr>
      </p:pic>
      <p:sp>
        <p:nvSpPr>
          <p:cNvPr id="8" name="Tekstvak 7">
            <a:extLst>
              <a:ext uri="{FF2B5EF4-FFF2-40B4-BE49-F238E27FC236}">
                <a16:creationId xmlns:a16="http://schemas.microsoft.com/office/drawing/2014/main" id="{7E84C16C-FD47-4E41-091A-C90EEDB35DE6}"/>
              </a:ext>
            </a:extLst>
          </p:cNvPr>
          <p:cNvSpPr txBox="1"/>
          <p:nvPr/>
        </p:nvSpPr>
        <p:spPr>
          <a:xfrm>
            <a:off x="481599" y="6381328"/>
            <a:ext cx="2249398" cy="276999"/>
          </a:xfrm>
          <a:prstGeom prst="rect">
            <a:avLst/>
          </a:prstGeom>
          <a:noFill/>
        </p:spPr>
        <p:txBody>
          <a:bodyPr wrap="none" rtlCol="0">
            <a:spAutoFit/>
          </a:bodyPr>
          <a:lstStyle/>
          <a:p>
            <a:r>
              <a:rPr lang="nl-NL" sz="1200">
                <a:latin typeface="+mn-lt"/>
              </a:rPr>
              <a:t>Akil et al, PNAS, 2019 (SENS-501)</a:t>
            </a:r>
          </a:p>
        </p:txBody>
      </p:sp>
      <p:sp>
        <p:nvSpPr>
          <p:cNvPr id="3" name="Rounded Rectangle 2">
            <a:extLst>
              <a:ext uri="{FF2B5EF4-FFF2-40B4-BE49-F238E27FC236}">
                <a16:creationId xmlns:a16="http://schemas.microsoft.com/office/drawing/2014/main" id="{1F13FFBD-F99E-41CB-4E5E-EED50115914A}"/>
              </a:ext>
            </a:extLst>
          </p:cNvPr>
          <p:cNvSpPr/>
          <p:nvPr/>
        </p:nvSpPr>
        <p:spPr>
          <a:xfrm>
            <a:off x="5483597" y="3901008"/>
            <a:ext cx="3168352" cy="223224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4005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BC4D-694E-67D1-4D66-EB0312F9CA7B}"/>
              </a:ext>
            </a:extLst>
          </p:cNvPr>
          <p:cNvSpPr>
            <a:spLocks noGrp="1"/>
          </p:cNvSpPr>
          <p:nvPr>
            <p:ph type="title"/>
          </p:nvPr>
        </p:nvSpPr>
        <p:spPr>
          <a:xfrm>
            <a:off x="522287" y="767862"/>
            <a:ext cx="8099425" cy="533400"/>
          </a:xfrm>
        </p:spPr>
        <p:txBody>
          <a:bodyPr/>
          <a:lstStyle/>
          <a:p>
            <a:r>
              <a:rPr lang="en-US" dirty="0"/>
              <a:t>ABR </a:t>
            </a:r>
            <a:r>
              <a:rPr lang="en-US" dirty="0" err="1"/>
              <a:t>als</a:t>
            </a:r>
            <a:r>
              <a:rPr lang="en-US" dirty="0"/>
              <a:t> </a:t>
            </a:r>
            <a:r>
              <a:rPr lang="en-US" dirty="0" err="1"/>
              <a:t>uitkomstmaat</a:t>
            </a:r>
            <a:endParaRPr lang="en-US" dirty="0"/>
          </a:p>
        </p:txBody>
      </p:sp>
      <p:sp>
        <p:nvSpPr>
          <p:cNvPr id="4" name="Footer Placeholder 3">
            <a:extLst>
              <a:ext uri="{FF2B5EF4-FFF2-40B4-BE49-F238E27FC236}">
                <a16:creationId xmlns:a16="http://schemas.microsoft.com/office/drawing/2014/main" id="{10EDA523-4B91-6B67-C525-FB3ED7E74723}"/>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19</a:t>
            </a:fld>
            <a:endParaRPr lang="nl-NL"/>
          </a:p>
        </p:txBody>
      </p:sp>
      <p:pic>
        <p:nvPicPr>
          <p:cNvPr id="5" name="Tijdelijke aanduiding voor inhoud 4" descr="Afbeelding met tekst, schermopname, software, Multimediasoftware&#10;&#10;Automatisch gegenereerde beschrijving">
            <a:extLst>
              <a:ext uri="{FF2B5EF4-FFF2-40B4-BE49-F238E27FC236}">
                <a16:creationId xmlns:a16="http://schemas.microsoft.com/office/drawing/2014/main" id="{B9E8EC65-F2C4-3466-4459-5DCA34EF2A9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2358"/>
          <a:stretch/>
        </p:blipFill>
        <p:spPr>
          <a:xfrm>
            <a:off x="1745308" y="1750405"/>
            <a:ext cx="6048672" cy="4215539"/>
          </a:xfrm>
        </p:spPr>
      </p:pic>
    </p:spTree>
    <p:extLst>
      <p:ext uri="{BB962C8B-B14F-4D97-AF65-F5344CB8AC3E}">
        <p14:creationId xmlns:p14="http://schemas.microsoft.com/office/powerpoint/2010/main" val="236855567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7102-2BD9-572C-D378-B23AED70F2DA}"/>
              </a:ext>
            </a:extLst>
          </p:cNvPr>
          <p:cNvSpPr>
            <a:spLocks noGrp="1"/>
          </p:cNvSpPr>
          <p:nvPr>
            <p:ph type="title"/>
          </p:nvPr>
        </p:nvSpPr>
        <p:spPr>
          <a:xfrm>
            <a:off x="525616" y="1042417"/>
            <a:ext cx="8099425" cy="533400"/>
          </a:xfrm>
        </p:spPr>
        <p:txBody>
          <a:bodyPr/>
          <a:lstStyle/>
          <a:p>
            <a:r>
              <a:rPr lang="nl-NL" dirty="0"/>
              <a:t>Waarom?</a:t>
            </a:r>
            <a:endParaRPr lang="en-NL"/>
          </a:p>
        </p:txBody>
      </p:sp>
      <p:sp>
        <p:nvSpPr>
          <p:cNvPr id="4" name="Footer Placeholder 3">
            <a:extLst>
              <a:ext uri="{FF2B5EF4-FFF2-40B4-BE49-F238E27FC236}">
                <a16:creationId xmlns:a16="http://schemas.microsoft.com/office/drawing/2014/main" id="{1A5BBCC0-30D2-6856-50AC-6F6F2AF28FC4}"/>
              </a:ext>
            </a:extLst>
          </p:cNvPr>
          <p:cNvSpPr>
            <a:spLocks noGrp="1"/>
          </p:cNvSpPr>
          <p:nvPr>
            <p:ph type="ftr" sz="quarter" idx="11"/>
          </p:nvPr>
        </p:nvSpPr>
        <p:spPr>
          <a:xfrm>
            <a:off x="2792566" y="6452617"/>
            <a:ext cx="3960812" cy="152400"/>
          </a:xfrm>
        </p:spPr>
        <p:txBody>
          <a:bodyPr/>
          <a:lstStyle/>
          <a:p>
            <a:pPr>
              <a:defRPr/>
            </a:pPr>
            <a:r>
              <a:rPr lang="nl-NL"/>
              <a:t>	</a:t>
            </a:r>
            <a:fld id="{90817C61-3AA5-4D42-956E-CFEE420DB621}" type="slidenum">
              <a:rPr lang="nl-NL" smtClean="0"/>
              <a:pPr>
                <a:defRPr/>
              </a:pPr>
              <a:t>2</a:t>
            </a:fld>
            <a:endParaRPr lang="nl-NL"/>
          </a:p>
        </p:txBody>
      </p:sp>
      <p:pic>
        <p:nvPicPr>
          <p:cNvPr id="2050" name="Picture 2" descr="Structure of the organ of Corti Stock Photo - Alamy">
            <a:extLst>
              <a:ext uri="{FF2B5EF4-FFF2-40B4-BE49-F238E27FC236}">
                <a16:creationId xmlns:a16="http://schemas.microsoft.com/office/drawing/2014/main" id="{17F2E8D4-3FEC-8566-480C-52FBC7BDE1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06"/>
          <a:stretch/>
        </p:blipFill>
        <p:spPr bwMode="auto">
          <a:xfrm>
            <a:off x="4572000" y="991150"/>
            <a:ext cx="4053040" cy="2695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at Is an Audiogram and How To Read It">
            <a:extLst>
              <a:ext uri="{FF2B5EF4-FFF2-40B4-BE49-F238E27FC236}">
                <a16:creationId xmlns:a16="http://schemas.microsoft.com/office/drawing/2014/main" id="{75D63CBF-D8FE-D45F-2AD1-CD4DAF5FB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978" y="3855216"/>
            <a:ext cx="2952328" cy="24187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CA7544-D795-63A3-3A9F-A71D5954DB85}"/>
              </a:ext>
            </a:extLst>
          </p:cNvPr>
          <p:cNvSpPr txBox="1"/>
          <p:nvPr/>
        </p:nvSpPr>
        <p:spPr>
          <a:xfrm>
            <a:off x="3274014" y="3147330"/>
            <a:ext cx="745358" cy="707886"/>
          </a:xfrm>
          <a:prstGeom prst="rect">
            <a:avLst/>
          </a:prstGeom>
          <a:noFill/>
        </p:spPr>
        <p:txBody>
          <a:bodyPr wrap="square" rtlCol="0">
            <a:spAutoFit/>
          </a:bodyPr>
          <a:lstStyle/>
          <a:p>
            <a:r>
              <a:rPr lang="en-US" sz="4000" b="1"/>
              <a:t>?</a:t>
            </a:r>
          </a:p>
        </p:txBody>
      </p:sp>
      <p:pic>
        <p:nvPicPr>
          <p:cNvPr id="2052" name="Picture 4" descr="Corticosteroid Therapy for Inner Ear Disorders - Melbourne ENT Group (MEG)">
            <a:extLst>
              <a:ext uri="{FF2B5EF4-FFF2-40B4-BE49-F238E27FC236}">
                <a16:creationId xmlns:a16="http://schemas.microsoft.com/office/drawing/2014/main" id="{1C3161D5-3FD9-BDB2-CA2D-17BCA9B83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 y="2276872"/>
            <a:ext cx="4064096" cy="2688200"/>
          </a:xfrm>
          <a:prstGeom prst="rect">
            <a:avLst/>
          </a:prstGeom>
          <a:noFill/>
          <a:extLst>
            <a:ext uri="{909E8E84-426E-40DD-AFC4-6F175D3DCCD1}">
              <a14:hiddenFill xmlns:a14="http://schemas.microsoft.com/office/drawing/2010/main">
                <a:solidFill>
                  <a:srgbClr val="FFFFFF"/>
                </a:solidFill>
              </a14:hiddenFill>
            </a:ext>
          </a:extLst>
        </p:spPr>
      </p:pic>
      <p:sp>
        <p:nvSpPr>
          <p:cNvPr id="8" name="Double Brace 7">
            <a:extLst>
              <a:ext uri="{FF2B5EF4-FFF2-40B4-BE49-F238E27FC236}">
                <a16:creationId xmlns:a16="http://schemas.microsoft.com/office/drawing/2014/main" id="{C07BDBEC-783B-3386-9063-1545F501949C}"/>
              </a:ext>
            </a:extLst>
          </p:cNvPr>
          <p:cNvSpPr/>
          <p:nvPr/>
        </p:nvSpPr>
        <p:spPr>
          <a:xfrm>
            <a:off x="3927257" y="1990288"/>
            <a:ext cx="5197394" cy="3021972"/>
          </a:xfrm>
          <a:prstGeom prst="brace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3120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fbeelding">
            <a:extLst>
              <a:ext uri="{FF2B5EF4-FFF2-40B4-BE49-F238E27FC236}">
                <a16:creationId xmlns:a16="http://schemas.microsoft.com/office/drawing/2014/main" id="{B3975960-F140-AD8B-0215-DD8167E91660}"/>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tretch/>
        </p:blipFill>
        <p:spPr bwMode="auto">
          <a:xfrm>
            <a:off x="1999069" y="791096"/>
            <a:ext cx="4949195" cy="4986904"/>
          </a:xfrm>
          <a:prstGeom prst="rect">
            <a:avLst/>
          </a:prstGeom>
          <a:solidFill>
            <a:srgbClr val="FFFFFF"/>
          </a:solidFill>
        </p:spPr>
      </p:pic>
      <p:sp>
        <p:nvSpPr>
          <p:cNvPr id="4" name="Footer Placeholder 3">
            <a:extLst>
              <a:ext uri="{FF2B5EF4-FFF2-40B4-BE49-F238E27FC236}">
                <a16:creationId xmlns:a16="http://schemas.microsoft.com/office/drawing/2014/main" id="{34A5EB6B-6900-A300-ED50-B92EC7101E34}"/>
              </a:ext>
            </a:extLst>
          </p:cNvPr>
          <p:cNvSpPr>
            <a:spLocks noGrp="1"/>
          </p:cNvSpPr>
          <p:nvPr>
            <p:ph type="ftr" sz="quarter" idx="17"/>
          </p:nvPr>
        </p:nvSpPr>
        <p:spPr>
          <a:xfrm>
            <a:off x="2789238" y="6415088"/>
            <a:ext cx="3960812" cy="152400"/>
          </a:xfrm>
        </p:spPr>
        <p:txBody>
          <a:bodyPr anchor="ctr">
            <a:normAutofit/>
          </a:bodyPr>
          <a:lstStyle/>
          <a:p>
            <a:pPr>
              <a:spcAft>
                <a:spcPts val="600"/>
              </a:spcAft>
              <a:defRPr/>
            </a:pPr>
            <a:r>
              <a:rPr lang="nl-NL"/>
              <a:t>	</a:t>
            </a:r>
            <a:fld id="{90817C61-3AA5-4D42-956E-CFEE420DB621}" type="slidenum">
              <a:rPr lang="nl-NL" smtClean="0"/>
              <a:pPr>
                <a:spcAft>
                  <a:spcPts val="600"/>
                </a:spcAft>
                <a:defRPr/>
              </a:pPr>
              <a:t>20</a:t>
            </a:fld>
            <a:endParaRPr lang="nl-NL"/>
          </a:p>
        </p:txBody>
      </p:sp>
      <p:sp>
        <p:nvSpPr>
          <p:cNvPr id="7" name="Rectangle 6">
            <a:extLst>
              <a:ext uri="{FF2B5EF4-FFF2-40B4-BE49-F238E27FC236}">
                <a16:creationId xmlns:a16="http://schemas.microsoft.com/office/drawing/2014/main" id="{F02287E4-30B4-87E3-D44C-5C3CE4A7A71D}"/>
              </a:ext>
            </a:extLst>
          </p:cNvPr>
          <p:cNvSpPr/>
          <p:nvPr/>
        </p:nvSpPr>
        <p:spPr>
          <a:xfrm>
            <a:off x="3707904" y="3356992"/>
            <a:ext cx="3816424" cy="2565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41572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4B0A48-8E3B-6404-9B7F-EE1D1AC0DE2C}"/>
              </a:ext>
            </a:extLst>
          </p:cNvPr>
          <p:cNvSpPr>
            <a:spLocks noGrp="1"/>
          </p:cNvSpPr>
          <p:nvPr>
            <p:ph type="title"/>
          </p:nvPr>
        </p:nvSpPr>
        <p:spPr/>
        <p:txBody>
          <a:bodyPr/>
          <a:lstStyle/>
          <a:p>
            <a:r>
              <a:rPr lang="en-US" i="1" dirty="0"/>
              <a:t>OTOF</a:t>
            </a:r>
            <a:r>
              <a:rPr lang="en-US" dirty="0"/>
              <a:t> first-in-human therapy</a:t>
            </a:r>
          </a:p>
        </p:txBody>
      </p:sp>
      <p:sp>
        <p:nvSpPr>
          <p:cNvPr id="6" name="Content Placeholder 5">
            <a:extLst>
              <a:ext uri="{FF2B5EF4-FFF2-40B4-BE49-F238E27FC236}">
                <a16:creationId xmlns:a16="http://schemas.microsoft.com/office/drawing/2014/main" id="{08316712-44B4-4503-813E-9A0E4A1430C9}"/>
              </a:ext>
            </a:extLst>
          </p:cNvPr>
          <p:cNvSpPr>
            <a:spLocks noGrp="1"/>
          </p:cNvSpPr>
          <p:nvPr>
            <p:ph idx="1"/>
          </p:nvPr>
        </p:nvSpPr>
        <p:spPr/>
        <p:txBody>
          <a:bodyPr>
            <a:normAutofit/>
          </a:bodyPr>
          <a:lstStyle/>
          <a:p>
            <a:pPr marL="0" indent="0">
              <a:buNone/>
            </a:pPr>
            <a:r>
              <a:rPr lang="nl-NL" i="1" dirty="0"/>
              <a:t>Status update at </a:t>
            </a:r>
            <a:r>
              <a:rPr lang="nl-NL" i="1" dirty="0" err="1"/>
              <a:t>the</a:t>
            </a:r>
            <a:r>
              <a:rPr lang="nl-NL" i="1" dirty="0"/>
              <a:t> </a:t>
            </a:r>
            <a:r>
              <a:rPr lang="nl-NL" i="1" dirty="0" err="1"/>
              <a:t>Presidential</a:t>
            </a:r>
            <a:r>
              <a:rPr lang="nl-NL" i="1" dirty="0"/>
              <a:t> symposium ARO Midwinter Meeting Feb 2024</a:t>
            </a:r>
          </a:p>
          <a:p>
            <a:r>
              <a:rPr lang="en-US" b="1" dirty="0" err="1">
                <a:solidFill>
                  <a:srgbClr val="0E0E0E"/>
                </a:solidFill>
                <a:effectLst/>
                <a:latin typeface=".SF NS"/>
              </a:rPr>
              <a:t>Sensorion</a:t>
            </a:r>
            <a:r>
              <a:rPr lang="en-US" b="1" dirty="0">
                <a:solidFill>
                  <a:srgbClr val="0E0E0E"/>
                </a:solidFill>
                <a:effectLst/>
                <a:latin typeface=".SF NS"/>
              </a:rPr>
              <a:t> [OTOF-GT]:</a:t>
            </a:r>
            <a:r>
              <a:rPr lang="en-US" dirty="0">
                <a:solidFill>
                  <a:srgbClr val="0E0E0E"/>
                </a:solidFill>
                <a:effectLst/>
                <a:latin typeface=".SF NS"/>
              </a:rPr>
              <a:t> Ongoing Phase 1+2 study in France; kids 6-31 months of age</a:t>
            </a:r>
          </a:p>
          <a:p>
            <a:r>
              <a:rPr lang="en-US" b="1" dirty="0" err="1">
                <a:solidFill>
                  <a:srgbClr val="0E0E0E"/>
                </a:solidFill>
                <a:effectLst/>
                <a:latin typeface=".SF NS"/>
              </a:rPr>
              <a:t>Akouous</a:t>
            </a:r>
            <a:r>
              <a:rPr lang="en-US" b="1" dirty="0">
                <a:solidFill>
                  <a:srgbClr val="0E0E0E"/>
                </a:solidFill>
                <a:effectLst/>
                <a:latin typeface=".SF NS"/>
              </a:rPr>
              <a:t>/Eli Lilly [AK-OTOF]:</a:t>
            </a:r>
            <a:r>
              <a:rPr lang="en-US" dirty="0">
                <a:solidFill>
                  <a:srgbClr val="0E0E0E"/>
                </a:solidFill>
                <a:effectLst/>
                <a:latin typeface=".SF NS"/>
              </a:rPr>
              <a:t> Early-stage trials in Barcelona and Taiwan; 2 patients injected in Barcelona</a:t>
            </a:r>
          </a:p>
          <a:p>
            <a:r>
              <a:rPr lang="en-US" b="1" dirty="0">
                <a:solidFill>
                  <a:srgbClr val="0E0E0E"/>
                </a:solidFill>
                <a:effectLst/>
                <a:latin typeface=".SF NS"/>
              </a:rPr>
              <a:t>Regeneron/Decibel Therapeutics [DB-OTO]:</a:t>
            </a:r>
            <a:r>
              <a:rPr lang="en-US" dirty="0">
                <a:solidFill>
                  <a:srgbClr val="0E0E0E"/>
                </a:solidFill>
                <a:effectLst/>
                <a:latin typeface=".SF NS"/>
              </a:rPr>
              <a:t> First patient data (injection + CI)</a:t>
            </a:r>
          </a:p>
          <a:p>
            <a:r>
              <a:rPr lang="en-US" b="1" dirty="0" err="1">
                <a:solidFill>
                  <a:srgbClr val="0E0E0E"/>
                </a:solidFill>
                <a:effectLst/>
                <a:latin typeface=".SF NS"/>
              </a:rPr>
              <a:t>Otovia</a:t>
            </a:r>
            <a:r>
              <a:rPr lang="en-US" b="1" dirty="0">
                <a:solidFill>
                  <a:srgbClr val="0E0E0E"/>
                </a:solidFill>
                <a:effectLst/>
                <a:latin typeface=".SF NS"/>
              </a:rPr>
              <a:t> Therapeutics:</a:t>
            </a:r>
            <a:r>
              <a:rPr lang="en-US" dirty="0">
                <a:solidFill>
                  <a:srgbClr val="0E0E0E"/>
                </a:solidFill>
                <a:effectLst/>
                <a:latin typeface=".SF NS"/>
              </a:rPr>
              <a:t> New startup with promising </a:t>
            </a:r>
            <a:r>
              <a:rPr lang="en-US" dirty="0">
                <a:solidFill>
                  <a:srgbClr val="FF0000"/>
                </a:solidFill>
                <a:effectLst/>
                <a:latin typeface=".SF NS"/>
              </a:rPr>
              <a:t>preclinical and clinical results (back-to-back publications with five kids injected)</a:t>
            </a:r>
          </a:p>
          <a:p>
            <a:r>
              <a:rPr lang="nl-NL" sz="2000" b="1" dirty="0" err="1"/>
              <a:t>Refreshgene</a:t>
            </a:r>
            <a:r>
              <a:rPr lang="nl-NL" dirty="0"/>
              <a:t>: </a:t>
            </a:r>
            <a:r>
              <a:rPr lang="nl-NL" dirty="0">
                <a:solidFill>
                  <a:srgbClr val="FF0000"/>
                </a:solidFill>
              </a:rPr>
              <a:t>6 </a:t>
            </a:r>
            <a:r>
              <a:rPr lang="nl-NL" dirty="0" err="1">
                <a:solidFill>
                  <a:srgbClr val="FF0000"/>
                </a:solidFill>
              </a:rPr>
              <a:t>kids</a:t>
            </a:r>
            <a:r>
              <a:rPr lang="nl-NL" dirty="0">
                <a:solidFill>
                  <a:srgbClr val="FF0000"/>
                </a:solidFill>
              </a:rPr>
              <a:t> </a:t>
            </a:r>
            <a:r>
              <a:rPr lang="nl-NL" dirty="0" err="1">
                <a:solidFill>
                  <a:srgbClr val="FF0000"/>
                </a:solidFill>
              </a:rPr>
              <a:t>injected</a:t>
            </a:r>
            <a:r>
              <a:rPr lang="nl-NL" dirty="0">
                <a:solidFill>
                  <a:srgbClr val="FF0000"/>
                </a:solidFill>
              </a:rPr>
              <a:t> </a:t>
            </a:r>
            <a:r>
              <a:rPr lang="nl-NL" dirty="0"/>
              <a:t>[1.0 – 6.2 jaar]</a:t>
            </a:r>
            <a:endParaRPr lang="nl-NL" sz="2000" dirty="0"/>
          </a:p>
        </p:txBody>
      </p:sp>
      <p:sp>
        <p:nvSpPr>
          <p:cNvPr id="4" name="Footer Placeholder 3">
            <a:extLst>
              <a:ext uri="{FF2B5EF4-FFF2-40B4-BE49-F238E27FC236}">
                <a16:creationId xmlns:a16="http://schemas.microsoft.com/office/drawing/2014/main" id="{7CE954DA-F31B-7B96-8EBA-B0126769E2BB}"/>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340414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5B269BB-BFC2-9BA7-20EE-880D1BA55548}"/>
              </a:ext>
            </a:extLst>
          </p:cNvPr>
          <p:cNvPicPr>
            <a:picLocks noChangeAspect="1"/>
          </p:cNvPicPr>
          <p:nvPr/>
        </p:nvPicPr>
        <p:blipFill>
          <a:blip r:embed="rId3"/>
          <a:stretch>
            <a:fillRect/>
          </a:stretch>
        </p:blipFill>
        <p:spPr>
          <a:xfrm>
            <a:off x="479419" y="404664"/>
            <a:ext cx="5503993" cy="2808313"/>
          </a:xfrm>
          <a:prstGeom prst="rect">
            <a:avLst/>
          </a:prstGeom>
        </p:spPr>
      </p:pic>
      <p:pic>
        <p:nvPicPr>
          <p:cNvPr id="5" name="Afbeelding 4">
            <a:extLst>
              <a:ext uri="{FF2B5EF4-FFF2-40B4-BE49-F238E27FC236}">
                <a16:creationId xmlns:a16="http://schemas.microsoft.com/office/drawing/2014/main" id="{EAC63F15-F626-208F-2880-FB5235145872}"/>
              </a:ext>
            </a:extLst>
          </p:cNvPr>
          <p:cNvPicPr>
            <a:picLocks noChangeAspect="1"/>
          </p:cNvPicPr>
          <p:nvPr/>
        </p:nvPicPr>
        <p:blipFill>
          <a:blip r:embed="rId4"/>
          <a:stretch>
            <a:fillRect/>
          </a:stretch>
        </p:blipFill>
        <p:spPr>
          <a:xfrm>
            <a:off x="3373324" y="3137690"/>
            <a:ext cx="5322213" cy="2168538"/>
          </a:xfrm>
          <a:prstGeom prst="rect">
            <a:avLst/>
          </a:prstGeom>
        </p:spPr>
      </p:pic>
      <p:sp>
        <p:nvSpPr>
          <p:cNvPr id="6" name="Ovaal 5">
            <a:extLst>
              <a:ext uri="{FF2B5EF4-FFF2-40B4-BE49-F238E27FC236}">
                <a16:creationId xmlns:a16="http://schemas.microsoft.com/office/drawing/2014/main" id="{3272BF97-25B0-CB5F-14CE-5ECC9D9773B7}"/>
              </a:ext>
            </a:extLst>
          </p:cNvPr>
          <p:cNvSpPr/>
          <p:nvPr/>
        </p:nvSpPr>
        <p:spPr>
          <a:xfrm>
            <a:off x="1403648" y="2279730"/>
            <a:ext cx="93610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E5BDB05B-163C-D0D3-F5D9-5C13FAF59DBC}"/>
              </a:ext>
            </a:extLst>
          </p:cNvPr>
          <p:cNvSpPr/>
          <p:nvPr/>
        </p:nvSpPr>
        <p:spPr>
          <a:xfrm>
            <a:off x="3779912" y="4221959"/>
            <a:ext cx="93610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599419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654F-8300-111B-FEB6-407BF2E16CE9}"/>
              </a:ext>
            </a:extLst>
          </p:cNvPr>
          <p:cNvSpPr>
            <a:spLocks noGrp="1"/>
          </p:cNvSpPr>
          <p:nvPr>
            <p:ph type="title"/>
          </p:nvPr>
        </p:nvSpPr>
        <p:spPr/>
        <p:txBody>
          <a:bodyPr/>
          <a:lstStyle/>
          <a:p>
            <a:r>
              <a:rPr lang="en-US" dirty="0"/>
              <a:t>Injection</a:t>
            </a:r>
          </a:p>
        </p:txBody>
      </p:sp>
      <p:sp>
        <p:nvSpPr>
          <p:cNvPr id="4" name="Footer Placeholder 3">
            <a:extLst>
              <a:ext uri="{FF2B5EF4-FFF2-40B4-BE49-F238E27FC236}">
                <a16:creationId xmlns:a16="http://schemas.microsoft.com/office/drawing/2014/main" id="{D247F794-48A6-90D1-503F-6E56A5C81A48}"/>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23</a:t>
            </a:fld>
            <a:endParaRPr lang="nl-NL"/>
          </a:p>
        </p:txBody>
      </p:sp>
      <p:pic>
        <p:nvPicPr>
          <p:cNvPr id="6" name="Main graphic">
            <a:extLst>
              <a:ext uri="{FF2B5EF4-FFF2-40B4-BE49-F238E27FC236}">
                <a16:creationId xmlns:a16="http://schemas.microsoft.com/office/drawing/2014/main" id="{39A8CA0E-FDC4-C48F-00FD-E05CD61F31C7}"/>
              </a:ext>
            </a:extLst>
          </p:cNvPr>
          <p:cNvPicPr/>
          <p:nvPr/>
        </p:nvPicPr>
        <p:blipFill>
          <a:blip r:embed="rId3"/>
          <a:stretch/>
        </p:blipFill>
        <p:spPr>
          <a:xfrm>
            <a:off x="522288" y="1844824"/>
            <a:ext cx="7920880" cy="3772536"/>
          </a:xfrm>
          <a:prstGeom prst="rect">
            <a:avLst/>
          </a:prstGeom>
          <a:ln>
            <a:noFill/>
          </a:ln>
        </p:spPr>
      </p:pic>
    </p:spTree>
    <p:extLst>
      <p:ext uri="{BB962C8B-B14F-4D97-AF65-F5344CB8AC3E}">
        <p14:creationId xmlns:p14="http://schemas.microsoft.com/office/powerpoint/2010/main" val="53258980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91EE0A9-C9FE-F26F-55FE-4C0455FCA02C}"/>
              </a:ext>
            </a:extLst>
          </p:cNvPr>
          <p:cNvSpPr>
            <a:spLocks noGrp="1"/>
          </p:cNvSpPr>
          <p:nvPr>
            <p:ph type="title"/>
          </p:nvPr>
        </p:nvSpPr>
        <p:spPr/>
        <p:txBody>
          <a:bodyPr/>
          <a:lstStyle/>
          <a:p>
            <a:r>
              <a:rPr lang="nl-NL" dirty="0"/>
              <a:t>Subject 1</a:t>
            </a:r>
          </a:p>
        </p:txBody>
      </p:sp>
      <p:sp>
        <p:nvSpPr>
          <p:cNvPr id="6" name="Tijdelijke aanduiding voor inhoud 5">
            <a:extLst>
              <a:ext uri="{FF2B5EF4-FFF2-40B4-BE49-F238E27FC236}">
                <a16:creationId xmlns:a16="http://schemas.microsoft.com/office/drawing/2014/main" id="{679BC855-7FC1-B0FE-30AD-7E20D466B0AE}"/>
              </a:ext>
            </a:extLst>
          </p:cNvPr>
          <p:cNvSpPr>
            <a:spLocks noGrp="1"/>
          </p:cNvSpPr>
          <p:nvPr>
            <p:ph idx="1"/>
          </p:nvPr>
        </p:nvSpPr>
        <p:spPr>
          <a:xfrm>
            <a:off x="522000" y="1814635"/>
            <a:ext cx="3113896" cy="4125365"/>
          </a:xfrm>
        </p:spPr>
        <p:txBody>
          <a:bodyPr/>
          <a:lstStyle/>
          <a:p>
            <a:r>
              <a:rPr lang="en-US" dirty="0"/>
              <a:t>5y-old child</a:t>
            </a:r>
          </a:p>
          <a:p>
            <a:r>
              <a:rPr lang="en-US" dirty="0"/>
              <a:t>One ear</a:t>
            </a:r>
          </a:p>
          <a:p>
            <a:r>
              <a:rPr lang="en-US" dirty="0"/>
              <a:t>ABR and behavioral threshold improvement of &gt;100 dB to 25-40 dB HL</a:t>
            </a:r>
          </a:p>
        </p:txBody>
      </p:sp>
      <p:pic>
        <p:nvPicPr>
          <p:cNvPr id="4" name="Main graphic">
            <a:extLst>
              <a:ext uri="{FF2B5EF4-FFF2-40B4-BE49-F238E27FC236}">
                <a16:creationId xmlns:a16="http://schemas.microsoft.com/office/drawing/2014/main" id="{F2D2554A-312C-A31A-FFB7-B9B2A5550AB4}"/>
              </a:ext>
            </a:extLst>
          </p:cNvPr>
          <p:cNvPicPr/>
          <p:nvPr/>
        </p:nvPicPr>
        <p:blipFill rotWithShape="1">
          <a:blip r:embed="rId3"/>
          <a:srcRect l="-15789" t="-1" b="-8812"/>
          <a:stretch/>
        </p:blipFill>
        <p:spPr>
          <a:xfrm>
            <a:off x="2987824" y="305053"/>
            <a:ext cx="5904656" cy="6548413"/>
          </a:xfrm>
          <a:prstGeom prst="rect">
            <a:avLst/>
          </a:prstGeom>
          <a:ln>
            <a:noFill/>
          </a:ln>
        </p:spPr>
      </p:pic>
    </p:spTree>
    <p:extLst>
      <p:ext uri="{BB962C8B-B14F-4D97-AF65-F5344CB8AC3E}">
        <p14:creationId xmlns:p14="http://schemas.microsoft.com/office/powerpoint/2010/main" val="130505533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41C1-5966-6D2E-0CD1-9FB48E912D95}"/>
              </a:ext>
            </a:extLst>
          </p:cNvPr>
          <p:cNvSpPr>
            <a:spLocks noGrp="1"/>
          </p:cNvSpPr>
          <p:nvPr>
            <p:ph type="title"/>
          </p:nvPr>
        </p:nvSpPr>
        <p:spPr/>
        <p:txBody>
          <a:bodyPr/>
          <a:lstStyle/>
          <a:p>
            <a:r>
              <a:rPr lang="en-US" dirty="0"/>
              <a:t>Video</a:t>
            </a:r>
          </a:p>
        </p:txBody>
      </p:sp>
      <p:pic>
        <p:nvPicPr>
          <p:cNvPr id="5" name="mmc4.mp4">
            <a:hlinkClick r:id="" action="ppaction://media"/>
            <a:extLst>
              <a:ext uri="{FF2B5EF4-FFF2-40B4-BE49-F238E27FC236}">
                <a16:creationId xmlns:a16="http://schemas.microsoft.com/office/drawing/2014/main" id="{81DC7BF8-9659-9900-707B-90ACAEE569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04875" y="1814513"/>
            <a:ext cx="7334250" cy="4125912"/>
          </a:xfrm>
        </p:spPr>
      </p:pic>
      <p:sp>
        <p:nvSpPr>
          <p:cNvPr id="4" name="Footer Placeholder 3">
            <a:extLst>
              <a:ext uri="{FF2B5EF4-FFF2-40B4-BE49-F238E27FC236}">
                <a16:creationId xmlns:a16="http://schemas.microsoft.com/office/drawing/2014/main" id="{D0CB837D-DF90-51B2-9AF4-EA3590D70A28}"/>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25</a:t>
            </a:fld>
            <a:endParaRPr lang="nl-NL"/>
          </a:p>
        </p:txBody>
      </p:sp>
    </p:spTree>
    <p:extLst>
      <p:ext uri="{BB962C8B-B14F-4D97-AF65-F5344CB8AC3E}">
        <p14:creationId xmlns:p14="http://schemas.microsoft.com/office/powerpoint/2010/main" val="3199932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787F-5F9C-1966-4430-5630021C13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51C0D5-0CC9-2A0B-8938-8FA0EDF7BF5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DD62737-8960-23D7-56E7-73449EE9913D}"/>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26</a:t>
            </a:fld>
            <a:endParaRPr lang="nl-NL"/>
          </a:p>
        </p:txBody>
      </p:sp>
      <p:pic>
        <p:nvPicPr>
          <p:cNvPr id="5" name="mom-and-yiyi.mp4">
            <a:hlinkClick r:id="" action="ppaction://media"/>
            <a:extLst>
              <a:ext uri="{FF2B5EF4-FFF2-40B4-BE49-F238E27FC236}">
                <a16:creationId xmlns:a16="http://schemas.microsoft.com/office/drawing/2014/main" id="{A9E75295-6FF0-5816-3D32-8EF0F491EA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3984" y="696931"/>
            <a:ext cx="3096344" cy="5464137"/>
          </a:xfrm>
          <a:prstGeom prst="rect">
            <a:avLst/>
          </a:prstGeom>
        </p:spPr>
      </p:pic>
    </p:spTree>
    <p:extLst>
      <p:ext uri="{BB962C8B-B14F-4D97-AF65-F5344CB8AC3E}">
        <p14:creationId xmlns:p14="http://schemas.microsoft.com/office/powerpoint/2010/main" val="36294603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518F-24C2-CD82-8622-6BBF2F802B9A}"/>
              </a:ext>
            </a:extLst>
          </p:cNvPr>
          <p:cNvSpPr>
            <a:spLocks noGrp="1"/>
          </p:cNvSpPr>
          <p:nvPr>
            <p:ph type="title"/>
          </p:nvPr>
        </p:nvSpPr>
        <p:spPr/>
        <p:txBody>
          <a:bodyPr/>
          <a:lstStyle/>
          <a:p>
            <a:r>
              <a:rPr lang="en-US" dirty="0"/>
              <a:t>Long term results</a:t>
            </a:r>
          </a:p>
        </p:txBody>
      </p:sp>
      <p:sp>
        <p:nvSpPr>
          <p:cNvPr id="3" name="Content Placeholder 2">
            <a:extLst>
              <a:ext uri="{FF2B5EF4-FFF2-40B4-BE49-F238E27FC236}">
                <a16:creationId xmlns:a16="http://schemas.microsoft.com/office/drawing/2014/main" id="{7BDDD4B1-FA7C-B04A-37ED-E9B1B1671E37}"/>
              </a:ext>
            </a:extLst>
          </p:cNvPr>
          <p:cNvSpPr>
            <a:spLocks noGrp="1"/>
          </p:cNvSpPr>
          <p:nvPr>
            <p:ph idx="1"/>
          </p:nvPr>
        </p:nvSpPr>
        <p:spPr>
          <a:xfrm>
            <a:off x="522289" y="1814513"/>
            <a:ext cx="3617664" cy="4125912"/>
          </a:xfrm>
        </p:spPr>
        <p:txBody>
          <a:bodyPr/>
          <a:lstStyle/>
          <a:p>
            <a:r>
              <a:rPr lang="en-US" dirty="0"/>
              <a:t>6 unilateral; 5 bilateral</a:t>
            </a:r>
          </a:p>
          <a:p>
            <a:endParaRPr lang="en-US" dirty="0"/>
          </a:p>
          <a:p>
            <a:r>
              <a:rPr lang="en-US" dirty="0"/>
              <a:t>ABR</a:t>
            </a:r>
          </a:p>
          <a:p>
            <a:pPr lvl="1"/>
            <a:r>
              <a:rPr lang="en-US" dirty="0" err="1"/>
              <a:t>Toename</a:t>
            </a:r>
            <a:r>
              <a:rPr lang="en-US" dirty="0"/>
              <a:t> amplitude,</a:t>
            </a:r>
          </a:p>
          <a:p>
            <a:pPr lvl="1"/>
            <a:r>
              <a:rPr lang="en-US" dirty="0" err="1"/>
              <a:t>Afname</a:t>
            </a:r>
            <a:r>
              <a:rPr lang="en-US" dirty="0"/>
              <a:t> </a:t>
            </a:r>
            <a:r>
              <a:rPr lang="en-US" dirty="0" err="1"/>
              <a:t>latentie</a:t>
            </a:r>
            <a:endParaRPr lang="en-US" dirty="0"/>
          </a:p>
          <a:p>
            <a:pPr lvl="1"/>
            <a:endParaRPr lang="en-US" dirty="0"/>
          </a:p>
          <a:p>
            <a:r>
              <a:rPr lang="en-US" dirty="0" err="1"/>
              <a:t>Correlatie</a:t>
            </a:r>
            <a:r>
              <a:rPr lang="en-US" dirty="0"/>
              <a:t> ASSR/PTA</a:t>
            </a:r>
          </a:p>
          <a:p>
            <a:endParaRPr lang="en-US" dirty="0"/>
          </a:p>
          <a:p>
            <a:r>
              <a:rPr lang="en-US" dirty="0" err="1"/>
              <a:t>Nog</a:t>
            </a:r>
            <a:r>
              <a:rPr lang="en-US" dirty="0"/>
              <a:t> </a:t>
            </a:r>
            <a:r>
              <a:rPr lang="en-US" dirty="0" err="1"/>
              <a:t>geen</a:t>
            </a:r>
            <a:r>
              <a:rPr lang="en-US" dirty="0"/>
              <a:t> </a:t>
            </a:r>
            <a:r>
              <a:rPr lang="en-US" dirty="0" err="1"/>
              <a:t>functionele</a:t>
            </a:r>
            <a:r>
              <a:rPr lang="en-US" dirty="0"/>
              <a:t> </a:t>
            </a:r>
            <a:r>
              <a:rPr lang="en-US" dirty="0" err="1"/>
              <a:t>uitkomsten</a:t>
            </a:r>
            <a:endParaRPr lang="en-US" dirty="0"/>
          </a:p>
        </p:txBody>
      </p:sp>
      <p:sp>
        <p:nvSpPr>
          <p:cNvPr id="4" name="Footer Placeholder 3">
            <a:extLst>
              <a:ext uri="{FF2B5EF4-FFF2-40B4-BE49-F238E27FC236}">
                <a16:creationId xmlns:a16="http://schemas.microsoft.com/office/drawing/2014/main" id="{D03DE6BB-A56A-AB71-286A-C0AA4ADF1C8F}"/>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27</a:t>
            </a:fld>
            <a:endParaRPr lang="nl-NL"/>
          </a:p>
        </p:txBody>
      </p:sp>
      <p:pic>
        <p:nvPicPr>
          <p:cNvPr id="5122" name="Picture 2">
            <a:extLst>
              <a:ext uri="{FF2B5EF4-FFF2-40B4-BE49-F238E27FC236}">
                <a16:creationId xmlns:a16="http://schemas.microsoft.com/office/drawing/2014/main" id="{07CEB5CE-A5B4-C9C0-C821-891D3A626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301" y="689183"/>
            <a:ext cx="4215358" cy="61688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480136-CB5F-99A5-C9E3-7B0BE78AC6C1}"/>
              </a:ext>
            </a:extLst>
          </p:cNvPr>
          <p:cNvSpPr txBox="1"/>
          <p:nvPr/>
        </p:nvSpPr>
        <p:spPr>
          <a:xfrm>
            <a:off x="202936" y="6290489"/>
            <a:ext cx="4169311" cy="553998"/>
          </a:xfrm>
          <a:prstGeom prst="rect">
            <a:avLst/>
          </a:prstGeom>
          <a:noFill/>
        </p:spPr>
        <p:txBody>
          <a:bodyPr wrap="square">
            <a:spAutoFit/>
          </a:bodyPr>
          <a:lstStyle/>
          <a:p>
            <a:pPr algn="l"/>
            <a:r>
              <a:rPr lang="en-US" sz="1000" dirty="0">
                <a:effectLst/>
                <a:latin typeface="+mn-lt"/>
              </a:rPr>
              <a:t>Zhang et al., 2025. “Audiological Characteristics Following Gene Therapy in Patients with Autosomal Recessive Deafness 9.” </a:t>
            </a:r>
            <a:r>
              <a:rPr lang="en-US" sz="1000" i="1" dirty="0">
                <a:effectLst/>
                <a:latin typeface="+mn-lt"/>
              </a:rPr>
              <a:t>Med</a:t>
            </a:r>
            <a:r>
              <a:rPr lang="en-US" sz="1000" dirty="0">
                <a:effectLst/>
                <a:latin typeface="+mn-lt"/>
              </a:rPr>
              <a:t> 100696. doi:</a:t>
            </a:r>
            <a:r>
              <a:rPr lang="en-US" sz="1000" dirty="0">
                <a:effectLst/>
                <a:latin typeface="+mn-lt"/>
                <a:hlinkClick r:id="rId3"/>
              </a:rPr>
              <a:t>10.1016/j.medj.2025.100696</a:t>
            </a:r>
            <a:r>
              <a:rPr lang="en-US" sz="1000" dirty="0">
                <a:effectLst/>
                <a:latin typeface="+mn-lt"/>
              </a:rPr>
              <a:t>.</a:t>
            </a:r>
          </a:p>
        </p:txBody>
      </p:sp>
    </p:spTree>
    <p:extLst>
      <p:ext uri="{BB962C8B-B14F-4D97-AF65-F5344CB8AC3E}">
        <p14:creationId xmlns:p14="http://schemas.microsoft.com/office/powerpoint/2010/main" val="4324951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F458C-7534-92A1-DB9E-44E997CD50F1}"/>
              </a:ext>
            </a:extLst>
          </p:cNvPr>
          <p:cNvSpPr>
            <a:spLocks noGrp="1"/>
          </p:cNvSpPr>
          <p:nvPr>
            <p:ph type="title"/>
          </p:nvPr>
        </p:nvSpPr>
        <p:spPr>
          <a:xfrm>
            <a:off x="522000" y="1217408"/>
            <a:ext cx="8100000" cy="533400"/>
          </a:xfrm>
        </p:spPr>
        <p:txBody>
          <a:bodyPr>
            <a:normAutofit fontScale="90000"/>
          </a:bodyPr>
          <a:lstStyle/>
          <a:p>
            <a:r>
              <a:rPr lang="en-US" dirty="0"/>
              <a:t>Discussie</a:t>
            </a:r>
          </a:p>
        </p:txBody>
      </p:sp>
      <p:sp>
        <p:nvSpPr>
          <p:cNvPr id="3" name="Tijdelijke aanduiding voor inhoud 2">
            <a:extLst>
              <a:ext uri="{FF2B5EF4-FFF2-40B4-BE49-F238E27FC236}">
                <a16:creationId xmlns:a16="http://schemas.microsoft.com/office/drawing/2014/main" id="{DE00616E-A74C-73EB-57F6-9A608D485170}"/>
              </a:ext>
            </a:extLst>
          </p:cNvPr>
          <p:cNvSpPr>
            <a:spLocks noGrp="1"/>
          </p:cNvSpPr>
          <p:nvPr>
            <p:ph idx="1"/>
          </p:nvPr>
        </p:nvSpPr>
        <p:spPr>
          <a:xfrm>
            <a:off x="522000" y="2060848"/>
            <a:ext cx="8100000" cy="4136605"/>
          </a:xfrm>
        </p:spPr>
        <p:txBody>
          <a:bodyPr/>
          <a:lstStyle/>
          <a:p>
            <a:pPr marL="0" indent="0">
              <a:buNone/>
            </a:pPr>
            <a:r>
              <a:rPr lang="en-US" dirty="0"/>
              <a:t>AAV-</a:t>
            </a:r>
            <a:r>
              <a:rPr lang="en-US" dirty="0" err="1"/>
              <a:t>gentherapie</a:t>
            </a:r>
            <a:r>
              <a:rPr lang="en-US" dirty="0"/>
              <a:t> </a:t>
            </a:r>
            <a:r>
              <a:rPr lang="en-US" dirty="0" err="1"/>
              <a:t>voor</a:t>
            </a:r>
            <a:r>
              <a:rPr lang="en-US" dirty="0"/>
              <a:t> DFNB9 (</a:t>
            </a:r>
            <a:r>
              <a:rPr lang="en-US" i="1" dirty="0"/>
              <a:t>OTOF</a:t>
            </a:r>
            <a:r>
              <a:rPr lang="en-US" dirty="0"/>
              <a:t>)</a:t>
            </a:r>
          </a:p>
          <a:p>
            <a:pPr marL="0" indent="0">
              <a:buNone/>
            </a:pPr>
            <a:endParaRPr lang="en-US" dirty="0"/>
          </a:p>
          <a:p>
            <a:r>
              <a:rPr lang="en-US" dirty="0"/>
              <a:t>Fase 2 </a:t>
            </a:r>
            <a:r>
              <a:rPr lang="en-US" dirty="0" err="1"/>
              <a:t>toont</a:t>
            </a:r>
            <a:r>
              <a:rPr lang="en-US" dirty="0"/>
              <a:t> </a:t>
            </a:r>
            <a:r>
              <a:rPr lang="en-US" dirty="0" err="1"/>
              <a:t>consistente</a:t>
            </a:r>
            <a:r>
              <a:rPr lang="en-US" dirty="0"/>
              <a:t>, </a:t>
            </a:r>
            <a:r>
              <a:rPr lang="en-US" b="1" dirty="0" err="1"/>
              <a:t>reproduceerbare</a:t>
            </a:r>
            <a:r>
              <a:rPr lang="en-US" dirty="0"/>
              <a:t> </a:t>
            </a:r>
            <a:r>
              <a:rPr lang="en-US" dirty="0" err="1"/>
              <a:t>resultaten</a:t>
            </a:r>
            <a:r>
              <a:rPr lang="en-US" dirty="0"/>
              <a:t> (2023/24).</a:t>
            </a:r>
          </a:p>
          <a:p>
            <a:r>
              <a:rPr lang="en-US" dirty="0" err="1"/>
              <a:t>Snelle</a:t>
            </a:r>
            <a:r>
              <a:rPr lang="en-US" dirty="0"/>
              <a:t> </a:t>
            </a:r>
            <a:r>
              <a:rPr lang="en-US" dirty="0" err="1"/>
              <a:t>overgang</a:t>
            </a:r>
            <a:r>
              <a:rPr lang="en-US" dirty="0"/>
              <a:t> van lab (2019) </a:t>
            </a:r>
            <a:r>
              <a:rPr lang="en-US" dirty="0" err="1"/>
              <a:t>naar</a:t>
            </a:r>
            <a:r>
              <a:rPr lang="en-US" dirty="0"/>
              <a:t> </a:t>
            </a:r>
            <a:r>
              <a:rPr lang="en-US" dirty="0" err="1"/>
              <a:t>patiënt</a:t>
            </a:r>
            <a:r>
              <a:rPr lang="en-US" dirty="0"/>
              <a:t> (2022–24).</a:t>
            </a:r>
          </a:p>
          <a:p>
            <a:r>
              <a:rPr lang="en-US" dirty="0" err="1"/>
              <a:t>Weinig</a:t>
            </a:r>
            <a:r>
              <a:rPr lang="en-US" dirty="0"/>
              <a:t> </a:t>
            </a:r>
            <a:r>
              <a:rPr lang="en-US" dirty="0" err="1"/>
              <a:t>en</a:t>
            </a:r>
            <a:r>
              <a:rPr lang="en-US" dirty="0"/>
              <a:t> </a:t>
            </a:r>
            <a:r>
              <a:rPr lang="en-US" dirty="0" err="1"/>
              <a:t>milde</a:t>
            </a:r>
            <a:r>
              <a:rPr lang="en-US" dirty="0"/>
              <a:t> </a:t>
            </a:r>
            <a:r>
              <a:rPr lang="en-US" dirty="0" err="1"/>
              <a:t>bijwerkingen</a:t>
            </a:r>
            <a:r>
              <a:rPr lang="en-US" dirty="0"/>
              <a:t>.</a:t>
            </a:r>
          </a:p>
          <a:p>
            <a:r>
              <a:rPr lang="en-US" dirty="0" err="1"/>
              <a:t>Verbetering</a:t>
            </a:r>
            <a:r>
              <a:rPr lang="en-US" dirty="0"/>
              <a:t> </a:t>
            </a:r>
            <a:r>
              <a:rPr lang="en-US" dirty="0" err="1"/>
              <a:t>veelbelovend</a:t>
            </a:r>
            <a:r>
              <a:rPr lang="en-US" dirty="0"/>
              <a:t>; </a:t>
            </a:r>
            <a:r>
              <a:rPr lang="en-US" dirty="0" err="1"/>
              <a:t>langetermijneffect</a:t>
            </a:r>
            <a:r>
              <a:rPr lang="en-US" dirty="0"/>
              <a:t> </a:t>
            </a:r>
            <a:r>
              <a:rPr lang="en-US" dirty="0" err="1"/>
              <a:t>nog</a:t>
            </a:r>
            <a:r>
              <a:rPr lang="en-US" dirty="0"/>
              <a:t> </a:t>
            </a:r>
            <a:r>
              <a:rPr lang="en-US" dirty="0" err="1"/>
              <a:t>onbekend</a:t>
            </a:r>
            <a:r>
              <a:rPr lang="en-US" dirty="0"/>
              <a:t>.</a:t>
            </a:r>
          </a:p>
          <a:p>
            <a:r>
              <a:rPr lang="en-US" dirty="0" err="1"/>
              <a:t>Cochleaire</a:t>
            </a:r>
            <a:r>
              <a:rPr lang="en-US" dirty="0"/>
              <a:t> </a:t>
            </a:r>
            <a:r>
              <a:rPr lang="en-US" dirty="0" err="1"/>
              <a:t>implantaten</a:t>
            </a:r>
            <a:r>
              <a:rPr lang="en-US" dirty="0"/>
              <a:t> </a:t>
            </a:r>
            <a:r>
              <a:rPr lang="en-US" dirty="0" err="1"/>
              <a:t>werken</a:t>
            </a:r>
            <a:r>
              <a:rPr lang="en-US" dirty="0"/>
              <a:t> </a:t>
            </a:r>
            <a:r>
              <a:rPr lang="en-US" dirty="0" err="1"/>
              <a:t>goed</a:t>
            </a:r>
            <a:r>
              <a:rPr lang="en-US" dirty="0"/>
              <a:t> </a:t>
            </a:r>
            <a:r>
              <a:rPr lang="en-US" dirty="0" err="1"/>
              <a:t>bij</a:t>
            </a:r>
            <a:r>
              <a:rPr lang="en-US" dirty="0"/>
              <a:t> </a:t>
            </a:r>
            <a:r>
              <a:rPr lang="en-US" dirty="0" err="1"/>
              <a:t>vroege</a:t>
            </a:r>
            <a:r>
              <a:rPr lang="en-US" dirty="0"/>
              <a:t> </a:t>
            </a:r>
            <a:r>
              <a:rPr lang="en-US" dirty="0" err="1"/>
              <a:t>implantatie</a:t>
            </a:r>
            <a:r>
              <a:rPr lang="en-US" dirty="0"/>
              <a:t>; of </a:t>
            </a:r>
            <a:r>
              <a:rPr lang="en-US" dirty="0" err="1"/>
              <a:t>gentherapie</a:t>
            </a:r>
            <a:r>
              <a:rPr lang="en-US" dirty="0"/>
              <a:t> </a:t>
            </a:r>
            <a:r>
              <a:rPr lang="en-US" dirty="0" err="1"/>
              <a:t>dit</a:t>
            </a:r>
            <a:r>
              <a:rPr lang="en-US" dirty="0"/>
              <a:t> </a:t>
            </a:r>
            <a:r>
              <a:rPr lang="en-US" dirty="0" err="1"/>
              <a:t>evenaart</a:t>
            </a:r>
            <a:r>
              <a:rPr lang="en-US" dirty="0"/>
              <a:t> is </a:t>
            </a:r>
            <a:r>
              <a:rPr lang="en-US" dirty="0" err="1"/>
              <a:t>nog</a:t>
            </a:r>
            <a:r>
              <a:rPr lang="en-US" dirty="0"/>
              <a:t> </a:t>
            </a:r>
            <a:r>
              <a:rPr lang="en-US" dirty="0" err="1"/>
              <a:t>onzeker</a:t>
            </a:r>
            <a:r>
              <a:rPr lang="en-US" dirty="0"/>
              <a:t>.</a:t>
            </a:r>
          </a:p>
          <a:p>
            <a:r>
              <a:rPr lang="en-US" dirty="0"/>
              <a:t>Voor het </a:t>
            </a:r>
            <a:r>
              <a:rPr lang="en-US" dirty="0" err="1"/>
              <a:t>eerst</a:t>
            </a:r>
            <a:r>
              <a:rPr lang="en-US" dirty="0"/>
              <a:t> is </a:t>
            </a:r>
            <a:r>
              <a:rPr lang="en-US" b="1" dirty="0" err="1"/>
              <a:t>gentherapie</a:t>
            </a:r>
            <a:r>
              <a:rPr lang="en-US" b="1" dirty="0"/>
              <a:t> </a:t>
            </a:r>
            <a:r>
              <a:rPr lang="en-US" b="1" dirty="0" err="1"/>
              <a:t>bij</a:t>
            </a:r>
            <a:r>
              <a:rPr lang="en-US" b="1" dirty="0"/>
              <a:t> OTOF-</a:t>
            </a:r>
            <a:r>
              <a:rPr lang="en-US" b="1" dirty="0" err="1"/>
              <a:t>gemedieerd</a:t>
            </a:r>
            <a:r>
              <a:rPr lang="en-US" b="1" dirty="0"/>
              <a:t> </a:t>
            </a:r>
            <a:r>
              <a:rPr lang="en-US" b="1" dirty="0" err="1"/>
              <a:t>gehoorverlies</a:t>
            </a:r>
            <a:r>
              <a:rPr lang="en-US" b="1" dirty="0"/>
              <a:t> </a:t>
            </a:r>
            <a:r>
              <a:rPr lang="en-US" dirty="0" err="1"/>
              <a:t>een</a:t>
            </a:r>
            <a:r>
              <a:rPr lang="en-US" dirty="0"/>
              <a:t> </a:t>
            </a:r>
            <a:r>
              <a:rPr lang="en-US" dirty="0" err="1"/>
              <a:t>reële</a:t>
            </a:r>
            <a:r>
              <a:rPr lang="en-US" dirty="0"/>
              <a:t> </a:t>
            </a:r>
            <a:r>
              <a:rPr lang="en-US" dirty="0" err="1"/>
              <a:t>optie</a:t>
            </a:r>
            <a:r>
              <a:rPr lang="en-US" dirty="0"/>
              <a:t>!</a:t>
            </a:r>
          </a:p>
          <a:p>
            <a:pPr marL="0" indent="0" algn="l">
              <a:buNone/>
            </a:pPr>
            <a:endParaRPr lang="en-US" b="1" i="0" dirty="0">
              <a:solidFill>
                <a:srgbClr val="0D0D0D"/>
              </a:solidFill>
              <a:effectLst/>
              <a:latin typeface="Söhne"/>
            </a:endParaRPr>
          </a:p>
        </p:txBody>
      </p:sp>
    </p:spTree>
    <p:extLst>
      <p:ext uri="{BB962C8B-B14F-4D97-AF65-F5344CB8AC3E}">
        <p14:creationId xmlns:p14="http://schemas.microsoft.com/office/powerpoint/2010/main" val="22784217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2BA9B-38F4-D930-75B1-636B89F0556A}"/>
              </a:ext>
            </a:extLst>
          </p:cNvPr>
          <p:cNvSpPr>
            <a:spLocks noGrp="1"/>
          </p:cNvSpPr>
          <p:nvPr>
            <p:ph type="ctrTitle"/>
          </p:nvPr>
        </p:nvSpPr>
        <p:spPr/>
        <p:txBody>
          <a:bodyPr/>
          <a:lstStyle/>
          <a:p>
            <a:r>
              <a:rPr lang="en-US" dirty="0"/>
              <a:t>Deel 3:</a:t>
            </a:r>
          </a:p>
        </p:txBody>
      </p:sp>
      <p:sp>
        <p:nvSpPr>
          <p:cNvPr id="6" name="Subtitle 5">
            <a:extLst>
              <a:ext uri="{FF2B5EF4-FFF2-40B4-BE49-F238E27FC236}">
                <a16:creationId xmlns:a16="http://schemas.microsoft.com/office/drawing/2014/main" id="{5542D5B1-3E53-CB78-D660-C3D3FD25662B}"/>
              </a:ext>
            </a:extLst>
          </p:cNvPr>
          <p:cNvSpPr>
            <a:spLocks noGrp="1"/>
          </p:cNvSpPr>
          <p:nvPr>
            <p:ph type="subTitle" idx="1"/>
          </p:nvPr>
        </p:nvSpPr>
        <p:spPr/>
        <p:txBody>
          <a:bodyPr/>
          <a:lstStyle/>
          <a:p>
            <a:r>
              <a:rPr lang="en-US" b="1" dirty="0" err="1"/>
              <a:t>Onze</a:t>
            </a:r>
            <a:r>
              <a:rPr lang="en-US" b="1" dirty="0"/>
              <a:t> </a:t>
            </a:r>
            <a:r>
              <a:rPr lang="en-US" b="1" dirty="0" err="1"/>
              <a:t>visie</a:t>
            </a:r>
            <a:r>
              <a:rPr lang="en-US" b="1" dirty="0"/>
              <a:t> op </a:t>
            </a:r>
            <a:r>
              <a:rPr lang="en-US" b="1" dirty="0" err="1"/>
              <a:t>therapieontwikkeling</a:t>
            </a:r>
            <a:endParaRPr lang="en-US" b="1" dirty="0"/>
          </a:p>
          <a:p>
            <a:endParaRPr lang="en-US" dirty="0"/>
          </a:p>
        </p:txBody>
      </p:sp>
      <p:sp>
        <p:nvSpPr>
          <p:cNvPr id="7" name="Text Placeholder 6">
            <a:extLst>
              <a:ext uri="{FF2B5EF4-FFF2-40B4-BE49-F238E27FC236}">
                <a16:creationId xmlns:a16="http://schemas.microsoft.com/office/drawing/2014/main" id="{CEA8A615-2261-14F5-32E4-FA5E21A70E45}"/>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2FC90CDD-04EB-C8A7-FBE4-225FCC9640B2}"/>
              </a:ext>
            </a:extLst>
          </p:cNvPr>
          <p:cNvSpPr>
            <a:spLocks noGrp="1"/>
          </p:cNvSpPr>
          <p:nvPr>
            <p:ph type="ftr" sz="quarter" idx="4294967295"/>
          </p:nvPr>
        </p:nvSpPr>
        <p:spPr>
          <a:xfrm>
            <a:off x="5183188" y="6415088"/>
            <a:ext cx="3960812" cy="152400"/>
          </a:xfrm>
        </p:spPr>
        <p:txBody>
          <a:bodyPr/>
          <a:lstStyle/>
          <a:p>
            <a:pPr>
              <a:defRPr/>
            </a:pPr>
            <a:r>
              <a:rPr lang="nl-NL"/>
              <a:t>	</a:t>
            </a:r>
            <a:fld id="{90817C61-3AA5-4D42-956E-CFEE420DB621}" type="slidenum">
              <a:rPr lang="nl-NL" smtClean="0"/>
              <a:pPr>
                <a:defRPr/>
              </a:pPr>
              <a:t>29</a:t>
            </a:fld>
            <a:endParaRPr lang="nl-NL"/>
          </a:p>
        </p:txBody>
      </p:sp>
    </p:spTree>
    <p:extLst>
      <p:ext uri="{BB962C8B-B14F-4D97-AF65-F5344CB8AC3E}">
        <p14:creationId xmlns:p14="http://schemas.microsoft.com/office/powerpoint/2010/main" val="42008179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7102-2BD9-572C-D378-B23AED70F2DA}"/>
              </a:ext>
            </a:extLst>
          </p:cNvPr>
          <p:cNvSpPr>
            <a:spLocks noGrp="1"/>
          </p:cNvSpPr>
          <p:nvPr>
            <p:ph type="title"/>
          </p:nvPr>
        </p:nvSpPr>
        <p:spPr/>
        <p:txBody>
          <a:bodyPr/>
          <a:lstStyle/>
          <a:p>
            <a:r>
              <a:rPr lang="nl-NL" dirty="0"/>
              <a:t>Belang</a:t>
            </a:r>
            <a:endParaRPr lang="en-NL" dirty="0"/>
          </a:p>
        </p:txBody>
      </p:sp>
      <p:sp>
        <p:nvSpPr>
          <p:cNvPr id="4" name="Footer Placeholder 3">
            <a:extLst>
              <a:ext uri="{FF2B5EF4-FFF2-40B4-BE49-F238E27FC236}">
                <a16:creationId xmlns:a16="http://schemas.microsoft.com/office/drawing/2014/main" id="{1A5BBCC0-30D2-6856-50AC-6F6F2AF28FC4}"/>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a:t>
            </a:fld>
            <a:endParaRPr lang="nl-NL"/>
          </a:p>
        </p:txBody>
      </p:sp>
      <p:pic>
        <p:nvPicPr>
          <p:cNvPr id="7" name="Picture 2" descr="Afbeelding">
            <a:extLst>
              <a:ext uri="{FF2B5EF4-FFF2-40B4-BE49-F238E27FC236}">
                <a16:creationId xmlns:a16="http://schemas.microsoft.com/office/drawing/2014/main" id="{E8A090D5-4A65-E8F0-7812-EB8A0C85E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124744"/>
            <a:ext cx="4896544" cy="4933851"/>
          </a:xfrm>
          <a:prstGeom prst="rect">
            <a:avLst/>
          </a:prstGeom>
          <a:noFill/>
          <a:extLst>
            <a:ext uri="{909E8E84-426E-40DD-AFC4-6F175D3DCCD1}">
              <a14:hiddenFill xmlns:a14="http://schemas.microsoft.com/office/drawing/2010/main">
                <a:solidFill>
                  <a:srgbClr val="FFFFFF"/>
                </a:solidFill>
              </a14:hiddenFill>
            </a:ext>
          </a:extLst>
        </p:spPr>
      </p:pic>
      <p:sp>
        <p:nvSpPr>
          <p:cNvPr id="9" name="U-Turn Arrow 8">
            <a:extLst>
              <a:ext uri="{FF2B5EF4-FFF2-40B4-BE49-F238E27FC236}">
                <a16:creationId xmlns:a16="http://schemas.microsoft.com/office/drawing/2014/main" id="{2AF8E700-24A0-371C-A221-A65CE7050683}"/>
              </a:ext>
            </a:extLst>
          </p:cNvPr>
          <p:cNvSpPr/>
          <p:nvPr/>
        </p:nvSpPr>
        <p:spPr>
          <a:xfrm rot="16200000" flipH="1">
            <a:off x="1297922" y="3690531"/>
            <a:ext cx="1075548" cy="877824"/>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U-Turn Arrow 10">
            <a:extLst>
              <a:ext uri="{FF2B5EF4-FFF2-40B4-BE49-F238E27FC236}">
                <a16:creationId xmlns:a16="http://schemas.microsoft.com/office/drawing/2014/main" id="{F3971AE2-386C-0CFC-D6C8-709AB8C325D8}"/>
              </a:ext>
            </a:extLst>
          </p:cNvPr>
          <p:cNvSpPr/>
          <p:nvPr/>
        </p:nvSpPr>
        <p:spPr>
          <a:xfrm rot="5400000">
            <a:off x="7279164" y="2529470"/>
            <a:ext cx="936104" cy="877824"/>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1">
            <a:extLst>
              <a:ext uri="{FF2B5EF4-FFF2-40B4-BE49-F238E27FC236}">
                <a16:creationId xmlns:a16="http://schemas.microsoft.com/office/drawing/2014/main" id="{80B4FD2B-F20D-F4C6-45FC-180EEE2D2FCD}"/>
              </a:ext>
            </a:extLst>
          </p:cNvPr>
          <p:cNvSpPr/>
          <p:nvPr/>
        </p:nvSpPr>
        <p:spPr>
          <a:xfrm>
            <a:off x="3692787" y="2420888"/>
            <a:ext cx="79208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BA745EBB-B8B2-CB1B-A821-7EBF5641DE99}"/>
              </a:ext>
            </a:extLst>
          </p:cNvPr>
          <p:cNvSpPr/>
          <p:nvPr/>
        </p:nvSpPr>
        <p:spPr>
          <a:xfrm>
            <a:off x="5292080" y="2420888"/>
            <a:ext cx="79208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BF8A6DB-9AAA-7DFD-8EEA-BD7CDAAE492D}"/>
              </a:ext>
            </a:extLst>
          </p:cNvPr>
          <p:cNvSpPr/>
          <p:nvPr/>
        </p:nvSpPr>
        <p:spPr>
          <a:xfrm>
            <a:off x="3692787" y="4714462"/>
            <a:ext cx="79208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quot;No&quot; Symbol 14">
            <a:extLst>
              <a:ext uri="{FF2B5EF4-FFF2-40B4-BE49-F238E27FC236}">
                <a16:creationId xmlns:a16="http://schemas.microsoft.com/office/drawing/2014/main" id="{657F393F-0A10-8827-D464-7B3FB5FEAEB7}"/>
              </a:ext>
            </a:extLst>
          </p:cNvPr>
          <p:cNvSpPr/>
          <p:nvPr/>
        </p:nvSpPr>
        <p:spPr>
          <a:xfrm>
            <a:off x="5400092" y="4649494"/>
            <a:ext cx="576064" cy="561983"/>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546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31798C-EFF2-1823-4BFD-367D12E5EF6E}"/>
              </a:ext>
            </a:extLst>
          </p:cNvPr>
          <p:cNvSpPr>
            <a:spLocks noGrp="1"/>
          </p:cNvSpPr>
          <p:nvPr>
            <p:ph type="title"/>
          </p:nvPr>
        </p:nvSpPr>
        <p:spPr/>
        <p:txBody>
          <a:bodyPr/>
          <a:lstStyle/>
          <a:p>
            <a:r>
              <a:rPr lang="en-US" dirty="0" err="1"/>
              <a:t>Therapeutische</a:t>
            </a:r>
            <a:r>
              <a:rPr lang="en-US" dirty="0"/>
              <a:t> </a:t>
            </a:r>
            <a:r>
              <a:rPr lang="en-US" dirty="0" err="1"/>
              <a:t>opties</a:t>
            </a:r>
            <a:endParaRPr lang="en-US" dirty="0"/>
          </a:p>
        </p:txBody>
      </p:sp>
      <p:sp>
        <p:nvSpPr>
          <p:cNvPr id="6" name="Content Placeholder 5">
            <a:extLst>
              <a:ext uri="{FF2B5EF4-FFF2-40B4-BE49-F238E27FC236}">
                <a16:creationId xmlns:a16="http://schemas.microsoft.com/office/drawing/2014/main" id="{D45BF8DA-AC97-9B7D-5A95-9363A153BA91}"/>
              </a:ext>
            </a:extLst>
          </p:cNvPr>
          <p:cNvSpPr>
            <a:spLocks noGrp="1"/>
          </p:cNvSpPr>
          <p:nvPr>
            <p:ph idx="1"/>
          </p:nvPr>
        </p:nvSpPr>
        <p:spPr/>
        <p:txBody>
          <a:bodyPr/>
          <a:lstStyle/>
          <a:p>
            <a:pPr>
              <a:lnSpc>
                <a:spcPct val="100000"/>
              </a:lnSpc>
            </a:pPr>
            <a:r>
              <a:rPr lang="en-US" b="1" dirty="0" err="1"/>
              <a:t>Mechanisme</a:t>
            </a:r>
            <a:r>
              <a:rPr lang="en-US" b="1" dirty="0"/>
              <a:t> </a:t>
            </a:r>
            <a:r>
              <a:rPr lang="en-US" dirty="0"/>
              <a:t>of </a:t>
            </a:r>
            <a:r>
              <a:rPr lang="en-US" dirty="0" err="1"/>
              <a:t>pathologisch</a:t>
            </a:r>
            <a:r>
              <a:rPr lang="en-US" dirty="0"/>
              <a:t> </a:t>
            </a:r>
            <a:r>
              <a:rPr lang="en-US" dirty="0" err="1"/>
              <a:t>beeld</a:t>
            </a:r>
            <a:r>
              <a:rPr lang="en-US" dirty="0"/>
              <a:t> </a:t>
            </a:r>
            <a:r>
              <a:rPr lang="en-US" dirty="0" err="1"/>
              <a:t>helder</a:t>
            </a:r>
            <a:endParaRPr lang="en-US" dirty="0"/>
          </a:p>
          <a:p>
            <a:pPr lvl="1">
              <a:lnSpc>
                <a:spcPct val="100000"/>
              </a:lnSpc>
            </a:pPr>
            <a:r>
              <a:rPr lang="en-US" i="1" dirty="0"/>
              <a:t>OTOF</a:t>
            </a:r>
            <a:r>
              <a:rPr lang="en-US" dirty="0"/>
              <a:t>: </a:t>
            </a:r>
            <a:r>
              <a:rPr lang="en-US" dirty="0" err="1"/>
              <a:t>duidelijk</a:t>
            </a:r>
            <a:r>
              <a:rPr lang="en-US" dirty="0"/>
              <a:t> mechanism, </a:t>
            </a:r>
            <a:r>
              <a:rPr lang="en-US" dirty="0" err="1"/>
              <a:t>haarcellen</a:t>
            </a:r>
            <a:r>
              <a:rPr lang="en-US" dirty="0"/>
              <a:t> intact, </a:t>
            </a:r>
            <a:r>
              <a:rPr lang="en-US" dirty="0" err="1"/>
              <a:t>uitkomstmaat</a:t>
            </a:r>
            <a:r>
              <a:rPr lang="en-US" dirty="0"/>
              <a:t> (ABR peak </a:t>
            </a:r>
            <a:r>
              <a:rPr lang="en-US" dirty="0" err="1"/>
              <a:t>jI</a:t>
            </a:r>
            <a:r>
              <a:rPr lang="en-US" dirty="0"/>
              <a:t>) </a:t>
            </a:r>
            <a:r>
              <a:rPr lang="en-US" dirty="0" err="1"/>
              <a:t>helder</a:t>
            </a:r>
            <a:endParaRPr lang="en-US" dirty="0"/>
          </a:p>
          <a:p>
            <a:pPr lvl="1">
              <a:lnSpc>
                <a:spcPct val="100000"/>
              </a:lnSpc>
            </a:pPr>
            <a:r>
              <a:rPr lang="en-US" i="1" dirty="0"/>
              <a:t>GJB2</a:t>
            </a:r>
            <a:r>
              <a:rPr lang="en-US" dirty="0"/>
              <a:t>? </a:t>
            </a:r>
            <a:r>
              <a:rPr lang="en-US" dirty="0" err="1"/>
              <a:t>Aanlegprobleem</a:t>
            </a:r>
            <a:r>
              <a:rPr lang="en-US" dirty="0"/>
              <a:t>?</a:t>
            </a:r>
          </a:p>
          <a:p>
            <a:pPr lvl="1">
              <a:lnSpc>
                <a:spcPct val="100000"/>
              </a:lnSpc>
            </a:pPr>
            <a:r>
              <a:rPr lang="en-US" dirty="0"/>
              <a:t>Sudden hearing loss ???</a:t>
            </a:r>
          </a:p>
          <a:p>
            <a:pPr>
              <a:lnSpc>
                <a:spcPct val="100000"/>
              </a:lnSpc>
            </a:pPr>
            <a:r>
              <a:rPr lang="en-US" dirty="0"/>
              <a:t>Focus op </a:t>
            </a:r>
            <a:r>
              <a:rPr lang="en-US" b="1" dirty="0"/>
              <a:t>late-onset </a:t>
            </a:r>
            <a:r>
              <a:rPr lang="en-US" dirty="0" err="1"/>
              <a:t>gehoorverlies</a:t>
            </a:r>
            <a:endParaRPr lang="en-US" dirty="0"/>
          </a:p>
          <a:p>
            <a:pPr lvl="1">
              <a:lnSpc>
                <a:spcPct val="100000"/>
              </a:lnSpc>
            </a:pPr>
            <a:r>
              <a:rPr lang="en-US" dirty="0"/>
              <a:t>Window of opportunity</a:t>
            </a:r>
          </a:p>
          <a:p>
            <a:pPr lvl="1">
              <a:lnSpc>
                <a:spcPct val="100000"/>
              </a:lnSpc>
            </a:pPr>
            <a:r>
              <a:rPr lang="en-US" dirty="0"/>
              <a:t>Geen intra-uterine </a:t>
            </a:r>
            <a:r>
              <a:rPr lang="en-US" dirty="0" err="1"/>
              <a:t>interventie</a:t>
            </a:r>
            <a:r>
              <a:rPr lang="en-US" dirty="0"/>
              <a:t> </a:t>
            </a:r>
            <a:r>
              <a:rPr lang="en-US" dirty="0" err="1"/>
              <a:t>nodig</a:t>
            </a:r>
            <a:r>
              <a:rPr lang="en-US" dirty="0"/>
              <a:t>, </a:t>
            </a:r>
            <a:r>
              <a:rPr lang="en-US" dirty="0" err="1"/>
              <a:t>aanleg</a:t>
            </a:r>
            <a:r>
              <a:rPr lang="en-US" dirty="0"/>
              <a:t> in basis </a:t>
            </a:r>
            <a:r>
              <a:rPr lang="en-US" dirty="0" err="1"/>
              <a:t>goed</a:t>
            </a:r>
            <a:endParaRPr lang="en-US" dirty="0"/>
          </a:p>
          <a:p>
            <a:pPr lvl="1">
              <a:lnSpc>
                <a:spcPct val="100000"/>
              </a:lnSpc>
            </a:pPr>
            <a:r>
              <a:rPr lang="en-US" dirty="0"/>
              <a:t>DFNA9; </a:t>
            </a:r>
            <a:r>
              <a:rPr lang="en-US" dirty="0" err="1"/>
              <a:t>veel</a:t>
            </a:r>
            <a:r>
              <a:rPr lang="en-US" dirty="0"/>
              <a:t> </a:t>
            </a:r>
            <a:r>
              <a:rPr lang="en-US" dirty="0" err="1"/>
              <a:t>Nederlandse</a:t>
            </a:r>
            <a:r>
              <a:rPr lang="en-US" dirty="0"/>
              <a:t> </a:t>
            </a:r>
            <a:r>
              <a:rPr lang="en-US" dirty="0" err="1"/>
              <a:t>en</a:t>
            </a:r>
            <a:r>
              <a:rPr lang="en-US" dirty="0"/>
              <a:t> </a:t>
            </a:r>
            <a:r>
              <a:rPr lang="en-US" dirty="0" err="1"/>
              <a:t>Belgische</a:t>
            </a:r>
            <a:r>
              <a:rPr lang="en-US" dirty="0"/>
              <a:t> </a:t>
            </a:r>
            <a:r>
              <a:rPr lang="en-US" dirty="0" err="1"/>
              <a:t>patienten</a:t>
            </a:r>
            <a:r>
              <a:rPr lang="en-US" dirty="0"/>
              <a:t> </a:t>
            </a:r>
            <a:r>
              <a:rPr lang="en-US" dirty="0" err="1"/>
              <a:t>bekend</a:t>
            </a:r>
            <a:endParaRPr lang="en-US" dirty="0"/>
          </a:p>
          <a:p>
            <a:pPr lvl="1">
              <a:lnSpc>
                <a:spcPct val="100000"/>
              </a:lnSpc>
            </a:pPr>
            <a:r>
              <a:rPr lang="en-US" dirty="0"/>
              <a:t>TMPRSS3; </a:t>
            </a:r>
            <a:r>
              <a:rPr lang="en-US" dirty="0" err="1"/>
              <a:t>laat</a:t>
            </a:r>
            <a:r>
              <a:rPr lang="en-US" dirty="0"/>
              <a:t> </a:t>
            </a:r>
            <a:r>
              <a:rPr lang="en-US" dirty="0" err="1"/>
              <a:t>ontdekt</a:t>
            </a:r>
            <a:r>
              <a:rPr lang="en-US" dirty="0"/>
              <a:t>, </a:t>
            </a:r>
            <a:r>
              <a:rPr lang="en-US" dirty="0" err="1"/>
              <a:t>bekend</a:t>
            </a:r>
            <a:r>
              <a:rPr lang="en-US" dirty="0"/>
              <a:t> </a:t>
            </a:r>
            <a:r>
              <a:rPr lang="en-US" dirty="0" err="1"/>
              <a:t>fenotype</a:t>
            </a:r>
            <a:endParaRPr lang="en-US" dirty="0"/>
          </a:p>
          <a:p>
            <a:pPr>
              <a:lnSpc>
                <a:spcPct val="100000"/>
              </a:lnSpc>
            </a:pPr>
            <a:r>
              <a:rPr lang="en-US" b="1" dirty="0"/>
              <a:t>Veel-</a:t>
            </a:r>
            <a:r>
              <a:rPr lang="en-US" b="1" dirty="0" err="1"/>
              <a:t>voorkomende</a:t>
            </a:r>
            <a:r>
              <a:rPr lang="en-US" b="1" dirty="0"/>
              <a:t> vs ultra-</a:t>
            </a:r>
            <a:r>
              <a:rPr lang="en-US" b="1" dirty="0" err="1"/>
              <a:t>zeldzame</a:t>
            </a:r>
            <a:r>
              <a:rPr lang="en-US" b="1" dirty="0"/>
              <a:t> </a:t>
            </a:r>
            <a:r>
              <a:rPr lang="en-US" dirty="0" err="1"/>
              <a:t>vormen</a:t>
            </a:r>
            <a:endParaRPr lang="en-US" dirty="0"/>
          </a:p>
          <a:p>
            <a:pPr lvl="1">
              <a:lnSpc>
                <a:spcPct val="100000"/>
              </a:lnSpc>
            </a:pPr>
            <a:r>
              <a:rPr lang="en-US" dirty="0"/>
              <a:t>DFNA21/Ripor2: 13000 subjects in NL </a:t>
            </a:r>
          </a:p>
          <a:p>
            <a:pPr lvl="1">
              <a:lnSpc>
                <a:spcPct val="100000"/>
              </a:lnSpc>
            </a:pPr>
            <a:r>
              <a:rPr lang="en-US" dirty="0"/>
              <a:t>OTOF: 5-10 in NL? ~190 in EU</a:t>
            </a:r>
          </a:p>
          <a:p>
            <a:pPr>
              <a:lnSpc>
                <a:spcPct val="100000"/>
              </a:lnSpc>
            </a:pPr>
            <a:r>
              <a:rPr lang="en-US" dirty="0"/>
              <a:t>CI </a:t>
            </a:r>
            <a:r>
              <a:rPr lang="en-US" dirty="0" err="1"/>
              <a:t>blijft</a:t>
            </a:r>
            <a:r>
              <a:rPr lang="en-US" dirty="0"/>
              <a:t> </a:t>
            </a:r>
            <a:r>
              <a:rPr lang="en-US" dirty="0" err="1"/>
              <a:t>nog</a:t>
            </a:r>
            <a:r>
              <a:rPr lang="en-US" dirty="0"/>
              <a:t> relevant: </a:t>
            </a:r>
            <a:r>
              <a:rPr lang="en-US" dirty="0" err="1"/>
              <a:t>gentherapie</a:t>
            </a:r>
            <a:r>
              <a:rPr lang="en-US" dirty="0"/>
              <a:t> is </a:t>
            </a:r>
            <a:r>
              <a:rPr lang="en-US" b="1" dirty="0" err="1"/>
              <a:t>niet</a:t>
            </a:r>
            <a:r>
              <a:rPr lang="en-US" b="1" dirty="0"/>
              <a:t> de ‘holy grail’</a:t>
            </a:r>
          </a:p>
        </p:txBody>
      </p:sp>
    </p:spTree>
    <p:extLst>
      <p:ext uri="{BB962C8B-B14F-4D97-AF65-F5344CB8AC3E}">
        <p14:creationId xmlns:p14="http://schemas.microsoft.com/office/powerpoint/2010/main" val="406630679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1B4D-EE4C-247A-FE18-7126EB150083}"/>
              </a:ext>
            </a:extLst>
          </p:cNvPr>
          <p:cNvSpPr>
            <a:spLocks noGrp="1"/>
          </p:cNvSpPr>
          <p:nvPr>
            <p:ph type="title"/>
          </p:nvPr>
        </p:nvSpPr>
        <p:spPr/>
        <p:txBody>
          <a:bodyPr/>
          <a:lstStyle/>
          <a:p>
            <a:r>
              <a:rPr lang="en-US" dirty="0"/>
              <a:t>Window-of-opportunity</a:t>
            </a:r>
          </a:p>
        </p:txBody>
      </p:sp>
      <p:pic>
        <p:nvPicPr>
          <p:cNvPr id="6" name="Content Placeholder 5" descr="A diagram of a life cycle&#10;&#10;AI-generated content may be incorrect.">
            <a:extLst>
              <a:ext uri="{FF2B5EF4-FFF2-40B4-BE49-F238E27FC236}">
                <a16:creationId xmlns:a16="http://schemas.microsoft.com/office/drawing/2014/main" id="{FC1E4B07-D87A-0ABA-3396-D7DAB25A87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573" y="1700808"/>
            <a:ext cx="6262853" cy="4535169"/>
          </a:xfrm>
        </p:spPr>
      </p:pic>
      <p:sp>
        <p:nvSpPr>
          <p:cNvPr id="4" name="Footer Placeholder 3">
            <a:extLst>
              <a:ext uri="{FF2B5EF4-FFF2-40B4-BE49-F238E27FC236}">
                <a16:creationId xmlns:a16="http://schemas.microsoft.com/office/drawing/2014/main" id="{31630340-6606-921B-3227-24096F3F629E}"/>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31</a:t>
            </a:fld>
            <a:endParaRPr lang="nl-NL"/>
          </a:p>
        </p:txBody>
      </p:sp>
    </p:spTree>
    <p:extLst>
      <p:ext uri="{BB962C8B-B14F-4D97-AF65-F5344CB8AC3E}">
        <p14:creationId xmlns:p14="http://schemas.microsoft.com/office/powerpoint/2010/main" val="113583495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EE71-B0C6-675C-DCE2-A4EC70F7CFD1}"/>
              </a:ext>
            </a:extLst>
          </p:cNvPr>
          <p:cNvSpPr>
            <a:spLocks noGrp="1"/>
          </p:cNvSpPr>
          <p:nvPr>
            <p:ph type="title"/>
          </p:nvPr>
        </p:nvSpPr>
        <p:spPr/>
        <p:txBody>
          <a:bodyPr/>
          <a:lstStyle/>
          <a:p>
            <a:r>
              <a:rPr lang="en-US" dirty="0"/>
              <a:t>DFNA9 </a:t>
            </a:r>
            <a:r>
              <a:rPr lang="en-US" dirty="0" err="1"/>
              <a:t>natuurlijk</a:t>
            </a:r>
            <a:r>
              <a:rPr lang="en-US" dirty="0"/>
              <a:t> </a:t>
            </a:r>
            <a:r>
              <a:rPr lang="en-US" dirty="0" err="1"/>
              <a:t>beloop</a:t>
            </a:r>
            <a:endParaRPr lang="en-US" dirty="0"/>
          </a:p>
        </p:txBody>
      </p:sp>
      <p:pic>
        <p:nvPicPr>
          <p:cNvPr id="8" name="Content Placeholder 7" descr="A group of diagrams with numbers&#10;&#10;AI-generated content may be incorrect.">
            <a:extLst>
              <a:ext uri="{FF2B5EF4-FFF2-40B4-BE49-F238E27FC236}">
                <a16:creationId xmlns:a16="http://schemas.microsoft.com/office/drawing/2014/main" id="{E4A02F8C-7FAD-D3A5-5D7C-BD5C4B7993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9769" y="1727200"/>
            <a:ext cx="6044461" cy="4125912"/>
          </a:xfrm>
        </p:spPr>
      </p:pic>
      <p:sp>
        <p:nvSpPr>
          <p:cNvPr id="4" name="Footer Placeholder 3">
            <a:extLst>
              <a:ext uri="{FF2B5EF4-FFF2-40B4-BE49-F238E27FC236}">
                <a16:creationId xmlns:a16="http://schemas.microsoft.com/office/drawing/2014/main" id="{A08FDFCF-325F-0426-802C-52C0C5372832}"/>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32</a:t>
            </a:fld>
            <a:endParaRPr lang="nl-NL"/>
          </a:p>
        </p:txBody>
      </p:sp>
      <p:sp>
        <p:nvSpPr>
          <p:cNvPr id="5" name="TextBox 4">
            <a:extLst>
              <a:ext uri="{FF2B5EF4-FFF2-40B4-BE49-F238E27FC236}">
                <a16:creationId xmlns:a16="http://schemas.microsoft.com/office/drawing/2014/main" id="{FE6DA3A6-E6C6-8716-FC36-8D0CDE7A2C33}"/>
              </a:ext>
            </a:extLst>
          </p:cNvPr>
          <p:cNvSpPr txBox="1"/>
          <p:nvPr/>
        </p:nvSpPr>
        <p:spPr>
          <a:xfrm>
            <a:off x="572055" y="6304002"/>
            <a:ext cx="4572000" cy="553998"/>
          </a:xfrm>
          <a:prstGeom prst="rect">
            <a:avLst/>
          </a:prstGeom>
          <a:noFill/>
        </p:spPr>
        <p:txBody>
          <a:bodyPr wrap="square">
            <a:spAutoFit/>
          </a:bodyPr>
          <a:lstStyle/>
          <a:p>
            <a:pPr algn="l"/>
            <a:r>
              <a:rPr lang="en-US" sz="1000" dirty="0">
                <a:effectLst/>
                <a:latin typeface="+mn-lt"/>
              </a:rPr>
              <a:t>Robijn</a:t>
            </a:r>
            <a:r>
              <a:rPr lang="en-US" sz="1000" dirty="0">
                <a:latin typeface="+mn-lt"/>
              </a:rPr>
              <a:t> et al., </a:t>
            </a:r>
            <a:r>
              <a:rPr lang="en-US" sz="1000" dirty="0">
                <a:effectLst/>
                <a:latin typeface="+mn-lt"/>
              </a:rPr>
              <a:t>2022. “Genotype-Phenotype Correlations of Pathogenic COCH Variants in DFNA9: A </a:t>
            </a:r>
            <a:r>
              <a:rPr lang="en-US" sz="1000" dirty="0" err="1">
                <a:effectLst/>
                <a:latin typeface="+mn-lt"/>
              </a:rPr>
              <a:t>HuGE</a:t>
            </a:r>
            <a:r>
              <a:rPr lang="en-US" sz="1000" dirty="0">
                <a:effectLst/>
                <a:latin typeface="+mn-lt"/>
              </a:rPr>
              <a:t> Systematic Review and Audiometric Meta-Analysis.” </a:t>
            </a:r>
            <a:r>
              <a:rPr lang="en-US" sz="1000" i="1" dirty="0">
                <a:effectLst/>
                <a:latin typeface="+mn-lt"/>
              </a:rPr>
              <a:t>Biomolecules</a:t>
            </a:r>
            <a:r>
              <a:rPr lang="en-US" sz="1000" dirty="0">
                <a:effectLst/>
                <a:latin typeface="+mn-lt"/>
              </a:rPr>
              <a:t> 12(2):220. doi:</a:t>
            </a:r>
            <a:r>
              <a:rPr lang="en-US" sz="1000" dirty="0">
                <a:effectLst/>
                <a:latin typeface="+mn-lt"/>
                <a:hlinkClick r:id="rId3"/>
              </a:rPr>
              <a:t>10.3390/biom12020220</a:t>
            </a:r>
            <a:r>
              <a:rPr lang="en-US" sz="1000" dirty="0">
                <a:effectLst/>
                <a:latin typeface="+mn-lt"/>
              </a:rPr>
              <a:t>.</a:t>
            </a:r>
          </a:p>
        </p:txBody>
      </p:sp>
    </p:spTree>
    <p:extLst>
      <p:ext uri="{BB962C8B-B14F-4D97-AF65-F5344CB8AC3E}">
        <p14:creationId xmlns:p14="http://schemas.microsoft.com/office/powerpoint/2010/main" val="266943519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1342-AFB8-2FAF-C0D4-C0B42A497DF2}"/>
              </a:ext>
            </a:extLst>
          </p:cNvPr>
          <p:cNvSpPr>
            <a:spLocks noGrp="1"/>
          </p:cNvSpPr>
          <p:nvPr>
            <p:ph type="title"/>
          </p:nvPr>
        </p:nvSpPr>
        <p:spPr/>
        <p:txBody>
          <a:bodyPr/>
          <a:lstStyle/>
          <a:p>
            <a:r>
              <a:rPr lang="en-US" dirty="0"/>
              <a:t>DFNA9 </a:t>
            </a:r>
          </a:p>
        </p:txBody>
      </p:sp>
      <p:pic>
        <p:nvPicPr>
          <p:cNvPr id="6" name="Content Placeholder 5" descr="A diagram of a number of age-related data&#10;&#10;AI-generated content may be incorrect.">
            <a:extLst>
              <a:ext uri="{FF2B5EF4-FFF2-40B4-BE49-F238E27FC236}">
                <a16:creationId xmlns:a16="http://schemas.microsoft.com/office/drawing/2014/main" id="{AA7FD07C-9053-606A-02B7-7B52561DAE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288" y="1484784"/>
            <a:ext cx="8316526" cy="5285928"/>
          </a:xfrm>
        </p:spPr>
      </p:pic>
      <p:sp>
        <p:nvSpPr>
          <p:cNvPr id="4" name="Footer Placeholder 3">
            <a:extLst>
              <a:ext uri="{FF2B5EF4-FFF2-40B4-BE49-F238E27FC236}">
                <a16:creationId xmlns:a16="http://schemas.microsoft.com/office/drawing/2014/main" id="{13F7C2BD-8922-7D42-B360-EB7AC4C18DAC}"/>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33</a:t>
            </a:fld>
            <a:endParaRPr lang="nl-NL"/>
          </a:p>
        </p:txBody>
      </p:sp>
      <p:cxnSp>
        <p:nvCxnSpPr>
          <p:cNvPr id="5" name="Straight Arrow Connector 4">
            <a:extLst>
              <a:ext uri="{FF2B5EF4-FFF2-40B4-BE49-F238E27FC236}">
                <a16:creationId xmlns:a16="http://schemas.microsoft.com/office/drawing/2014/main" id="{0EE5A618-DB4F-3E63-5CE5-8188721748B5}"/>
              </a:ext>
            </a:extLst>
          </p:cNvPr>
          <p:cNvCxnSpPr/>
          <p:nvPr/>
        </p:nvCxnSpPr>
        <p:spPr>
          <a:xfrm>
            <a:off x="6732240" y="1916832"/>
            <a:ext cx="0" cy="38884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7724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70B9C-63CF-309C-D4E1-D88B81961688}"/>
              </a:ext>
            </a:extLst>
          </p:cNvPr>
          <p:cNvSpPr>
            <a:spLocks noGrp="1"/>
          </p:cNvSpPr>
          <p:nvPr>
            <p:ph type="title"/>
          </p:nvPr>
        </p:nvSpPr>
        <p:spPr/>
        <p:txBody>
          <a:bodyPr/>
          <a:lstStyle/>
          <a:p>
            <a:r>
              <a:rPr lang="en-US" dirty="0"/>
              <a:t>DFNA9 timeline</a:t>
            </a:r>
          </a:p>
        </p:txBody>
      </p:sp>
      <p:pic>
        <p:nvPicPr>
          <p:cNvPr id="6" name="Content Placeholder 5" descr="A green and blue rectangular sign&#10;&#10;AI-generated content may be incorrect.">
            <a:extLst>
              <a:ext uri="{FF2B5EF4-FFF2-40B4-BE49-F238E27FC236}">
                <a16:creationId xmlns:a16="http://schemas.microsoft.com/office/drawing/2014/main" id="{0CF90B10-6783-842E-BBEC-631200FA43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159" y="2690180"/>
            <a:ext cx="8395682" cy="1477640"/>
          </a:xfrm>
        </p:spPr>
      </p:pic>
      <p:sp>
        <p:nvSpPr>
          <p:cNvPr id="4" name="Footer Placeholder 3">
            <a:extLst>
              <a:ext uri="{FF2B5EF4-FFF2-40B4-BE49-F238E27FC236}">
                <a16:creationId xmlns:a16="http://schemas.microsoft.com/office/drawing/2014/main" id="{86A1B8A7-7490-9E18-6282-67FB28D2F1FF}"/>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34</a:t>
            </a:fld>
            <a:endParaRPr lang="nl-NL"/>
          </a:p>
        </p:txBody>
      </p:sp>
    </p:spTree>
    <p:extLst>
      <p:ext uri="{BB962C8B-B14F-4D97-AF65-F5344CB8AC3E}">
        <p14:creationId xmlns:p14="http://schemas.microsoft.com/office/powerpoint/2010/main" val="36139613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A0D2-8958-83C8-CE1E-1CD8D5DB3BD3}"/>
              </a:ext>
            </a:extLst>
          </p:cNvPr>
          <p:cNvSpPr>
            <a:spLocks noGrp="1"/>
          </p:cNvSpPr>
          <p:nvPr>
            <p:ph type="title"/>
          </p:nvPr>
        </p:nvSpPr>
        <p:spPr/>
        <p:txBody>
          <a:bodyPr/>
          <a:lstStyle/>
          <a:p>
            <a:r>
              <a:rPr lang="en-US" dirty="0"/>
              <a:t>DFNA21</a:t>
            </a:r>
          </a:p>
        </p:txBody>
      </p:sp>
      <p:pic>
        <p:nvPicPr>
          <p:cNvPr id="6" name="Content Placeholder 5" descr="A graph of different types of clusters&#10;&#10;AI-generated content may be incorrect.">
            <a:extLst>
              <a:ext uri="{FF2B5EF4-FFF2-40B4-BE49-F238E27FC236}">
                <a16:creationId xmlns:a16="http://schemas.microsoft.com/office/drawing/2014/main" id="{E23A2EC9-9D1E-18C5-12C0-7EFF3B82AE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7784" y="636431"/>
            <a:ext cx="5760640" cy="5585138"/>
          </a:xfrm>
        </p:spPr>
      </p:pic>
      <p:sp>
        <p:nvSpPr>
          <p:cNvPr id="4" name="Footer Placeholder 3">
            <a:extLst>
              <a:ext uri="{FF2B5EF4-FFF2-40B4-BE49-F238E27FC236}">
                <a16:creationId xmlns:a16="http://schemas.microsoft.com/office/drawing/2014/main" id="{B83B5918-6A0C-CFD0-679C-41B3C394C940}"/>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35</a:t>
            </a:fld>
            <a:endParaRPr lang="nl-NL"/>
          </a:p>
        </p:txBody>
      </p:sp>
      <p:sp>
        <p:nvSpPr>
          <p:cNvPr id="8" name="TextBox 7">
            <a:extLst>
              <a:ext uri="{FF2B5EF4-FFF2-40B4-BE49-F238E27FC236}">
                <a16:creationId xmlns:a16="http://schemas.microsoft.com/office/drawing/2014/main" id="{8B7D91A5-9A40-63D7-8D43-2BC384F603BA}"/>
              </a:ext>
            </a:extLst>
          </p:cNvPr>
          <p:cNvSpPr txBox="1"/>
          <p:nvPr/>
        </p:nvSpPr>
        <p:spPr>
          <a:xfrm>
            <a:off x="519005" y="6313027"/>
            <a:ext cx="6069219" cy="553998"/>
          </a:xfrm>
          <a:prstGeom prst="rect">
            <a:avLst/>
          </a:prstGeom>
          <a:noFill/>
        </p:spPr>
        <p:txBody>
          <a:bodyPr wrap="square">
            <a:spAutoFit/>
          </a:bodyPr>
          <a:lstStyle/>
          <a:p>
            <a:pPr algn="l"/>
            <a:r>
              <a:rPr lang="en-US" sz="1000" dirty="0">
                <a:effectLst/>
                <a:latin typeface="+mn-lt"/>
              </a:rPr>
              <a:t>Velde et al., . 2023. “Analysis of Rotterdam Study Cohorts Confirms a Previously Identified </a:t>
            </a:r>
            <a:r>
              <a:rPr lang="en-US" sz="1000" i="1" dirty="0">
                <a:effectLst/>
                <a:latin typeface="+mn-lt"/>
              </a:rPr>
              <a:t>RIPOR2</a:t>
            </a:r>
            <a:r>
              <a:rPr lang="en-US" sz="1000" dirty="0">
                <a:effectLst/>
                <a:latin typeface="+mn-lt"/>
              </a:rPr>
              <a:t> in-Frame Deletion as a Prevalent Genetic Factor in Phenotypically Variable Adult-Onset Hearing Loss (DFNA21) in the Netherlands.” </a:t>
            </a:r>
            <a:r>
              <a:rPr lang="en-US" sz="1000" i="1" dirty="0">
                <a:effectLst/>
                <a:latin typeface="+mn-lt"/>
              </a:rPr>
              <a:t>Journal of Medical Genetics</a:t>
            </a:r>
            <a:r>
              <a:rPr lang="en-US" sz="1000" dirty="0">
                <a:effectLst/>
                <a:latin typeface="+mn-lt"/>
              </a:rPr>
              <a:t> 60(11):1061–66. doi:</a:t>
            </a:r>
            <a:r>
              <a:rPr lang="en-US" sz="1000" dirty="0">
                <a:effectLst/>
                <a:latin typeface="+mn-lt"/>
                <a:hlinkClick r:id="rId4"/>
              </a:rPr>
              <a:t>10.1136/jmg-2023-109146</a:t>
            </a:r>
            <a:r>
              <a:rPr lang="en-US" sz="1000" dirty="0">
                <a:effectLst/>
                <a:latin typeface="+mn-lt"/>
              </a:rPr>
              <a:t>.</a:t>
            </a:r>
          </a:p>
        </p:txBody>
      </p:sp>
    </p:spTree>
    <p:extLst>
      <p:ext uri="{BB962C8B-B14F-4D97-AF65-F5344CB8AC3E}">
        <p14:creationId xmlns:p14="http://schemas.microsoft.com/office/powerpoint/2010/main" val="420422906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E155-0157-F889-6589-4208C05BD550}"/>
              </a:ext>
            </a:extLst>
          </p:cNvPr>
          <p:cNvSpPr>
            <a:spLocks noGrp="1"/>
          </p:cNvSpPr>
          <p:nvPr>
            <p:ph type="title"/>
          </p:nvPr>
        </p:nvSpPr>
        <p:spPr/>
        <p:txBody>
          <a:bodyPr/>
          <a:lstStyle/>
          <a:p>
            <a:r>
              <a:rPr lang="en-US" dirty="0" err="1"/>
              <a:t>Therapieontwikkeling</a:t>
            </a:r>
            <a:endParaRPr lang="en-US" dirty="0"/>
          </a:p>
        </p:txBody>
      </p:sp>
      <p:sp>
        <p:nvSpPr>
          <p:cNvPr id="3" name="Content Placeholder 2">
            <a:extLst>
              <a:ext uri="{FF2B5EF4-FFF2-40B4-BE49-F238E27FC236}">
                <a16:creationId xmlns:a16="http://schemas.microsoft.com/office/drawing/2014/main" id="{530DEC63-3490-AE19-E0AA-5A3C8CD77442}"/>
              </a:ext>
            </a:extLst>
          </p:cNvPr>
          <p:cNvSpPr>
            <a:spLocks noGrp="1"/>
          </p:cNvSpPr>
          <p:nvPr>
            <p:ph idx="1"/>
          </p:nvPr>
        </p:nvSpPr>
        <p:spPr>
          <a:xfrm>
            <a:off x="522289" y="1814513"/>
            <a:ext cx="4697783" cy="4125912"/>
          </a:xfrm>
        </p:spPr>
        <p:txBody>
          <a:bodyPr/>
          <a:lstStyle/>
          <a:p>
            <a:r>
              <a:rPr lang="en-US" dirty="0"/>
              <a:t>Usher (&gt;1000 in NL; &gt; 25000 in EU)</a:t>
            </a:r>
          </a:p>
          <a:p>
            <a:pPr lvl="1"/>
            <a:r>
              <a:rPr lang="en-US" dirty="0" err="1"/>
              <a:t>Congenitaal</a:t>
            </a:r>
            <a:r>
              <a:rPr lang="en-US" dirty="0"/>
              <a:t> </a:t>
            </a:r>
            <a:r>
              <a:rPr lang="en-US" dirty="0" err="1"/>
              <a:t>gehoorverlies</a:t>
            </a:r>
            <a:r>
              <a:rPr lang="en-US" dirty="0"/>
              <a:t>; </a:t>
            </a:r>
            <a:r>
              <a:rPr lang="en-US" dirty="0" err="1"/>
              <a:t>progressieve</a:t>
            </a:r>
            <a:r>
              <a:rPr lang="en-US" dirty="0"/>
              <a:t> RP</a:t>
            </a:r>
          </a:p>
          <a:p>
            <a:pPr lvl="1"/>
            <a:r>
              <a:rPr lang="en-US" dirty="0" err="1"/>
              <a:t>Therapie</a:t>
            </a:r>
            <a:r>
              <a:rPr lang="en-US" dirty="0"/>
              <a:t> </a:t>
            </a:r>
            <a:r>
              <a:rPr lang="en-US" dirty="0" err="1"/>
              <a:t>gericht</a:t>
            </a:r>
            <a:r>
              <a:rPr lang="en-US" dirty="0"/>
              <a:t> op </a:t>
            </a:r>
            <a:r>
              <a:rPr lang="en-US" dirty="0" err="1"/>
              <a:t>remmen</a:t>
            </a:r>
            <a:r>
              <a:rPr lang="en-US" dirty="0"/>
              <a:t> </a:t>
            </a:r>
            <a:r>
              <a:rPr lang="en-US" dirty="0" err="1"/>
              <a:t>progressie</a:t>
            </a:r>
            <a:r>
              <a:rPr lang="en-US" dirty="0"/>
              <a:t> RP</a:t>
            </a:r>
          </a:p>
          <a:p>
            <a:r>
              <a:rPr lang="en-US" dirty="0"/>
              <a:t>DFNA9: (&gt;1500 in NL/BE; ?? In EU)</a:t>
            </a:r>
          </a:p>
          <a:p>
            <a:pPr lvl="1"/>
            <a:r>
              <a:rPr lang="en-US" dirty="0" err="1"/>
              <a:t>Verstoring</a:t>
            </a:r>
            <a:r>
              <a:rPr lang="en-US" dirty="0"/>
              <a:t> door mutant </a:t>
            </a:r>
            <a:r>
              <a:rPr lang="en-US" dirty="0" err="1"/>
              <a:t>eiwit</a:t>
            </a:r>
            <a:endParaRPr lang="en-US" dirty="0"/>
          </a:p>
          <a:p>
            <a:pPr lvl="1"/>
            <a:r>
              <a:rPr lang="en-US" dirty="0" err="1"/>
              <a:t>Therapie</a:t>
            </a:r>
            <a:r>
              <a:rPr lang="en-US" dirty="0"/>
              <a:t>: </a:t>
            </a:r>
            <a:r>
              <a:rPr lang="en-US" dirty="0" err="1"/>
              <a:t>stoppen</a:t>
            </a:r>
            <a:r>
              <a:rPr lang="en-US" dirty="0"/>
              <a:t> van </a:t>
            </a:r>
            <a:r>
              <a:rPr lang="en-US" dirty="0" err="1"/>
              <a:t>productie</a:t>
            </a:r>
            <a:r>
              <a:rPr lang="en-US" dirty="0"/>
              <a:t> van mutant </a:t>
            </a:r>
            <a:r>
              <a:rPr lang="en-US" dirty="0" err="1"/>
              <a:t>eitwint</a:t>
            </a:r>
            <a:endParaRPr lang="en-US" dirty="0"/>
          </a:p>
          <a:p>
            <a:pPr lvl="1"/>
            <a:r>
              <a:rPr lang="en-US" dirty="0"/>
              <a:t>AON/ASO </a:t>
            </a:r>
            <a:r>
              <a:rPr lang="en-US" dirty="0" err="1"/>
              <a:t>therapie</a:t>
            </a:r>
            <a:r>
              <a:rPr lang="en-US" dirty="0"/>
              <a:t> op RNA </a:t>
            </a:r>
            <a:r>
              <a:rPr lang="en-US" dirty="0" err="1"/>
              <a:t>niveau</a:t>
            </a:r>
            <a:r>
              <a:rPr lang="en-US" dirty="0"/>
              <a:t> (’exon skipping’)</a:t>
            </a:r>
          </a:p>
          <a:p>
            <a:pPr lvl="1"/>
            <a:endParaRPr lang="en-US" dirty="0"/>
          </a:p>
          <a:p>
            <a:r>
              <a:rPr lang="en-US" dirty="0"/>
              <a:t>DFNA21 (&gt;10.000 in NL; &gt; 30k EU)</a:t>
            </a:r>
          </a:p>
        </p:txBody>
      </p:sp>
      <p:sp>
        <p:nvSpPr>
          <p:cNvPr id="4" name="Footer Placeholder 3">
            <a:extLst>
              <a:ext uri="{FF2B5EF4-FFF2-40B4-BE49-F238E27FC236}">
                <a16:creationId xmlns:a16="http://schemas.microsoft.com/office/drawing/2014/main" id="{5F5BA184-5FF3-A09F-B5DC-0D368391EC25}"/>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36</a:t>
            </a:fld>
            <a:endParaRPr lang="nl-NL"/>
          </a:p>
        </p:txBody>
      </p:sp>
      <p:pic>
        <p:nvPicPr>
          <p:cNvPr id="2050" name="Picture 2">
            <a:extLst>
              <a:ext uri="{FF2B5EF4-FFF2-40B4-BE49-F238E27FC236}">
                <a16:creationId xmlns:a16="http://schemas.microsoft.com/office/drawing/2014/main" id="{8DA2C17B-C4F6-0FE0-55A6-1F276ADE6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940" y="1040385"/>
            <a:ext cx="2779516" cy="277951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1">
            <a:extLst>
              <a:ext uri="{FF2B5EF4-FFF2-40B4-BE49-F238E27FC236}">
                <a16:creationId xmlns:a16="http://schemas.microsoft.com/office/drawing/2014/main" id="{8AF4931E-B43B-5BF0-15C4-17FA63100529}"/>
              </a:ext>
            </a:extLst>
          </p:cNvPr>
          <p:cNvPicPr>
            <a:picLocks noChangeAspect="1"/>
          </p:cNvPicPr>
          <p:nvPr/>
        </p:nvPicPr>
        <p:blipFill>
          <a:blip r:embed="rId4"/>
          <a:stretch>
            <a:fillRect/>
          </a:stretch>
        </p:blipFill>
        <p:spPr>
          <a:xfrm>
            <a:off x="5103150" y="3877469"/>
            <a:ext cx="4040850" cy="2398310"/>
          </a:xfrm>
          <a:prstGeom prst="rect">
            <a:avLst/>
          </a:prstGeom>
        </p:spPr>
      </p:pic>
      <p:sp>
        <p:nvSpPr>
          <p:cNvPr id="8" name="TextBox 7">
            <a:extLst>
              <a:ext uri="{FF2B5EF4-FFF2-40B4-BE49-F238E27FC236}">
                <a16:creationId xmlns:a16="http://schemas.microsoft.com/office/drawing/2014/main" id="{D9D69845-8C07-0977-2B14-2A5B4C7CD2A3}"/>
              </a:ext>
            </a:extLst>
          </p:cNvPr>
          <p:cNvSpPr txBox="1"/>
          <p:nvPr/>
        </p:nvSpPr>
        <p:spPr>
          <a:xfrm>
            <a:off x="541557" y="6275779"/>
            <a:ext cx="4572000" cy="553998"/>
          </a:xfrm>
          <a:prstGeom prst="rect">
            <a:avLst/>
          </a:prstGeom>
          <a:noFill/>
        </p:spPr>
        <p:txBody>
          <a:bodyPr wrap="square">
            <a:spAutoFit/>
          </a:bodyPr>
          <a:lstStyle/>
          <a:p>
            <a:pPr algn="l"/>
            <a:r>
              <a:rPr lang="en-US" sz="1000" dirty="0">
                <a:effectLst/>
                <a:latin typeface="+mn-lt"/>
              </a:rPr>
              <a:t>de Vrieze et al., 2021. “AON-Based Degradation of c.151C&gt;T Mutant COCH Transcripts Associated with Dominantly Inherited Hearing Impairment DFNA9.” </a:t>
            </a:r>
            <a:r>
              <a:rPr lang="en-US" sz="1000" i="1" dirty="0">
                <a:effectLst/>
                <a:latin typeface="+mn-lt"/>
              </a:rPr>
              <a:t>Molecular Therapy - Nucleic Acids</a:t>
            </a:r>
            <a:r>
              <a:rPr lang="en-US" sz="1000" dirty="0">
                <a:effectLst/>
                <a:latin typeface="+mn-lt"/>
              </a:rPr>
              <a:t> 24:274–83. doi:</a:t>
            </a:r>
            <a:r>
              <a:rPr lang="en-US" sz="1000" dirty="0">
                <a:effectLst/>
                <a:latin typeface="+mn-lt"/>
                <a:hlinkClick r:id="rId5"/>
              </a:rPr>
              <a:t>10.1016/j.omtn.2021.02.033</a:t>
            </a:r>
            <a:r>
              <a:rPr lang="en-US" sz="1000" dirty="0">
                <a:effectLst/>
                <a:latin typeface="+mn-lt"/>
              </a:rPr>
              <a:t>.</a:t>
            </a:r>
          </a:p>
        </p:txBody>
      </p:sp>
    </p:spTree>
    <p:extLst>
      <p:ext uri="{BB962C8B-B14F-4D97-AF65-F5344CB8AC3E}">
        <p14:creationId xmlns:p14="http://schemas.microsoft.com/office/powerpoint/2010/main" val="255094851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BAFE93-40F5-35EB-E99D-FBEA2ACA8893}"/>
              </a:ext>
            </a:extLst>
          </p:cNvPr>
          <p:cNvSpPr>
            <a:spLocks noGrp="1"/>
          </p:cNvSpPr>
          <p:nvPr>
            <p:ph type="ctrTitle"/>
          </p:nvPr>
        </p:nvSpPr>
        <p:spPr>
          <a:xfrm>
            <a:off x="840708" y="1246978"/>
            <a:ext cx="7452000" cy="533400"/>
          </a:xfrm>
        </p:spPr>
        <p:txBody>
          <a:bodyPr/>
          <a:lstStyle/>
          <a:p>
            <a:r>
              <a:rPr lang="en-US" dirty="0"/>
              <a:t>Deel 4: Wat </a:t>
            </a:r>
            <a:r>
              <a:rPr lang="en-US" dirty="0" err="1"/>
              <a:t>als</a:t>
            </a:r>
            <a:r>
              <a:rPr lang="en-US" dirty="0"/>
              <a:t> </a:t>
            </a:r>
            <a:r>
              <a:rPr lang="en-US" dirty="0" err="1"/>
              <a:t>gentherapie</a:t>
            </a:r>
            <a:r>
              <a:rPr lang="en-US" dirty="0"/>
              <a:t> </a:t>
            </a:r>
            <a:r>
              <a:rPr lang="en-US" dirty="0" err="1"/>
              <a:t>geen</a:t>
            </a:r>
            <a:r>
              <a:rPr lang="en-US" dirty="0"/>
              <a:t> </a:t>
            </a:r>
            <a:r>
              <a:rPr lang="en-US" dirty="0" err="1"/>
              <a:t>optie</a:t>
            </a:r>
            <a:r>
              <a:rPr lang="en-US" dirty="0"/>
              <a:t> is</a:t>
            </a:r>
          </a:p>
        </p:txBody>
      </p:sp>
      <p:sp>
        <p:nvSpPr>
          <p:cNvPr id="6" name="Subtitle 5">
            <a:extLst>
              <a:ext uri="{FF2B5EF4-FFF2-40B4-BE49-F238E27FC236}">
                <a16:creationId xmlns:a16="http://schemas.microsoft.com/office/drawing/2014/main" id="{6B9F44AB-95C5-B9EE-116C-83FEE3C841FA}"/>
              </a:ext>
            </a:extLst>
          </p:cNvPr>
          <p:cNvSpPr>
            <a:spLocks noGrp="1"/>
          </p:cNvSpPr>
          <p:nvPr>
            <p:ph type="subTitle" idx="1"/>
          </p:nvPr>
        </p:nvSpPr>
        <p:spPr>
          <a:xfrm>
            <a:off x="840708" y="2364594"/>
            <a:ext cx="7452000" cy="533400"/>
          </a:xfrm>
        </p:spPr>
        <p:txBody>
          <a:bodyPr/>
          <a:lstStyle/>
          <a:p>
            <a:r>
              <a:rPr lang="en-US" b="1" dirty="0" err="1"/>
              <a:t>Uitkomsten</a:t>
            </a:r>
            <a:r>
              <a:rPr lang="en-US" b="1" dirty="0"/>
              <a:t> met </a:t>
            </a:r>
            <a:r>
              <a:rPr lang="en-US" b="1" dirty="0" err="1"/>
              <a:t>cochleaire</a:t>
            </a:r>
            <a:r>
              <a:rPr lang="en-US" b="1" dirty="0"/>
              <a:t> </a:t>
            </a:r>
            <a:r>
              <a:rPr lang="en-US" b="1" dirty="0" err="1"/>
              <a:t>implantatie</a:t>
            </a:r>
            <a:r>
              <a:rPr lang="en-US" b="1" dirty="0"/>
              <a:t> (CI) </a:t>
            </a:r>
            <a:r>
              <a:rPr lang="en-US" b="1" dirty="0" err="1"/>
              <a:t>bij</a:t>
            </a:r>
            <a:r>
              <a:rPr lang="en-US" b="1" dirty="0"/>
              <a:t> </a:t>
            </a:r>
            <a:r>
              <a:rPr lang="en-US" b="1" dirty="0" err="1"/>
              <a:t>erfelijke</a:t>
            </a:r>
            <a:r>
              <a:rPr lang="en-US" b="1" dirty="0"/>
              <a:t> </a:t>
            </a:r>
            <a:r>
              <a:rPr lang="en-US" b="1" dirty="0" err="1"/>
              <a:t>vormen</a:t>
            </a:r>
            <a:endParaRPr lang="en-US" b="1" dirty="0"/>
          </a:p>
        </p:txBody>
      </p:sp>
      <p:sp>
        <p:nvSpPr>
          <p:cNvPr id="7" name="Text Placeholder 6">
            <a:extLst>
              <a:ext uri="{FF2B5EF4-FFF2-40B4-BE49-F238E27FC236}">
                <a16:creationId xmlns:a16="http://schemas.microsoft.com/office/drawing/2014/main" id="{7A026BC8-D61C-CACC-21C2-78840E6393BC}"/>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BEC310D6-C5BB-A8DB-5447-77C33BD6F58A}"/>
              </a:ext>
            </a:extLst>
          </p:cNvPr>
          <p:cNvSpPr>
            <a:spLocks noGrp="1"/>
          </p:cNvSpPr>
          <p:nvPr>
            <p:ph type="ftr" sz="quarter" idx="4294967295"/>
          </p:nvPr>
        </p:nvSpPr>
        <p:spPr>
          <a:xfrm>
            <a:off x="5183188" y="6415088"/>
            <a:ext cx="3960812" cy="152400"/>
          </a:xfrm>
        </p:spPr>
        <p:txBody>
          <a:bodyPr/>
          <a:lstStyle/>
          <a:p>
            <a:pPr>
              <a:defRPr/>
            </a:pPr>
            <a:r>
              <a:rPr lang="nl-NL"/>
              <a:t>	</a:t>
            </a:r>
            <a:fld id="{90817C61-3AA5-4D42-956E-CFEE420DB621}" type="slidenum">
              <a:rPr lang="nl-NL" smtClean="0"/>
              <a:pPr>
                <a:defRPr/>
              </a:pPr>
              <a:t>37</a:t>
            </a:fld>
            <a:endParaRPr lang="nl-NL"/>
          </a:p>
        </p:txBody>
      </p:sp>
    </p:spTree>
    <p:extLst>
      <p:ext uri="{BB962C8B-B14F-4D97-AF65-F5344CB8AC3E}">
        <p14:creationId xmlns:p14="http://schemas.microsoft.com/office/powerpoint/2010/main" val="287060510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8B0D98-AF0B-7812-D814-4E15CB3EEEFC}"/>
              </a:ext>
            </a:extLst>
          </p:cNvPr>
          <p:cNvSpPr>
            <a:spLocks noGrp="1"/>
          </p:cNvSpPr>
          <p:nvPr>
            <p:ph type="title"/>
          </p:nvPr>
        </p:nvSpPr>
        <p:spPr/>
        <p:txBody>
          <a:bodyPr/>
          <a:lstStyle/>
          <a:p>
            <a:endParaRPr lang="en-US" dirty="0"/>
          </a:p>
        </p:txBody>
      </p:sp>
      <p:pic>
        <p:nvPicPr>
          <p:cNvPr id="8" name="Content Placeholder 7" descr="A person walking up a spiraled dna&#10;&#10;AI-generated content may be incorrect.">
            <a:extLst>
              <a:ext uri="{FF2B5EF4-FFF2-40B4-BE49-F238E27FC236}">
                <a16:creationId xmlns:a16="http://schemas.microsoft.com/office/drawing/2014/main" id="{1D549C22-9CD0-59F0-5F44-E6E75857A5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5796" y="815109"/>
            <a:ext cx="3672408" cy="5227782"/>
          </a:xfrm>
        </p:spPr>
      </p:pic>
    </p:spTree>
    <p:extLst>
      <p:ext uri="{BB962C8B-B14F-4D97-AF65-F5344CB8AC3E}">
        <p14:creationId xmlns:p14="http://schemas.microsoft.com/office/powerpoint/2010/main" val="349549241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58C99-83AF-EAAC-EBB9-0D2B9A00ECC2}"/>
              </a:ext>
            </a:extLst>
          </p:cNvPr>
          <p:cNvSpPr>
            <a:spLocks noGrp="1"/>
          </p:cNvSpPr>
          <p:nvPr>
            <p:ph type="title"/>
          </p:nvPr>
        </p:nvSpPr>
        <p:spPr/>
        <p:txBody>
          <a:bodyPr/>
          <a:lstStyle/>
          <a:p>
            <a:r>
              <a:rPr lang="nl-NL" dirty="0" err="1"/>
              <a:t>Sensorineural</a:t>
            </a:r>
            <a:r>
              <a:rPr lang="nl-NL" dirty="0"/>
              <a:t> hearing </a:t>
            </a:r>
            <a:r>
              <a:rPr lang="nl-NL" dirty="0" err="1"/>
              <a:t>loss</a:t>
            </a:r>
            <a:r>
              <a:rPr lang="nl-NL" dirty="0"/>
              <a:t> in </a:t>
            </a:r>
            <a:r>
              <a:rPr lang="nl-NL" dirty="0" err="1"/>
              <a:t>infants</a:t>
            </a:r>
            <a:endParaRPr lang="nl-NL" dirty="0"/>
          </a:p>
        </p:txBody>
      </p:sp>
      <p:sp>
        <p:nvSpPr>
          <p:cNvPr id="7" name="Tijdelijke aanduiding voor inhoud 6">
            <a:extLst>
              <a:ext uri="{FF2B5EF4-FFF2-40B4-BE49-F238E27FC236}">
                <a16:creationId xmlns:a16="http://schemas.microsoft.com/office/drawing/2014/main" id="{D743417A-2BEF-F9E3-8C35-FEC72FCB9D50}"/>
              </a:ext>
            </a:extLst>
          </p:cNvPr>
          <p:cNvSpPr>
            <a:spLocks noGrp="1"/>
          </p:cNvSpPr>
          <p:nvPr>
            <p:ph idx="1"/>
          </p:nvPr>
        </p:nvSpPr>
        <p:spPr>
          <a:xfrm>
            <a:off x="522000" y="2132856"/>
            <a:ext cx="4050000" cy="3402404"/>
          </a:xfrm>
        </p:spPr>
        <p:txBody>
          <a:bodyPr/>
          <a:lstStyle/>
          <a:p>
            <a:pPr marL="0" indent="0">
              <a:buNone/>
            </a:pPr>
            <a:endParaRPr lang="nl-NL" dirty="0"/>
          </a:p>
          <a:p>
            <a:r>
              <a:rPr lang="nl-NL" dirty="0" err="1"/>
              <a:t>Some</a:t>
            </a:r>
            <a:r>
              <a:rPr lang="nl-NL" dirty="0"/>
              <a:t> of </a:t>
            </a:r>
            <a:r>
              <a:rPr lang="nl-NL" dirty="0" err="1"/>
              <a:t>them</a:t>
            </a:r>
            <a:r>
              <a:rPr lang="nl-NL" dirty="0"/>
              <a:t> are CI </a:t>
            </a:r>
            <a:r>
              <a:rPr lang="nl-NL" dirty="0" err="1"/>
              <a:t>candidate</a:t>
            </a:r>
            <a:endParaRPr lang="nl-NL" dirty="0"/>
          </a:p>
          <a:p>
            <a:endParaRPr lang="nl-NL" dirty="0"/>
          </a:p>
          <a:p>
            <a:r>
              <a:rPr lang="nl-NL" dirty="0"/>
              <a:t>Parents: </a:t>
            </a:r>
            <a:r>
              <a:rPr lang="nl-NL" i="1" dirty="0"/>
              <a:t>‘Gene </a:t>
            </a:r>
            <a:r>
              <a:rPr lang="nl-NL" i="1" dirty="0" err="1"/>
              <a:t>therapy</a:t>
            </a:r>
            <a:r>
              <a:rPr lang="nl-NL" i="1" dirty="0"/>
              <a:t> </a:t>
            </a:r>
            <a:r>
              <a:rPr lang="nl-NL" i="1" dirty="0" err="1"/>
              <a:t>for</a:t>
            </a:r>
            <a:r>
              <a:rPr lang="nl-NL" i="1" dirty="0"/>
              <a:t> OTOF? </a:t>
            </a:r>
            <a:r>
              <a:rPr lang="nl-NL" i="1" dirty="0" err="1"/>
              <a:t>Why</a:t>
            </a:r>
            <a:r>
              <a:rPr lang="nl-NL" i="1" dirty="0"/>
              <a:t> </a:t>
            </a:r>
            <a:r>
              <a:rPr lang="nl-NL" i="1" dirty="0" err="1"/>
              <a:t>not</a:t>
            </a:r>
            <a:r>
              <a:rPr lang="nl-NL" i="1" dirty="0"/>
              <a:t> </a:t>
            </a:r>
            <a:r>
              <a:rPr lang="nl-NL" i="1" dirty="0" err="1"/>
              <a:t>wait</a:t>
            </a:r>
            <a:r>
              <a:rPr lang="nl-NL" i="1" dirty="0"/>
              <a:t> </a:t>
            </a:r>
            <a:r>
              <a:rPr lang="nl-NL" i="1" dirty="0" err="1"/>
              <a:t>with</a:t>
            </a:r>
            <a:r>
              <a:rPr lang="nl-NL" i="1" dirty="0"/>
              <a:t> CI?’</a:t>
            </a:r>
          </a:p>
          <a:p>
            <a:endParaRPr lang="nl-NL" dirty="0"/>
          </a:p>
          <a:p>
            <a:r>
              <a:rPr lang="nl-NL" dirty="0" err="1"/>
              <a:t>Two</a:t>
            </a:r>
            <a:r>
              <a:rPr lang="nl-NL" dirty="0"/>
              <a:t> </a:t>
            </a:r>
            <a:r>
              <a:rPr lang="nl-NL" dirty="0" err="1"/>
              <a:t>questions</a:t>
            </a:r>
            <a:r>
              <a:rPr lang="nl-NL" dirty="0"/>
              <a:t>:</a:t>
            </a:r>
          </a:p>
          <a:p>
            <a:pPr marL="779462" lvl="1" indent="-457200">
              <a:buFont typeface="+mj-lt"/>
              <a:buAutoNum type="arabicPeriod"/>
            </a:pPr>
            <a:r>
              <a:rPr lang="nl-NL" dirty="0" err="1"/>
              <a:t>Underlying</a:t>
            </a:r>
            <a:r>
              <a:rPr lang="nl-NL" dirty="0"/>
              <a:t> </a:t>
            </a:r>
            <a:r>
              <a:rPr lang="nl-NL" dirty="0" err="1"/>
              <a:t>genetic</a:t>
            </a:r>
            <a:r>
              <a:rPr lang="nl-NL" dirty="0"/>
              <a:t> </a:t>
            </a:r>
            <a:r>
              <a:rPr lang="nl-NL" dirty="0" err="1"/>
              <a:t>cause</a:t>
            </a:r>
            <a:r>
              <a:rPr lang="nl-NL" dirty="0"/>
              <a:t>?</a:t>
            </a:r>
          </a:p>
          <a:p>
            <a:pPr marL="779462" lvl="1" indent="-457200">
              <a:buFont typeface="+mj-lt"/>
              <a:buAutoNum type="arabicPeriod"/>
            </a:pPr>
            <a:r>
              <a:rPr lang="nl-NL" dirty="0"/>
              <a:t>CI performance in </a:t>
            </a:r>
            <a:r>
              <a:rPr lang="nl-NL" dirty="0" err="1"/>
              <a:t>genetic</a:t>
            </a:r>
            <a:r>
              <a:rPr lang="nl-NL" dirty="0"/>
              <a:t> HL?</a:t>
            </a:r>
          </a:p>
        </p:txBody>
      </p:sp>
      <p:pic>
        <p:nvPicPr>
          <p:cNvPr id="6" name="Afbeelding 5">
            <a:extLst>
              <a:ext uri="{FF2B5EF4-FFF2-40B4-BE49-F238E27FC236}">
                <a16:creationId xmlns:a16="http://schemas.microsoft.com/office/drawing/2014/main" id="{3EAD8182-6433-B24F-96CD-3A006D34CCE6}"/>
              </a:ext>
            </a:extLst>
          </p:cNvPr>
          <p:cNvPicPr>
            <a:picLocks noChangeAspect="1"/>
          </p:cNvPicPr>
          <p:nvPr/>
        </p:nvPicPr>
        <p:blipFill rotWithShape="1">
          <a:blip r:embed="rId3">
            <a:extLst>
              <a:ext uri="{28A0092B-C50C-407E-A947-70E740481C1C}">
                <a14:useLocalDpi xmlns:a14="http://schemas.microsoft.com/office/drawing/2010/main" val="0"/>
              </a:ext>
            </a:extLst>
          </a:blip>
          <a:srcRect l="29685" t="30374" r="43365" b="39371"/>
          <a:stretch/>
        </p:blipFill>
        <p:spPr>
          <a:xfrm>
            <a:off x="4788024" y="2420888"/>
            <a:ext cx="3401414" cy="2386776"/>
          </a:xfrm>
          <a:prstGeom prst="rect">
            <a:avLst/>
          </a:prstGeom>
        </p:spPr>
      </p:pic>
    </p:spTree>
    <p:extLst>
      <p:ext uri="{BB962C8B-B14F-4D97-AF65-F5344CB8AC3E}">
        <p14:creationId xmlns:p14="http://schemas.microsoft.com/office/powerpoint/2010/main" val="3729487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7E42-7776-D40C-7CA4-DC91FF8F97FB}"/>
              </a:ext>
            </a:extLst>
          </p:cNvPr>
          <p:cNvSpPr>
            <a:spLocks noGrp="1"/>
          </p:cNvSpPr>
          <p:nvPr>
            <p:ph type="title"/>
          </p:nvPr>
        </p:nvSpPr>
        <p:spPr/>
        <p:txBody>
          <a:bodyPr/>
          <a:lstStyle/>
          <a:p>
            <a:r>
              <a:rPr lang="en-US" dirty="0" err="1"/>
              <a:t>Overzicht</a:t>
            </a:r>
            <a:endParaRPr lang="en-US" dirty="0"/>
          </a:p>
        </p:txBody>
      </p:sp>
      <p:sp>
        <p:nvSpPr>
          <p:cNvPr id="3" name="Content Placeholder 2">
            <a:extLst>
              <a:ext uri="{FF2B5EF4-FFF2-40B4-BE49-F238E27FC236}">
                <a16:creationId xmlns:a16="http://schemas.microsoft.com/office/drawing/2014/main" id="{7015B040-35B8-4D78-E117-A049800F1266}"/>
              </a:ext>
            </a:extLst>
          </p:cNvPr>
          <p:cNvSpPr>
            <a:spLocks noGrp="1"/>
          </p:cNvSpPr>
          <p:nvPr>
            <p:ph idx="1"/>
          </p:nvPr>
        </p:nvSpPr>
        <p:spPr/>
        <p:txBody>
          <a:bodyPr/>
          <a:lstStyle/>
          <a:p>
            <a:r>
              <a:rPr lang="en-US" sz="3600" dirty="0"/>
              <a:t>Deel 1:  	Het </a:t>
            </a:r>
            <a:r>
              <a:rPr lang="en-US" sz="3600" dirty="0" err="1"/>
              <a:t>therapie-landschap</a:t>
            </a:r>
            <a:r>
              <a:rPr lang="en-US" sz="3600" dirty="0"/>
              <a:t> </a:t>
            </a:r>
            <a:r>
              <a:rPr lang="en-US" sz="3600" dirty="0" err="1"/>
              <a:t>en</a:t>
            </a:r>
            <a:r>
              <a:rPr lang="en-US" sz="3600" dirty="0"/>
              <a:t> </a:t>
            </a:r>
            <a:r>
              <a:rPr lang="en-US" sz="3600" dirty="0" err="1"/>
              <a:t>enkele</a:t>
            </a:r>
            <a:r>
              <a:rPr lang="en-US" sz="3600" dirty="0"/>
              <a:t> </a:t>
            </a:r>
            <a:r>
              <a:rPr lang="en-US" sz="3600" dirty="0" err="1"/>
              <a:t>mislukkingen</a:t>
            </a:r>
            <a:endParaRPr lang="en-US" sz="3600" dirty="0"/>
          </a:p>
          <a:p>
            <a:endParaRPr lang="en-US" sz="3600" dirty="0"/>
          </a:p>
          <a:p>
            <a:r>
              <a:rPr lang="en-US" sz="3600" dirty="0"/>
              <a:t>Deel 2:  	</a:t>
            </a:r>
            <a:r>
              <a:rPr lang="en-US" sz="3600" dirty="0" err="1"/>
              <a:t>Gentherapie</a:t>
            </a:r>
            <a:r>
              <a:rPr lang="en-US" sz="3600" dirty="0"/>
              <a:t> – de </a:t>
            </a:r>
            <a:r>
              <a:rPr lang="en-US" sz="3600" dirty="0" err="1"/>
              <a:t>eerste</a:t>
            </a:r>
            <a:r>
              <a:rPr lang="en-US" sz="3600" dirty="0"/>
              <a:t> </a:t>
            </a:r>
            <a:r>
              <a:rPr lang="en-US" sz="3600" dirty="0" err="1"/>
              <a:t>successen</a:t>
            </a:r>
            <a:endParaRPr lang="en-US" sz="3600" dirty="0"/>
          </a:p>
          <a:p>
            <a:endParaRPr lang="en-US" sz="3600" dirty="0"/>
          </a:p>
          <a:p>
            <a:r>
              <a:rPr lang="en-US" sz="3600" dirty="0"/>
              <a:t>Deel 3: 	(</a:t>
            </a:r>
            <a:r>
              <a:rPr lang="en-US" sz="3600" dirty="0" err="1"/>
              <a:t>Onze</a:t>
            </a:r>
            <a:r>
              <a:rPr lang="en-US" sz="3600" dirty="0"/>
              <a:t>) </a:t>
            </a:r>
            <a:r>
              <a:rPr lang="en-US" sz="3600" dirty="0" err="1"/>
              <a:t>Visie</a:t>
            </a:r>
            <a:r>
              <a:rPr lang="en-US" sz="3600" dirty="0"/>
              <a:t> op </a:t>
            </a:r>
            <a:r>
              <a:rPr lang="en-US" sz="3600" dirty="0" err="1"/>
              <a:t>therapieontwikkeling</a:t>
            </a:r>
            <a:endParaRPr lang="en-US" sz="3600" dirty="0"/>
          </a:p>
          <a:p>
            <a:endParaRPr lang="en-US" sz="3600" dirty="0"/>
          </a:p>
          <a:p>
            <a:r>
              <a:rPr lang="en-US" sz="3600" dirty="0"/>
              <a:t>Deel 4:	Wat </a:t>
            </a:r>
            <a:r>
              <a:rPr lang="en-US" sz="3600" dirty="0" err="1"/>
              <a:t>als</a:t>
            </a:r>
            <a:r>
              <a:rPr lang="en-US" sz="3600" dirty="0"/>
              <a:t> (gen)</a:t>
            </a:r>
            <a:r>
              <a:rPr lang="en-US" sz="3600" dirty="0" err="1"/>
              <a:t>therapie</a:t>
            </a:r>
            <a:r>
              <a:rPr lang="en-US" sz="3600" dirty="0"/>
              <a:t> </a:t>
            </a:r>
            <a:r>
              <a:rPr lang="en-US" sz="3600" dirty="0" err="1"/>
              <a:t>geen</a:t>
            </a:r>
            <a:r>
              <a:rPr lang="en-US" sz="3600" dirty="0"/>
              <a:t> </a:t>
            </a:r>
            <a:r>
              <a:rPr lang="en-US" sz="3600" dirty="0" err="1"/>
              <a:t>optie</a:t>
            </a:r>
            <a:r>
              <a:rPr lang="en-US" sz="3600" dirty="0"/>
              <a:t> is</a:t>
            </a:r>
          </a:p>
          <a:p>
            <a:endParaRPr lang="en-US" sz="3600" dirty="0"/>
          </a:p>
        </p:txBody>
      </p:sp>
      <p:sp>
        <p:nvSpPr>
          <p:cNvPr id="4" name="Footer Placeholder 3">
            <a:extLst>
              <a:ext uri="{FF2B5EF4-FFF2-40B4-BE49-F238E27FC236}">
                <a16:creationId xmlns:a16="http://schemas.microsoft.com/office/drawing/2014/main" id="{528F0C5D-F343-8BDB-9DB2-2EB75D2A7F9A}"/>
              </a:ext>
            </a:extLst>
          </p:cNvPr>
          <p:cNvSpPr>
            <a:spLocks noGrp="1"/>
          </p:cNvSpPr>
          <p:nvPr>
            <p:ph type="ftr" sz="quarter" idx="11"/>
          </p:nvPr>
        </p:nvSpPr>
        <p:spPr/>
        <p:txBody>
          <a:bodyPr/>
          <a:lstStyle/>
          <a:p>
            <a:pPr>
              <a:defRPr/>
            </a:pPr>
            <a:r>
              <a:rPr lang="nl-NL"/>
              <a:t>	</a:t>
            </a:r>
            <a:fld id="{90817C61-3AA5-4D42-956E-CFEE420DB621}" type="slidenum">
              <a:rPr lang="nl-NL" smtClean="0"/>
              <a:pPr>
                <a:defRPr/>
              </a:pPr>
              <a:t>4</a:t>
            </a:fld>
            <a:endParaRPr lang="nl-NL"/>
          </a:p>
        </p:txBody>
      </p:sp>
    </p:spTree>
    <p:extLst>
      <p:ext uri="{BB962C8B-B14F-4D97-AF65-F5344CB8AC3E}">
        <p14:creationId xmlns:p14="http://schemas.microsoft.com/office/powerpoint/2010/main" val="61547347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C06B0-AD44-52BA-264B-7B6CA632022F}"/>
              </a:ext>
            </a:extLst>
          </p:cNvPr>
          <p:cNvSpPr>
            <a:spLocks noGrp="1"/>
          </p:cNvSpPr>
          <p:nvPr>
            <p:ph type="title"/>
          </p:nvPr>
        </p:nvSpPr>
        <p:spPr/>
        <p:txBody>
          <a:bodyPr/>
          <a:lstStyle/>
          <a:p>
            <a:r>
              <a:rPr lang="nl-NL" dirty="0"/>
              <a:t>CI performance in </a:t>
            </a:r>
            <a:r>
              <a:rPr lang="nl-NL" dirty="0" err="1"/>
              <a:t>genotyped</a:t>
            </a:r>
            <a:r>
              <a:rPr lang="nl-NL" dirty="0"/>
              <a:t> </a:t>
            </a:r>
            <a:r>
              <a:rPr lang="nl-NL" dirty="0" err="1"/>
              <a:t>patients</a:t>
            </a:r>
            <a:endParaRPr lang="nl-NL" dirty="0"/>
          </a:p>
        </p:txBody>
      </p:sp>
      <p:sp>
        <p:nvSpPr>
          <p:cNvPr id="3" name="Tijdelijke aanduiding voor inhoud 2">
            <a:extLst>
              <a:ext uri="{FF2B5EF4-FFF2-40B4-BE49-F238E27FC236}">
                <a16:creationId xmlns:a16="http://schemas.microsoft.com/office/drawing/2014/main" id="{D887E258-1759-F666-CEFC-9C94E306C879}"/>
              </a:ext>
            </a:extLst>
          </p:cNvPr>
          <p:cNvSpPr>
            <a:spLocks noGrp="1"/>
          </p:cNvSpPr>
          <p:nvPr>
            <p:ph idx="1"/>
          </p:nvPr>
        </p:nvSpPr>
        <p:spPr/>
        <p:txBody>
          <a:bodyPr/>
          <a:lstStyle/>
          <a:p>
            <a:pPr marL="0" indent="0">
              <a:buNone/>
            </a:pPr>
            <a:r>
              <a:rPr lang="nl-NL" dirty="0" err="1"/>
              <a:t>Literature</a:t>
            </a:r>
            <a:r>
              <a:rPr lang="nl-NL" dirty="0"/>
              <a:t>: in </a:t>
            </a:r>
            <a:r>
              <a:rPr lang="nl-NL" dirty="0" err="1"/>
              <a:t>general</a:t>
            </a:r>
            <a:r>
              <a:rPr lang="nl-NL" dirty="0"/>
              <a:t>, </a:t>
            </a:r>
            <a:r>
              <a:rPr lang="nl-NL" dirty="0" err="1"/>
              <a:t>good</a:t>
            </a:r>
            <a:r>
              <a:rPr lang="nl-NL" dirty="0"/>
              <a:t> CI performance, </a:t>
            </a:r>
            <a:r>
              <a:rPr lang="en-US" dirty="0"/>
              <a:t> though outcomes vary depending on the cochlear site of lesion:</a:t>
            </a:r>
          </a:p>
          <a:p>
            <a:pPr marL="0" indent="0">
              <a:buNone/>
            </a:pPr>
            <a:r>
              <a:rPr lang="en-US" b="1" dirty="0"/>
              <a:t>Presynaptic site-of lesion</a:t>
            </a:r>
            <a:r>
              <a:rPr lang="en-US" dirty="0"/>
              <a:t>: good results – CI bypasses presynaptic components</a:t>
            </a:r>
          </a:p>
          <a:p>
            <a:pPr marL="0" indent="0">
              <a:buNone/>
            </a:pPr>
            <a:r>
              <a:rPr lang="en-US" b="1" dirty="0"/>
              <a:t>Postsynaptic site-of lesion</a:t>
            </a:r>
            <a:r>
              <a:rPr lang="en-US" dirty="0"/>
              <a:t>: varying results, depending on </a:t>
            </a:r>
            <a:r>
              <a:rPr lang="en-US" dirty="0" err="1"/>
              <a:t>intergrety</a:t>
            </a:r>
            <a:r>
              <a:rPr lang="en-US" dirty="0"/>
              <a:t> of spiral ganglion cells and the auditory nerve:</a:t>
            </a:r>
          </a:p>
          <a:p>
            <a:pPr lvl="1"/>
            <a:r>
              <a:rPr lang="nl-NL" dirty="0" err="1"/>
              <a:t>Eppsteiner</a:t>
            </a:r>
            <a:r>
              <a:rPr lang="nl-NL" dirty="0"/>
              <a:t> et al. – </a:t>
            </a:r>
            <a:r>
              <a:rPr lang="nl-NL" dirty="0" err="1"/>
              <a:t>spiral</a:t>
            </a:r>
            <a:r>
              <a:rPr lang="nl-NL" dirty="0"/>
              <a:t> ganglion hypothesis (</a:t>
            </a:r>
            <a:r>
              <a:rPr lang="nl-NL" i="1" dirty="0"/>
              <a:t>TMPRSS3</a:t>
            </a:r>
            <a:r>
              <a:rPr lang="nl-NL" dirty="0"/>
              <a:t>)</a:t>
            </a:r>
          </a:p>
          <a:p>
            <a:pPr lvl="1"/>
            <a:r>
              <a:rPr lang="nl-NL" dirty="0" err="1"/>
              <a:t>Tropitzsch</a:t>
            </a:r>
            <a:r>
              <a:rPr lang="nl-NL" dirty="0"/>
              <a:t> et al. – </a:t>
            </a:r>
            <a:r>
              <a:rPr lang="nl-NL" dirty="0" err="1"/>
              <a:t>confirmation</a:t>
            </a:r>
            <a:r>
              <a:rPr lang="nl-NL" dirty="0"/>
              <a:t> of </a:t>
            </a:r>
            <a:r>
              <a:rPr lang="nl-NL" dirty="0" err="1"/>
              <a:t>Eppsteiner</a:t>
            </a:r>
            <a:endParaRPr lang="nl-NL" dirty="0"/>
          </a:p>
          <a:p>
            <a:pPr lvl="1"/>
            <a:r>
              <a:rPr lang="nl-NL" dirty="0"/>
              <a:t>Carlson et al. – </a:t>
            </a:r>
            <a:r>
              <a:rPr lang="nl-NL" dirty="0" err="1"/>
              <a:t>contradictory</a:t>
            </a:r>
            <a:r>
              <a:rPr lang="nl-NL" dirty="0"/>
              <a:t> </a:t>
            </a:r>
            <a:r>
              <a:rPr lang="nl-NL" dirty="0" err="1"/>
              <a:t>results</a:t>
            </a:r>
            <a:endParaRPr lang="nl-NL" dirty="0"/>
          </a:p>
          <a:p>
            <a:pPr marL="0" indent="0">
              <a:buNone/>
            </a:pPr>
            <a:endParaRPr lang="nl-NL" dirty="0"/>
          </a:p>
        </p:txBody>
      </p:sp>
      <p:grpSp>
        <p:nvGrpSpPr>
          <p:cNvPr id="7" name="Groep 6">
            <a:extLst>
              <a:ext uri="{FF2B5EF4-FFF2-40B4-BE49-F238E27FC236}">
                <a16:creationId xmlns:a16="http://schemas.microsoft.com/office/drawing/2014/main" id="{E656E0C4-76C9-6538-9E53-DC81AA6893FA}"/>
              </a:ext>
            </a:extLst>
          </p:cNvPr>
          <p:cNvGrpSpPr/>
          <p:nvPr/>
        </p:nvGrpSpPr>
        <p:grpSpPr>
          <a:xfrm>
            <a:off x="6228184" y="3994173"/>
            <a:ext cx="2786808" cy="1946252"/>
            <a:chOff x="5844619" y="2505762"/>
            <a:chExt cx="2786808" cy="1946252"/>
          </a:xfrm>
        </p:grpSpPr>
        <p:pic>
          <p:nvPicPr>
            <p:cNvPr id="5" name="Afbeelding 4">
              <a:extLst>
                <a:ext uri="{FF2B5EF4-FFF2-40B4-BE49-F238E27FC236}">
                  <a16:creationId xmlns:a16="http://schemas.microsoft.com/office/drawing/2014/main" id="{215C6BD9-5ED9-6DE0-1B03-ECE63180C3A6}"/>
                </a:ext>
              </a:extLst>
            </p:cNvPr>
            <p:cNvPicPr>
              <a:picLocks noChangeAspect="1"/>
            </p:cNvPicPr>
            <p:nvPr/>
          </p:nvPicPr>
          <p:blipFill rotWithShape="1">
            <a:blip r:embed="rId3">
              <a:extLst>
                <a:ext uri="{28A0092B-C50C-407E-A947-70E740481C1C}">
                  <a14:useLocalDpi xmlns:a14="http://schemas.microsoft.com/office/drawing/2010/main" val="0"/>
                </a:ext>
              </a:extLst>
            </a:blip>
            <a:srcRect l="8551" t="23287" r="36629" b="17332"/>
            <a:stretch/>
          </p:blipFill>
          <p:spPr>
            <a:xfrm>
              <a:off x="5844619" y="2571750"/>
              <a:ext cx="2777381" cy="1880264"/>
            </a:xfrm>
            <a:prstGeom prst="rect">
              <a:avLst/>
            </a:prstGeom>
          </p:spPr>
        </p:pic>
        <p:sp>
          <p:nvSpPr>
            <p:cNvPr id="6" name="Ovaal 5">
              <a:extLst>
                <a:ext uri="{FF2B5EF4-FFF2-40B4-BE49-F238E27FC236}">
                  <a16:creationId xmlns:a16="http://schemas.microsoft.com/office/drawing/2014/main" id="{A8813343-0842-8542-795A-792417570DC1}"/>
                </a:ext>
              </a:extLst>
            </p:cNvPr>
            <p:cNvSpPr/>
            <p:nvPr/>
          </p:nvSpPr>
          <p:spPr>
            <a:xfrm>
              <a:off x="8358050" y="2505762"/>
              <a:ext cx="273377" cy="2657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 name="Tekstvak 7">
            <a:extLst>
              <a:ext uri="{FF2B5EF4-FFF2-40B4-BE49-F238E27FC236}">
                <a16:creationId xmlns:a16="http://schemas.microsoft.com/office/drawing/2014/main" id="{491E21A1-F1FF-915F-E127-8E89CC840855}"/>
              </a:ext>
            </a:extLst>
          </p:cNvPr>
          <p:cNvSpPr txBox="1"/>
          <p:nvPr/>
        </p:nvSpPr>
        <p:spPr>
          <a:xfrm>
            <a:off x="397055" y="5940425"/>
            <a:ext cx="5098045" cy="338554"/>
          </a:xfrm>
          <a:prstGeom prst="rect">
            <a:avLst/>
          </a:prstGeom>
          <a:noFill/>
        </p:spPr>
        <p:txBody>
          <a:bodyPr wrap="square" rtlCol="0">
            <a:spAutoFit/>
          </a:bodyPr>
          <a:lstStyle/>
          <a:p>
            <a:r>
              <a:rPr lang="nl-NL" sz="800" b="1" dirty="0" err="1">
                <a:latin typeface="+mj-lt"/>
                <a:ea typeface="Times New Roman" panose="02020603050405020304" pitchFamily="18" charset="0"/>
              </a:rPr>
              <a:t>Tropitzsch</a:t>
            </a:r>
            <a:r>
              <a:rPr lang="nl-NL" sz="800" b="1" dirty="0">
                <a:latin typeface="+mj-lt"/>
                <a:ea typeface="Times New Roman" panose="02020603050405020304" pitchFamily="18" charset="0"/>
              </a:rPr>
              <a:t> et al. </a:t>
            </a:r>
            <a:r>
              <a:rPr lang="nl-NL" sz="800" dirty="0" err="1">
                <a:latin typeface="+mj-lt"/>
                <a:ea typeface="Times New Roman" panose="02020603050405020304" pitchFamily="18" charset="0"/>
              </a:rPr>
              <a:t>Variability</a:t>
            </a:r>
            <a:r>
              <a:rPr lang="nl-NL" sz="800" dirty="0">
                <a:latin typeface="+mj-lt"/>
                <a:ea typeface="Times New Roman" panose="02020603050405020304" pitchFamily="18" charset="0"/>
              </a:rPr>
              <a:t> in </a:t>
            </a:r>
            <a:r>
              <a:rPr lang="nl-NL" sz="800" dirty="0" err="1">
                <a:latin typeface="+mj-lt"/>
                <a:ea typeface="Times New Roman" panose="02020603050405020304" pitchFamily="18" charset="0"/>
              </a:rPr>
              <a:t>Cochlear</a:t>
            </a:r>
            <a:r>
              <a:rPr lang="nl-NL" sz="800" dirty="0">
                <a:latin typeface="+mj-lt"/>
                <a:ea typeface="Times New Roman" panose="02020603050405020304" pitchFamily="18" charset="0"/>
              </a:rPr>
              <a:t> </a:t>
            </a:r>
            <a:r>
              <a:rPr lang="nl-NL" sz="800" dirty="0" err="1">
                <a:latin typeface="+mj-lt"/>
                <a:ea typeface="Times New Roman" panose="02020603050405020304" pitchFamily="18" charset="0"/>
              </a:rPr>
              <a:t>Implantation</a:t>
            </a:r>
            <a:r>
              <a:rPr lang="nl-NL" sz="800" dirty="0">
                <a:latin typeface="+mj-lt"/>
                <a:ea typeface="Times New Roman" panose="02020603050405020304" pitchFamily="18" charset="0"/>
              </a:rPr>
              <a:t> </a:t>
            </a:r>
            <a:r>
              <a:rPr lang="nl-NL" sz="800" dirty="0" err="1">
                <a:latin typeface="+mj-lt"/>
                <a:ea typeface="Times New Roman" panose="02020603050405020304" pitchFamily="18" charset="0"/>
              </a:rPr>
              <a:t>Outcomes</a:t>
            </a:r>
            <a:r>
              <a:rPr lang="nl-NL" sz="800" dirty="0">
                <a:latin typeface="+mj-lt"/>
                <a:ea typeface="Times New Roman" panose="02020603050405020304" pitchFamily="18" charset="0"/>
              </a:rPr>
              <a:t> in a Large </a:t>
            </a:r>
            <a:r>
              <a:rPr lang="nl-NL" sz="800" dirty="0" err="1">
                <a:latin typeface="+mj-lt"/>
                <a:ea typeface="Times New Roman" panose="02020603050405020304" pitchFamily="18" charset="0"/>
              </a:rPr>
              <a:t>German</a:t>
            </a:r>
            <a:r>
              <a:rPr lang="nl-NL" sz="800" dirty="0">
                <a:latin typeface="+mj-lt"/>
                <a:ea typeface="Times New Roman" panose="02020603050405020304" pitchFamily="18" charset="0"/>
              </a:rPr>
              <a:t> Cohort </a:t>
            </a:r>
            <a:r>
              <a:rPr lang="nl-NL" sz="800" dirty="0" err="1">
                <a:latin typeface="+mj-lt"/>
                <a:ea typeface="Times New Roman" panose="02020603050405020304" pitchFamily="18" charset="0"/>
              </a:rPr>
              <a:t>With</a:t>
            </a:r>
            <a:r>
              <a:rPr lang="nl-NL" sz="800" dirty="0">
                <a:latin typeface="+mj-lt"/>
                <a:ea typeface="Times New Roman" panose="02020603050405020304" pitchFamily="18" charset="0"/>
              </a:rPr>
              <a:t> a </a:t>
            </a:r>
            <a:r>
              <a:rPr lang="nl-NL" sz="800" dirty="0" err="1">
                <a:latin typeface="+mj-lt"/>
                <a:ea typeface="Times New Roman" panose="02020603050405020304" pitchFamily="18" charset="0"/>
              </a:rPr>
              <a:t>Genetic</a:t>
            </a:r>
            <a:r>
              <a:rPr lang="nl-NL" sz="800" dirty="0">
                <a:latin typeface="+mj-lt"/>
                <a:ea typeface="Times New Roman" panose="02020603050405020304" pitchFamily="18" charset="0"/>
              </a:rPr>
              <a:t> </a:t>
            </a:r>
            <a:r>
              <a:rPr lang="nl-NL" sz="800" dirty="0" err="1">
                <a:latin typeface="+mj-lt"/>
                <a:ea typeface="Times New Roman" panose="02020603050405020304" pitchFamily="18" charset="0"/>
              </a:rPr>
              <a:t>Etiology</a:t>
            </a:r>
            <a:r>
              <a:rPr lang="nl-NL" sz="800" dirty="0">
                <a:latin typeface="+mj-lt"/>
                <a:ea typeface="Times New Roman" panose="02020603050405020304" pitchFamily="18" charset="0"/>
              </a:rPr>
              <a:t> of Hearing </a:t>
            </a:r>
            <a:r>
              <a:rPr lang="nl-NL" sz="800" dirty="0" err="1">
                <a:latin typeface="+mj-lt"/>
                <a:ea typeface="Times New Roman" panose="02020603050405020304" pitchFamily="18" charset="0"/>
              </a:rPr>
              <a:t>Loss</a:t>
            </a:r>
            <a:r>
              <a:rPr lang="nl-NL" sz="800" dirty="0">
                <a:latin typeface="+mj-lt"/>
                <a:ea typeface="Times New Roman" panose="02020603050405020304" pitchFamily="18" charset="0"/>
              </a:rPr>
              <a:t>. Ear </a:t>
            </a:r>
            <a:r>
              <a:rPr lang="nl-NL" sz="800" dirty="0" err="1">
                <a:latin typeface="+mj-lt"/>
                <a:ea typeface="Times New Roman" panose="02020603050405020304" pitchFamily="18" charset="0"/>
              </a:rPr>
              <a:t>Hear</a:t>
            </a:r>
            <a:r>
              <a:rPr lang="nl-NL" sz="800" dirty="0">
                <a:latin typeface="+mj-lt"/>
                <a:ea typeface="Times New Roman" panose="02020603050405020304" pitchFamily="18" charset="0"/>
              </a:rPr>
              <a:t>. 2023</a:t>
            </a:r>
            <a:endParaRPr lang="nl-NL" sz="800" dirty="0">
              <a:latin typeface="+mj-lt"/>
            </a:endParaRPr>
          </a:p>
        </p:txBody>
      </p:sp>
      <p:sp>
        <p:nvSpPr>
          <p:cNvPr id="10" name="Tekstvak 9">
            <a:extLst>
              <a:ext uri="{FF2B5EF4-FFF2-40B4-BE49-F238E27FC236}">
                <a16:creationId xmlns:a16="http://schemas.microsoft.com/office/drawing/2014/main" id="{EDEB3E0A-5AA3-4CA8-951C-6B99AC9F5FAA}"/>
              </a:ext>
            </a:extLst>
          </p:cNvPr>
          <p:cNvSpPr txBox="1"/>
          <p:nvPr/>
        </p:nvSpPr>
        <p:spPr>
          <a:xfrm>
            <a:off x="426062" y="6381328"/>
            <a:ext cx="5098044" cy="338554"/>
          </a:xfrm>
          <a:prstGeom prst="rect">
            <a:avLst/>
          </a:prstGeom>
          <a:noFill/>
        </p:spPr>
        <p:txBody>
          <a:bodyPr wrap="square">
            <a:spAutoFit/>
          </a:bodyPr>
          <a:lstStyle/>
          <a:p>
            <a:r>
              <a:rPr lang="nl-NL" sz="800" b="1" dirty="0">
                <a:ea typeface="Times New Roman" panose="02020603050405020304" pitchFamily="18" charset="0"/>
              </a:rPr>
              <a:t>Carlson et al. </a:t>
            </a:r>
            <a:r>
              <a:rPr lang="nl-NL" sz="800" dirty="0">
                <a:ea typeface="Times New Roman" panose="02020603050405020304" pitchFamily="18" charset="0"/>
              </a:rPr>
              <a:t>Association of </a:t>
            </a:r>
            <a:r>
              <a:rPr lang="nl-NL" sz="800" dirty="0" err="1">
                <a:ea typeface="Times New Roman" panose="02020603050405020304" pitchFamily="18" charset="0"/>
              </a:rPr>
              <a:t>Genetic</a:t>
            </a:r>
            <a:r>
              <a:rPr lang="nl-NL" sz="800" dirty="0">
                <a:ea typeface="Times New Roman" panose="02020603050405020304" pitchFamily="18" charset="0"/>
              </a:rPr>
              <a:t> Diagnoses </a:t>
            </a:r>
            <a:r>
              <a:rPr lang="nl-NL" sz="800" dirty="0" err="1">
                <a:ea typeface="Times New Roman" panose="02020603050405020304" pitchFamily="18" charset="0"/>
              </a:rPr>
              <a:t>for</a:t>
            </a:r>
            <a:r>
              <a:rPr lang="nl-NL" sz="800" dirty="0">
                <a:ea typeface="Times New Roman" panose="02020603050405020304" pitchFamily="18" charset="0"/>
              </a:rPr>
              <a:t> </a:t>
            </a:r>
            <a:r>
              <a:rPr lang="nl-NL" sz="800" dirty="0" err="1">
                <a:ea typeface="Times New Roman" panose="02020603050405020304" pitchFamily="18" charset="0"/>
              </a:rPr>
              <a:t>Childhood-Onset</a:t>
            </a:r>
            <a:r>
              <a:rPr lang="nl-NL" sz="800" dirty="0">
                <a:ea typeface="Times New Roman" panose="02020603050405020304" pitchFamily="18" charset="0"/>
              </a:rPr>
              <a:t> Hearing </a:t>
            </a:r>
            <a:r>
              <a:rPr lang="nl-NL" sz="800" dirty="0" err="1">
                <a:ea typeface="Times New Roman" panose="02020603050405020304" pitchFamily="18" charset="0"/>
              </a:rPr>
              <a:t>Loss</a:t>
            </a:r>
            <a:r>
              <a:rPr lang="nl-NL" sz="800" dirty="0">
                <a:ea typeface="Times New Roman" panose="02020603050405020304" pitchFamily="18" charset="0"/>
              </a:rPr>
              <a:t> </a:t>
            </a:r>
            <a:r>
              <a:rPr lang="nl-NL" sz="800" dirty="0" err="1">
                <a:ea typeface="Times New Roman" panose="02020603050405020304" pitchFamily="18" charset="0"/>
              </a:rPr>
              <a:t>With</a:t>
            </a:r>
            <a:r>
              <a:rPr lang="nl-NL" sz="800" dirty="0">
                <a:ea typeface="Times New Roman" panose="02020603050405020304" pitchFamily="18" charset="0"/>
              </a:rPr>
              <a:t> </a:t>
            </a:r>
            <a:r>
              <a:rPr lang="nl-NL" sz="800" dirty="0" err="1">
                <a:ea typeface="Times New Roman" panose="02020603050405020304" pitchFamily="18" charset="0"/>
              </a:rPr>
              <a:t>Cochlear</a:t>
            </a:r>
            <a:r>
              <a:rPr lang="nl-NL" sz="800" dirty="0">
                <a:ea typeface="Times New Roman" panose="02020603050405020304" pitchFamily="18" charset="0"/>
              </a:rPr>
              <a:t> Implant </a:t>
            </a:r>
            <a:r>
              <a:rPr lang="nl-NL" sz="800" dirty="0" err="1">
                <a:ea typeface="Times New Roman" panose="02020603050405020304" pitchFamily="18" charset="0"/>
              </a:rPr>
              <a:t>Outcomes</a:t>
            </a:r>
            <a:r>
              <a:rPr lang="nl-NL" sz="800" dirty="0">
                <a:ea typeface="Times New Roman" panose="02020603050405020304" pitchFamily="18" charset="0"/>
              </a:rPr>
              <a:t>. JAMA </a:t>
            </a:r>
            <a:r>
              <a:rPr lang="nl-NL" sz="800" dirty="0" err="1">
                <a:ea typeface="Times New Roman" panose="02020603050405020304" pitchFamily="18" charset="0"/>
              </a:rPr>
              <a:t>Otolaryngol</a:t>
            </a:r>
            <a:r>
              <a:rPr lang="nl-NL" sz="800" dirty="0">
                <a:ea typeface="Times New Roman" panose="02020603050405020304" pitchFamily="18" charset="0"/>
              </a:rPr>
              <a:t> Head Neck </a:t>
            </a:r>
            <a:r>
              <a:rPr lang="nl-NL" sz="800" dirty="0" err="1">
                <a:ea typeface="Times New Roman" panose="02020603050405020304" pitchFamily="18" charset="0"/>
              </a:rPr>
              <a:t>Surg</a:t>
            </a:r>
            <a:r>
              <a:rPr lang="nl-NL" sz="800" dirty="0">
                <a:ea typeface="Times New Roman" panose="02020603050405020304" pitchFamily="18" charset="0"/>
              </a:rPr>
              <a:t>. 2023;149(3):212-22</a:t>
            </a:r>
            <a:endParaRPr lang="nl-NL" sz="800" dirty="0"/>
          </a:p>
        </p:txBody>
      </p:sp>
      <p:sp>
        <p:nvSpPr>
          <p:cNvPr id="12" name="Tekstvak 11">
            <a:extLst>
              <a:ext uri="{FF2B5EF4-FFF2-40B4-BE49-F238E27FC236}">
                <a16:creationId xmlns:a16="http://schemas.microsoft.com/office/drawing/2014/main" id="{54C35913-91C2-C933-A90E-64EF1BA59C3A}"/>
              </a:ext>
            </a:extLst>
          </p:cNvPr>
          <p:cNvSpPr txBox="1"/>
          <p:nvPr/>
        </p:nvSpPr>
        <p:spPr>
          <a:xfrm>
            <a:off x="392998" y="5499522"/>
            <a:ext cx="5098045" cy="338554"/>
          </a:xfrm>
          <a:prstGeom prst="rect">
            <a:avLst/>
          </a:prstGeom>
          <a:solidFill>
            <a:schemeClr val="bg1"/>
          </a:solidFill>
        </p:spPr>
        <p:txBody>
          <a:bodyPr wrap="square">
            <a:spAutoFit/>
          </a:bodyPr>
          <a:lstStyle/>
          <a:p>
            <a:pPr algn="l"/>
            <a:r>
              <a:rPr lang="nl-NL" sz="800" b="1" dirty="0" err="1"/>
              <a:t>Eppsteiner</a:t>
            </a:r>
            <a:r>
              <a:rPr lang="nl-NL" sz="800" b="1" dirty="0"/>
              <a:t> et al. </a:t>
            </a:r>
            <a:r>
              <a:rPr lang="nl-NL" sz="800" dirty="0" err="1"/>
              <a:t>Prediction</a:t>
            </a:r>
            <a:r>
              <a:rPr lang="nl-NL" sz="800" dirty="0"/>
              <a:t> of </a:t>
            </a:r>
            <a:r>
              <a:rPr lang="nl-NL" sz="800" dirty="0" err="1"/>
              <a:t>cochlear</a:t>
            </a:r>
            <a:r>
              <a:rPr lang="nl-NL" sz="800" dirty="0"/>
              <a:t> implant performance </a:t>
            </a:r>
            <a:r>
              <a:rPr lang="nl-NL" sz="800" dirty="0" err="1"/>
              <a:t>by</a:t>
            </a:r>
            <a:r>
              <a:rPr lang="nl-NL" sz="800" dirty="0"/>
              <a:t> </a:t>
            </a:r>
            <a:r>
              <a:rPr lang="nl-NL" sz="800" dirty="0" err="1"/>
              <a:t>genetic</a:t>
            </a:r>
            <a:r>
              <a:rPr lang="nl-NL" sz="800" dirty="0"/>
              <a:t> </a:t>
            </a:r>
            <a:r>
              <a:rPr lang="nl-NL" sz="800" dirty="0" err="1"/>
              <a:t>mutation</a:t>
            </a:r>
            <a:r>
              <a:rPr lang="nl-NL" sz="800" dirty="0"/>
              <a:t>: </a:t>
            </a:r>
            <a:r>
              <a:rPr lang="nl-NL" sz="800" dirty="0" err="1"/>
              <a:t>the</a:t>
            </a:r>
            <a:r>
              <a:rPr lang="nl-NL" sz="800" dirty="0"/>
              <a:t> </a:t>
            </a:r>
            <a:r>
              <a:rPr lang="nl-NL" sz="800" dirty="0" err="1"/>
              <a:t>spiral</a:t>
            </a:r>
            <a:r>
              <a:rPr lang="nl-NL" sz="800" dirty="0"/>
              <a:t> ganglion hypothesis. </a:t>
            </a:r>
            <a:r>
              <a:rPr lang="nl-NL" sz="800" dirty="0" err="1"/>
              <a:t>Hear</a:t>
            </a:r>
            <a:r>
              <a:rPr lang="nl-NL" sz="800" dirty="0"/>
              <a:t> </a:t>
            </a:r>
            <a:r>
              <a:rPr lang="nl-NL" sz="800" dirty="0" err="1"/>
              <a:t>Res</a:t>
            </a:r>
            <a:r>
              <a:rPr lang="nl-NL" sz="800" dirty="0"/>
              <a:t> 2012 Oct;292(1-2):51-8.</a:t>
            </a:r>
          </a:p>
        </p:txBody>
      </p:sp>
    </p:spTree>
    <p:extLst>
      <p:ext uri="{BB962C8B-B14F-4D97-AF65-F5344CB8AC3E}">
        <p14:creationId xmlns:p14="http://schemas.microsoft.com/office/powerpoint/2010/main" val="83786661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D8E38-D3F6-47AB-8EA6-8CC7F83AF8E6}"/>
              </a:ext>
            </a:extLst>
          </p:cNvPr>
          <p:cNvSpPr>
            <a:spLocks noGrp="1"/>
          </p:cNvSpPr>
          <p:nvPr>
            <p:ph type="title"/>
          </p:nvPr>
        </p:nvSpPr>
        <p:spPr/>
        <p:txBody>
          <a:bodyPr/>
          <a:lstStyle/>
          <a:p>
            <a:r>
              <a:rPr lang="nl-NL" dirty="0"/>
              <a:t>CI-GEN </a:t>
            </a:r>
            <a:r>
              <a:rPr lang="nl-NL" dirty="0" err="1"/>
              <a:t>study</a:t>
            </a:r>
            <a:endParaRPr lang="nl-NL" dirty="0"/>
          </a:p>
        </p:txBody>
      </p:sp>
      <p:sp>
        <p:nvSpPr>
          <p:cNvPr id="3" name="Tijdelijke aanduiding voor inhoud 2">
            <a:extLst>
              <a:ext uri="{FF2B5EF4-FFF2-40B4-BE49-F238E27FC236}">
                <a16:creationId xmlns:a16="http://schemas.microsoft.com/office/drawing/2014/main" id="{2F3592AB-DFE1-4EBD-B70E-9C7F6C55CB42}"/>
              </a:ext>
            </a:extLst>
          </p:cNvPr>
          <p:cNvSpPr>
            <a:spLocks noGrp="1"/>
          </p:cNvSpPr>
          <p:nvPr>
            <p:ph idx="1"/>
          </p:nvPr>
        </p:nvSpPr>
        <p:spPr/>
        <p:txBody>
          <a:bodyPr/>
          <a:lstStyle/>
          <a:p>
            <a:r>
              <a:rPr lang="nl-NL" dirty="0" err="1"/>
              <a:t>Retrospective</a:t>
            </a:r>
            <a:r>
              <a:rPr lang="nl-NL" dirty="0"/>
              <a:t> </a:t>
            </a:r>
            <a:r>
              <a:rPr lang="nl-NL" dirty="0" err="1"/>
              <a:t>observational</a:t>
            </a:r>
            <a:r>
              <a:rPr lang="nl-NL" dirty="0"/>
              <a:t> cohort </a:t>
            </a:r>
            <a:r>
              <a:rPr lang="nl-NL" dirty="0" err="1"/>
              <a:t>study</a:t>
            </a:r>
            <a:endParaRPr lang="nl-NL" dirty="0"/>
          </a:p>
          <a:p>
            <a:endParaRPr lang="nl-NL" dirty="0"/>
          </a:p>
          <a:p>
            <a:r>
              <a:rPr lang="nl-NL" dirty="0" err="1"/>
              <a:t>Cochlear</a:t>
            </a:r>
            <a:r>
              <a:rPr lang="nl-NL" dirty="0"/>
              <a:t> </a:t>
            </a:r>
            <a:r>
              <a:rPr lang="nl-NL" dirty="0" err="1"/>
              <a:t>implantees</a:t>
            </a:r>
            <a:r>
              <a:rPr lang="nl-NL" dirty="0"/>
              <a:t> </a:t>
            </a:r>
            <a:r>
              <a:rPr lang="nl-NL" dirty="0" err="1"/>
              <a:t>between</a:t>
            </a:r>
            <a:r>
              <a:rPr lang="nl-NL" dirty="0"/>
              <a:t> 2002-2021 (n = 2,566 subjects)</a:t>
            </a:r>
          </a:p>
          <a:p>
            <a:endParaRPr lang="nl-NL" dirty="0"/>
          </a:p>
          <a:p>
            <a:r>
              <a:rPr lang="nl-NL" dirty="0"/>
              <a:t>DNA </a:t>
            </a:r>
            <a:r>
              <a:rPr lang="nl-NL" dirty="0" err="1"/>
              <a:t>diagnostics</a:t>
            </a:r>
            <a:r>
              <a:rPr lang="nl-NL" dirty="0"/>
              <a:t>: 	&lt;2014 </a:t>
            </a:r>
            <a:r>
              <a:rPr lang="nl-NL" dirty="0" err="1"/>
              <a:t>targeted</a:t>
            </a:r>
            <a:r>
              <a:rPr lang="nl-NL" dirty="0"/>
              <a:t> (single gene) </a:t>
            </a:r>
            <a:r>
              <a:rPr lang="nl-NL" dirty="0" err="1"/>
              <a:t>sequencing</a:t>
            </a:r>
            <a:r>
              <a:rPr lang="nl-NL" dirty="0"/>
              <a:t>				&gt;2014 </a:t>
            </a:r>
            <a:r>
              <a:rPr lang="nl-NL" dirty="0" err="1"/>
              <a:t>exome</a:t>
            </a:r>
            <a:r>
              <a:rPr lang="nl-NL" dirty="0"/>
              <a:t> </a:t>
            </a:r>
            <a:r>
              <a:rPr lang="nl-NL" dirty="0" err="1"/>
              <a:t>sequencing</a:t>
            </a:r>
            <a:r>
              <a:rPr lang="nl-NL" dirty="0"/>
              <a:t> </a:t>
            </a:r>
          </a:p>
          <a:p>
            <a:endParaRPr lang="nl-NL" dirty="0"/>
          </a:p>
          <a:p>
            <a:r>
              <a:rPr lang="nl-NL" dirty="0"/>
              <a:t>CI Performance in cohort </a:t>
            </a:r>
            <a:r>
              <a:rPr lang="nl-NL" dirty="0" err="1"/>
              <a:t>with</a:t>
            </a:r>
            <a:r>
              <a:rPr lang="nl-NL" dirty="0"/>
              <a:t> a </a:t>
            </a:r>
            <a:r>
              <a:rPr lang="nl-NL" dirty="0" err="1"/>
              <a:t>genetic</a:t>
            </a:r>
            <a:r>
              <a:rPr lang="nl-NL" dirty="0"/>
              <a:t> diagnosis (n = 327 subjects, 12.7% of </a:t>
            </a:r>
            <a:r>
              <a:rPr lang="nl-NL" dirty="0" err="1"/>
              <a:t>total</a:t>
            </a:r>
            <a:r>
              <a:rPr lang="nl-NL" dirty="0"/>
              <a:t> CI </a:t>
            </a:r>
            <a:r>
              <a:rPr lang="nl-NL" dirty="0" err="1"/>
              <a:t>population</a:t>
            </a:r>
            <a:r>
              <a:rPr lang="nl-NL" dirty="0"/>
              <a:t>)</a:t>
            </a:r>
          </a:p>
          <a:p>
            <a:endParaRPr lang="nl-NL" dirty="0"/>
          </a:p>
          <a:p>
            <a:r>
              <a:rPr lang="nl-NL" dirty="0" err="1"/>
              <a:t>One-year</a:t>
            </a:r>
            <a:r>
              <a:rPr lang="nl-NL" dirty="0"/>
              <a:t> follow-up </a:t>
            </a:r>
            <a:r>
              <a:rPr lang="nl-NL" dirty="0" err="1"/>
              <a:t>and</a:t>
            </a:r>
            <a:r>
              <a:rPr lang="nl-NL" dirty="0"/>
              <a:t> no </a:t>
            </a:r>
            <a:r>
              <a:rPr lang="nl-NL" dirty="0" err="1"/>
              <a:t>syndromic</a:t>
            </a:r>
            <a:r>
              <a:rPr lang="nl-NL" dirty="0"/>
              <a:t> HL </a:t>
            </a:r>
            <a:r>
              <a:rPr lang="nl-NL" dirty="0" err="1"/>
              <a:t>with</a:t>
            </a:r>
            <a:r>
              <a:rPr lang="nl-NL" dirty="0"/>
              <a:t> </a:t>
            </a:r>
            <a:r>
              <a:rPr lang="nl-NL" dirty="0" err="1"/>
              <a:t>cognitive</a:t>
            </a:r>
            <a:r>
              <a:rPr lang="nl-NL" dirty="0"/>
              <a:t> </a:t>
            </a:r>
            <a:r>
              <a:rPr lang="nl-NL" dirty="0" err="1"/>
              <a:t>dysfunction</a:t>
            </a:r>
            <a:endParaRPr lang="nl-NL" dirty="0"/>
          </a:p>
          <a:p>
            <a:pPr marL="0" indent="0">
              <a:buNone/>
            </a:pPr>
            <a:endParaRPr lang="nl-NL" dirty="0"/>
          </a:p>
          <a:p>
            <a:endParaRPr lang="nl-NL" dirty="0"/>
          </a:p>
          <a:p>
            <a:endParaRPr lang="nl-NL" dirty="0"/>
          </a:p>
          <a:p>
            <a:endParaRPr lang="nl-NL" dirty="0"/>
          </a:p>
        </p:txBody>
      </p:sp>
    </p:spTree>
    <p:extLst>
      <p:ext uri="{BB962C8B-B14F-4D97-AF65-F5344CB8AC3E}">
        <p14:creationId xmlns:p14="http://schemas.microsoft.com/office/powerpoint/2010/main" val="335942424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with numbers and a bar chart&#10;&#10;AI-generated content may be incorrect.">
            <a:extLst>
              <a:ext uri="{FF2B5EF4-FFF2-40B4-BE49-F238E27FC236}">
                <a16:creationId xmlns:a16="http://schemas.microsoft.com/office/drawing/2014/main" id="{561B92CC-EFF9-B756-8C46-DAB7BFBB83CE}"/>
              </a:ext>
            </a:extLst>
          </p:cNvPr>
          <p:cNvPicPr>
            <a:picLocks noChangeAspect="1"/>
          </p:cNvPicPr>
          <p:nvPr/>
        </p:nvPicPr>
        <p:blipFill>
          <a:blip r:embed="rId3">
            <a:extLst>
              <a:ext uri="{28A0092B-C50C-407E-A947-70E740481C1C}">
                <a14:useLocalDpi xmlns:a14="http://schemas.microsoft.com/office/drawing/2010/main" val="0"/>
              </a:ext>
            </a:extLst>
          </a:blip>
          <a:srcRect t="5999" b="8991"/>
          <a:stretch/>
        </p:blipFill>
        <p:spPr>
          <a:xfrm>
            <a:off x="816076" y="2738621"/>
            <a:ext cx="7772400" cy="2753033"/>
          </a:xfrm>
          <a:prstGeom prst="rect">
            <a:avLst/>
          </a:prstGeom>
        </p:spPr>
      </p:pic>
      <p:sp>
        <p:nvSpPr>
          <p:cNvPr id="4" name="Title 1">
            <a:extLst>
              <a:ext uri="{FF2B5EF4-FFF2-40B4-BE49-F238E27FC236}">
                <a16:creationId xmlns:a16="http://schemas.microsoft.com/office/drawing/2014/main" id="{577DB0B0-A5D4-45EC-A59F-FB8EBB1BFBAA}"/>
              </a:ext>
            </a:extLst>
          </p:cNvPr>
          <p:cNvSpPr>
            <a:spLocks noGrp="1"/>
          </p:cNvSpPr>
          <p:nvPr>
            <p:ph type="title"/>
          </p:nvPr>
        </p:nvSpPr>
        <p:spPr/>
        <p:txBody>
          <a:bodyPr/>
          <a:lstStyle/>
          <a:p>
            <a:r>
              <a:rPr lang="nl-NL" dirty="0"/>
              <a:t>CI-GEN </a:t>
            </a:r>
            <a:r>
              <a:rPr lang="nl-NL" dirty="0" err="1"/>
              <a:t>study</a:t>
            </a:r>
            <a:r>
              <a:rPr lang="nl-NL" dirty="0"/>
              <a:t> cohort </a:t>
            </a:r>
          </a:p>
        </p:txBody>
      </p:sp>
      <p:sp>
        <p:nvSpPr>
          <p:cNvPr id="3" name="Tijdelijke aanduiding voor inhoud 2">
            <a:extLst>
              <a:ext uri="{FF2B5EF4-FFF2-40B4-BE49-F238E27FC236}">
                <a16:creationId xmlns:a16="http://schemas.microsoft.com/office/drawing/2014/main" id="{E8A18726-123B-41B8-90E9-5A5ABBE987BF}"/>
              </a:ext>
            </a:extLst>
          </p:cNvPr>
          <p:cNvSpPr>
            <a:spLocks noGrp="1"/>
          </p:cNvSpPr>
          <p:nvPr>
            <p:ph idx="1"/>
          </p:nvPr>
        </p:nvSpPr>
        <p:spPr/>
        <p:txBody>
          <a:bodyPr/>
          <a:lstStyle/>
          <a:p>
            <a:pPr marL="285750" indent="-285750">
              <a:buFont typeface="Arial" panose="020B0604020202020204" pitchFamily="34" charset="0"/>
              <a:buChar char="•"/>
            </a:pPr>
            <a:r>
              <a:rPr lang="nl-NL" sz="1800" dirty="0"/>
              <a:t>N= 217 </a:t>
            </a:r>
            <a:r>
              <a:rPr lang="nl-NL" sz="1800" dirty="0" err="1"/>
              <a:t>fully</a:t>
            </a:r>
            <a:r>
              <a:rPr lang="nl-NL" sz="1800" dirty="0"/>
              <a:t> </a:t>
            </a:r>
            <a:r>
              <a:rPr lang="nl-NL" sz="1800" dirty="0" err="1"/>
              <a:t>genotyped</a:t>
            </a:r>
            <a:r>
              <a:rPr lang="nl-NL" sz="1800" dirty="0"/>
              <a:t> </a:t>
            </a:r>
            <a:r>
              <a:rPr lang="nl-NL" sz="1800" dirty="0" err="1"/>
              <a:t>patients</a:t>
            </a:r>
            <a:r>
              <a:rPr lang="nl-NL" sz="1800" dirty="0"/>
              <a:t>; 299 </a:t>
            </a:r>
            <a:r>
              <a:rPr lang="nl-NL" sz="1800" dirty="0" err="1"/>
              <a:t>implanted</a:t>
            </a:r>
            <a:r>
              <a:rPr lang="nl-NL" sz="1800" dirty="0"/>
              <a:t> </a:t>
            </a:r>
            <a:r>
              <a:rPr lang="nl-NL" sz="1800" dirty="0" err="1"/>
              <a:t>ears</a:t>
            </a:r>
            <a:endParaRPr lang="nl-NL" dirty="0"/>
          </a:p>
        </p:txBody>
      </p:sp>
      <p:sp>
        <p:nvSpPr>
          <p:cNvPr id="8" name="Tekstvak 7">
            <a:extLst>
              <a:ext uri="{FF2B5EF4-FFF2-40B4-BE49-F238E27FC236}">
                <a16:creationId xmlns:a16="http://schemas.microsoft.com/office/drawing/2014/main" id="{41ED27AB-6D89-446C-AA5D-6634AFEEFDED}"/>
              </a:ext>
            </a:extLst>
          </p:cNvPr>
          <p:cNvSpPr txBox="1"/>
          <p:nvPr/>
        </p:nvSpPr>
        <p:spPr>
          <a:xfrm>
            <a:off x="717414" y="2610461"/>
            <a:ext cx="7969724" cy="1569660"/>
          </a:xfrm>
          <a:prstGeom prst="rect">
            <a:avLst/>
          </a:prstGeom>
          <a:noFill/>
        </p:spPr>
        <p:txBody>
          <a:bodyPr wrap="square" rtlCol="0">
            <a:spAutoFit/>
          </a:bodyPr>
          <a:lstStyle/>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endParaRPr lang="nl-NL" dirty="0"/>
          </a:p>
        </p:txBody>
      </p:sp>
    </p:spTree>
    <p:extLst>
      <p:ext uri="{BB962C8B-B14F-4D97-AF65-F5344CB8AC3E}">
        <p14:creationId xmlns:p14="http://schemas.microsoft.com/office/powerpoint/2010/main" val="394924174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7DB0B0-A5D4-45EC-A59F-FB8EBB1BFBAA}"/>
              </a:ext>
            </a:extLst>
          </p:cNvPr>
          <p:cNvSpPr>
            <a:spLocks noGrp="1"/>
          </p:cNvSpPr>
          <p:nvPr>
            <p:ph type="title"/>
          </p:nvPr>
        </p:nvSpPr>
        <p:spPr>
          <a:xfrm>
            <a:off x="522000" y="1644399"/>
            <a:ext cx="8100000" cy="533400"/>
          </a:xfrm>
        </p:spPr>
        <p:txBody>
          <a:bodyPr anchor="ctr">
            <a:normAutofit/>
          </a:bodyPr>
          <a:lstStyle/>
          <a:p>
            <a:r>
              <a:rPr lang="nl-NL" sz="3700" dirty="0"/>
              <a:t>Long-term performance - PTA</a:t>
            </a:r>
          </a:p>
        </p:txBody>
      </p:sp>
      <p:sp>
        <p:nvSpPr>
          <p:cNvPr id="5" name="Text Placeholder 1">
            <a:extLst>
              <a:ext uri="{FF2B5EF4-FFF2-40B4-BE49-F238E27FC236}">
                <a16:creationId xmlns:a16="http://schemas.microsoft.com/office/drawing/2014/main" id="{71F83E64-C699-4207-953C-EF0F861482AE}"/>
              </a:ext>
            </a:extLst>
          </p:cNvPr>
          <p:cNvSpPr txBox="1">
            <a:spLocks/>
          </p:cNvSpPr>
          <p:nvPr/>
        </p:nvSpPr>
        <p:spPr>
          <a:xfrm>
            <a:off x="587138" y="1456082"/>
            <a:ext cx="8100000" cy="3914803"/>
          </a:xfrm>
          <a:prstGeom prst="rect">
            <a:avLst/>
          </a:prstGeom>
        </p:spPr>
        <p:txBody>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2262" lvl="1" indent="0">
              <a:buNone/>
            </a:pPr>
            <a:endParaRPr lang="nl-NL" dirty="0"/>
          </a:p>
        </p:txBody>
      </p:sp>
      <p:pic>
        <p:nvPicPr>
          <p:cNvPr id="8" name="Afbeelding 7">
            <a:extLst>
              <a:ext uri="{FF2B5EF4-FFF2-40B4-BE49-F238E27FC236}">
                <a16:creationId xmlns:a16="http://schemas.microsoft.com/office/drawing/2014/main" id="{EFA440C0-AC71-4330-8296-C157C4660B75}"/>
              </a:ext>
            </a:extLst>
          </p:cNvPr>
          <p:cNvPicPr/>
          <p:nvPr/>
        </p:nvPicPr>
        <p:blipFill rotWithShape="1">
          <a:blip r:embed="rId3"/>
          <a:srcRect t="7247" r="1335"/>
          <a:stretch/>
        </p:blipFill>
        <p:spPr bwMode="auto">
          <a:xfrm>
            <a:off x="-1061906" y="-2414052"/>
            <a:ext cx="1073797" cy="324262"/>
          </a:xfrm>
          <a:prstGeom prst="rect">
            <a:avLst/>
          </a:prstGeom>
          <a:ln>
            <a:noFill/>
          </a:ln>
          <a:extLst>
            <a:ext uri="{53640926-AAD7-44D8-BBD7-CCE9431645EC}">
              <a14:shadowObscured xmlns:a14="http://schemas.microsoft.com/office/drawing/2010/main"/>
            </a:ext>
          </a:extLst>
        </p:spPr>
      </p:pic>
      <p:pic>
        <p:nvPicPr>
          <p:cNvPr id="3" name="Picture 2" descr="A diagram of a time point&#10;&#10;AI-generated content may be incorrect.">
            <a:extLst>
              <a:ext uri="{FF2B5EF4-FFF2-40B4-BE49-F238E27FC236}">
                <a16:creationId xmlns:a16="http://schemas.microsoft.com/office/drawing/2014/main" id="{5BCAC21A-F5B4-EE9F-881E-F22314634E25}"/>
              </a:ext>
            </a:extLst>
          </p:cNvPr>
          <p:cNvPicPr>
            <a:picLocks noChangeAspect="1"/>
          </p:cNvPicPr>
          <p:nvPr/>
        </p:nvPicPr>
        <p:blipFill>
          <a:blip r:embed="rId4">
            <a:extLst>
              <a:ext uri="{28A0092B-C50C-407E-A947-70E740481C1C}">
                <a14:useLocalDpi xmlns:a14="http://schemas.microsoft.com/office/drawing/2010/main" val="0"/>
              </a:ext>
            </a:extLst>
          </a:blip>
          <a:srcRect t="14374"/>
          <a:stretch/>
        </p:blipFill>
        <p:spPr>
          <a:xfrm>
            <a:off x="1647022" y="2366117"/>
            <a:ext cx="5849957" cy="3130664"/>
          </a:xfrm>
          <a:prstGeom prst="rect">
            <a:avLst/>
          </a:prstGeom>
        </p:spPr>
      </p:pic>
    </p:spTree>
    <p:extLst>
      <p:ext uri="{BB962C8B-B14F-4D97-AF65-F5344CB8AC3E}">
        <p14:creationId xmlns:p14="http://schemas.microsoft.com/office/powerpoint/2010/main" val="242947810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EADF3-7B9B-84E4-4A46-10BEDB8AD00B}"/>
              </a:ext>
            </a:extLst>
          </p:cNvPr>
          <p:cNvSpPr>
            <a:spLocks noGrp="1"/>
          </p:cNvSpPr>
          <p:nvPr>
            <p:ph type="title"/>
          </p:nvPr>
        </p:nvSpPr>
        <p:spPr>
          <a:xfrm>
            <a:off x="522000" y="1644399"/>
            <a:ext cx="8100000" cy="533400"/>
          </a:xfrm>
        </p:spPr>
        <p:txBody>
          <a:bodyPr anchor="ctr">
            <a:normAutofit/>
          </a:bodyPr>
          <a:lstStyle/>
          <a:p>
            <a:r>
              <a:rPr lang="nl-NL" sz="3700" dirty="0"/>
              <a:t>Long-term performance - Speech</a:t>
            </a:r>
          </a:p>
        </p:txBody>
      </p:sp>
      <p:pic>
        <p:nvPicPr>
          <p:cNvPr id="6" name="Picture 5" descr="A graph showing different colored objects&#10;&#10;AI-generated content may be incorrect.">
            <a:extLst>
              <a:ext uri="{FF2B5EF4-FFF2-40B4-BE49-F238E27FC236}">
                <a16:creationId xmlns:a16="http://schemas.microsoft.com/office/drawing/2014/main" id="{FCE1841A-8166-B913-981B-5604FE4F644B}"/>
              </a:ext>
            </a:extLst>
          </p:cNvPr>
          <p:cNvPicPr>
            <a:picLocks noChangeAspect="1"/>
          </p:cNvPicPr>
          <p:nvPr/>
        </p:nvPicPr>
        <p:blipFill>
          <a:blip r:embed="rId3">
            <a:extLst>
              <a:ext uri="{28A0092B-C50C-407E-A947-70E740481C1C}">
                <a14:useLocalDpi xmlns:a14="http://schemas.microsoft.com/office/drawing/2010/main" val="0"/>
              </a:ext>
            </a:extLst>
          </a:blip>
          <a:srcRect t="16401"/>
          <a:stretch/>
        </p:blipFill>
        <p:spPr>
          <a:xfrm>
            <a:off x="1487277" y="2298985"/>
            <a:ext cx="6169446" cy="3223512"/>
          </a:xfrm>
          <a:prstGeom prst="rect">
            <a:avLst/>
          </a:prstGeom>
        </p:spPr>
      </p:pic>
    </p:spTree>
    <p:extLst>
      <p:ext uri="{BB962C8B-B14F-4D97-AF65-F5344CB8AC3E}">
        <p14:creationId xmlns:p14="http://schemas.microsoft.com/office/powerpoint/2010/main" val="114384436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F722A-E4EA-3792-0CF7-9D99AE47CBF0}"/>
              </a:ext>
            </a:extLst>
          </p:cNvPr>
          <p:cNvSpPr>
            <a:spLocks noGrp="1"/>
          </p:cNvSpPr>
          <p:nvPr>
            <p:ph type="title"/>
          </p:nvPr>
        </p:nvSpPr>
        <p:spPr/>
        <p:txBody>
          <a:bodyPr/>
          <a:lstStyle/>
          <a:p>
            <a:r>
              <a:rPr lang="nl-NL" dirty="0"/>
              <a:t>Speech </a:t>
            </a:r>
            <a:r>
              <a:rPr lang="nl-NL" dirty="0" err="1"/>
              <a:t>early</a:t>
            </a:r>
            <a:r>
              <a:rPr lang="nl-NL" dirty="0"/>
              <a:t> vs. late </a:t>
            </a:r>
            <a:r>
              <a:rPr lang="nl-NL" dirty="0" err="1"/>
              <a:t>implanted</a:t>
            </a:r>
            <a:endParaRPr lang="nl-NL" dirty="0"/>
          </a:p>
        </p:txBody>
      </p:sp>
      <p:sp>
        <p:nvSpPr>
          <p:cNvPr id="8" name="Tekstvak 7">
            <a:extLst>
              <a:ext uri="{FF2B5EF4-FFF2-40B4-BE49-F238E27FC236}">
                <a16:creationId xmlns:a16="http://schemas.microsoft.com/office/drawing/2014/main" id="{483C1D98-E433-86CC-E417-912DDE82B7E4}"/>
              </a:ext>
            </a:extLst>
          </p:cNvPr>
          <p:cNvSpPr txBox="1"/>
          <p:nvPr/>
        </p:nvSpPr>
        <p:spPr>
          <a:xfrm>
            <a:off x="6152062" y="3207787"/>
            <a:ext cx="2154757" cy="276999"/>
          </a:xfrm>
          <a:prstGeom prst="rect">
            <a:avLst/>
          </a:prstGeom>
          <a:solidFill>
            <a:schemeClr val="bg1"/>
          </a:solidFill>
        </p:spPr>
        <p:txBody>
          <a:bodyPr wrap="none" rtlCol="0">
            <a:spAutoFit/>
          </a:bodyPr>
          <a:lstStyle/>
          <a:p>
            <a:r>
              <a:rPr lang="nl-NL" sz="1200" dirty="0" err="1"/>
              <a:t>Early</a:t>
            </a:r>
            <a:r>
              <a:rPr lang="nl-NL" sz="1200" dirty="0"/>
              <a:t> </a:t>
            </a:r>
            <a:r>
              <a:rPr lang="nl-NL" sz="1200" dirty="0" err="1"/>
              <a:t>implanted</a:t>
            </a:r>
            <a:r>
              <a:rPr lang="nl-NL" sz="1200" dirty="0"/>
              <a:t>: &lt;=7 </a:t>
            </a:r>
            <a:r>
              <a:rPr lang="nl-NL" sz="1200" dirty="0" err="1"/>
              <a:t>yrs</a:t>
            </a:r>
            <a:r>
              <a:rPr lang="nl-NL" sz="1200" dirty="0"/>
              <a:t> of </a:t>
            </a:r>
            <a:r>
              <a:rPr lang="nl-NL" sz="1200" dirty="0" err="1"/>
              <a:t>age</a:t>
            </a:r>
            <a:endParaRPr lang="nl-NL" sz="1200" dirty="0"/>
          </a:p>
        </p:txBody>
      </p:sp>
      <p:sp>
        <p:nvSpPr>
          <p:cNvPr id="9" name="Tekstvak 8">
            <a:extLst>
              <a:ext uri="{FF2B5EF4-FFF2-40B4-BE49-F238E27FC236}">
                <a16:creationId xmlns:a16="http://schemas.microsoft.com/office/drawing/2014/main" id="{E40891DC-21A9-681B-00C5-EF31E6413D52}"/>
              </a:ext>
            </a:extLst>
          </p:cNvPr>
          <p:cNvSpPr txBox="1"/>
          <p:nvPr/>
        </p:nvSpPr>
        <p:spPr>
          <a:xfrm>
            <a:off x="6166232" y="3433821"/>
            <a:ext cx="2008883" cy="276999"/>
          </a:xfrm>
          <a:prstGeom prst="rect">
            <a:avLst/>
          </a:prstGeom>
          <a:solidFill>
            <a:schemeClr val="bg1"/>
          </a:solidFill>
        </p:spPr>
        <p:txBody>
          <a:bodyPr wrap="none" rtlCol="0">
            <a:spAutoFit/>
          </a:bodyPr>
          <a:lstStyle/>
          <a:p>
            <a:r>
              <a:rPr lang="nl-NL" sz="1200" dirty="0"/>
              <a:t>Late </a:t>
            </a:r>
            <a:r>
              <a:rPr lang="nl-NL" sz="1200" dirty="0" err="1"/>
              <a:t>implanted</a:t>
            </a:r>
            <a:r>
              <a:rPr lang="nl-NL" sz="1200" dirty="0"/>
              <a:t>: &gt;7 </a:t>
            </a:r>
            <a:r>
              <a:rPr lang="nl-NL" sz="1200" dirty="0" err="1"/>
              <a:t>yrs</a:t>
            </a:r>
            <a:r>
              <a:rPr lang="nl-NL" sz="1200" dirty="0"/>
              <a:t> of </a:t>
            </a:r>
            <a:r>
              <a:rPr lang="nl-NL" sz="1200" dirty="0" err="1"/>
              <a:t>age</a:t>
            </a:r>
            <a:endParaRPr lang="nl-NL" sz="1200" dirty="0"/>
          </a:p>
        </p:txBody>
      </p:sp>
      <p:sp>
        <p:nvSpPr>
          <p:cNvPr id="10" name="Rechthoek 9">
            <a:extLst>
              <a:ext uri="{FF2B5EF4-FFF2-40B4-BE49-F238E27FC236}">
                <a16:creationId xmlns:a16="http://schemas.microsoft.com/office/drawing/2014/main" id="{EB416630-165A-9822-3017-1400892DDEA2}"/>
              </a:ext>
            </a:extLst>
          </p:cNvPr>
          <p:cNvSpPr/>
          <p:nvPr/>
        </p:nvSpPr>
        <p:spPr>
          <a:xfrm>
            <a:off x="4789025" y="3135635"/>
            <a:ext cx="216609" cy="144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51C315FB-2BD1-0B02-5044-ADAE222E91CD}"/>
              </a:ext>
            </a:extLst>
          </p:cNvPr>
          <p:cNvSpPr/>
          <p:nvPr/>
        </p:nvSpPr>
        <p:spPr>
          <a:xfrm>
            <a:off x="607514" y="3135635"/>
            <a:ext cx="216609" cy="144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C3471CA2-5D60-B9B5-7B12-C3724E28740B}"/>
              </a:ext>
            </a:extLst>
          </p:cNvPr>
          <p:cNvSpPr txBox="1"/>
          <p:nvPr/>
        </p:nvSpPr>
        <p:spPr>
          <a:xfrm>
            <a:off x="5420899" y="5082796"/>
            <a:ext cx="1515158" cy="261610"/>
          </a:xfrm>
          <a:prstGeom prst="rect">
            <a:avLst/>
          </a:prstGeom>
          <a:noFill/>
        </p:spPr>
        <p:txBody>
          <a:bodyPr wrap="none" rtlCol="0">
            <a:spAutoFit/>
          </a:bodyPr>
          <a:lstStyle/>
          <a:p>
            <a:r>
              <a:rPr lang="nl-NL" sz="1100" dirty="0"/>
              <a:t>10.8 </a:t>
            </a:r>
            <a:r>
              <a:rPr lang="nl-NL" sz="1100" dirty="0" err="1"/>
              <a:t>yrs</a:t>
            </a:r>
            <a:r>
              <a:rPr lang="nl-NL" sz="1100" dirty="0"/>
              <a:t> (IQR 8.6-13.7)</a:t>
            </a:r>
          </a:p>
        </p:txBody>
      </p:sp>
      <p:sp>
        <p:nvSpPr>
          <p:cNvPr id="22" name="Tekstvak 21">
            <a:extLst>
              <a:ext uri="{FF2B5EF4-FFF2-40B4-BE49-F238E27FC236}">
                <a16:creationId xmlns:a16="http://schemas.microsoft.com/office/drawing/2014/main" id="{D5A15FB9-E145-EA1F-A4B9-9CB1705DBC63}"/>
              </a:ext>
            </a:extLst>
          </p:cNvPr>
          <p:cNvSpPr txBox="1"/>
          <p:nvPr/>
        </p:nvSpPr>
        <p:spPr>
          <a:xfrm>
            <a:off x="5420098" y="4691609"/>
            <a:ext cx="1444627" cy="430887"/>
          </a:xfrm>
          <a:prstGeom prst="rect">
            <a:avLst/>
          </a:prstGeom>
          <a:noFill/>
        </p:spPr>
        <p:txBody>
          <a:bodyPr wrap="none" rtlCol="0">
            <a:spAutoFit/>
          </a:bodyPr>
          <a:lstStyle/>
          <a:p>
            <a:r>
              <a:rPr lang="nl-NL" sz="1100" dirty="0"/>
              <a:t>FU long term:</a:t>
            </a:r>
          </a:p>
          <a:p>
            <a:r>
              <a:rPr lang="nl-NL" sz="1100" dirty="0"/>
              <a:t>9.8 </a:t>
            </a:r>
            <a:r>
              <a:rPr lang="nl-NL" sz="1100" dirty="0" err="1"/>
              <a:t>yrs</a:t>
            </a:r>
            <a:r>
              <a:rPr lang="nl-NL" sz="1100" dirty="0"/>
              <a:t> (IQR 7.9-12.0)</a:t>
            </a:r>
          </a:p>
        </p:txBody>
      </p:sp>
      <p:pic>
        <p:nvPicPr>
          <p:cNvPr id="4" name="Picture 3" descr="A graph showing the growth of a period of time&#10;&#10;AI-generated content may be incorrect.">
            <a:extLst>
              <a:ext uri="{FF2B5EF4-FFF2-40B4-BE49-F238E27FC236}">
                <a16:creationId xmlns:a16="http://schemas.microsoft.com/office/drawing/2014/main" id="{C62D3090-3267-76C3-7CF6-0D94096BC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0" y="2215479"/>
            <a:ext cx="4711013" cy="3533260"/>
          </a:xfrm>
          <a:prstGeom prst="rect">
            <a:avLst/>
          </a:prstGeom>
        </p:spPr>
      </p:pic>
    </p:spTree>
    <p:extLst>
      <p:ext uri="{BB962C8B-B14F-4D97-AF65-F5344CB8AC3E}">
        <p14:creationId xmlns:p14="http://schemas.microsoft.com/office/powerpoint/2010/main" val="383839683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44DA-1CB0-49F3-C231-48D77C03AAE1}"/>
              </a:ext>
            </a:extLst>
          </p:cNvPr>
          <p:cNvSpPr>
            <a:spLocks noGrp="1"/>
          </p:cNvSpPr>
          <p:nvPr>
            <p:ph type="title"/>
          </p:nvPr>
        </p:nvSpPr>
        <p:spPr/>
        <p:txBody>
          <a:bodyPr/>
          <a:lstStyle/>
          <a:p>
            <a:r>
              <a:rPr lang="en-US" sz="3200" dirty="0"/>
              <a:t>Speech score ~ </a:t>
            </a:r>
            <a:r>
              <a:rPr lang="nl-NL" sz="3200" dirty="0" err="1"/>
              <a:t>Cochlear</a:t>
            </a:r>
            <a:r>
              <a:rPr lang="nl-NL" sz="3200" dirty="0"/>
              <a:t> </a:t>
            </a:r>
            <a:r>
              <a:rPr lang="en-US" sz="3200" dirty="0"/>
              <a:t>site-of-lesion</a:t>
            </a:r>
          </a:p>
        </p:txBody>
      </p:sp>
      <p:pic>
        <p:nvPicPr>
          <p:cNvPr id="5" name="Content Placeholder 4" descr="A graph of different colored bars&#10;&#10;AI-generated content may be incorrect.">
            <a:extLst>
              <a:ext uri="{FF2B5EF4-FFF2-40B4-BE49-F238E27FC236}">
                <a16:creationId xmlns:a16="http://schemas.microsoft.com/office/drawing/2014/main" id="{87235B24-FFD1-0033-7C3C-A41B45168E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1772816"/>
            <a:ext cx="8465790" cy="4232895"/>
          </a:xfrm>
        </p:spPr>
      </p:pic>
    </p:spTree>
    <p:extLst>
      <p:ext uri="{BB962C8B-B14F-4D97-AF65-F5344CB8AC3E}">
        <p14:creationId xmlns:p14="http://schemas.microsoft.com/office/powerpoint/2010/main" val="149906348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F4D06-8650-FD87-8B72-9ED2120336C8}"/>
              </a:ext>
            </a:extLst>
          </p:cNvPr>
          <p:cNvSpPr>
            <a:spLocks noGrp="1"/>
          </p:cNvSpPr>
          <p:nvPr>
            <p:ph type="title"/>
          </p:nvPr>
        </p:nvSpPr>
        <p:spPr>
          <a:xfrm>
            <a:off x="522000" y="826591"/>
            <a:ext cx="8100000" cy="533400"/>
          </a:xfrm>
        </p:spPr>
        <p:txBody>
          <a:bodyPr anchor="ctr">
            <a:normAutofit/>
          </a:bodyPr>
          <a:lstStyle/>
          <a:p>
            <a:r>
              <a:rPr lang="nl-NL" sz="3200" dirty="0"/>
              <a:t>Speech ~ </a:t>
            </a:r>
            <a:r>
              <a:rPr lang="nl-NL" sz="3200" dirty="0" err="1"/>
              <a:t>Cochlear</a:t>
            </a:r>
            <a:r>
              <a:rPr lang="nl-NL" sz="3200" dirty="0"/>
              <a:t> site of </a:t>
            </a:r>
            <a:r>
              <a:rPr lang="nl-NL" sz="3200" dirty="0" err="1"/>
              <a:t>lesion</a:t>
            </a:r>
            <a:r>
              <a:rPr lang="nl-NL" sz="3200" dirty="0"/>
              <a:t> (</a:t>
            </a:r>
            <a:r>
              <a:rPr lang="nl-NL" sz="3200" dirty="0" err="1"/>
              <a:t>grouped</a:t>
            </a:r>
            <a:r>
              <a:rPr lang="nl-NL" sz="3200" dirty="0"/>
              <a:t>)</a:t>
            </a:r>
          </a:p>
        </p:txBody>
      </p:sp>
      <p:pic>
        <p:nvPicPr>
          <p:cNvPr id="4" name="Picture 3" descr="A graph with different colored dots&#10;&#10;AI-generated content may be incorrect.">
            <a:extLst>
              <a:ext uri="{FF2B5EF4-FFF2-40B4-BE49-F238E27FC236}">
                <a16:creationId xmlns:a16="http://schemas.microsoft.com/office/drawing/2014/main" id="{5614675B-18E4-E7F4-A0D3-4BEEB99EC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6" y="1854945"/>
            <a:ext cx="8352927" cy="4176464"/>
          </a:xfrm>
          <a:prstGeom prst="rect">
            <a:avLst/>
          </a:prstGeom>
        </p:spPr>
      </p:pic>
      <p:sp>
        <p:nvSpPr>
          <p:cNvPr id="5" name="TextBox 4">
            <a:extLst>
              <a:ext uri="{FF2B5EF4-FFF2-40B4-BE49-F238E27FC236}">
                <a16:creationId xmlns:a16="http://schemas.microsoft.com/office/drawing/2014/main" id="{F75FFF45-ED55-C3CB-4F25-2549AF85F0E4}"/>
              </a:ext>
            </a:extLst>
          </p:cNvPr>
          <p:cNvSpPr txBox="1"/>
          <p:nvPr/>
        </p:nvSpPr>
        <p:spPr>
          <a:xfrm>
            <a:off x="-468560" y="6381328"/>
            <a:ext cx="4423489" cy="338554"/>
          </a:xfrm>
          <a:prstGeom prst="rect">
            <a:avLst/>
          </a:prstGeom>
          <a:noFill/>
        </p:spPr>
        <p:txBody>
          <a:bodyPr wrap="square" rtlCol="0">
            <a:spAutoFit/>
          </a:bodyPr>
          <a:lstStyle/>
          <a:p>
            <a:r>
              <a:rPr lang="en-US" sz="1600" dirty="0">
                <a:latin typeface="+mj-lt"/>
              </a:rPr>
              <a:t>Last speech audiometry test </a:t>
            </a:r>
          </a:p>
        </p:txBody>
      </p:sp>
    </p:spTree>
    <p:extLst>
      <p:ext uri="{BB962C8B-B14F-4D97-AF65-F5344CB8AC3E}">
        <p14:creationId xmlns:p14="http://schemas.microsoft.com/office/powerpoint/2010/main" val="104339480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7">
            <a:extLst>
              <a:ext uri="{FF2B5EF4-FFF2-40B4-BE49-F238E27FC236}">
                <a16:creationId xmlns:a16="http://schemas.microsoft.com/office/drawing/2014/main" id="{50DD9236-40EF-06B5-CC3C-D0BE82FC7926}"/>
              </a:ext>
            </a:extLst>
          </p:cNvPr>
          <p:cNvGraphicFramePr>
            <a:graphicFrameLocks noGrp="1"/>
          </p:cNvGraphicFramePr>
          <p:nvPr/>
        </p:nvGraphicFramePr>
        <p:xfrm>
          <a:off x="522001" y="1207532"/>
          <a:ext cx="8099999" cy="4606949"/>
        </p:xfrm>
        <a:graphic>
          <a:graphicData uri="http://schemas.openxmlformats.org/drawingml/2006/table">
            <a:tbl>
              <a:tblPr firstRow="1" firstCol="1" bandRow="1">
                <a:tableStyleId>{F5AB1C69-6EDB-4FF4-983F-18BD219EF322}</a:tableStyleId>
              </a:tblPr>
              <a:tblGrid>
                <a:gridCol w="5099572">
                  <a:extLst>
                    <a:ext uri="{9D8B030D-6E8A-4147-A177-3AD203B41FA5}">
                      <a16:colId xmlns:a16="http://schemas.microsoft.com/office/drawing/2014/main" val="3659303976"/>
                    </a:ext>
                  </a:extLst>
                </a:gridCol>
                <a:gridCol w="327536">
                  <a:extLst>
                    <a:ext uri="{9D8B030D-6E8A-4147-A177-3AD203B41FA5}">
                      <a16:colId xmlns:a16="http://schemas.microsoft.com/office/drawing/2014/main" val="2909011355"/>
                    </a:ext>
                  </a:extLst>
                </a:gridCol>
                <a:gridCol w="729988">
                  <a:extLst>
                    <a:ext uri="{9D8B030D-6E8A-4147-A177-3AD203B41FA5}">
                      <a16:colId xmlns:a16="http://schemas.microsoft.com/office/drawing/2014/main" val="3391981975"/>
                    </a:ext>
                  </a:extLst>
                </a:gridCol>
                <a:gridCol w="1243997">
                  <a:extLst>
                    <a:ext uri="{9D8B030D-6E8A-4147-A177-3AD203B41FA5}">
                      <a16:colId xmlns:a16="http://schemas.microsoft.com/office/drawing/2014/main" val="3109051624"/>
                    </a:ext>
                  </a:extLst>
                </a:gridCol>
                <a:gridCol w="698906">
                  <a:extLst>
                    <a:ext uri="{9D8B030D-6E8A-4147-A177-3AD203B41FA5}">
                      <a16:colId xmlns:a16="http://schemas.microsoft.com/office/drawing/2014/main" val="3421337873"/>
                    </a:ext>
                  </a:extLst>
                </a:gridCol>
              </a:tblGrid>
              <a:tr h="157883">
                <a:tc>
                  <a:txBody>
                    <a:bodyPr/>
                    <a:lstStyle/>
                    <a:p>
                      <a:r>
                        <a:rPr lang="nl-NL" sz="2400" dirty="0" err="1">
                          <a:effectLst/>
                          <a:latin typeface="+mn-lt"/>
                          <a:ea typeface="Times New Roman" panose="02020603050405020304" pitchFamily="18" charset="0"/>
                          <a:cs typeface="Times New Roman" panose="02020603050405020304" pitchFamily="18" charset="0"/>
                        </a:rPr>
                        <a:t>Poor</a:t>
                      </a:r>
                      <a:r>
                        <a:rPr lang="nl-NL" sz="2400" dirty="0">
                          <a:effectLst/>
                          <a:latin typeface="+mn-lt"/>
                          <a:ea typeface="Times New Roman" panose="02020603050405020304" pitchFamily="18" charset="0"/>
                          <a:cs typeface="Times New Roman" panose="02020603050405020304" pitchFamily="18" charset="0"/>
                        </a:rPr>
                        <a:t> Performers</a:t>
                      </a:r>
                    </a:p>
                  </a:txBody>
                  <a:tcPr marL="63055" marR="63055" marT="0" marB="0"/>
                </a:tc>
                <a:tc gridSpan="2">
                  <a:txBody>
                    <a:bodyPr/>
                    <a:lstStyle/>
                    <a:p>
                      <a:r>
                        <a:rPr lang="en-GB" sz="1200" dirty="0">
                          <a:effectLst/>
                          <a:latin typeface="+mn-lt"/>
                        </a:rPr>
                        <a:t>N ears</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hMerge="1">
                  <a:txBody>
                    <a:bodyPr/>
                    <a:lstStyle/>
                    <a:p>
                      <a:endParaRPr lang="nl-NL"/>
                    </a:p>
                  </a:txBody>
                  <a:tcPr/>
                </a:tc>
                <a:tc gridSpan="2">
                  <a:txBody>
                    <a:bodyPr/>
                    <a:lstStyle/>
                    <a:p>
                      <a:r>
                        <a:rPr lang="en-GB" sz="1200" dirty="0">
                          <a:effectLst/>
                          <a:latin typeface="+mn-lt"/>
                        </a:rPr>
                        <a:t>Affected genes (N ears)</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hMerge="1">
                  <a:txBody>
                    <a:bodyPr/>
                    <a:lstStyle/>
                    <a:p>
                      <a:endParaRPr lang="nl-NL"/>
                    </a:p>
                  </a:txBody>
                  <a:tcPr/>
                </a:tc>
                <a:extLst>
                  <a:ext uri="{0D108BD9-81ED-4DB2-BD59-A6C34878D82A}">
                    <a16:rowId xmlns:a16="http://schemas.microsoft.com/office/drawing/2014/main" val="3138908109"/>
                  </a:ext>
                </a:extLst>
              </a:tr>
              <a:tr h="631532">
                <a:tc>
                  <a:txBody>
                    <a:bodyPr/>
                    <a:lstStyle/>
                    <a:p>
                      <a:r>
                        <a:rPr lang="en-GB" sz="1200">
                          <a:effectLst/>
                          <a:latin typeface="+mn-lt"/>
                        </a:rPr>
                        <a:t>Prelingual deafness and implanted during adulthood </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8  </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dirty="0">
                          <a:effectLst/>
                          <a:latin typeface="+mn-lt"/>
                        </a:rPr>
                        <a:t>(26.7%)</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GJB2 </a:t>
                      </a:r>
                      <a:endParaRPr lang="nl-NL" sz="2000" i="1" dirty="0">
                        <a:effectLst/>
                        <a:latin typeface="+mn-lt"/>
                      </a:endParaRPr>
                    </a:p>
                    <a:p>
                      <a:pPr algn="just"/>
                      <a:r>
                        <a:rPr lang="en-GB" sz="1200" i="1" dirty="0">
                          <a:effectLst/>
                          <a:latin typeface="+mn-lt"/>
                        </a:rPr>
                        <a:t>MYO7A </a:t>
                      </a:r>
                      <a:endParaRPr lang="nl-NL" sz="2000" i="1" dirty="0">
                        <a:effectLst/>
                        <a:latin typeface="+mn-lt"/>
                      </a:endParaRPr>
                    </a:p>
                    <a:p>
                      <a:pPr algn="just"/>
                      <a:r>
                        <a:rPr lang="en-GB" sz="1200" i="1" dirty="0">
                          <a:effectLst/>
                          <a:latin typeface="+mn-lt"/>
                        </a:rPr>
                        <a:t>TMC1</a:t>
                      </a:r>
                      <a:endParaRPr lang="nl-NL" sz="2000" i="1" dirty="0">
                        <a:effectLst/>
                        <a:latin typeface="+mn-lt"/>
                      </a:endParaRPr>
                    </a:p>
                    <a:p>
                      <a:pPr algn="just"/>
                      <a:r>
                        <a:rPr lang="en-GB" sz="1200" i="1" dirty="0">
                          <a:effectLst/>
                          <a:latin typeface="+mn-lt"/>
                        </a:rPr>
                        <a:t>USH1C</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(4)</a:t>
                      </a:r>
                      <a:endParaRPr lang="nl-NL" sz="2000">
                        <a:effectLst/>
                        <a:latin typeface="+mn-lt"/>
                      </a:endParaRPr>
                    </a:p>
                    <a:p>
                      <a:pPr algn="just"/>
                      <a:r>
                        <a:rPr lang="en-GB" sz="1200">
                          <a:effectLst/>
                          <a:latin typeface="+mn-lt"/>
                        </a:rPr>
                        <a:t>(2)</a:t>
                      </a:r>
                      <a:endParaRPr lang="nl-NL" sz="2000">
                        <a:effectLst/>
                        <a:latin typeface="+mn-lt"/>
                      </a:endParaRPr>
                    </a:p>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1263971280"/>
                  </a:ext>
                </a:extLst>
              </a:tr>
              <a:tr h="947298">
                <a:tc>
                  <a:txBody>
                    <a:bodyPr/>
                    <a:lstStyle/>
                    <a:p>
                      <a:r>
                        <a:rPr lang="en-GB" sz="1200" dirty="0">
                          <a:effectLst/>
                          <a:latin typeface="+mn-lt"/>
                        </a:rPr>
                        <a:t>Struggling to adjust to sound of second sequentially implanted CI</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6</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(20.0%)</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GJB2</a:t>
                      </a:r>
                      <a:endParaRPr lang="nl-NL" sz="2000" i="1" dirty="0">
                        <a:effectLst/>
                        <a:latin typeface="+mn-lt"/>
                      </a:endParaRPr>
                    </a:p>
                    <a:p>
                      <a:pPr algn="just"/>
                      <a:r>
                        <a:rPr lang="en-GB" sz="1200" i="1" dirty="0">
                          <a:effectLst/>
                          <a:latin typeface="+mn-lt"/>
                        </a:rPr>
                        <a:t>MYO15A</a:t>
                      </a:r>
                      <a:endParaRPr lang="nl-NL" sz="2000" i="1" dirty="0">
                        <a:effectLst/>
                        <a:latin typeface="+mn-lt"/>
                      </a:endParaRPr>
                    </a:p>
                    <a:p>
                      <a:pPr algn="just"/>
                      <a:r>
                        <a:rPr lang="en-GB" sz="1200" i="1" dirty="0">
                          <a:effectLst/>
                          <a:latin typeface="+mn-lt"/>
                        </a:rPr>
                        <a:t>OTOF</a:t>
                      </a:r>
                      <a:endParaRPr lang="nl-NL" sz="2000" i="1" dirty="0">
                        <a:effectLst/>
                        <a:latin typeface="+mn-lt"/>
                      </a:endParaRPr>
                    </a:p>
                    <a:p>
                      <a:pPr algn="just"/>
                      <a:r>
                        <a:rPr lang="en-GB" sz="1200" i="1" dirty="0">
                          <a:effectLst/>
                          <a:latin typeface="+mn-lt"/>
                        </a:rPr>
                        <a:t>SLC26A4</a:t>
                      </a:r>
                      <a:endParaRPr lang="nl-NL" sz="2000" i="1" dirty="0">
                        <a:effectLst/>
                        <a:latin typeface="+mn-lt"/>
                      </a:endParaRPr>
                    </a:p>
                    <a:p>
                      <a:pPr algn="just"/>
                      <a:r>
                        <a:rPr lang="en-GB" sz="1200" i="1" dirty="0">
                          <a:effectLst/>
                          <a:latin typeface="+mn-lt"/>
                        </a:rPr>
                        <a:t>USH1C</a:t>
                      </a:r>
                      <a:endParaRPr lang="nl-NL" sz="2000" i="1" dirty="0">
                        <a:effectLst/>
                        <a:latin typeface="+mn-lt"/>
                      </a:endParaRPr>
                    </a:p>
                    <a:p>
                      <a:pPr algn="just"/>
                      <a:r>
                        <a:rPr lang="en-GB" sz="1200" i="1" dirty="0">
                          <a:effectLst/>
                          <a:latin typeface="+mn-lt"/>
                        </a:rPr>
                        <a:t>USH2A</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1856266078"/>
                  </a:ext>
                </a:extLst>
              </a:tr>
              <a:tr h="631532">
                <a:tc>
                  <a:txBody>
                    <a:bodyPr/>
                    <a:lstStyle/>
                    <a:p>
                      <a:r>
                        <a:rPr lang="en-GB" sz="1200" dirty="0" err="1">
                          <a:effectLst/>
                          <a:latin typeface="+mn-lt"/>
                        </a:rPr>
                        <a:t>Postlingual</a:t>
                      </a:r>
                      <a:r>
                        <a:rPr lang="en-GB" sz="1200" dirty="0">
                          <a:effectLst/>
                          <a:latin typeface="+mn-lt"/>
                        </a:rPr>
                        <a:t> HL and CI at older age after prolonged period without sufficient auditory stimulation</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6</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(20.0%)</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COCH</a:t>
                      </a:r>
                      <a:endParaRPr lang="nl-NL" sz="2000" i="1" dirty="0">
                        <a:effectLst/>
                        <a:latin typeface="+mn-lt"/>
                      </a:endParaRPr>
                    </a:p>
                    <a:p>
                      <a:pPr algn="just"/>
                      <a:r>
                        <a:rPr lang="en-GB" sz="1200" i="1" dirty="0" err="1">
                          <a:effectLst/>
                          <a:latin typeface="+mn-lt"/>
                        </a:rPr>
                        <a:t>MtDNA</a:t>
                      </a:r>
                      <a:r>
                        <a:rPr lang="en-GB" sz="1200" i="1" dirty="0">
                          <a:effectLst/>
                          <a:latin typeface="+mn-lt"/>
                        </a:rPr>
                        <a:t> variants</a:t>
                      </a:r>
                    </a:p>
                    <a:p>
                      <a:pPr algn="just"/>
                      <a:r>
                        <a:rPr lang="en-GB" sz="1200" i="1" dirty="0">
                          <a:effectLst/>
                          <a:latin typeface="+mn-lt"/>
                        </a:rPr>
                        <a:t>MYO3A</a:t>
                      </a:r>
                      <a:endParaRPr lang="nl-NL" sz="2000" i="1" dirty="0">
                        <a:effectLst/>
                        <a:latin typeface="+mn-lt"/>
                      </a:endParaRPr>
                    </a:p>
                    <a:p>
                      <a:pPr algn="just"/>
                      <a:r>
                        <a:rPr lang="en-GB" sz="1200" i="1" dirty="0">
                          <a:effectLst/>
                          <a:latin typeface="+mn-lt"/>
                        </a:rPr>
                        <a:t>TMPRSS3</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(2)</a:t>
                      </a:r>
                      <a:endParaRPr lang="nl-NL" sz="2000">
                        <a:effectLst/>
                        <a:latin typeface="+mn-lt"/>
                      </a:endParaRPr>
                    </a:p>
                    <a:p>
                      <a:pPr algn="just"/>
                      <a:r>
                        <a:rPr lang="en-GB" sz="1200">
                          <a:effectLst/>
                          <a:latin typeface="+mn-lt"/>
                        </a:rPr>
                        <a:t>(2)</a:t>
                      </a:r>
                      <a:endParaRPr lang="nl-NL" sz="2000">
                        <a:effectLst/>
                        <a:latin typeface="+mn-lt"/>
                      </a:endParaRPr>
                    </a:p>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45607838"/>
                  </a:ext>
                </a:extLst>
              </a:tr>
              <a:tr h="473649">
                <a:tc>
                  <a:txBody>
                    <a:bodyPr/>
                    <a:lstStyle/>
                    <a:p>
                      <a:r>
                        <a:rPr lang="en-GB" sz="1200" dirty="0">
                          <a:effectLst/>
                          <a:latin typeface="+mn-lt"/>
                        </a:rPr>
                        <a:t>Minimal encouragement from home or school for deaf to use the CI</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4</a:t>
                      </a:r>
                      <a:endParaRPr lang="nl-NL" sz="2000">
                        <a:effectLst/>
                        <a:latin typeface="+mn-lt"/>
                      </a:endParaRPr>
                    </a:p>
                    <a:p>
                      <a:r>
                        <a:rPr lang="en-GB" sz="1200">
                          <a:effectLst/>
                          <a:latin typeface="+mn-lt"/>
                        </a:rPr>
                        <a:t> </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(13.3%)</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GJB2</a:t>
                      </a:r>
                      <a:endParaRPr lang="nl-NL" sz="2000" i="1" dirty="0">
                        <a:effectLst/>
                        <a:latin typeface="+mn-lt"/>
                      </a:endParaRPr>
                    </a:p>
                    <a:p>
                      <a:pPr algn="just"/>
                      <a:r>
                        <a:rPr lang="en-GB" sz="1200" i="1" dirty="0">
                          <a:effectLst/>
                          <a:latin typeface="+mn-lt"/>
                        </a:rPr>
                        <a:t>OTOF</a:t>
                      </a:r>
                      <a:endParaRPr lang="nl-NL" sz="2000" i="1" dirty="0">
                        <a:effectLst/>
                        <a:latin typeface="+mn-lt"/>
                      </a:endParaRPr>
                    </a:p>
                    <a:p>
                      <a:pPr algn="just"/>
                      <a:r>
                        <a:rPr lang="en-GB" sz="1200" i="1" dirty="0">
                          <a:effectLst/>
                          <a:latin typeface="+mn-lt"/>
                        </a:rPr>
                        <a:t>SLC26A4</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(1)</a:t>
                      </a:r>
                      <a:endParaRPr lang="nl-NL" sz="2000">
                        <a:effectLst/>
                        <a:latin typeface="+mn-lt"/>
                      </a:endParaRPr>
                    </a:p>
                    <a:p>
                      <a:pPr algn="just"/>
                      <a:r>
                        <a:rPr lang="en-GB" sz="1200">
                          <a:effectLst/>
                          <a:latin typeface="+mn-lt"/>
                        </a:rPr>
                        <a:t>(2)</a:t>
                      </a:r>
                      <a:endParaRPr lang="nl-NL" sz="2000">
                        <a:effectLst/>
                        <a:latin typeface="+mn-lt"/>
                      </a:endParaRPr>
                    </a:p>
                    <a:p>
                      <a:pPr algn="just"/>
                      <a:r>
                        <a:rPr lang="en-GB" sz="1200">
                          <a:effectLst/>
                          <a:latin typeface="+mn-lt"/>
                        </a:rPr>
                        <a:t>(1)</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714936415"/>
                  </a:ext>
                </a:extLst>
              </a:tr>
              <a:tr h="400709">
                <a:tc>
                  <a:txBody>
                    <a:bodyPr/>
                    <a:lstStyle/>
                    <a:p>
                      <a:r>
                        <a:rPr lang="en-GB" sz="1200" dirty="0">
                          <a:effectLst/>
                          <a:latin typeface="+mn-lt"/>
                        </a:rPr>
                        <a:t>Ski-slope HL with residual hearing in lower frequencies post implantation </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2 </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(6.7%)</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TMPRSS3</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(2)</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2796859094"/>
                  </a:ext>
                </a:extLst>
              </a:tr>
              <a:tr h="315766">
                <a:tc>
                  <a:txBody>
                    <a:bodyPr/>
                    <a:lstStyle/>
                    <a:p>
                      <a:r>
                        <a:rPr lang="en-GB" sz="1200">
                          <a:effectLst/>
                          <a:latin typeface="+mn-lt"/>
                        </a:rPr>
                        <a:t>Device failure </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2</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(6.7%)</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COCH</a:t>
                      </a:r>
                      <a:endParaRPr lang="nl-NL" sz="2000" i="1" dirty="0">
                        <a:effectLst/>
                        <a:latin typeface="+mn-lt"/>
                      </a:endParaRPr>
                    </a:p>
                    <a:p>
                      <a:pPr algn="just"/>
                      <a:r>
                        <a:rPr lang="en-GB" sz="1200" i="1" dirty="0">
                          <a:effectLst/>
                          <a:latin typeface="+mn-lt"/>
                        </a:rPr>
                        <a:t>SLC26A4</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(1)</a:t>
                      </a:r>
                      <a:endParaRPr lang="nl-NL" sz="2000">
                        <a:effectLst/>
                        <a:latin typeface="+mn-lt"/>
                      </a:endParaRPr>
                    </a:p>
                    <a:p>
                      <a:pPr algn="just"/>
                      <a:r>
                        <a:rPr lang="en-GB" sz="1200">
                          <a:effectLst/>
                          <a:latin typeface="+mn-lt"/>
                        </a:rPr>
                        <a:t>(1)</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1121065875"/>
                  </a:ext>
                </a:extLst>
              </a:tr>
              <a:tr h="315766">
                <a:tc>
                  <a:txBody>
                    <a:bodyPr/>
                    <a:lstStyle/>
                    <a:p>
                      <a:r>
                        <a:rPr lang="en-GB" sz="1200" dirty="0">
                          <a:effectLst/>
                          <a:latin typeface="+mn-lt"/>
                        </a:rPr>
                        <a:t>AN hypoplasia or auditory neuropathy</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r>
                        <a:rPr lang="en-GB" sz="1200">
                          <a:effectLst/>
                          <a:latin typeface="+mn-lt"/>
                        </a:rPr>
                        <a:t>2</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a:effectLst/>
                          <a:latin typeface="+mn-lt"/>
                        </a:rPr>
                        <a:t>(6.7%)</a:t>
                      </a:r>
                      <a:endParaRPr lang="nl-NL" sz="200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i="1" dirty="0">
                          <a:effectLst/>
                          <a:latin typeface="+mn-lt"/>
                        </a:rPr>
                        <a:t>CLRN1</a:t>
                      </a:r>
                      <a:endParaRPr lang="nl-NL" sz="2000" i="1" dirty="0">
                        <a:effectLst/>
                        <a:latin typeface="+mn-lt"/>
                      </a:endParaRPr>
                    </a:p>
                    <a:p>
                      <a:pPr algn="just"/>
                      <a:r>
                        <a:rPr lang="en-GB" sz="1200" i="1" dirty="0">
                          <a:effectLst/>
                          <a:latin typeface="+mn-lt"/>
                        </a:rPr>
                        <a:t>OPA1</a:t>
                      </a:r>
                      <a:endParaRPr lang="nl-NL" sz="2000" i="1" dirty="0">
                        <a:effectLst/>
                        <a:latin typeface="+mn-lt"/>
                        <a:ea typeface="Times New Roman" panose="02020603050405020304" pitchFamily="18" charset="0"/>
                        <a:cs typeface="Times New Roman" panose="02020603050405020304" pitchFamily="18" charset="0"/>
                      </a:endParaRPr>
                    </a:p>
                  </a:txBody>
                  <a:tcPr marL="63055" marR="63055" marT="0" marB="0"/>
                </a:tc>
                <a:tc>
                  <a:txBody>
                    <a:bodyPr/>
                    <a:lstStyle/>
                    <a:p>
                      <a:pPr algn="just"/>
                      <a:r>
                        <a:rPr lang="en-GB" sz="1200" dirty="0">
                          <a:effectLst/>
                          <a:latin typeface="+mn-lt"/>
                        </a:rPr>
                        <a:t>(1)</a:t>
                      </a:r>
                      <a:endParaRPr lang="nl-NL" sz="2000" dirty="0">
                        <a:effectLst/>
                        <a:latin typeface="+mn-lt"/>
                      </a:endParaRPr>
                    </a:p>
                    <a:p>
                      <a:pPr algn="just"/>
                      <a:r>
                        <a:rPr lang="en-GB" sz="1200" dirty="0">
                          <a:effectLst/>
                          <a:latin typeface="+mn-lt"/>
                        </a:rPr>
                        <a:t>(1)</a:t>
                      </a:r>
                      <a:endParaRPr lang="nl-NL" sz="2000" dirty="0">
                        <a:effectLst/>
                        <a:latin typeface="+mn-lt"/>
                        <a:ea typeface="Times New Roman" panose="02020603050405020304" pitchFamily="18" charset="0"/>
                        <a:cs typeface="Times New Roman" panose="02020603050405020304" pitchFamily="18" charset="0"/>
                      </a:endParaRPr>
                    </a:p>
                  </a:txBody>
                  <a:tcPr marL="63055" marR="63055" marT="0" marB="0"/>
                </a:tc>
                <a:extLst>
                  <a:ext uri="{0D108BD9-81ED-4DB2-BD59-A6C34878D82A}">
                    <a16:rowId xmlns:a16="http://schemas.microsoft.com/office/drawing/2014/main" val="1066570324"/>
                  </a:ext>
                </a:extLst>
              </a:tr>
            </a:tbl>
          </a:graphicData>
        </a:graphic>
      </p:graphicFrame>
    </p:spTree>
    <p:extLst>
      <p:ext uri="{BB962C8B-B14F-4D97-AF65-F5344CB8AC3E}">
        <p14:creationId xmlns:p14="http://schemas.microsoft.com/office/powerpoint/2010/main" val="144084655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4E622-2C80-FE99-D004-46DF00F8D848}"/>
              </a:ext>
            </a:extLst>
          </p:cNvPr>
          <p:cNvSpPr>
            <a:spLocks noGrp="1"/>
          </p:cNvSpPr>
          <p:nvPr>
            <p:ph type="title"/>
          </p:nvPr>
        </p:nvSpPr>
        <p:spPr>
          <a:xfrm>
            <a:off x="521999" y="857387"/>
            <a:ext cx="8100000" cy="533400"/>
          </a:xfrm>
        </p:spPr>
        <p:txBody>
          <a:bodyPr/>
          <a:lstStyle/>
          <a:p>
            <a:r>
              <a:rPr lang="nl-NL" dirty="0"/>
              <a:t>CI in </a:t>
            </a:r>
            <a:r>
              <a:rPr lang="nl-NL" i="1" dirty="0"/>
              <a:t>TMPRSS3</a:t>
            </a:r>
            <a:r>
              <a:rPr lang="nl-NL" dirty="0"/>
              <a:t>-associated HL </a:t>
            </a:r>
          </a:p>
        </p:txBody>
      </p:sp>
      <p:pic>
        <p:nvPicPr>
          <p:cNvPr id="6" name="Afbeelding 5">
            <a:extLst>
              <a:ext uri="{FF2B5EF4-FFF2-40B4-BE49-F238E27FC236}">
                <a16:creationId xmlns:a16="http://schemas.microsoft.com/office/drawing/2014/main" id="{214AC3F9-D1F7-B05F-19D9-FD1FBDB35805}"/>
              </a:ext>
            </a:extLst>
          </p:cNvPr>
          <p:cNvPicPr>
            <a:picLocks noChangeAspect="1"/>
          </p:cNvPicPr>
          <p:nvPr/>
        </p:nvPicPr>
        <p:blipFill rotWithShape="1">
          <a:blip r:embed="rId3"/>
          <a:srcRect b="20258"/>
          <a:stretch/>
        </p:blipFill>
        <p:spPr>
          <a:xfrm>
            <a:off x="309565" y="1866319"/>
            <a:ext cx="5307944" cy="3608391"/>
          </a:xfrm>
          <a:prstGeom prst="rect">
            <a:avLst/>
          </a:prstGeom>
        </p:spPr>
      </p:pic>
      <p:sp>
        <p:nvSpPr>
          <p:cNvPr id="7" name="Tekstvak 6">
            <a:extLst>
              <a:ext uri="{FF2B5EF4-FFF2-40B4-BE49-F238E27FC236}">
                <a16:creationId xmlns:a16="http://schemas.microsoft.com/office/drawing/2014/main" id="{1D9CD555-2E15-5DAB-EB05-5BA32EC5A598}"/>
              </a:ext>
            </a:extLst>
          </p:cNvPr>
          <p:cNvSpPr txBox="1"/>
          <p:nvPr/>
        </p:nvSpPr>
        <p:spPr>
          <a:xfrm>
            <a:off x="5573733" y="1933960"/>
            <a:ext cx="3314058" cy="584775"/>
          </a:xfrm>
          <a:prstGeom prst="rect">
            <a:avLst/>
          </a:prstGeom>
          <a:noFill/>
        </p:spPr>
        <p:txBody>
          <a:bodyPr wrap="square" rtlCol="0">
            <a:spAutoFit/>
          </a:bodyPr>
          <a:lstStyle/>
          <a:p>
            <a:pPr algn="r"/>
            <a:r>
              <a:rPr lang="nl-NL" sz="1600" b="1" dirty="0">
                <a:latin typeface="Aptos" panose="020B0004020202020204" pitchFamily="34" charset="0"/>
              </a:rPr>
              <a:t>Hair </a:t>
            </a:r>
            <a:r>
              <a:rPr lang="nl-NL" sz="1600" b="1" dirty="0" err="1">
                <a:latin typeface="Aptos" panose="020B0004020202020204" pitchFamily="34" charset="0"/>
              </a:rPr>
              <a:t>cell</a:t>
            </a:r>
            <a:r>
              <a:rPr lang="nl-NL" sz="1600" b="1" dirty="0">
                <a:latin typeface="Aptos" panose="020B0004020202020204" pitchFamily="34" charset="0"/>
              </a:rPr>
              <a:t> </a:t>
            </a:r>
            <a:r>
              <a:rPr lang="nl-NL" sz="1600" b="1" dirty="0" err="1">
                <a:latin typeface="Aptos" panose="020B0004020202020204" pitchFamily="34" charset="0"/>
              </a:rPr>
              <a:t>expression</a:t>
            </a:r>
            <a:r>
              <a:rPr lang="nl-NL" sz="1600" b="1" dirty="0">
                <a:latin typeface="Aptos" panose="020B0004020202020204" pitchFamily="34" charset="0"/>
              </a:rPr>
              <a:t> </a:t>
            </a:r>
            <a:r>
              <a:rPr lang="nl-NL" sz="1600" dirty="0" err="1">
                <a:latin typeface="Aptos" panose="020B0004020202020204" pitchFamily="34" charset="0"/>
              </a:rPr>
              <a:t>and</a:t>
            </a:r>
            <a:r>
              <a:rPr lang="nl-NL" sz="1600" dirty="0">
                <a:latin typeface="Aptos" panose="020B0004020202020204" pitchFamily="34" charset="0"/>
              </a:rPr>
              <a:t> </a:t>
            </a:r>
            <a:r>
              <a:rPr lang="nl-NL" sz="1600" dirty="0" err="1">
                <a:latin typeface="Aptos" panose="020B0004020202020204" pitchFamily="34" charset="0"/>
              </a:rPr>
              <a:t>not</a:t>
            </a:r>
            <a:r>
              <a:rPr lang="nl-NL" sz="1600" dirty="0">
                <a:latin typeface="Aptos" panose="020B0004020202020204" pitchFamily="34" charset="0"/>
              </a:rPr>
              <a:t> </a:t>
            </a:r>
            <a:r>
              <a:rPr lang="nl-NL" sz="1600" dirty="0" err="1">
                <a:latin typeface="Aptos" panose="020B0004020202020204" pitchFamily="34" charset="0"/>
              </a:rPr>
              <a:t>spiral</a:t>
            </a:r>
            <a:r>
              <a:rPr lang="nl-NL" sz="1600" dirty="0">
                <a:latin typeface="Aptos" panose="020B0004020202020204" pitchFamily="34" charset="0"/>
              </a:rPr>
              <a:t> ganglion neuron </a:t>
            </a:r>
            <a:r>
              <a:rPr lang="nl-NL" sz="1600" dirty="0" err="1">
                <a:latin typeface="Aptos" panose="020B0004020202020204" pitchFamily="34" charset="0"/>
              </a:rPr>
              <a:t>expression</a:t>
            </a:r>
            <a:r>
              <a:rPr lang="nl-NL" sz="1600" dirty="0">
                <a:latin typeface="Aptos" panose="020B0004020202020204" pitchFamily="34" charset="0"/>
              </a:rPr>
              <a:t>! </a:t>
            </a:r>
          </a:p>
        </p:txBody>
      </p:sp>
      <p:pic>
        <p:nvPicPr>
          <p:cNvPr id="9" name="Afbeelding 8">
            <a:extLst>
              <a:ext uri="{FF2B5EF4-FFF2-40B4-BE49-F238E27FC236}">
                <a16:creationId xmlns:a16="http://schemas.microsoft.com/office/drawing/2014/main" id="{707DCF8A-D223-C562-C293-0D6770F9DCA1}"/>
              </a:ext>
            </a:extLst>
          </p:cNvPr>
          <p:cNvPicPr>
            <a:picLocks noChangeAspect="1"/>
          </p:cNvPicPr>
          <p:nvPr/>
        </p:nvPicPr>
        <p:blipFill>
          <a:blip r:embed="rId4"/>
          <a:stretch>
            <a:fillRect/>
          </a:stretch>
        </p:blipFill>
        <p:spPr>
          <a:xfrm>
            <a:off x="5555477" y="3364246"/>
            <a:ext cx="3468841" cy="2120076"/>
          </a:xfrm>
          <a:prstGeom prst="rect">
            <a:avLst/>
          </a:prstGeom>
        </p:spPr>
      </p:pic>
      <p:sp>
        <p:nvSpPr>
          <p:cNvPr id="4" name="Tekstvak 3">
            <a:extLst>
              <a:ext uri="{FF2B5EF4-FFF2-40B4-BE49-F238E27FC236}">
                <a16:creationId xmlns:a16="http://schemas.microsoft.com/office/drawing/2014/main" id="{BC1EF707-101B-72C9-7D67-940619FCC0BB}"/>
              </a:ext>
            </a:extLst>
          </p:cNvPr>
          <p:cNvSpPr txBox="1"/>
          <p:nvPr/>
        </p:nvSpPr>
        <p:spPr>
          <a:xfrm>
            <a:off x="521999" y="5572902"/>
            <a:ext cx="6077106" cy="307777"/>
          </a:xfrm>
          <a:prstGeom prst="rect">
            <a:avLst/>
          </a:prstGeom>
          <a:solidFill>
            <a:schemeClr val="bg1"/>
          </a:solidFill>
        </p:spPr>
        <p:txBody>
          <a:bodyPr wrap="square">
            <a:spAutoFit/>
          </a:bodyPr>
          <a:lstStyle/>
          <a:p>
            <a:pPr algn="l"/>
            <a:r>
              <a:rPr lang="nl-NL" sz="700" b="1" dirty="0" err="1">
                <a:latin typeface="BlinkMacSystemFont"/>
              </a:rPr>
              <a:t>Fehrmann</a:t>
            </a:r>
            <a:r>
              <a:rPr lang="nl-NL" sz="700" b="1" dirty="0">
                <a:latin typeface="BlinkMacSystemFont"/>
              </a:rPr>
              <a:t> MLA et al. </a:t>
            </a:r>
            <a:r>
              <a:rPr lang="nl-NL" sz="700" dirty="0" err="1">
                <a:latin typeface="BlinkMacSystemFont"/>
              </a:rPr>
              <a:t>Stable</a:t>
            </a:r>
            <a:r>
              <a:rPr lang="nl-NL" sz="700" dirty="0">
                <a:latin typeface="BlinkMacSystemFont"/>
              </a:rPr>
              <a:t> long-term </a:t>
            </a:r>
            <a:r>
              <a:rPr lang="nl-NL" sz="700" dirty="0" err="1">
                <a:latin typeface="BlinkMacSystemFont"/>
              </a:rPr>
              <a:t>outcomes</a:t>
            </a:r>
            <a:r>
              <a:rPr lang="nl-NL" sz="700" dirty="0">
                <a:latin typeface="BlinkMacSystemFont"/>
              </a:rPr>
              <a:t> </a:t>
            </a:r>
            <a:r>
              <a:rPr lang="nl-NL" sz="700" dirty="0" err="1">
                <a:latin typeface="BlinkMacSystemFont"/>
              </a:rPr>
              <a:t>after</a:t>
            </a:r>
            <a:r>
              <a:rPr lang="nl-NL" sz="700" dirty="0">
                <a:latin typeface="BlinkMacSystemFont"/>
              </a:rPr>
              <a:t> </a:t>
            </a:r>
            <a:r>
              <a:rPr lang="nl-NL" sz="700" dirty="0" err="1">
                <a:latin typeface="BlinkMacSystemFont"/>
              </a:rPr>
              <a:t>cochlear</a:t>
            </a:r>
            <a:r>
              <a:rPr lang="nl-NL" sz="700" dirty="0">
                <a:latin typeface="BlinkMacSystemFont"/>
              </a:rPr>
              <a:t> </a:t>
            </a:r>
            <a:r>
              <a:rPr lang="nl-NL" sz="700" dirty="0" err="1">
                <a:latin typeface="BlinkMacSystemFont"/>
              </a:rPr>
              <a:t>implantation</a:t>
            </a:r>
            <a:r>
              <a:rPr lang="nl-NL" sz="700" dirty="0">
                <a:latin typeface="BlinkMacSystemFont"/>
              </a:rPr>
              <a:t> in subjects </a:t>
            </a:r>
            <a:r>
              <a:rPr lang="nl-NL" sz="700" dirty="0" err="1">
                <a:latin typeface="BlinkMacSystemFont"/>
              </a:rPr>
              <a:t>with</a:t>
            </a:r>
            <a:r>
              <a:rPr lang="nl-NL" sz="700" dirty="0">
                <a:latin typeface="BlinkMacSystemFont"/>
              </a:rPr>
              <a:t> TMPRSS3 </a:t>
            </a:r>
            <a:r>
              <a:rPr lang="nl-NL" sz="700" dirty="0" err="1">
                <a:latin typeface="BlinkMacSystemFont"/>
              </a:rPr>
              <a:t>associated</a:t>
            </a:r>
            <a:r>
              <a:rPr lang="nl-NL" sz="700" dirty="0">
                <a:latin typeface="BlinkMacSystemFont"/>
              </a:rPr>
              <a:t> hearing </a:t>
            </a:r>
            <a:r>
              <a:rPr lang="nl-NL" sz="700" dirty="0" err="1">
                <a:latin typeface="BlinkMacSystemFont"/>
              </a:rPr>
              <a:t>loss</a:t>
            </a:r>
            <a:r>
              <a:rPr lang="nl-NL" sz="700" dirty="0">
                <a:latin typeface="BlinkMacSystemFont"/>
              </a:rPr>
              <a:t>: a </a:t>
            </a:r>
            <a:r>
              <a:rPr lang="nl-NL" sz="700" dirty="0" err="1">
                <a:latin typeface="BlinkMacSystemFont"/>
              </a:rPr>
              <a:t>retrospective</a:t>
            </a:r>
            <a:r>
              <a:rPr lang="nl-NL" sz="700" dirty="0">
                <a:latin typeface="BlinkMacSystemFont"/>
              </a:rPr>
              <a:t> </a:t>
            </a:r>
            <a:r>
              <a:rPr lang="nl-NL" sz="700" dirty="0" err="1">
                <a:latin typeface="BlinkMacSystemFont"/>
              </a:rPr>
              <a:t>multicentre</a:t>
            </a:r>
            <a:r>
              <a:rPr lang="nl-NL" sz="700" dirty="0">
                <a:latin typeface="BlinkMacSystemFont"/>
              </a:rPr>
              <a:t> </a:t>
            </a:r>
            <a:r>
              <a:rPr lang="nl-NL" sz="700" dirty="0" err="1">
                <a:latin typeface="BlinkMacSystemFont"/>
              </a:rPr>
              <a:t>study</a:t>
            </a:r>
            <a:r>
              <a:rPr lang="nl-NL" sz="700" dirty="0">
                <a:latin typeface="BlinkMacSystemFont"/>
              </a:rPr>
              <a:t>. J </a:t>
            </a:r>
            <a:r>
              <a:rPr lang="nl-NL" sz="700" dirty="0" err="1">
                <a:latin typeface="BlinkMacSystemFont"/>
              </a:rPr>
              <a:t>Otolaryngol</a:t>
            </a:r>
            <a:r>
              <a:rPr lang="nl-NL" sz="700" dirty="0">
                <a:latin typeface="BlinkMacSystemFont"/>
              </a:rPr>
              <a:t> Head Neck </a:t>
            </a:r>
            <a:r>
              <a:rPr lang="nl-NL" sz="700" dirty="0" err="1">
                <a:latin typeface="BlinkMacSystemFont"/>
              </a:rPr>
              <a:t>Surg</a:t>
            </a:r>
            <a:r>
              <a:rPr lang="nl-NL" sz="700" dirty="0">
                <a:latin typeface="BlinkMacSystemFont"/>
              </a:rPr>
              <a:t>. 2023 Dec 15;52(1):82. </a:t>
            </a:r>
          </a:p>
        </p:txBody>
      </p:sp>
      <p:sp>
        <p:nvSpPr>
          <p:cNvPr id="5" name="Tekstvak 4">
            <a:extLst>
              <a:ext uri="{FF2B5EF4-FFF2-40B4-BE49-F238E27FC236}">
                <a16:creationId xmlns:a16="http://schemas.microsoft.com/office/drawing/2014/main" id="{3833731C-8BD7-B885-BBC6-E89F064FD62F}"/>
              </a:ext>
            </a:extLst>
          </p:cNvPr>
          <p:cNvSpPr txBox="1"/>
          <p:nvPr/>
        </p:nvSpPr>
        <p:spPr>
          <a:xfrm>
            <a:off x="5628580" y="2975311"/>
            <a:ext cx="3395738" cy="338554"/>
          </a:xfrm>
          <a:prstGeom prst="rect">
            <a:avLst/>
          </a:prstGeom>
          <a:noFill/>
        </p:spPr>
        <p:txBody>
          <a:bodyPr wrap="none" rtlCol="0">
            <a:spAutoFit/>
          </a:bodyPr>
          <a:lstStyle/>
          <a:p>
            <a:r>
              <a:rPr lang="nl-NL" sz="1600" dirty="0">
                <a:latin typeface="Aptos" panose="020B0004020202020204" pitchFamily="34" charset="0"/>
              </a:rPr>
              <a:t>Long-term FU in 27 subjects, 33 </a:t>
            </a:r>
            <a:r>
              <a:rPr lang="nl-NL" sz="1600" dirty="0" err="1">
                <a:latin typeface="Aptos" panose="020B0004020202020204" pitchFamily="34" charset="0"/>
              </a:rPr>
              <a:t>ears</a:t>
            </a:r>
            <a:endParaRPr lang="nl-NL" sz="1600" dirty="0">
              <a:latin typeface="Aptos" panose="020B0004020202020204" pitchFamily="34" charset="0"/>
            </a:endParaRPr>
          </a:p>
        </p:txBody>
      </p:sp>
    </p:spTree>
    <p:extLst>
      <p:ext uri="{BB962C8B-B14F-4D97-AF65-F5344CB8AC3E}">
        <p14:creationId xmlns:p14="http://schemas.microsoft.com/office/powerpoint/2010/main" val="4512373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FCAF-A4EE-D816-5F3C-85939521E22D}"/>
              </a:ext>
            </a:extLst>
          </p:cNvPr>
          <p:cNvSpPr>
            <a:spLocks noGrp="1"/>
          </p:cNvSpPr>
          <p:nvPr>
            <p:ph type="ctrTitle"/>
          </p:nvPr>
        </p:nvSpPr>
        <p:spPr/>
        <p:txBody>
          <a:bodyPr/>
          <a:lstStyle/>
          <a:p>
            <a:r>
              <a:rPr lang="en-US" dirty="0"/>
              <a:t>DEEL 1:</a:t>
            </a:r>
            <a:br>
              <a:rPr lang="en-US" dirty="0"/>
            </a:br>
            <a:endParaRPr lang="en-US" dirty="0"/>
          </a:p>
        </p:txBody>
      </p:sp>
      <p:sp>
        <p:nvSpPr>
          <p:cNvPr id="3" name="Subtitle 2">
            <a:extLst>
              <a:ext uri="{FF2B5EF4-FFF2-40B4-BE49-F238E27FC236}">
                <a16:creationId xmlns:a16="http://schemas.microsoft.com/office/drawing/2014/main" id="{5D13CB1F-8AA0-797E-6FF6-F2A365D180C0}"/>
              </a:ext>
            </a:extLst>
          </p:cNvPr>
          <p:cNvSpPr>
            <a:spLocks noGrp="1"/>
          </p:cNvSpPr>
          <p:nvPr>
            <p:ph type="subTitle" idx="1"/>
          </p:nvPr>
        </p:nvSpPr>
        <p:spPr/>
        <p:txBody>
          <a:bodyPr/>
          <a:lstStyle/>
          <a:p>
            <a:r>
              <a:rPr lang="en-US" dirty="0" err="1"/>
              <a:t>Therapie</a:t>
            </a:r>
            <a:r>
              <a:rPr lang="en-US" dirty="0"/>
              <a:t> </a:t>
            </a:r>
            <a:r>
              <a:rPr lang="en-US" dirty="0" err="1"/>
              <a:t>en</a:t>
            </a:r>
            <a:r>
              <a:rPr lang="en-US" dirty="0"/>
              <a:t> </a:t>
            </a:r>
            <a:r>
              <a:rPr lang="en-US" dirty="0" err="1"/>
              <a:t>enkele</a:t>
            </a:r>
            <a:r>
              <a:rPr lang="en-US" dirty="0"/>
              <a:t> </a:t>
            </a:r>
            <a:r>
              <a:rPr lang="en-US" dirty="0" err="1"/>
              <a:t>mislukkingen</a:t>
            </a:r>
            <a:endParaRPr lang="en-US" dirty="0"/>
          </a:p>
        </p:txBody>
      </p:sp>
      <p:sp>
        <p:nvSpPr>
          <p:cNvPr id="4" name="Text Placeholder 3">
            <a:extLst>
              <a:ext uri="{FF2B5EF4-FFF2-40B4-BE49-F238E27FC236}">
                <a16:creationId xmlns:a16="http://schemas.microsoft.com/office/drawing/2014/main" id="{57DAD39A-6BF1-9640-24B8-5A918E5141D6}"/>
              </a:ext>
            </a:extLst>
          </p:cNvPr>
          <p:cNvSpPr>
            <a:spLocks noGrp="1"/>
          </p:cNvSpPr>
          <p:nvPr>
            <p:ph type="body" sz="quarter" idx="10"/>
          </p:nvPr>
        </p:nvSpPr>
        <p:spPr/>
        <p:txBody>
          <a:bodyPr/>
          <a:lstStyle/>
          <a:p>
            <a:endParaRPr lang="en-US"/>
          </a:p>
        </p:txBody>
      </p:sp>
      <p:pic>
        <p:nvPicPr>
          <p:cNvPr id="5" name="Picture 2" descr="Afbeelding">
            <a:extLst>
              <a:ext uri="{FF2B5EF4-FFF2-40B4-BE49-F238E27FC236}">
                <a16:creationId xmlns:a16="http://schemas.microsoft.com/office/drawing/2014/main" id="{DF84E548-E49B-54BC-9DE8-05C7C84CAF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706" t="51082"/>
          <a:stretch>
            <a:fillRect/>
          </a:stretch>
        </p:blipFill>
        <p:spPr bwMode="auto">
          <a:xfrm>
            <a:off x="3707444" y="2492896"/>
            <a:ext cx="1728192" cy="241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72022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D4EE7-1686-4A0E-8CE0-7A900E71042B}"/>
              </a:ext>
            </a:extLst>
          </p:cNvPr>
          <p:cNvSpPr>
            <a:spLocks noGrp="1"/>
          </p:cNvSpPr>
          <p:nvPr>
            <p:ph type="title"/>
          </p:nvPr>
        </p:nvSpPr>
        <p:spPr/>
        <p:txBody>
          <a:bodyPr anchor="ctr">
            <a:normAutofit/>
          </a:bodyPr>
          <a:lstStyle/>
          <a:p>
            <a:r>
              <a:rPr lang="nl-NL" sz="3600" dirty="0" err="1"/>
              <a:t>Conclusions</a:t>
            </a:r>
            <a:endParaRPr lang="nl-NL" sz="3400" dirty="0"/>
          </a:p>
        </p:txBody>
      </p:sp>
      <p:sp>
        <p:nvSpPr>
          <p:cNvPr id="10" name="Text Placeholder 1">
            <a:extLst>
              <a:ext uri="{FF2B5EF4-FFF2-40B4-BE49-F238E27FC236}">
                <a16:creationId xmlns:a16="http://schemas.microsoft.com/office/drawing/2014/main" id="{48F13965-0709-6A5A-5E0C-D9F343BBD946}"/>
              </a:ext>
            </a:extLst>
          </p:cNvPr>
          <p:cNvSpPr>
            <a:spLocks noGrp="1"/>
          </p:cNvSpPr>
          <p:nvPr>
            <p:ph idx="1"/>
          </p:nvPr>
        </p:nvSpPr>
        <p:spPr/>
        <p:txBody>
          <a:bodyPr/>
          <a:lstStyle/>
          <a:p>
            <a:r>
              <a:rPr lang="en-GB" dirty="0"/>
              <a:t>CI in genetic hearing loss: </a:t>
            </a:r>
            <a:r>
              <a:rPr lang="en-GB" b="1" dirty="0"/>
              <a:t>excellent long-term results </a:t>
            </a:r>
            <a:r>
              <a:rPr lang="en-GB" dirty="0"/>
              <a:t>in most subjects, especially in </a:t>
            </a:r>
            <a:r>
              <a:rPr lang="en-GB" b="1" dirty="0"/>
              <a:t>early-implanted cases</a:t>
            </a:r>
            <a:r>
              <a:rPr lang="en-GB" dirty="0"/>
              <a:t>: </a:t>
            </a:r>
            <a:r>
              <a:rPr lang="en-GB" i="1" dirty="0"/>
              <a:t>important for counselling</a:t>
            </a:r>
            <a:endParaRPr lang="en-GB" dirty="0"/>
          </a:p>
          <a:p>
            <a:r>
              <a:rPr lang="en-GB" dirty="0"/>
              <a:t>Genetic defects in </a:t>
            </a:r>
            <a:r>
              <a:rPr lang="en-GB" i="1" dirty="0"/>
              <a:t>TMPRSS3</a:t>
            </a:r>
            <a:r>
              <a:rPr lang="en-GB" dirty="0"/>
              <a:t> are </a:t>
            </a:r>
            <a:r>
              <a:rPr lang="en-GB" b="1" dirty="0"/>
              <a:t>not associated </a:t>
            </a:r>
            <a:r>
              <a:rPr lang="en-GB" dirty="0"/>
              <a:t>with inferior CI performance in short- and long-term (hair cell expression)</a:t>
            </a:r>
          </a:p>
          <a:p>
            <a:r>
              <a:rPr lang="en-GB" dirty="0"/>
              <a:t>The spiral ganglion (or postsynaptic) hypothesis remains open for discussion and </a:t>
            </a:r>
            <a:r>
              <a:rPr lang="en-GB" i="1" dirty="0"/>
              <a:t>should be further studied in multi-</a:t>
            </a:r>
            <a:r>
              <a:rPr lang="en-GB" i="1" dirty="0" err="1"/>
              <a:t>center</a:t>
            </a:r>
            <a:r>
              <a:rPr lang="en-GB" i="1" dirty="0"/>
              <a:t> studies because it is rare (</a:t>
            </a:r>
            <a:r>
              <a:rPr lang="en-GB" i="1" dirty="0" err="1"/>
              <a:t>e.g</a:t>
            </a:r>
            <a:r>
              <a:rPr lang="en-GB" i="1" dirty="0"/>
              <a:t> OPA1)</a:t>
            </a:r>
          </a:p>
          <a:p>
            <a:r>
              <a:rPr lang="en-GB" dirty="0"/>
              <a:t>CI outcomes vary a lot and can be partly explained by subject-specific factors, such as </a:t>
            </a:r>
            <a:r>
              <a:rPr lang="en-GB" i="1" dirty="0"/>
              <a:t>duration of deafness </a:t>
            </a:r>
            <a:r>
              <a:rPr lang="en-GB" dirty="0"/>
              <a:t>and </a:t>
            </a:r>
            <a:r>
              <a:rPr lang="en-GB" i="1" dirty="0"/>
              <a:t>age at implantation</a:t>
            </a:r>
          </a:p>
        </p:txBody>
      </p:sp>
    </p:spTree>
    <p:extLst>
      <p:ext uri="{BB962C8B-B14F-4D97-AF65-F5344CB8AC3E}">
        <p14:creationId xmlns:p14="http://schemas.microsoft.com/office/powerpoint/2010/main" val="280006290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45999-E87E-49E9-B0C6-2BAA83D34510}"/>
              </a:ext>
            </a:extLst>
          </p:cNvPr>
          <p:cNvSpPr>
            <a:spLocks noGrp="1"/>
          </p:cNvSpPr>
          <p:nvPr>
            <p:ph type="title"/>
          </p:nvPr>
        </p:nvSpPr>
        <p:spPr/>
        <p:txBody>
          <a:bodyPr/>
          <a:lstStyle/>
          <a:p>
            <a:r>
              <a:rPr lang="nl-NL" dirty="0" err="1"/>
              <a:t>Acknowledgements</a:t>
            </a:r>
            <a:endParaRPr lang="nl-NL" dirty="0"/>
          </a:p>
        </p:txBody>
      </p:sp>
      <p:sp>
        <p:nvSpPr>
          <p:cNvPr id="3" name="Tijdelijke aanduiding voor inhoud 2">
            <a:extLst>
              <a:ext uri="{FF2B5EF4-FFF2-40B4-BE49-F238E27FC236}">
                <a16:creationId xmlns:a16="http://schemas.microsoft.com/office/drawing/2014/main" id="{D7B1EE2E-24D8-4235-BEF4-6D8D2F5F27B3}"/>
              </a:ext>
            </a:extLst>
          </p:cNvPr>
          <p:cNvSpPr>
            <a:spLocks noGrp="1"/>
          </p:cNvSpPr>
          <p:nvPr>
            <p:ph idx="1"/>
          </p:nvPr>
        </p:nvSpPr>
        <p:spPr>
          <a:xfrm>
            <a:off x="522001" y="2382628"/>
            <a:ext cx="3850495" cy="3152632"/>
          </a:xfrm>
        </p:spPr>
        <p:txBody>
          <a:bodyPr numCol="1"/>
          <a:lstStyle/>
          <a:p>
            <a:r>
              <a:rPr lang="nl-NL" dirty="0"/>
              <a:t>Mirthe Fehrmann</a:t>
            </a:r>
          </a:p>
          <a:p>
            <a:pPr marL="0" indent="0">
              <a:buNone/>
            </a:pPr>
            <a:endParaRPr lang="nl-NL" dirty="0"/>
          </a:p>
          <a:p>
            <a:pPr marL="0" indent="0">
              <a:buNone/>
            </a:pPr>
            <a:endParaRPr lang="nl-NL" dirty="0"/>
          </a:p>
          <a:p>
            <a:pPr marL="0" indent="0">
              <a:buNone/>
            </a:pPr>
            <a:endParaRPr lang="nl-NL" b="1" dirty="0"/>
          </a:p>
          <a:p>
            <a:pPr marL="0" indent="0">
              <a:buNone/>
            </a:pPr>
            <a:r>
              <a:rPr lang="nl-NL" b="1" dirty="0"/>
              <a:t>Hearing &amp; Genes</a:t>
            </a:r>
          </a:p>
          <a:p>
            <a:r>
              <a:rPr lang="nl-NL" dirty="0"/>
              <a:t>Ronald </a:t>
            </a:r>
            <a:r>
              <a:rPr lang="nl-NL" dirty="0" err="1"/>
              <a:t>Pennings</a:t>
            </a:r>
            <a:endParaRPr lang="nl-NL" dirty="0"/>
          </a:p>
          <a:p>
            <a:r>
              <a:rPr lang="nl-NL" dirty="0"/>
              <a:t>Froukje Cals</a:t>
            </a:r>
          </a:p>
          <a:p>
            <a:r>
              <a:rPr lang="nl-NL" dirty="0"/>
              <a:t>Hannie Kremer</a:t>
            </a:r>
          </a:p>
          <a:p>
            <a:r>
              <a:rPr lang="nl-NL" dirty="0"/>
              <a:t>Ilse Feenstra</a:t>
            </a:r>
          </a:p>
          <a:p>
            <a:r>
              <a:rPr lang="nl-NL" dirty="0"/>
              <a:t>DOOFNL consortium</a:t>
            </a:r>
          </a:p>
        </p:txBody>
      </p:sp>
      <p:sp>
        <p:nvSpPr>
          <p:cNvPr id="4" name="Tijdelijke aanduiding voor inhoud 2">
            <a:extLst>
              <a:ext uri="{FF2B5EF4-FFF2-40B4-BE49-F238E27FC236}">
                <a16:creationId xmlns:a16="http://schemas.microsoft.com/office/drawing/2014/main" id="{559E9CEA-2B77-4390-95BE-876808E732E1}"/>
              </a:ext>
            </a:extLst>
          </p:cNvPr>
          <p:cNvSpPr txBox="1">
            <a:spLocks/>
          </p:cNvSpPr>
          <p:nvPr/>
        </p:nvSpPr>
        <p:spPr>
          <a:xfrm>
            <a:off x="4771506" y="2382628"/>
            <a:ext cx="3850495" cy="3152632"/>
          </a:xfrm>
          <a:prstGeom prst="rect">
            <a:avLst/>
          </a:prstGeom>
        </p:spPr>
        <p:txBody>
          <a:bodyPr vert="horz" lIns="0" tIns="0" rIns="0" bIns="0" numCol="1"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dirty="0"/>
              <a:t>Marjolein Thijssen</a:t>
            </a:r>
          </a:p>
          <a:p>
            <a:pPr marL="0" indent="0">
              <a:buNone/>
            </a:pPr>
            <a:endParaRPr lang="nl-NL" dirty="0"/>
          </a:p>
          <a:p>
            <a:pPr marL="0" indent="0">
              <a:buNone/>
            </a:pPr>
            <a:endParaRPr lang="nl-NL" b="1" dirty="0"/>
          </a:p>
          <a:p>
            <a:pPr marL="0" indent="0">
              <a:buNone/>
            </a:pPr>
            <a:endParaRPr lang="nl-NL" b="1" dirty="0"/>
          </a:p>
          <a:p>
            <a:pPr marL="0" indent="0">
              <a:buNone/>
            </a:pPr>
            <a:r>
              <a:rPr lang="nl-NL" b="1" dirty="0"/>
              <a:t>Hearing &amp; </a:t>
            </a:r>
            <a:r>
              <a:rPr lang="nl-NL" b="1" dirty="0" err="1"/>
              <a:t>Implants</a:t>
            </a:r>
            <a:endParaRPr lang="nl-NL" b="1" dirty="0"/>
          </a:p>
          <a:p>
            <a:r>
              <a:rPr lang="nl-NL" dirty="0"/>
              <a:t>Emmanuel Mylanus</a:t>
            </a:r>
          </a:p>
          <a:p>
            <a:r>
              <a:rPr lang="nl-NL" dirty="0"/>
              <a:t>Wendy Huinck</a:t>
            </a:r>
          </a:p>
        </p:txBody>
      </p:sp>
      <p:pic>
        <p:nvPicPr>
          <p:cNvPr id="6" name="Afbeelding 5">
            <a:extLst>
              <a:ext uri="{FF2B5EF4-FFF2-40B4-BE49-F238E27FC236}">
                <a16:creationId xmlns:a16="http://schemas.microsoft.com/office/drawing/2014/main" id="{A594D59B-0F6B-4F93-9099-D6F118DED3E4}"/>
              </a:ext>
            </a:extLst>
          </p:cNvPr>
          <p:cNvPicPr>
            <a:picLocks noChangeAspect="1"/>
          </p:cNvPicPr>
          <p:nvPr/>
        </p:nvPicPr>
        <p:blipFill>
          <a:blip r:embed="rId3"/>
          <a:stretch>
            <a:fillRect/>
          </a:stretch>
        </p:blipFill>
        <p:spPr>
          <a:xfrm>
            <a:off x="3190177" y="2382628"/>
            <a:ext cx="1182318" cy="1339524"/>
          </a:xfrm>
          <a:prstGeom prst="rect">
            <a:avLst/>
          </a:prstGeom>
        </p:spPr>
      </p:pic>
      <p:pic>
        <p:nvPicPr>
          <p:cNvPr id="8" name="Afbeelding 7">
            <a:extLst>
              <a:ext uri="{FF2B5EF4-FFF2-40B4-BE49-F238E27FC236}">
                <a16:creationId xmlns:a16="http://schemas.microsoft.com/office/drawing/2014/main" id="{5B374043-3752-4B5C-9FC5-BD7853D84E82}"/>
              </a:ext>
            </a:extLst>
          </p:cNvPr>
          <p:cNvPicPr>
            <a:picLocks noChangeAspect="1"/>
          </p:cNvPicPr>
          <p:nvPr/>
        </p:nvPicPr>
        <p:blipFill>
          <a:blip r:embed="rId4"/>
          <a:stretch>
            <a:fillRect/>
          </a:stretch>
        </p:blipFill>
        <p:spPr>
          <a:xfrm>
            <a:off x="7590360" y="2382628"/>
            <a:ext cx="1031640" cy="1339524"/>
          </a:xfrm>
          <a:prstGeom prst="rect">
            <a:avLst/>
          </a:prstGeom>
        </p:spPr>
      </p:pic>
      <p:pic>
        <p:nvPicPr>
          <p:cNvPr id="1026" name="Picture 2" descr="diagram">
            <a:extLst>
              <a:ext uri="{FF2B5EF4-FFF2-40B4-BE49-F238E27FC236}">
                <a16:creationId xmlns:a16="http://schemas.microsoft.com/office/drawing/2014/main" id="{12E2BE6D-2880-1CAE-64A8-9D33D15028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972" t="5660" r="8008" b="49161"/>
          <a:stretch>
            <a:fillRect/>
          </a:stretch>
        </p:blipFill>
        <p:spPr bwMode="auto">
          <a:xfrm>
            <a:off x="3068457" y="2260302"/>
            <a:ext cx="1425758"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603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F513-4D7A-632F-90D0-1FDF73232F05}"/>
              </a:ext>
            </a:extLst>
          </p:cNvPr>
          <p:cNvSpPr>
            <a:spLocks noGrp="1"/>
          </p:cNvSpPr>
          <p:nvPr>
            <p:ph type="title"/>
          </p:nvPr>
        </p:nvSpPr>
        <p:spPr/>
        <p:txBody>
          <a:bodyPr/>
          <a:lstStyle/>
          <a:p>
            <a:r>
              <a:rPr lang="en-US" dirty="0" err="1"/>
              <a:t>Conclusie</a:t>
            </a:r>
            <a:r>
              <a:rPr lang="en-US" dirty="0"/>
              <a:t> overall</a:t>
            </a:r>
          </a:p>
        </p:txBody>
      </p:sp>
      <p:sp>
        <p:nvSpPr>
          <p:cNvPr id="3" name="Content Placeholder 2">
            <a:extLst>
              <a:ext uri="{FF2B5EF4-FFF2-40B4-BE49-F238E27FC236}">
                <a16:creationId xmlns:a16="http://schemas.microsoft.com/office/drawing/2014/main" id="{C6FED78A-D843-1321-0645-3E15A0958DCE}"/>
              </a:ext>
            </a:extLst>
          </p:cNvPr>
          <p:cNvSpPr>
            <a:spLocks noGrp="1"/>
          </p:cNvSpPr>
          <p:nvPr>
            <p:ph idx="1"/>
          </p:nvPr>
        </p:nvSpPr>
        <p:spPr/>
        <p:txBody>
          <a:bodyPr/>
          <a:lstStyle/>
          <a:p>
            <a:r>
              <a:rPr lang="en-US" dirty="0"/>
              <a:t>De link </a:t>
            </a:r>
            <a:r>
              <a:rPr lang="en-US" dirty="0" err="1"/>
              <a:t>tussen</a:t>
            </a:r>
            <a:r>
              <a:rPr lang="en-US" dirty="0"/>
              <a:t> </a:t>
            </a:r>
            <a:r>
              <a:rPr lang="en-US" dirty="0" err="1"/>
              <a:t>mechanisme</a:t>
            </a:r>
            <a:r>
              <a:rPr lang="en-US" dirty="0"/>
              <a:t> </a:t>
            </a:r>
            <a:r>
              <a:rPr lang="en-US" dirty="0" err="1"/>
              <a:t>en</a:t>
            </a:r>
            <a:r>
              <a:rPr lang="en-US" dirty="0"/>
              <a:t> </a:t>
            </a:r>
            <a:r>
              <a:rPr lang="en-US" dirty="0" err="1"/>
              <a:t>uitkomstmaten</a:t>
            </a:r>
            <a:r>
              <a:rPr lang="en-US" dirty="0"/>
              <a:t> </a:t>
            </a:r>
            <a:r>
              <a:rPr lang="en-US" dirty="0" err="1"/>
              <a:t>bij</a:t>
            </a:r>
            <a:r>
              <a:rPr lang="en-US" dirty="0"/>
              <a:t> </a:t>
            </a:r>
            <a:r>
              <a:rPr lang="en-US" dirty="0" err="1"/>
              <a:t>gehoorverlies</a:t>
            </a:r>
            <a:r>
              <a:rPr lang="en-US" dirty="0"/>
              <a:t> is </a:t>
            </a:r>
            <a:r>
              <a:rPr lang="en-US" dirty="0" err="1"/>
              <a:t>essentieel</a:t>
            </a:r>
            <a:endParaRPr lang="en-US" dirty="0"/>
          </a:p>
          <a:p>
            <a:r>
              <a:rPr lang="en-US" dirty="0" err="1"/>
              <a:t>Natuurlijk</a:t>
            </a:r>
            <a:r>
              <a:rPr lang="en-US" dirty="0"/>
              <a:t> </a:t>
            </a:r>
            <a:r>
              <a:rPr lang="en-US" dirty="0" err="1"/>
              <a:t>beloop</a:t>
            </a:r>
            <a:r>
              <a:rPr lang="en-US" dirty="0"/>
              <a:t> </a:t>
            </a:r>
            <a:r>
              <a:rPr lang="en-US" dirty="0" err="1"/>
              <a:t>en</a:t>
            </a:r>
            <a:r>
              <a:rPr lang="en-US" dirty="0"/>
              <a:t> </a:t>
            </a:r>
            <a:r>
              <a:rPr lang="en-US" dirty="0" err="1"/>
              <a:t>bredere</a:t>
            </a:r>
            <a:r>
              <a:rPr lang="en-US" dirty="0"/>
              <a:t> </a:t>
            </a:r>
            <a:r>
              <a:rPr lang="en-US" dirty="0" err="1"/>
              <a:t>fenotype</a:t>
            </a:r>
            <a:r>
              <a:rPr lang="en-US" dirty="0"/>
              <a:t> van </a:t>
            </a:r>
            <a:r>
              <a:rPr lang="en-US" dirty="0" err="1"/>
              <a:t>gehoorverlies</a:t>
            </a:r>
            <a:r>
              <a:rPr lang="en-US" dirty="0"/>
              <a:t> is </a:t>
            </a:r>
            <a:r>
              <a:rPr lang="en-US" dirty="0" err="1"/>
              <a:t>nodig</a:t>
            </a:r>
            <a:endParaRPr lang="en-US" dirty="0"/>
          </a:p>
          <a:p>
            <a:r>
              <a:rPr lang="en-US" dirty="0"/>
              <a:t>Er </a:t>
            </a:r>
            <a:r>
              <a:rPr lang="en-US" dirty="0" err="1"/>
              <a:t>zijn</a:t>
            </a:r>
            <a:r>
              <a:rPr lang="en-US" dirty="0"/>
              <a:t> de </a:t>
            </a:r>
            <a:r>
              <a:rPr lang="en-US" dirty="0" err="1"/>
              <a:t>nodige</a:t>
            </a:r>
            <a:r>
              <a:rPr lang="en-US" dirty="0"/>
              <a:t> fails </a:t>
            </a:r>
            <a:r>
              <a:rPr lang="en-US" dirty="0" err="1"/>
              <a:t>geweest</a:t>
            </a:r>
            <a:r>
              <a:rPr lang="en-US" dirty="0"/>
              <a:t> in </a:t>
            </a:r>
            <a:r>
              <a:rPr lang="en-US" dirty="0" err="1"/>
              <a:t>therapie</a:t>
            </a:r>
            <a:endParaRPr lang="en-US" dirty="0"/>
          </a:p>
          <a:p>
            <a:r>
              <a:rPr lang="en-US" dirty="0" err="1"/>
              <a:t>Gentherapie</a:t>
            </a:r>
            <a:r>
              <a:rPr lang="en-US" dirty="0"/>
              <a:t> </a:t>
            </a:r>
            <a:r>
              <a:rPr lang="en-US" dirty="0" err="1"/>
              <a:t>bij</a:t>
            </a:r>
            <a:r>
              <a:rPr lang="en-US" dirty="0"/>
              <a:t> OTOF-mediated HL </a:t>
            </a:r>
            <a:r>
              <a:rPr lang="en-US" dirty="0" err="1"/>
              <a:t>lijkt</a:t>
            </a:r>
            <a:r>
              <a:rPr lang="en-US" dirty="0"/>
              <a:t> </a:t>
            </a:r>
            <a:r>
              <a:rPr lang="en-US" dirty="0" err="1"/>
              <a:t>successvol</a:t>
            </a:r>
            <a:r>
              <a:rPr lang="en-US" dirty="0"/>
              <a:t>!</a:t>
            </a:r>
          </a:p>
          <a:p>
            <a:r>
              <a:rPr lang="en-US" dirty="0" err="1"/>
              <a:t>Niet</a:t>
            </a:r>
            <a:r>
              <a:rPr lang="en-US" dirty="0"/>
              <a:t> alle </a:t>
            </a:r>
            <a:r>
              <a:rPr lang="en-US" dirty="0" err="1"/>
              <a:t>vormen</a:t>
            </a:r>
            <a:r>
              <a:rPr lang="en-US" dirty="0"/>
              <a:t> </a:t>
            </a:r>
            <a:r>
              <a:rPr lang="en-US" dirty="0" err="1"/>
              <a:t>zijn</a:t>
            </a:r>
            <a:r>
              <a:rPr lang="en-US" dirty="0"/>
              <a:t> </a:t>
            </a:r>
            <a:r>
              <a:rPr lang="en-US" dirty="0" err="1"/>
              <a:t>goede</a:t>
            </a:r>
            <a:r>
              <a:rPr lang="en-US" dirty="0"/>
              <a:t> </a:t>
            </a:r>
            <a:r>
              <a:rPr lang="en-US" dirty="0" err="1"/>
              <a:t>kandidaten</a:t>
            </a:r>
            <a:r>
              <a:rPr lang="en-US" dirty="0"/>
              <a:t> </a:t>
            </a:r>
            <a:r>
              <a:rPr lang="en-US" dirty="0" err="1"/>
              <a:t>voor</a:t>
            </a:r>
            <a:r>
              <a:rPr lang="en-US" dirty="0"/>
              <a:t> </a:t>
            </a:r>
            <a:r>
              <a:rPr lang="en-US" dirty="0" err="1"/>
              <a:t>therapie</a:t>
            </a:r>
            <a:endParaRPr lang="en-US" dirty="0"/>
          </a:p>
          <a:p>
            <a:r>
              <a:rPr lang="en-US" dirty="0"/>
              <a:t>CI </a:t>
            </a:r>
            <a:r>
              <a:rPr lang="en-US" dirty="0" err="1"/>
              <a:t>blijft</a:t>
            </a:r>
            <a:r>
              <a:rPr lang="en-US" dirty="0"/>
              <a:t> </a:t>
            </a:r>
            <a:r>
              <a:rPr lang="en-US" dirty="0" err="1"/>
              <a:t>voor</a:t>
            </a:r>
            <a:r>
              <a:rPr lang="en-US" dirty="0"/>
              <a:t> </a:t>
            </a:r>
            <a:r>
              <a:rPr lang="en-US" dirty="0" err="1"/>
              <a:t>ernstige</a:t>
            </a:r>
            <a:r>
              <a:rPr lang="en-US" dirty="0"/>
              <a:t> </a:t>
            </a:r>
            <a:r>
              <a:rPr lang="en-US" dirty="0" err="1"/>
              <a:t>vormen</a:t>
            </a:r>
            <a:r>
              <a:rPr lang="en-US" dirty="0"/>
              <a:t> van (</a:t>
            </a:r>
            <a:r>
              <a:rPr lang="en-US" dirty="0" err="1"/>
              <a:t>erfelijk</a:t>
            </a:r>
            <a:r>
              <a:rPr lang="en-US" dirty="0"/>
              <a:t>) </a:t>
            </a:r>
            <a:r>
              <a:rPr lang="en-US" dirty="0" err="1"/>
              <a:t>gehoorverlies</a:t>
            </a:r>
            <a:r>
              <a:rPr lang="en-US" dirty="0"/>
              <a:t> </a:t>
            </a:r>
            <a:r>
              <a:rPr lang="en-US" dirty="0" err="1"/>
              <a:t>nog</a:t>
            </a:r>
            <a:r>
              <a:rPr lang="en-US" dirty="0"/>
              <a:t> </a:t>
            </a:r>
            <a:r>
              <a:rPr lang="en-US" dirty="0" err="1"/>
              <a:t>optimale</a:t>
            </a:r>
            <a:r>
              <a:rPr lang="en-US" dirty="0"/>
              <a:t> </a:t>
            </a:r>
            <a:r>
              <a:rPr lang="en-US" dirty="0" err="1"/>
              <a:t>zorg</a:t>
            </a:r>
            <a:endParaRPr lang="en-US" dirty="0"/>
          </a:p>
          <a:p>
            <a:endParaRPr lang="en-US" dirty="0"/>
          </a:p>
          <a:p>
            <a:r>
              <a:rPr lang="en-US" dirty="0" err="1"/>
              <a:t>Wanneer</a:t>
            </a:r>
            <a:r>
              <a:rPr lang="en-US" dirty="0"/>
              <a:t> </a:t>
            </a:r>
            <a:r>
              <a:rPr lang="en-US" dirty="0" err="1"/>
              <a:t>te</a:t>
            </a:r>
            <a:r>
              <a:rPr lang="en-US" dirty="0"/>
              <a:t> </a:t>
            </a:r>
            <a:r>
              <a:rPr lang="en-US" dirty="0" err="1"/>
              <a:t>verwijzen</a:t>
            </a:r>
            <a:r>
              <a:rPr lang="en-US" dirty="0"/>
              <a:t>?</a:t>
            </a:r>
          </a:p>
          <a:p>
            <a:r>
              <a:rPr lang="en-US" dirty="0"/>
              <a:t>Blik op de </a:t>
            </a:r>
            <a:r>
              <a:rPr lang="en-US" dirty="0" err="1"/>
              <a:t>toekomst</a:t>
            </a:r>
            <a:endParaRPr lang="en-US" dirty="0"/>
          </a:p>
          <a:p>
            <a:endParaRPr lang="en-US" dirty="0"/>
          </a:p>
        </p:txBody>
      </p:sp>
      <p:sp>
        <p:nvSpPr>
          <p:cNvPr id="4" name="Footer Placeholder 3">
            <a:extLst>
              <a:ext uri="{FF2B5EF4-FFF2-40B4-BE49-F238E27FC236}">
                <a16:creationId xmlns:a16="http://schemas.microsoft.com/office/drawing/2014/main" id="{78217063-C295-0FD9-058F-06356D5C14D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52</a:t>
            </a:fld>
            <a:endParaRPr lang="nl-NL"/>
          </a:p>
        </p:txBody>
      </p:sp>
    </p:spTree>
    <p:extLst>
      <p:ext uri="{BB962C8B-B14F-4D97-AF65-F5344CB8AC3E}">
        <p14:creationId xmlns:p14="http://schemas.microsoft.com/office/powerpoint/2010/main" val="295378831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CA5A-98C4-9DD8-E20B-4B9E72C5BB16}"/>
              </a:ext>
            </a:extLst>
          </p:cNvPr>
          <p:cNvSpPr>
            <a:spLocks noGrp="1"/>
          </p:cNvSpPr>
          <p:nvPr>
            <p:ph type="title"/>
          </p:nvPr>
        </p:nvSpPr>
        <p:spPr>
          <a:xfrm>
            <a:off x="537501" y="1245210"/>
            <a:ext cx="8099425" cy="533400"/>
          </a:xfrm>
        </p:spPr>
        <p:txBody>
          <a:bodyPr/>
          <a:lstStyle/>
          <a:p>
            <a:r>
              <a:rPr lang="en-US" dirty="0" err="1"/>
              <a:t>Samenvattende</a:t>
            </a:r>
            <a:r>
              <a:rPr lang="en-US" dirty="0"/>
              <a:t> </a:t>
            </a:r>
            <a:r>
              <a:rPr lang="en-US" dirty="0" err="1"/>
              <a:t>boodschap</a:t>
            </a:r>
            <a:r>
              <a:rPr lang="en-US" dirty="0"/>
              <a:t> </a:t>
            </a:r>
            <a:r>
              <a:rPr lang="en-US" dirty="0" err="1"/>
              <a:t>drieluikpresentatie</a:t>
            </a:r>
            <a:r>
              <a:rPr lang="en-US" dirty="0"/>
              <a:t> </a:t>
            </a:r>
            <a:r>
              <a:rPr lang="en-US" dirty="0" err="1"/>
              <a:t>KKau</a:t>
            </a:r>
            <a:r>
              <a:rPr lang="en-US" dirty="0"/>
              <a:t> 2025</a:t>
            </a:r>
            <a:br>
              <a:rPr lang="en-US" dirty="0"/>
            </a:br>
            <a:endParaRPr lang="en-US" dirty="0"/>
          </a:p>
        </p:txBody>
      </p:sp>
      <p:sp>
        <p:nvSpPr>
          <p:cNvPr id="3" name="Content Placeholder 2">
            <a:extLst>
              <a:ext uri="{FF2B5EF4-FFF2-40B4-BE49-F238E27FC236}">
                <a16:creationId xmlns:a16="http://schemas.microsoft.com/office/drawing/2014/main" id="{58ECF037-35C0-528C-2763-D7DEDB8E4AD2}"/>
              </a:ext>
            </a:extLst>
          </p:cNvPr>
          <p:cNvSpPr>
            <a:spLocks noGrp="1"/>
          </p:cNvSpPr>
          <p:nvPr>
            <p:ph idx="1"/>
          </p:nvPr>
        </p:nvSpPr>
        <p:spPr>
          <a:xfrm>
            <a:off x="522289" y="2204863"/>
            <a:ext cx="5417864" cy="3735561"/>
          </a:xfrm>
        </p:spPr>
        <p:txBody>
          <a:bodyPr/>
          <a:lstStyle/>
          <a:p>
            <a:pPr marL="0" indent="0">
              <a:buNone/>
            </a:pPr>
            <a:r>
              <a:rPr lang="en-US" b="1" dirty="0"/>
              <a:t>🎯 </a:t>
            </a:r>
          </a:p>
          <a:p>
            <a:pPr marL="0" indent="0">
              <a:buNone/>
            </a:pPr>
            <a:r>
              <a:rPr lang="en-US" b="1" dirty="0"/>
              <a:t>Doel &amp; </a:t>
            </a:r>
            <a:r>
              <a:rPr lang="en-US" b="1" dirty="0" err="1"/>
              <a:t>urgentie</a:t>
            </a:r>
            <a:endParaRPr lang="en-US" b="1" dirty="0"/>
          </a:p>
          <a:p>
            <a:r>
              <a:rPr lang="en-US" dirty="0" err="1"/>
              <a:t>Gehoorverlies</a:t>
            </a:r>
            <a:r>
              <a:rPr lang="en-US" dirty="0"/>
              <a:t> is de </a:t>
            </a:r>
            <a:r>
              <a:rPr lang="en-US" dirty="0" err="1"/>
              <a:t>meest</a:t>
            </a:r>
            <a:r>
              <a:rPr lang="en-US" dirty="0"/>
              <a:t> </a:t>
            </a:r>
            <a:r>
              <a:rPr lang="en-US" dirty="0" err="1"/>
              <a:t>voorkomende</a:t>
            </a:r>
            <a:r>
              <a:rPr lang="en-US" dirty="0"/>
              <a:t> </a:t>
            </a:r>
            <a:r>
              <a:rPr lang="en-US" dirty="0" err="1"/>
              <a:t>aangeboren</a:t>
            </a:r>
            <a:r>
              <a:rPr lang="en-US" dirty="0"/>
              <a:t> </a:t>
            </a:r>
            <a:r>
              <a:rPr lang="en-US" dirty="0" err="1"/>
              <a:t>afwijking</a:t>
            </a:r>
            <a:r>
              <a:rPr lang="en-US" dirty="0"/>
              <a:t> (1–3/1000 </a:t>
            </a:r>
            <a:r>
              <a:rPr lang="en-US" dirty="0" err="1"/>
              <a:t>pasgeborenen</a:t>
            </a:r>
            <a:r>
              <a:rPr lang="en-US" dirty="0"/>
              <a:t>; 2–4% op NICU).</a:t>
            </a:r>
          </a:p>
          <a:p>
            <a:r>
              <a:rPr lang="en-US" dirty="0"/>
              <a:t>Een </a:t>
            </a:r>
            <a:r>
              <a:rPr lang="en-US" dirty="0" err="1"/>
              <a:t>aanzienlijk</a:t>
            </a:r>
            <a:r>
              <a:rPr lang="en-US" dirty="0"/>
              <a:t> </a:t>
            </a:r>
            <a:r>
              <a:rPr lang="en-US" dirty="0" err="1"/>
              <a:t>deel</a:t>
            </a:r>
            <a:r>
              <a:rPr lang="en-US" dirty="0"/>
              <a:t> is </a:t>
            </a:r>
            <a:r>
              <a:rPr lang="en-US" dirty="0" err="1"/>
              <a:t>genetisch</a:t>
            </a:r>
            <a:r>
              <a:rPr lang="en-US" dirty="0"/>
              <a:t>, met &gt;40% </a:t>
            </a:r>
            <a:r>
              <a:rPr lang="en-US" dirty="0" err="1"/>
              <a:t>diagnostisch</a:t>
            </a:r>
            <a:r>
              <a:rPr lang="en-US" dirty="0"/>
              <a:t> </a:t>
            </a:r>
            <a:r>
              <a:rPr lang="en-US" dirty="0" err="1"/>
              <a:t>rendement</a:t>
            </a:r>
            <a:r>
              <a:rPr lang="en-US" dirty="0"/>
              <a:t> </a:t>
            </a:r>
            <a:r>
              <a:rPr lang="en-US" dirty="0" err="1"/>
              <a:t>bij</a:t>
            </a:r>
            <a:r>
              <a:rPr lang="en-US" dirty="0"/>
              <a:t> WES, </a:t>
            </a:r>
            <a:r>
              <a:rPr lang="en-US" dirty="0" err="1"/>
              <a:t>vooral</a:t>
            </a:r>
            <a:r>
              <a:rPr lang="en-US" dirty="0"/>
              <a:t> </a:t>
            </a:r>
            <a:r>
              <a:rPr lang="en-US" dirty="0" err="1"/>
              <a:t>bij</a:t>
            </a:r>
            <a:r>
              <a:rPr lang="en-US" dirty="0"/>
              <a:t> </a:t>
            </a:r>
            <a:r>
              <a:rPr lang="en-US" dirty="0" err="1"/>
              <a:t>bilaterale</a:t>
            </a:r>
            <a:r>
              <a:rPr lang="en-US" dirty="0"/>
              <a:t> SNHL &lt;50 </a:t>
            </a:r>
            <a:r>
              <a:rPr lang="en-US" dirty="0" err="1"/>
              <a:t>jaar</a:t>
            </a:r>
            <a:r>
              <a:rPr lang="en-US" dirty="0"/>
              <a:t>.</a:t>
            </a:r>
          </a:p>
          <a:p>
            <a:r>
              <a:rPr lang="en-US" dirty="0" err="1"/>
              <a:t>Vroege</a:t>
            </a:r>
            <a:r>
              <a:rPr lang="en-US" dirty="0"/>
              <a:t> diagnose (</a:t>
            </a:r>
            <a:r>
              <a:rPr lang="en-US" dirty="0" err="1"/>
              <a:t>inclusief</a:t>
            </a:r>
            <a:r>
              <a:rPr lang="en-US" dirty="0"/>
              <a:t> </a:t>
            </a:r>
            <a:r>
              <a:rPr lang="en-US" dirty="0" err="1"/>
              <a:t>genetische</a:t>
            </a:r>
            <a:r>
              <a:rPr lang="en-US" dirty="0"/>
              <a:t>) </a:t>
            </a:r>
            <a:r>
              <a:rPr lang="en-US" dirty="0" err="1"/>
              <a:t>biedt</a:t>
            </a:r>
            <a:r>
              <a:rPr lang="en-US" dirty="0"/>
              <a:t> </a:t>
            </a:r>
            <a:r>
              <a:rPr lang="en-US" dirty="0" err="1"/>
              <a:t>mogelijkheden</a:t>
            </a:r>
            <a:r>
              <a:rPr lang="en-US" dirty="0"/>
              <a:t> </a:t>
            </a:r>
            <a:r>
              <a:rPr lang="en-US" dirty="0" err="1"/>
              <a:t>voor</a:t>
            </a:r>
            <a:r>
              <a:rPr lang="en-US" dirty="0"/>
              <a:t> </a:t>
            </a:r>
            <a:r>
              <a:rPr lang="en-US" dirty="0" err="1"/>
              <a:t>tijdige</a:t>
            </a:r>
            <a:r>
              <a:rPr lang="en-US" dirty="0"/>
              <a:t> </a:t>
            </a:r>
            <a:r>
              <a:rPr lang="en-US" dirty="0" err="1"/>
              <a:t>interventie</a:t>
            </a:r>
            <a:r>
              <a:rPr lang="en-US" dirty="0"/>
              <a:t>, prognose </a:t>
            </a:r>
            <a:r>
              <a:rPr lang="en-US" dirty="0" err="1"/>
              <a:t>en</a:t>
            </a:r>
            <a:r>
              <a:rPr lang="en-US" dirty="0"/>
              <a:t> </a:t>
            </a:r>
            <a:r>
              <a:rPr lang="en-US" dirty="0" err="1"/>
              <a:t>familieadvies</a:t>
            </a:r>
            <a:r>
              <a:rPr lang="en-US" dirty="0"/>
              <a:t>.</a:t>
            </a:r>
          </a:p>
          <a:p>
            <a:r>
              <a:rPr lang="en-US" dirty="0"/>
              <a:t>NGS </a:t>
            </a:r>
            <a:r>
              <a:rPr lang="en-US" dirty="0" err="1"/>
              <a:t>pikt</a:t>
            </a:r>
            <a:r>
              <a:rPr lang="en-US" dirty="0"/>
              <a:t> </a:t>
            </a:r>
            <a:r>
              <a:rPr lang="en-US" dirty="0" err="1"/>
              <a:t>niet</a:t>
            </a:r>
            <a:r>
              <a:rPr lang="en-US" dirty="0"/>
              <a:t> alle early-onset </a:t>
            </a:r>
            <a:r>
              <a:rPr lang="en-US" dirty="0" err="1"/>
              <a:t>gehoorverliezen</a:t>
            </a:r>
            <a:r>
              <a:rPr lang="en-US" dirty="0"/>
              <a:t> op</a:t>
            </a:r>
          </a:p>
          <a:p>
            <a:endParaRPr lang="en-US" dirty="0"/>
          </a:p>
        </p:txBody>
      </p:sp>
      <p:sp>
        <p:nvSpPr>
          <p:cNvPr id="4" name="Footer Placeholder 3">
            <a:extLst>
              <a:ext uri="{FF2B5EF4-FFF2-40B4-BE49-F238E27FC236}">
                <a16:creationId xmlns:a16="http://schemas.microsoft.com/office/drawing/2014/main" id="{C6C154D6-6563-D5CA-D0EB-6216087DEE81}"/>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53</a:t>
            </a:fld>
            <a:endParaRPr lang="nl-NL"/>
          </a:p>
        </p:txBody>
      </p:sp>
      <p:pic>
        <p:nvPicPr>
          <p:cNvPr id="1026" name="Picture 2" descr="224.400+ Target Stockillustraties, royalty-free vector illustraties en  clipart - iStock | Goal, Focus, Doel">
            <a:extLst>
              <a:ext uri="{FF2B5EF4-FFF2-40B4-BE49-F238E27FC236}">
                <a16:creationId xmlns:a16="http://schemas.microsoft.com/office/drawing/2014/main" id="{98E53CF9-522D-F255-3437-A82A01DD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3068960"/>
            <a:ext cx="2281436" cy="228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4934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7647-7F58-5174-0491-58843523B6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C67C25-FA74-57D3-4824-64CEF088D6C0}"/>
              </a:ext>
            </a:extLst>
          </p:cNvPr>
          <p:cNvSpPr>
            <a:spLocks noGrp="1"/>
          </p:cNvSpPr>
          <p:nvPr>
            <p:ph idx="1"/>
          </p:nvPr>
        </p:nvSpPr>
        <p:spPr>
          <a:xfrm>
            <a:off x="522289" y="1814513"/>
            <a:ext cx="5489872" cy="4125912"/>
          </a:xfrm>
        </p:spPr>
        <p:txBody>
          <a:bodyPr/>
          <a:lstStyle/>
          <a:p>
            <a:pPr marL="0" indent="0">
              <a:buNone/>
            </a:pPr>
            <a:r>
              <a:rPr lang="en-US" b="1" dirty="0"/>
              <a:t>🧬 </a:t>
            </a:r>
          </a:p>
          <a:p>
            <a:pPr marL="0" indent="0">
              <a:buNone/>
            </a:pPr>
            <a:r>
              <a:rPr lang="en-US" b="1" dirty="0" err="1"/>
              <a:t>Otogenetica</a:t>
            </a:r>
            <a:r>
              <a:rPr lang="en-US" b="1" dirty="0"/>
              <a:t>: </a:t>
            </a:r>
            <a:r>
              <a:rPr lang="en-US" b="1" dirty="0" err="1"/>
              <a:t>diagnostiek</a:t>
            </a:r>
            <a:r>
              <a:rPr lang="en-US" b="1" dirty="0"/>
              <a:t> </a:t>
            </a:r>
            <a:r>
              <a:rPr lang="en-US" b="1" dirty="0" err="1"/>
              <a:t>en</a:t>
            </a:r>
            <a:r>
              <a:rPr lang="en-US" b="1" dirty="0"/>
              <a:t> counseling</a:t>
            </a:r>
          </a:p>
          <a:p>
            <a:r>
              <a:rPr lang="en-US" dirty="0"/>
              <a:t>Van single-gene </a:t>
            </a:r>
            <a:r>
              <a:rPr lang="en-US" dirty="0" err="1"/>
              <a:t>naar</a:t>
            </a:r>
            <a:r>
              <a:rPr lang="en-US" dirty="0"/>
              <a:t> </a:t>
            </a:r>
            <a:r>
              <a:rPr lang="en-US" dirty="0" err="1"/>
              <a:t>exoom</a:t>
            </a:r>
            <a:r>
              <a:rPr lang="en-US" dirty="0"/>
              <a:t>-panels: </a:t>
            </a:r>
            <a:r>
              <a:rPr lang="en-US" dirty="0" err="1"/>
              <a:t>evolutie</a:t>
            </a:r>
            <a:r>
              <a:rPr lang="en-US" dirty="0"/>
              <a:t> in </a:t>
            </a:r>
            <a:r>
              <a:rPr lang="en-US" dirty="0" err="1"/>
              <a:t>genetisch</a:t>
            </a:r>
            <a:r>
              <a:rPr lang="en-US" dirty="0"/>
              <a:t> </a:t>
            </a:r>
            <a:r>
              <a:rPr lang="en-US" dirty="0" err="1"/>
              <a:t>testen</a:t>
            </a:r>
            <a:r>
              <a:rPr lang="en-US" dirty="0"/>
              <a:t>.</a:t>
            </a:r>
          </a:p>
          <a:p>
            <a:r>
              <a:rPr lang="en-US" dirty="0" err="1"/>
              <a:t>Belang</a:t>
            </a:r>
            <a:r>
              <a:rPr lang="en-US" dirty="0"/>
              <a:t> van </a:t>
            </a:r>
            <a:r>
              <a:rPr lang="en-US" dirty="0" err="1"/>
              <a:t>multidisciplinaire</a:t>
            </a:r>
            <a:r>
              <a:rPr lang="en-US" dirty="0"/>
              <a:t> counseling </a:t>
            </a:r>
            <a:r>
              <a:rPr lang="en-US" dirty="0" err="1"/>
              <a:t>bij</a:t>
            </a:r>
            <a:r>
              <a:rPr lang="en-US" dirty="0"/>
              <a:t> </a:t>
            </a:r>
            <a:r>
              <a:rPr lang="en-US" dirty="0" err="1"/>
              <a:t>genetisch</a:t>
            </a:r>
            <a:r>
              <a:rPr lang="en-US" dirty="0"/>
              <a:t> </a:t>
            </a:r>
            <a:r>
              <a:rPr lang="en-US" dirty="0" err="1"/>
              <a:t>gehoorverlies</a:t>
            </a:r>
            <a:r>
              <a:rPr lang="en-US" dirty="0"/>
              <a:t>.</a:t>
            </a:r>
          </a:p>
          <a:p>
            <a:r>
              <a:rPr lang="en-US" dirty="0" err="1"/>
              <a:t>Veelvoorkomende</a:t>
            </a:r>
            <a:r>
              <a:rPr lang="en-US" dirty="0"/>
              <a:t> </a:t>
            </a:r>
            <a:r>
              <a:rPr lang="en-US" dirty="0" err="1"/>
              <a:t>genen</a:t>
            </a:r>
            <a:r>
              <a:rPr lang="en-US" dirty="0"/>
              <a:t> in NL:</a:t>
            </a:r>
          </a:p>
          <a:p>
            <a:pPr lvl="1"/>
            <a:r>
              <a:rPr lang="en-US" b="1" dirty="0"/>
              <a:t>GJB2</a:t>
            </a:r>
            <a:r>
              <a:rPr lang="en-US" dirty="0"/>
              <a:t> (DFNB1)</a:t>
            </a:r>
          </a:p>
          <a:p>
            <a:pPr lvl="1"/>
            <a:r>
              <a:rPr lang="en-US" b="1" dirty="0"/>
              <a:t>COCH</a:t>
            </a:r>
            <a:r>
              <a:rPr lang="en-US" dirty="0"/>
              <a:t> (DFNA9)</a:t>
            </a:r>
          </a:p>
          <a:p>
            <a:pPr lvl="1"/>
            <a:r>
              <a:rPr lang="en-US" b="1" dirty="0"/>
              <a:t>RIPOR2</a:t>
            </a:r>
            <a:r>
              <a:rPr lang="en-US" dirty="0"/>
              <a:t> (DFNA21; &gt;13.000 </a:t>
            </a:r>
            <a:r>
              <a:rPr lang="en-US" dirty="0" err="1"/>
              <a:t>dragers</a:t>
            </a:r>
            <a:r>
              <a:rPr lang="en-US" dirty="0"/>
              <a:t> in NL)</a:t>
            </a:r>
          </a:p>
          <a:p>
            <a:r>
              <a:rPr lang="en-US" b="1" dirty="0"/>
              <a:t>OTOF</a:t>
            </a:r>
            <a:r>
              <a:rPr lang="en-US" dirty="0"/>
              <a:t> (DFNB9; </a:t>
            </a:r>
            <a:r>
              <a:rPr lang="en-US" dirty="0" err="1"/>
              <a:t>zeldzaam</a:t>
            </a:r>
            <a:r>
              <a:rPr lang="en-US" dirty="0"/>
              <a:t>, maar relevant </a:t>
            </a:r>
            <a:r>
              <a:rPr lang="en-US" dirty="0" err="1"/>
              <a:t>voor</a:t>
            </a:r>
            <a:r>
              <a:rPr lang="en-US" dirty="0"/>
              <a:t> </a:t>
            </a:r>
            <a:r>
              <a:rPr lang="en-US" dirty="0" err="1"/>
              <a:t>therapie</a:t>
            </a:r>
            <a:r>
              <a:rPr lang="en-US" dirty="0"/>
              <a:t>)</a:t>
            </a:r>
          </a:p>
          <a:p>
            <a:endParaRPr lang="en-US" dirty="0"/>
          </a:p>
        </p:txBody>
      </p:sp>
      <p:sp>
        <p:nvSpPr>
          <p:cNvPr id="4" name="Footer Placeholder 3">
            <a:extLst>
              <a:ext uri="{FF2B5EF4-FFF2-40B4-BE49-F238E27FC236}">
                <a16:creationId xmlns:a16="http://schemas.microsoft.com/office/drawing/2014/main" id="{EAC02089-90DE-0B17-15EC-1B1CE9C5E69C}"/>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54</a:t>
            </a:fld>
            <a:endParaRPr lang="nl-NL"/>
          </a:p>
        </p:txBody>
      </p:sp>
      <p:pic>
        <p:nvPicPr>
          <p:cNvPr id="2050" name="Picture 2" descr="How is DNA involved in MND? - MND Research Blog">
            <a:extLst>
              <a:ext uri="{FF2B5EF4-FFF2-40B4-BE49-F238E27FC236}">
                <a16:creationId xmlns:a16="http://schemas.microsoft.com/office/drawing/2014/main" id="{87DB298D-C696-B54B-1206-5AE029FE7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598738"/>
            <a:ext cx="29464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6873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8AFD-82DA-97F5-3655-771B52F293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91074C-53F3-D603-D34F-0438CC3CC61D}"/>
              </a:ext>
            </a:extLst>
          </p:cNvPr>
          <p:cNvSpPr>
            <a:spLocks noGrp="1"/>
          </p:cNvSpPr>
          <p:nvPr>
            <p:ph idx="1"/>
          </p:nvPr>
        </p:nvSpPr>
        <p:spPr>
          <a:xfrm>
            <a:off x="522289" y="1814513"/>
            <a:ext cx="5273848" cy="4125912"/>
          </a:xfrm>
        </p:spPr>
        <p:txBody>
          <a:bodyPr/>
          <a:lstStyle/>
          <a:p>
            <a:pPr marL="0" indent="0">
              <a:buNone/>
            </a:pPr>
            <a:r>
              <a:rPr lang="en-US" b="1" dirty="0"/>
              <a:t>🧪 </a:t>
            </a:r>
          </a:p>
          <a:p>
            <a:pPr marL="0" indent="0">
              <a:buNone/>
            </a:pPr>
            <a:r>
              <a:rPr lang="en-US" b="1" dirty="0" err="1"/>
              <a:t>Therapieontwikkeling</a:t>
            </a:r>
            <a:r>
              <a:rPr lang="en-US" b="1" dirty="0"/>
              <a:t> &amp; </a:t>
            </a:r>
            <a:r>
              <a:rPr lang="en-US" b="1" dirty="0" err="1"/>
              <a:t>klinische</a:t>
            </a:r>
            <a:r>
              <a:rPr lang="en-US" b="1" dirty="0"/>
              <a:t> trials</a:t>
            </a:r>
          </a:p>
          <a:p>
            <a:r>
              <a:rPr lang="en-US" b="1" dirty="0"/>
              <a:t>FX-322 (Frequency Therapeutics):</a:t>
            </a:r>
            <a:r>
              <a:rPr lang="en-US" dirty="0"/>
              <a:t> </a:t>
            </a:r>
            <a:r>
              <a:rPr lang="en-US" dirty="0" err="1"/>
              <a:t>regeneratieve</a:t>
            </a:r>
            <a:r>
              <a:rPr lang="en-US" dirty="0"/>
              <a:t> </a:t>
            </a:r>
            <a:r>
              <a:rPr lang="en-US" dirty="0" err="1"/>
              <a:t>therapie</a:t>
            </a:r>
            <a:r>
              <a:rPr lang="en-US" dirty="0"/>
              <a:t> </a:t>
            </a:r>
            <a:r>
              <a:rPr lang="en-US" dirty="0" err="1"/>
              <a:t>gefaald</a:t>
            </a:r>
            <a:r>
              <a:rPr lang="en-US" dirty="0"/>
              <a:t> </a:t>
            </a:r>
            <a:r>
              <a:rPr lang="en-US" dirty="0" err="1"/>
              <a:t>ondanks</a:t>
            </a:r>
            <a:r>
              <a:rPr lang="en-US" dirty="0"/>
              <a:t> </a:t>
            </a:r>
            <a:r>
              <a:rPr lang="en-US" dirty="0" err="1"/>
              <a:t>hoopvolle</a:t>
            </a:r>
            <a:r>
              <a:rPr lang="en-US" dirty="0"/>
              <a:t> </a:t>
            </a:r>
            <a:r>
              <a:rPr lang="en-US" dirty="0" err="1"/>
              <a:t>preklinische</a:t>
            </a:r>
            <a:r>
              <a:rPr lang="en-US" dirty="0"/>
              <a:t> data.</a:t>
            </a:r>
          </a:p>
          <a:p>
            <a:r>
              <a:rPr lang="en-US" b="1" dirty="0" err="1"/>
              <a:t>Gentherapie</a:t>
            </a:r>
            <a:r>
              <a:rPr lang="en-US" b="1" dirty="0"/>
              <a:t> OTOF (DFNB9):</a:t>
            </a:r>
            <a:r>
              <a:rPr lang="en-US" dirty="0"/>
              <a:t> </a:t>
            </a:r>
            <a:r>
              <a:rPr lang="en-US" dirty="0" err="1"/>
              <a:t>veelbelovend</a:t>
            </a:r>
            <a:r>
              <a:rPr lang="en-US" dirty="0"/>
              <a:t> met </a:t>
            </a:r>
            <a:r>
              <a:rPr lang="en-US" dirty="0" err="1"/>
              <a:t>consistente</a:t>
            </a:r>
            <a:r>
              <a:rPr lang="en-US" dirty="0"/>
              <a:t> </a:t>
            </a:r>
            <a:r>
              <a:rPr lang="en-US" dirty="0" err="1"/>
              <a:t>verbetering</a:t>
            </a:r>
            <a:r>
              <a:rPr lang="en-US" dirty="0"/>
              <a:t> in </a:t>
            </a:r>
            <a:r>
              <a:rPr lang="en-US" dirty="0" err="1"/>
              <a:t>fase</a:t>
            </a:r>
            <a:r>
              <a:rPr lang="en-US" dirty="0"/>
              <a:t> 1–2, </a:t>
            </a:r>
            <a:r>
              <a:rPr lang="en-US" dirty="0" err="1"/>
              <a:t>vooral</a:t>
            </a:r>
            <a:r>
              <a:rPr lang="en-US" dirty="0"/>
              <a:t> </a:t>
            </a:r>
            <a:r>
              <a:rPr lang="en-US" dirty="0" err="1"/>
              <a:t>bij</a:t>
            </a:r>
            <a:r>
              <a:rPr lang="en-US" dirty="0"/>
              <a:t> </a:t>
            </a:r>
            <a:r>
              <a:rPr lang="en-US" dirty="0" err="1"/>
              <a:t>jonge</a:t>
            </a:r>
            <a:r>
              <a:rPr lang="en-US" dirty="0"/>
              <a:t> </a:t>
            </a:r>
            <a:r>
              <a:rPr lang="en-US" dirty="0" err="1"/>
              <a:t>kinderen</a:t>
            </a:r>
            <a:r>
              <a:rPr lang="en-US" dirty="0"/>
              <a:t> (&lt;6 </a:t>
            </a:r>
            <a:r>
              <a:rPr lang="en-US" dirty="0" err="1"/>
              <a:t>jaar</a:t>
            </a:r>
            <a:r>
              <a:rPr lang="en-US" dirty="0"/>
              <a:t>), maar </a:t>
            </a:r>
            <a:r>
              <a:rPr lang="en-US" dirty="0" err="1"/>
              <a:t>lange</a:t>
            </a:r>
            <a:r>
              <a:rPr lang="en-US" dirty="0"/>
              <a:t> </a:t>
            </a:r>
            <a:r>
              <a:rPr lang="en-US" dirty="0" err="1"/>
              <a:t>termijn</a:t>
            </a:r>
            <a:r>
              <a:rPr lang="en-US" dirty="0"/>
              <a:t> </a:t>
            </a:r>
            <a:r>
              <a:rPr lang="en-US" dirty="0" err="1"/>
              <a:t>nog</a:t>
            </a:r>
            <a:r>
              <a:rPr lang="en-US" dirty="0"/>
              <a:t> </a:t>
            </a:r>
            <a:r>
              <a:rPr lang="en-US" dirty="0" err="1"/>
              <a:t>onzeker</a:t>
            </a:r>
            <a:r>
              <a:rPr lang="en-US" dirty="0"/>
              <a:t>.</a:t>
            </a:r>
          </a:p>
          <a:p>
            <a:r>
              <a:rPr lang="en-US" b="1" dirty="0"/>
              <a:t>DFNA9 / TMPRSS3 / RIPOR2:</a:t>
            </a:r>
            <a:r>
              <a:rPr lang="en-US" dirty="0"/>
              <a:t> late-onset </a:t>
            </a:r>
            <a:r>
              <a:rPr lang="en-US" dirty="0" err="1"/>
              <a:t>vormen</a:t>
            </a:r>
            <a:r>
              <a:rPr lang="en-US" dirty="0"/>
              <a:t>; </a:t>
            </a:r>
            <a:r>
              <a:rPr lang="en-US" dirty="0" err="1"/>
              <a:t>therapie</a:t>
            </a:r>
            <a:r>
              <a:rPr lang="en-US" dirty="0"/>
              <a:t> </a:t>
            </a:r>
            <a:r>
              <a:rPr lang="en-US" dirty="0" err="1"/>
              <a:t>moet</a:t>
            </a:r>
            <a:r>
              <a:rPr lang="en-US" dirty="0"/>
              <a:t> </a:t>
            </a:r>
            <a:r>
              <a:rPr lang="en-US" dirty="0" err="1"/>
              <a:t>zich</a:t>
            </a:r>
            <a:r>
              <a:rPr lang="en-US" dirty="0"/>
              <a:t> </a:t>
            </a:r>
            <a:r>
              <a:rPr lang="en-US" dirty="0" err="1"/>
              <a:t>richten</a:t>
            </a:r>
            <a:r>
              <a:rPr lang="en-US" dirty="0"/>
              <a:t> op </a:t>
            </a:r>
            <a:r>
              <a:rPr lang="en-US" dirty="0" err="1"/>
              <a:t>mechanismen</a:t>
            </a:r>
            <a:r>
              <a:rPr lang="en-US" dirty="0"/>
              <a:t> </a:t>
            </a:r>
            <a:r>
              <a:rPr lang="en-US" dirty="0" err="1"/>
              <a:t>zoals</a:t>
            </a:r>
            <a:r>
              <a:rPr lang="en-US" dirty="0"/>
              <a:t> mutant </a:t>
            </a:r>
            <a:r>
              <a:rPr lang="en-US" dirty="0" err="1"/>
              <a:t>eiwitvorming</a:t>
            </a:r>
            <a:r>
              <a:rPr lang="en-US" dirty="0"/>
              <a:t> (</a:t>
            </a:r>
            <a:r>
              <a:rPr lang="en-US" dirty="0" err="1"/>
              <a:t>bijv</a:t>
            </a:r>
            <a:r>
              <a:rPr lang="en-US" dirty="0"/>
              <a:t>. antisense-</a:t>
            </a:r>
            <a:r>
              <a:rPr lang="en-US" dirty="0" err="1"/>
              <a:t>therapieën</a:t>
            </a:r>
            <a:r>
              <a:rPr lang="en-US" dirty="0"/>
              <a:t>).</a:t>
            </a:r>
          </a:p>
          <a:p>
            <a:endParaRPr lang="en-US" dirty="0"/>
          </a:p>
        </p:txBody>
      </p:sp>
      <p:sp>
        <p:nvSpPr>
          <p:cNvPr id="4" name="Footer Placeholder 3">
            <a:extLst>
              <a:ext uri="{FF2B5EF4-FFF2-40B4-BE49-F238E27FC236}">
                <a16:creationId xmlns:a16="http://schemas.microsoft.com/office/drawing/2014/main" id="{D268EA5E-C0E5-8684-DB9C-65697E019914}"/>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55</a:t>
            </a:fld>
            <a:endParaRPr lang="nl-NL"/>
          </a:p>
        </p:txBody>
      </p:sp>
      <p:pic>
        <p:nvPicPr>
          <p:cNvPr id="3074" name="Picture 2" descr="Test tube, chemical reaction, chemistry, experiment, laboratory, research  icon - Download on Iconfinder">
            <a:extLst>
              <a:ext uri="{FF2B5EF4-FFF2-40B4-BE49-F238E27FC236}">
                <a16:creationId xmlns:a16="http://schemas.microsoft.com/office/drawing/2014/main" id="{3DC5E2F7-5639-EFCD-AF1E-3DD570C8D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54023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3973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337D-3D4D-F7C7-C68D-A5315AD450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A98167-5CAB-C785-FEDD-3DA1259B5BF2}"/>
              </a:ext>
            </a:extLst>
          </p:cNvPr>
          <p:cNvSpPr>
            <a:spLocks noGrp="1"/>
          </p:cNvSpPr>
          <p:nvPr>
            <p:ph idx="1"/>
          </p:nvPr>
        </p:nvSpPr>
        <p:spPr>
          <a:xfrm>
            <a:off x="522289" y="1814513"/>
            <a:ext cx="5489871" cy="4125912"/>
          </a:xfrm>
        </p:spPr>
        <p:txBody>
          <a:bodyPr>
            <a:normAutofit fontScale="77500" lnSpcReduction="20000"/>
          </a:bodyPr>
          <a:lstStyle/>
          <a:p>
            <a:pPr marL="0" indent="0">
              <a:buNone/>
            </a:pPr>
            <a:r>
              <a:rPr lang="en-US" b="1" dirty="0"/>
              <a:t>🎧 </a:t>
            </a:r>
          </a:p>
          <a:p>
            <a:pPr marL="0" indent="0">
              <a:buNone/>
            </a:pPr>
            <a:r>
              <a:rPr lang="en-US" b="1" dirty="0" err="1"/>
              <a:t>Cochleaire</a:t>
            </a:r>
            <a:r>
              <a:rPr lang="en-US" b="1" dirty="0"/>
              <a:t> </a:t>
            </a:r>
            <a:r>
              <a:rPr lang="en-US" b="1" dirty="0" err="1"/>
              <a:t>implantatie</a:t>
            </a:r>
            <a:r>
              <a:rPr lang="en-US" b="1" dirty="0"/>
              <a:t> &amp; </a:t>
            </a:r>
            <a:r>
              <a:rPr lang="en-US" b="1" dirty="0" err="1"/>
              <a:t>genetische</a:t>
            </a:r>
            <a:r>
              <a:rPr lang="en-US" b="1" dirty="0"/>
              <a:t> subtypes</a:t>
            </a:r>
          </a:p>
          <a:p>
            <a:r>
              <a:rPr lang="en-US" dirty="0"/>
              <a:t>CI </a:t>
            </a:r>
            <a:r>
              <a:rPr lang="en-US" dirty="0" err="1"/>
              <a:t>blijft</a:t>
            </a:r>
            <a:r>
              <a:rPr lang="en-US" dirty="0"/>
              <a:t> </a:t>
            </a:r>
            <a:r>
              <a:rPr lang="en-US" dirty="0" err="1"/>
              <a:t>een</a:t>
            </a:r>
            <a:r>
              <a:rPr lang="en-US" dirty="0"/>
              <a:t> </a:t>
            </a:r>
            <a:r>
              <a:rPr lang="en-US" dirty="0" err="1"/>
              <a:t>bewezen</a:t>
            </a:r>
            <a:r>
              <a:rPr lang="en-US" dirty="0"/>
              <a:t> </a:t>
            </a:r>
            <a:r>
              <a:rPr lang="en-US" dirty="0" err="1"/>
              <a:t>effectieve</a:t>
            </a:r>
            <a:r>
              <a:rPr lang="en-US" dirty="0"/>
              <a:t> </a:t>
            </a:r>
            <a:r>
              <a:rPr lang="en-US" dirty="0" err="1"/>
              <a:t>interventie</a:t>
            </a:r>
            <a:r>
              <a:rPr lang="en-US" dirty="0"/>
              <a:t> </a:t>
            </a:r>
            <a:r>
              <a:rPr lang="en-US" dirty="0" err="1"/>
              <a:t>voor</a:t>
            </a:r>
            <a:r>
              <a:rPr lang="en-US" dirty="0"/>
              <a:t> </a:t>
            </a:r>
            <a:r>
              <a:rPr lang="en-US" dirty="0" err="1"/>
              <a:t>ernstige</a:t>
            </a:r>
            <a:r>
              <a:rPr lang="en-US" dirty="0"/>
              <a:t> (</a:t>
            </a:r>
            <a:r>
              <a:rPr lang="en-US" dirty="0" err="1"/>
              <a:t>ook</a:t>
            </a:r>
            <a:r>
              <a:rPr lang="en-US" dirty="0"/>
              <a:t> </a:t>
            </a:r>
            <a:r>
              <a:rPr lang="en-US" dirty="0" err="1"/>
              <a:t>genetische</a:t>
            </a:r>
            <a:r>
              <a:rPr lang="en-US" dirty="0"/>
              <a:t>) </a:t>
            </a:r>
            <a:r>
              <a:rPr lang="en-US" dirty="0" err="1"/>
              <a:t>gehoorverliezen</a:t>
            </a:r>
            <a:r>
              <a:rPr lang="en-US" dirty="0"/>
              <a:t>, </a:t>
            </a:r>
            <a:r>
              <a:rPr lang="en-US" dirty="0" err="1"/>
              <a:t>vooral</a:t>
            </a:r>
            <a:r>
              <a:rPr lang="en-US" dirty="0"/>
              <a:t> </a:t>
            </a:r>
            <a:r>
              <a:rPr lang="en-US" dirty="0" err="1"/>
              <a:t>bij</a:t>
            </a:r>
            <a:r>
              <a:rPr lang="en-US" dirty="0"/>
              <a:t> </a:t>
            </a:r>
            <a:r>
              <a:rPr lang="en-US" dirty="0" err="1"/>
              <a:t>vroege</a:t>
            </a:r>
            <a:r>
              <a:rPr lang="en-US" dirty="0"/>
              <a:t> </a:t>
            </a:r>
            <a:r>
              <a:rPr lang="en-US" dirty="0" err="1"/>
              <a:t>implantatie</a:t>
            </a:r>
            <a:r>
              <a:rPr lang="en-US" dirty="0"/>
              <a:t>.</a:t>
            </a:r>
          </a:p>
          <a:p>
            <a:r>
              <a:rPr lang="en-US" dirty="0" err="1"/>
              <a:t>Uitkomsten</a:t>
            </a:r>
            <a:r>
              <a:rPr lang="en-US" dirty="0"/>
              <a:t> </a:t>
            </a:r>
            <a:r>
              <a:rPr lang="en-US" dirty="0" err="1"/>
              <a:t>verschillen</a:t>
            </a:r>
            <a:r>
              <a:rPr lang="en-US" dirty="0"/>
              <a:t> per site-of-lesion:</a:t>
            </a:r>
          </a:p>
          <a:p>
            <a:r>
              <a:rPr lang="en-US" b="1" dirty="0" err="1"/>
              <a:t>Presynaptisch</a:t>
            </a:r>
            <a:r>
              <a:rPr lang="en-US" b="1" dirty="0"/>
              <a:t> (</a:t>
            </a:r>
            <a:r>
              <a:rPr lang="en-US" b="1" dirty="0" err="1"/>
              <a:t>bv</a:t>
            </a:r>
            <a:r>
              <a:rPr lang="en-US" b="1" dirty="0"/>
              <a:t>. GJB2):</a:t>
            </a:r>
            <a:r>
              <a:rPr lang="en-US" dirty="0"/>
              <a:t> </a:t>
            </a:r>
            <a:r>
              <a:rPr lang="en-US" dirty="0" err="1"/>
              <a:t>uitstekende</a:t>
            </a:r>
            <a:r>
              <a:rPr lang="en-US" dirty="0"/>
              <a:t> CI-</a:t>
            </a:r>
            <a:r>
              <a:rPr lang="en-US" dirty="0" err="1"/>
              <a:t>uitkomsten</a:t>
            </a:r>
            <a:endParaRPr lang="en-US" dirty="0"/>
          </a:p>
          <a:p>
            <a:r>
              <a:rPr lang="en-US" b="1" dirty="0" err="1"/>
              <a:t>Postsynaptisch</a:t>
            </a:r>
            <a:r>
              <a:rPr lang="en-US" b="1" dirty="0"/>
              <a:t> (</a:t>
            </a:r>
            <a:r>
              <a:rPr lang="en-US" b="1" dirty="0" err="1"/>
              <a:t>bv</a:t>
            </a:r>
            <a:r>
              <a:rPr lang="en-US" b="1" dirty="0"/>
              <a:t>. OPA1?):</a:t>
            </a:r>
            <a:r>
              <a:rPr lang="en-US" dirty="0"/>
              <a:t> </a:t>
            </a:r>
            <a:r>
              <a:rPr lang="en-US" dirty="0" err="1"/>
              <a:t>meer</a:t>
            </a:r>
            <a:r>
              <a:rPr lang="en-US" dirty="0"/>
              <a:t> </a:t>
            </a:r>
            <a:r>
              <a:rPr lang="en-US" dirty="0" err="1"/>
              <a:t>variatie</a:t>
            </a:r>
            <a:r>
              <a:rPr lang="en-US" dirty="0"/>
              <a:t>; </a:t>
            </a:r>
            <a:r>
              <a:rPr lang="en-US" dirty="0" err="1"/>
              <a:t>onderzoek</a:t>
            </a:r>
            <a:r>
              <a:rPr lang="en-US" dirty="0"/>
              <a:t> </a:t>
            </a:r>
            <a:r>
              <a:rPr lang="en-US" dirty="0" err="1"/>
              <a:t>loopt</a:t>
            </a:r>
            <a:endParaRPr lang="en-US" dirty="0"/>
          </a:p>
          <a:p>
            <a:r>
              <a:rPr lang="en-US" b="1" dirty="0"/>
              <a:t>TMPRSS3:</a:t>
            </a:r>
            <a:r>
              <a:rPr lang="en-US" dirty="0"/>
              <a:t> </a:t>
            </a:r>
            <a:r>
              <a:rPr lang="en-US" dirty="0" err="1"/>
              <a:t>goede</a:t>
            </a:r>
            <a:r>
              <a:rPr lang="en-US" dirty="0"/>
              <a:t> CI-</a:t>
            </a:r>
            <a:r>
              <a:rPr lang="en-US" dirty="0" err="1"/>
              <a:t>uitkomsten</a:t>
            </a:r>
            <a:r>
              <a:rPr lang="en-US" dirty="0"/>
              <a:t>; spiral ganglion hypothesis </a:t>
            </a:r>
            <a:r>
              <a:rPr lang="en-US" dirty="0" err="1"/>
              <a:t>niet</a:t>
            </a:r>
            <a:r>
              <a:rPr lang="en-US" dirty="0"/>
              <a:t> </a:t>
            </a:r>
            <a:r>
              <a:rPr lang="en-US" dirty="0" err="1"/>
              <a:t>bevestigd</a:t>
            </a:r>
            <a:r>
              <a:rPr lang="en-US" dirty="0"/>
              <a:t> </a:t>
            </a:r>
            <a:r>
              <a:rPr lang="en-US" dirty="0" err="1"/>
              <a:t>noch</a:t>
            </a:r>
            <a:r>
              <a:rPr lang="en-US" dirty="0"/>
              <a:t> </a:t>
            </a:r>
            <a:r>
              <a:rPr lang="en-US" dirty="0" err="1"/>
              <a:t>ontkracht</a:t>
            </a:r>
            <a:endParaRPr lang="en-US" dirty="0"/>
          </a:p>
          <a:p>
            <a:r>
              <a:rPr lang="en-US" b="1" dirty="0"/>
              <a:t>CI-GEN-</a:t>
            </a:r>
            <a:r>
              <a:rPr lang="en-US" b="1" dirty="0" err="1"/>
              <a:t>studie</a:t>
            </a:r>
            <a:r>
              <a:rPr lang="en-US" b="1" dirty="0"/>
              <a:t> (Fehrmann):</a:t>
            </a:r>
            <a:r>
              <a:rPr lang="en-US" dirty="0"/>
              <a:t> </a:t>
            </a:r>
            <a:r>
              <a:rPr lang="en-US" dirty="0" err="1"/>
              <a:t>bevestigt</a:t>
            </a:r>
            <a:r>
              <a:rPr lang="en-US" dirty="0"/>
              <a:t> </a:t>
            </a:r>
            <a:r>
              <a:rPr lang="en-US" dirty="0" err="1"/>
              <a:t>lange</a:t>
            </a:r>
            <a:r>
              <a:rPr lang="en-US" dirty="0"/>
              <a:t> </a:t>
            </a:r>
            <a:r>
              <a:rPr lang="en-US" dirty="0" err="1"/>
              <a:t>termijn</a:t>
            </a:r>
            <a:r>
              <a:rPr lang="en-US" dirty="0"/>
              <a:t> CI-</a:t>
            </a:r>
            <a:r>
              <a:rPr lang="en-US" dirty="0" err="1"/>
              <a:t>resultaten</a:t>
            </a:r>
            <a:r>
              <a:rPr lang="en-US" dirty="0"/>
              <a:t> </a:t>
            </a:r>
            <a:r>
              <a:rPr lang="en-US" dirty="0" err="1"/>
              <a:t>en</a:t>
            </a:r>
            <a:r>
              <a:rPr lang="en-US" dirty="0"/>
              <a:t> </a:t>
            </a:r>
            <a:r>
              <a:rPr lang="en-US" dirty="0" err="1"/>
              <a:t>relevantie</a:t>
            </a:r>
            <a:r>
              <a:rPr lang="en-US" dirty="0"/>
              <a:t> van </a:t>
            </a:r>
            <a:r>
              <a:rPr lang="en-US" dirty="0" err="1"/>
              <a:t>genetische</a:t>
            </a:r>
            <a:r>
              <a:rPr lang="en-US" dirty="0"/>
              <a:t> </a:t>
            </a:r>
            <a:r>
              <a:rPr lang="en-US" dirty="0" err="1"/>
              <a:t>subtypering</a:t>
            </a:r>
            <a:r>
              <a:rPr lang="en-US" dirty="0"/>
              <a:t> </a:t>
            </a:r>
            <a:r>
              <a:rPr lang="en-US" dirty="0" err="1"/>
              <a:t>voor</a:t>
            </a:r>
            <a:r>
              <a:rPr lang="en-US" dirty="0"/>
              <a:t> counseling.</a:t>
            </a:r>
          </a:p>
          <a:p>
            <a:endParaRPr lang="en-US" dirty="0"/>
          </a:p>
        </p:txBody>
      </p:sp>
      <p:sp>
        <p:nvSpPr>
          <p:cNvPr id="4" name="Footer Placeholder 3">
            <a:extLst>
              <a:ext uri="{FF2B5EF4-FFF2-40B4-BE49-F238E27FC236}">
                <a16:creationId xmlns:a16="http://schemas.microsoft.com/office/drawing/2014/main" id="{0E2325CF-13AA-667E-5A26-A0F0B0E1BAA4}"/>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56</a:t>
            </a:fld>
            <a:endParaRPr lang="nl-NL"/>
          </a:p>
        </p:txBody>
      </p:sp>
      <p:pic>
        <p:nvPicPr>
          <p:cNvPr id="4098" name="Picture 2" descr="Cochlear implants for children | Hearing aids and implants">
            <a:extLst>
              <a:ext uri="{FF2B5EF4-FFF2-40B4-BE49-F238E27FC236}">
                <a16:creationId xmlns:a16="http://schemas.microsoft.com/office/drawing/2014/main" id="{7E58FAA3-8C09-8656-3DDB-7672E3867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996952"/>
            <a:ext cx="2632951"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9702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C7AF-2BC3-2F1B-0F42-066FE356A645}"/>
              </a:ext>
            </a:extLst>
          </p:cNvPr>
          <p:cNvSpPr>
            <a:spLocks noGrp="1"/>
          </p:cNvSpPr>
          <p:nvPr>
            <p:ph type="title"/>
          </p:nvPr>
        </p:nvSpPr>
        <p:spPr/>
        <p:txBody>
          <a:bodyPr/>
          <a:lstStyle/>
          <a:p>
            <a:r>
              <a:rPr lang="en-US" dirty="0"/>
              <a:t>H&amp;G </a:t>
            </a:r>
            <a:r>
              <a:rPr lang="en-US" dirty="0" err="1"/>
              <a:t>Nijmagen</a:t>
            </a:r>
            <a:endParaRPr lang="en-US" dirty="0"/>
          </a:p>
        </p:txBody>
      </p:sp>
      <p:sp>
        <p:nvSpPr>
          <p:cNvPr id="3" name="Content Placeholder 2">
            <a:extLst>
              <a:ext uri="{FF2B5EF4-FFF2-40B4-BE49-F238E27FC236}">
                <a16:creationId xmlns:a16="http://schemas.microsoft.com/office/drawing/2014/main" id="{F247E8EB-B070-BE53-8342-BD1FBF1FA443}"/>
              </a:ext>
            </a:extLst>
          </p:cNvPr>
          <p:cNvSpPr>
            <a:spLocks noGrp="1"/>
          </p:cNvSpPr>
          <p:nvPr>
            <p:ph idx="1"/>
          </p:nvPr>
        </p:nvSpPr>
        <p:spPr/>
        <p:txBody>
          <a:bodyPr/>
          <a:lstStyle/>
          <a:p>
            <a:pPr marL="0" indent="0">
              <a:buNone/>
            </a:pPr>
            <a:r>
              <a:rPr lang="en-US" b="1" dirty="0"/>
              <a:t>📌 </a:t>
            </a:r>
          </a:p>
          <a:p>
            <a:pPr marL="0" indent="0">
              <a:buNone/>
            </a:pPr>
            <a:r>
              <a:rPr lang="en-US" b="1" dirty="0" err="1"/>
              <a:t>Kernboodschap</a:t>
            </a:r>
            <a:endParaRPr lang="en-US" b="1" dirty="0"/>
          </a:p>
          <a:p>
            <a:r>
              <a:rPr lang="en-US" b="1" dirty="0" err="1"/>
              <a:t>Diagnostiek</a:t>
            </a:r>
            <a:r>
              <a:rPr lang="en-US" dirty="0"/>
              <a:t> </a:t>
            </a:r>
            <a:r>
              <a:rPr lang="en-US" dirty="0" err="1"/>
              <a:t>moet</a:t>
            </a:r>
            <a:r>
              <a:rPr lang="en-US" dirty="0"/>
              <a:t> </a:t>
            </a:r>
            <a:r>
              <a:rPr lang="en-US" dirty="0" err="1"/>
              <a:t>vroeg</a:t>
            </a:r>
            <a:r>
              <a:rPr lang="en-US" dirty="0"/>
              <a:t> </a:t>
            </a:r>
            <a:r>
              <a:rPr lang="en-US" dirty="0" err="1"/>
              <a:t>en</a:t>
            </a:r>
            <a:r>
              <a:rPr lang="en-US" dirty="0"/>
              <a:t> breed </a:t>
            </a:r>
            <a:r>
              <a:rPr lang="en-US" dirty="0" err="1"/>
              <a:t>worden</a:t>
            </a:r>
            <a:r>
              <a:rPr lang="en-US" dirty="0"/>
              <a:t> </a:t>
            </a:r>
            <a:r>
              <a:rPr lang="en-US" dirty="0" err="1"/>
              <a:t>ingezet</a:t>
            </a:r>
            <a:r>
              <a:rPr lang="en-US" dirty="0"/>
              <a:t>: </a:t>
            </a:r>
            <a:r>
              <a:rPr lang="en-US" dirty="0" err="1"/>
              <a:t>genetica</a:t>
            </a:r>
            <a:r>
              <a:rPr lang="en-US" dirty="0"/>
              <a:t>, </a:t>
            </a:r>
            <a:r>
              <a:rPr lang="en-US" dirty="0" err="1"/>
              <a:t>beeldvorming</a:t>
            </a:r>
            <a:r>
              <a:rPr lang="en-US" dirty="0"/>
              <a:t>, CMV-</a:t>
            </a:r>
            <a:r>
              <a:rPr lang="en-US" dirty="0" err="1"/>
              <a:t>infectie</a:t>
            </a:r>
            <a:r>
              <a:rPr lang="en-US" dirty="0"/>
              <a:t>.</a:t>
            </a:r>
          </a:p>
          <a:p>
            <a:r>
              <a:rPr lang="en-US" b="1" dirty="0" err="1"/>
              <a:t>Therapieontwikkeling</a:t>
            </a:r>
            <a:r>
              <a:rPr lang="en-US" dirty="0"/>
              <a:t> </a:t>
            </a:r>
            <a:r>
              <a:rPr lang="en-US" dirty="0" err="1"/>
              <a:t>moet</a:t>
            </a:r>
            <a:r>
              <a:rPr lang="en-US" dirty="0"/>
              <a:t> </a:t>
            </a:r>
            <a:r>
              <a:rPr lang="en-US" dirty="0" err="1"/>
              <a:t>aansluiten</a:t>
            </a:r>
            <a:r>
              <a:rPr lang="en-US" dirty="0"/>
              <a:t> </a:t>
            </a:r>
            <a:r>
              <a:rPr lang="en-US" dirty="0" err="1"/>
              <a:t>bij</a:t>
            </a:r>
            <a:r>
              <a:rPr lang="en-US" dirty="0"/>
              <a:t> het </a:t>
            </a:r>
            <a:r>
              <a:rPr lang="en-US" b="1" dirty="0" err="1"/>
              <a:t>mechanisme</a:t>
            </a:r>
            <a:r>
              <a:rPr lang="en-US" dirty="0"/>
              <a:t> van </a:t>
            </a:r>
            <a:r>
              <a:rPr lang="en-US" dirty="0" err="1"/>
              <a:t>gehoorverlies</a:t>
            </a:r>
            <a:r>
              <a:rPr lang="en-US" dirty="0"/>
              <a:t> (site-of-lesion).</a:t>
            </a:r>
          </a:p>
          <a:p>
            <a:r>
              <a:rPr lang="en-US" b="1" dirty="0"/>
              <a:t>CI is </a:t>
            </a:r>
            <a:r>
              <a:rPr lang="en-US" b="1" dirty="0" err="1"/>
              <a:t>en</a:t>
            </a:r>
            <a:r>
              <a:rPr lang="en-US" b="1" dirty="0"/>
              <a:t> </a:t>
            </a:r>
            <a:r>
              <a:rPr lang="en-US" b="1" dirty="0" err="1"/>
              <a:t>blijft</a:t>
            </a:r>
            <a:r>
              <a:rPr lang="en-US" b="1" dirty="0"/>
              <a:t> </a:t>
            </a:r>
            <a:r>
              <a:rPr lang="en-US" b="1" dirty="0" err="1"/>
              <a:t>essentieel</a:t>
            </a:r>
            <a:r>
              <a:rPr lang="en-US" dirty="0"/>
              <a:t>, </a:t>
            </a:r>
            <a:r>
              <a:rPr lang="en-US" dirty="0" err="1"/>
              <a:t>ook</a:t>
            </a:r>
            <a:r>
              <a:rPr lang="en-US" dirty="0"/>
              <a:t> in het </a:t>
            </a:r>
            <a:r>
              <a:rPr lang="en-US" dirty="0" err="1"/>
              <a:t>tijdperk</a:t>
            </a:r>
            <a:r>
              <a:rPr lang="en-US" dirty="0"/>
              <a:t> van </a:t>
            </a:r>
            <a:r>
              <a:rPr lang="en-US" dirty="0" err="1"/>
              <a:t>gentherapie</a:t>
            </a:r>
            <a:r>
              <a:rPr lang="en-US" dirty="0"/>
              <a:t>.</a:t>
            </a:r>
          </a:p>
          <a:p>
            <a:r>
              <a:rPr lang="en-US" b="1" dirty="0" err="1"/>
              <a:t>Multidisciplinaire</a:t>
            </a:r>
            <a:r>
              <a:rPr lang="en-US" b="1" dirty="0"/>
              <a:t> </a:t>
            </a:r>
            <a:r>
              <a:rPr lang="en-US" b="1" dirty="0" err="1"/>
              <a:t>samenwerking</a:t>
            </a:r>
            <a:r>
              <a:rPr lang="en-US" dirty="0"/>
              <a:t> (KNO, </a:t>
            </a:r>
            <a:r>
              <a:rPr lang="en-US" dirty="0" err="1"/>
              <a:t>audiologie</a:t>
            </a:r>
            <a:r>
              <a:rPr lang="en-US" dirty="0"/>
              <a:t>, </a:t>
            </a:r>
            <a:r>
              <a:rPr lang="en-US" dirty="0" err="1"/>
              <a:t>klinische</a:t>
            </a:r>
            <a:r>
              <a:rPr lang="en-US" dirty="0"/>
              <a:t> </a:t>
            </a:r>
            <a:r>
              <a:rPr lang="en-US" dirty="0" err="1"/>
              <a:t>genetica</a:t>
            </a:r>
            <a:r>
              <a:rPr lang="en-US" dirty="0"/>
              <a:t>) is de </a:t>
            </a:r>
            <a:r>
              <a:rPr lang="en-US" dirty="0" err="1"/>
              <a:t>sleutel</a:t>
            </a:r>
            <a:r>
              <a:rPr lang="en-US" dirty="0"/>
              <a:t>.</a:t>
            </a:r>
          </a:p>
          <a:p>
            <a:r>
              <a:rPr lang="en-US" dirty="0" err="1"/>
              <a:t>Nauwe</a:t>
            </a:r>
            <a:r>
              <a:rPr lang="en-US" dirty="0"/>
              <a:t> </a:t>
            </a:r>
            <a:r>
              <a:rPr lang="en-US" dirty="0" err="1"/>
              <a:t>samenwerking</a:t>
            </a:r>
            <a:r>
              <a:rPr lang="en-US" dirty="0"/>
              <a:t> </a:t>
            </a:r>
            <a:r>
              <a:rPr lang="en-US" dirty="0" err="1"/>
              <a:t>zorgpaden</a:t>
            </a:r>
            <a:r>
              <a:rPr lang="en-US" dirty="0"/>
              <a:t> hearing &amp; implants </a:t>
            </a:r>
            <a:r>
              <a:rPr lang="en-US" dirty="0" err="1"/>
              <a:t>en</a:t>
            </a:r>
            <a:r>
              <a:rPr lang="en-US" dirty="0"/>
              <a:t> hearing &amp; genes</a:t>
            </a:r>
          </a:p>
          <a:p>
            <a:endParaRPr lang="en-US" dirty="0"/>
          </a:p>
        </p:txBody>
      </p:sp>
      <p:sp>
        <p:nvSpPr>
          <p:cNvPr id="4" name="Footer Placeholder 3">
            <a:extLst>
              <a:ext uri="{FF2B5EF4-FFF2-40B4-BE49-F238E27FC236}">
                <a16:creationId xmlns:a16="http://schemas.microsoft.com/office/drawing/2014/main" id="{F961406A-B679-0B66-C129-ED739A94ABEC}"/>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57</a:t>
            </a:fld>
            <a:endParaRPr lang="nl-NL"/>
          </a:p>
        </p:txBody>
      </p:sp>
    </p:spTree>
    <p:extLst>
      <p:ext uri="{BB962C8B-B14F-4D97-AF65-F5344CB8AC3E}">
        <p14:creationId xmlns:p14="http://schemas.microsoft.com/office/powerpoint/2010/main" val="298153611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9DB6F-958D-6458-A00F-D211DC0E9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2FC2B-0554-BE06-665A-4D9264A65EE5}"/>
              </a:ext>
            </a:extLst>
          </p:cNvPr>
          <p:cNvSpPr>
            <a:spLocks noGrp="1"/>
          </p:cNvSpPr>
          <p:nvPr>
            <p:ph type="title"/>
          </p:nvPr>
        </p:nvSpPr>
        <p:spPr/>
        <p:txBody>
          <a:bodyPr/>
          <a:lstStyle/>
          <a:p>
            <a:r>
              <a:rPr lang="nl-NL" dirty="0"/>
              <a:t>Belang</a:t>
            </a:r>
            <a:endParaRPr lang="en-NL" dirty="0"/>
          </a:p>
        </p:txBody>
      </p:sp>
      <p:sp>
        <p:nvSpPr>
          <p:cNvPr id="4" name="Footer Placeholder 3">
            <a:extLst>
              <a:ext uri="{FF2B5EF4-FFF2-40B4-BE49-F238E27FC236}">
                <a16:creationId xmlns:a16="http://schemas.microsoft.com/office/drawing/2014/main" id="{72FD08A9-E15B-398A-04B0-DA8158A11B4B}"/>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58</a:t>
            </a:fld>
            <a:endParaRPr lang="nl-NL"/>
          </a:p>
        </p:txBody>
      </p:sp>
      <p:pic>
        <p:nvPicPr>
          <p:cNvPr id="7" name="Picture 2" descr="Afbeelding">
            <a:extLst>
              <a:ext uri="{FF2B5EF4-FFF2-40B4-BE49-F238E27FC236}">
                <a16:creationId xmlns:a16="http://schemas.microsoft.com/office/drawing/2014/main" id="{1728DA35-E97E-F98F-4FE8-DF3ADE628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124744"/>
            <a:ext cx="4896544" cy="4933851"/>
          </a:xfrm>
          <a:prstGeom prst="rect">
            <a:avLst/>
          </a:prstGeom>
          <a:noFill/>
          <a:extLst>
            <a:ext uri="{909E8E84-426E-40DD-AFC4-6F175D3DCCD1}">
              <a14:hiddenFill xmlns:a14="http://schemas.microsoft.com/office/drawing/2010/main">
                <a:solidFill>
                  <a:srgbClr val="FFFFFF"/>
                </a:solidFill>
              </a14:hiddenFill>
            </a:ext>
          </a:extLst>
        </p:spPr>
      </p:pic>
      <p:sp>
        <p:nvSpPr>
          <p:cNvPr id="9" name="U-Turn Arrow 8">
            <a:extLst>
              <a:ext uri="{FF2B5EF4-FFF2-40B4-BE49-F238E27FC236}">
                <a16:creationId xmlns:a16="http://schemas.microsoft.com/office/drawing/2014/main" id="{A482360A-F24E-47D0-AE74-4734C6A179E1}"/>
              </a:ext>
            </a:extLst>
          </p:cNvPr>
          <p:cNvSpPr/>
          <p:nvPr/>
        </p:nvSpPr>
        <p:spPr>
          <a:xfrm rot="16200000" flipH="1">
            <a:off x="1297922" y="3690531"/>
            <a:ext cx="1075548" cy="877824"/>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U-Turn Arrow 10">
            <a:extLst>
              <a:ext uri="{FF2B5EF4-FFF2-40B4-BE49-F238E27FC236}">
                <a16:creationId xmlns:a16="http://schemas.microsoft.com/office/drawing/2014/main" id="{EAC5F3D2-665E-9C75-11B2-8D45856E3158}"/>
              </a:ext>
            </a:extLst>
          </p:cNvPr>
          <p:cNvSpPr/>
          <p:nvPr/>
        </p:nvSpPr>
        <p:spPr>
          <a:xfrm rot="5400000">
            <a:off x="7279164" y="2529470"/>
            <a:ext cx="936104" cy="877824"/>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1">
            <a:extLst>
              <a:ext uri="{FF2B5EF4-FFF2-40B4-BE49-F238E27FC236}">
                <a16:creationId xmlns:a16="http://schemas.microsoft.com/office/drawing/2014/main" id="{895DCE36-21C8-2580-08AD-7D9D7731B719}"/>
              </a:ext>
            </a:extLst>
          </p:cNvPr>
          <p:cNvSpPr/>
          <p:nvPr/>
        </p:nvSpPr>
        <p:spPr>
          <a:xfrm>
            <a:off x="3692787" y="2420888"/>
            <a:ext cx="79208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222C6DF1-34EE-7F5D-B2EB-A5E65C3570D8}"/>
              </a:ext>
            </a:extLst>
          </p:cNvPr>
          <p:cNvSpPr/>
          <p:nvPr/>
        </p:nvSpPr>
        <p:spPr>
          <a:xfrm>
            <a:off x="5292080" y="2420888"/>
            <a:ext cx="79208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38F173B-CE0C-5E0A-1D94-93C39C4913EB}"/>
              </a:ext>
            </a:extLst>
          </p:cNvPr>
          <p:cNvSpPr/>
          <p:nvPr/>
        </p:nvSpPr>
        <p:spPr>
          <a:xfrm>
            <a:off x="3692787" y="4714462"/>
            <a:ext cx="79208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quot;No&quot; Symbol 14">
            <a:extLst>
              <a:ext uri="{FF2B5EF4-FFF2-40B4-BE49-F238E27FC236}">
                <a16:creationId xmlns:a16="http://schemas.microsoft.com/office/drawing/2014/main" id="{47C4D63C-025E-C55E-DF83-2B54310694B4}"/>
              </a:ext>
            </a:extLst>
          </p:cNvPr>
          <p:cNvSpPr/>
          <p:nvPr/>
        </p:nvSpPr>
        <p:spPr>
          <a:xfrm>
            <a:off x="5400092" y="4649494"/>
            <a:ext cx="576064" cy="561983"/>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6923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BA29F0-28AF-A741-A89A-26DB7ADB81FE}"/>
              </a:ext>
            </a:extLst>
          </p:cNvPr>
          <p:cNvSpPr>
            <a:spLocks noGrp="1"/>
          </p:cNvSpPr>
          <p:nvPr>
            <p:ph type="title"/>
          </p:nvPr>
        </p:nvSpPr>
        <p:spPr/>
        <p:txBody>
          <a:bodyPr/>
          <a:lstStyle/>
          <a:p>
            <a:r>
              <a:rPr lang="nl-NL" dirty="0"/>
              <a:t>Therapeutisch landschap </a:t>
            </a:r>
            <a:endParaRPr lang="en-NL"/>
          </a:p>
        </p:txBody>
      </p:sp>
      <p:pic>
        <p:nvPicPr>
          <p:cNvPr id="9" name="Content Placeholder 8">
            <a:extLst>
              <a:ext uri="{FF2B5EF4-FFF2-40B4-BE49-F238E27FC236}">
                <a16:creationId xmlns:a16="http://schemas.microsoft.com/office/drawing/2014/main" id="{ACC50DD3-035E-2041-ADC7-5E1C52E3E5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475" y="1814513"/>
            <a:ext cx="7489050" cy="4125912"/>
          </a:xfrm>
        </p:spPr>
      </p:pic>
      <p:sp>
        <p:nvSpPr>
          <p:cNvPr id="5" name="Footer Placeholder 4">
            <a:extLst>
              <a:ext uri="{FF2B5EF4-FFF2-40B4-BE49-F238E27FC236}">
                <a16:creationId xmlns:a16="http://schemas.microsoft.com/office/drawing/2014/main" id="{B2472090-A484-D94F-AC78-61BE45F95406}"/>
              </a:ext>
            </a:extLst>
          </p:cNvPr>
          <p:cNvSpPr>
            <a:spLocks noGrp="1"/>
          </p:cNvSpPr>
          <p:nvPr>
            <p:ph type="ftr" sz="quarter" idx="11"/>
          </p:nvPr>
        </p:nvSpPr>
        <p:spPr/>
        <p:txBody>
          <a:bodyPr/>
          <a:lstStyle/>
          <a:p>
            <a:pPr>
              <a:defRPr/>
            </a:pPr>
            <a:r>
              <a:rPr lang="nl-NL"/>
              <a:t>	</a:t>
            </a:r>
            <a:fld id="{315EB6CD-3DBF-410B-847A-B746C399CA1D}" type="slidenum">
              <a:rPr lang="nl-NL" smtClean="0"/>
              <a:pPr>
                <a:defRPr/>
              </a:pPr>
              <a:t>6</a:t>
            </a:fld>
            <a:endParaRPr lang="nl-NL"/>
          </a:p>
        </p:txBody>
      </p:sp>
    </p:spTree>
    <p:extLst>
      <p:ext uri="{BB962C8B-B14F-4D97-AF65-F5344CB8AC3E}">
        <p14:creationId xmlns:p14="http://schemas.microsoft.com/office/powerpoint/2010/main" val="15446074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81997E6-50E4-E5C2-E0A7-ACBF85FBB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0"/>
            <a:ext cx="7570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6388700-7FED-9C43-B489-7C6C0E5BF82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a:t>
            </a:fld>
            <a:endParaRPr lang="nl-NL"/>
          </a:p>
        </p:txBody>
      </p:sp>
      <p:sp>
        <p:nvSpPr>
          <p:cNvPr id="9" name="Oval 8">
            <a:extLst>
              <a:ext uri="{FF2B5EF4-FFF2-40B4-BE49-F238E27FC236}">
                <a16:creationId xmlns:a16="http://schemas.microsoft.com/office/drawing/2014/main" id="{E7A9ADC3-7562-F542-9894-C1EC425780C2}"/>
              </a:ext>
            </a:extLst>
          </p:cNvPr>
          <p:cNvSpPr/>
          <p:nvPr/>
        </p:nvSpPr>
        <p:spPr>
          <a:xfrm>
            <a:off x="3663961" y="1124744"/>
            <a:ext cx="576064"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C891DE1C-7890-034F-92C7-B01561AE09F3}"/>
              </a:ext>
            </a:extLst>
          </p:cNvPr>
          <p:cNvSpPr/>
          <p:nvPr/>
        </p:nvSpPr>
        <p:spPr>
          <a:xfrm>
            <a:off x="3131840" y="5805264"/>
            <a:ext cx="706049" cy="6098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B376C501-EAB1-89A8-12A0-6465AE59F050}"/>
              </a:ext>
            </a:extLst>
          </p:cNvPr>
          <p:cNvSpPr txBox="1"/>
          <p:nvPr/>
        </p:nvSpPr>
        <p:spPr>
          <a:xfrm>
            <a:off x="7524328" y="869811"/>
            <a:ext cx="1414424" cy="1169551"/>
          </a:xfrm>
          <a:prstGeom prst="rect">
            <a:avLst/>
          </a:prstGeom>
          <a:noFill/>
        </p:spPr>
        <p:txBody>
          <a:bodyPr wrap="square" rtlCol="0">
            <a:spAutoFit/>
          </a:bodyPr>
          <a:lstStyle/>
          <a:p>
            <a:r>
              <a:rPr lang="en-US" sz="1400" b="1" dirty="0">
                <a:latin typeface="+mn-lt"/>
              </a:rPr>
              <a:t>Sudden deafness,</a:t>
            </a:r>
          </a:p>
          <a:p>
            <a:r>
              <a:rPr lang="en-US" sz="1400" b="1" dirty="0">
                <a:latin typeface="+mn-lt"/>
              </a:rPr>
              <a:t>Noise-induced- or age-related HL</a:t>
            </a:r>
          </a:p>
        </p:txBody>
      </p:sp>
      <p:sp>
        <p:nvSpPr>
          <p:cNvPr id="23" name="TextBox 22">
            <a:extLst>
              <a:ext uri="{FF2B5EF4-FFF2-40B4-BE49-F238E27FC236}">
                <a16:creationId xmlns:a16="http://schemas.microsoft.com/office/drawing/2014/main" id="{93F89947-2D91-106E-0670-9372E1B72E18}"/>
              </a:ext>
            </a:extLst>
          </p:cNvPr>
          <p:cNvSpPr txBox="1"/>
          <p:nvPr/>
        </p:nvSpPr>
        <p:spPr>
          <a:xfrm>
            <a:off x="7832436" y="5029725"/>
            <a:ext cx="1164304" cy="307777"/>
          </a:xfrm>
          <a:prstGeom prst="rect">
            <a:avLst/>
          </a:prstGeom>
          <a:noFill/>
        </p:spPr>
        <p:txBody>
          <a:bodyPr wrap="square" rtlCol="0">
            <a:spAutoFit/>
          </a:bodyPr>
          <a:lstStyle/>
          <a:p>
            <a:r>
              <a:rPr lang="en-US" sz="1400" b="1" dirty="0">
                <a:latin typeface="+mn-lt"/>
              </a:rPr>
              <a:t>Meniere</a:t>
            </a:r>
          </a:p>
        </p:txBody>
      </p:sp>
      <p:sp>
        <p:nvSpPr>
          <p:cNvPr id="24" name="TextBox 23">
            <a:extLst>
              <a:ext uri="{FF2B5EF4-FFF2-40B4-BE49-F238E27FC236}">
                <a16:creationId xmlns:a16="http://schemas.microsoft.com/office/drawing/2014/main" id="{EC0F9B05-E5F3-D208-49F9-564F85FECC7C}"/>
              </a:ext>
            </a:extLst>
          </p:cNvPr>
          <p:cNvSpPr txBox="1"/>
          <p:nvPr/>
        </p:nvSpPr>
        <p:spPr>
          <a:xfrm>
            <a:off x="123314" y="1655615"/>
            <a:ext cx="1280333" cy="523220"/>
          </a:xfrm>
          <a:prstGeom prst="rect">
            <a:avLst/>
          </a:prstGeom>
          <a:noFill/>
        </p:spPr>
        <p:txBody>
          <a:bodyPr wrap="square" rtlCol="0">
            <a:spAutoFit/>
          </a:bodyPr>
          <a:lstStyle/>
          <a:p>
            <a:r>
              <a:rPr lang="en-US" sz="1400" b="1" dirty="0">
                <a:latin typeface="+mn-lt"/>
              </a:rPr>
              <a:t>Drug-induced ototoxicity</a:t>
            </a:r>
          </a:p>
        </p:txBody>
      </p:sp>
      <p:sp>
        <p:nvSpPr>
          <p:cNvPr id="2" name="Oval 1">
            <a:extLst>
              <a:ext uri="{FF2B5EF4-FFF2-40B4-BE49-F238E27FC236}">
                <a16:creationId xmlns:a16="http://schemas.microsoft.com/office/drawing/2014/main" id="{2BF70919-81B2-F8AC-CD53-6249DF156D4C}"/>
              </a:ext>
            </a:extLst>
          </p:cNvPr>
          <p:cNvSpPr/>
          <p:nvPr/>
        </p:nvSpPr>
        <p:spPr>
          <a:xfrm>
            <a:off x="2138675" y="5195440"/>
            <a:ext cx="706049" cy="6098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Oval 2">
            <a:extLst>
              <a:ext uri="{FF2B5EF4-FFF2-40B4-BE49-F238E27FC236}">
                <a16:creationId xmlns:a16="http://schemas.microsoft.com/office/drawing/2014/main" id="{590F3653-8D88-DCE2-327E-39EBA790FA60}"/>
              </a:ext>
            </a:extLst>
          </p:cNvPr>
          <p:cNvSpPr/>
          <p:nvPr/>
        </p:nvSpPr>
        <p:spPr>
          <a:xfrm>
            <a:off x="1287619" y="3785483"/>
            <a:ext cx="706049" cy="6098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6764034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AE5A-411B-3FD7-DBF9-FD3C884E3B4F}"/>
              </a:ext>
            </a:extLst>
          </p:cNvPr>
          <p:cNvSpPr>
            <a:spLocks noGrp="1"/>
          </p:cNvSpPr>
          <p:nvPr>
            <p:ph type="title"/>
          </p:nvPr>
        </p:nvSpPr>
        <p:spPr/>
        <p:txBody>
          <a:bodyPr/>
          <a:lstStyle/>
          <a:p>
            <a:r>
              <a:rPr lang="en-US" dirty="0"/>
              <a:t>Overview van </a:t>
            </a:r>
            <a:r>
              <a:rPr lang="en-US" dirty="0" err="1"/>
              <a:t>enkele</a:t>
            </a:r>
            <a:r>
              <a:rPr lang="en-US" dirty="0"/>
              <a:t> </a:t>
            </a:r>
            <a:r>
              <a:rPr lang="en-US" dirty="0" err="1"/>
              <a:t>klinische</a:t>
            </a:r>
            <a:r>
              <a:rPr lang="en-US" dirty="0"/>
              <a:t> trials</a:t>
            </a:r>
          </a:p>
        </p:txBody>
      </p:sp>
      <p:sp>
        <p:nvSpPr>
          <p:cNvPr id="3" name="Content Placeholder 2">
            <a:extLst>
              <a:ext uri="{FF2B5EF4-FFF2-40B4-BE49-F238E27FC236}">
                <a16:creationId xmlns:a16="http://schemas.microsoft.com/office/drawing/2014/main" id="{FDB15829-AE2B-0DAF-81A4-2922DF007E61}"/>
              </a:ext>
            </a:extLst>
          </p:cNvPr>
          <p:cNvSpPr>
            <a:spLocks noGrp="1"/>
          </p:cNvSpPr>
          <p:nvPr>
            <p:ph idx="1"/>
          </p:nvPr>
        </p:nvSpPr>
        <p:spPr>
          <a:xfrm>
            <a:off x="522287" y="2204864"/>
            <a:ext cx="8099425" cy="4378648"/>
          </a:xfrm>
        </p:spPr>
        <p:txBody>
          <a:bodyPr/>
          <a:lstStyle/>
          <a:p>
            <a:r>
              <a:rPr lang="en-US" b="1" dirty="0"/>
              <a:t>Frequency therapeutics FX-322	Progenitor Cells	</a:t>
            </a:r>
          </a:p>
          <a:p>
            <a:r>
              <a:rPr lang="en-US" i="1" dirty="0" err="1"/>
              <a:t>Sensorion</a:t>
            </a:r>
            <a:r>
              <a:rPr lang="en-US" i="1" dirty="0"/>
              <a:t> SENSE-401		Small molecule reducing oxidative stress</a:t>
            </a:r>
          </a:p>
          <a:p>
            <a:r>
              <a:rPr lang="en-US" i="1" dirty="0" err="1"/>
              <a:t>Otonomy</a:t>
            </a:r>
            <a:r>
              <a:rPr lang="en-US" i="1" dirty="0"/>
              <a:t> OTO-413		BDNF neurotrophic factors</a:t>
            </a:r>
          </a:p>
          <a:p>
            <a:endParaRPr lang="en-US" dirty="0"/>
          </a:p>
          <a:p>
            <a:endParaRPr lang="en-US" dirty="0"/>
          </a:p>
          <a:p>
            <a:r>
              <a:rPr lang="en-US" b="1" dirty="0" err="1"/>
              <a:t>Erfelijk</a:t>
            </a:r>
            <a:r>
              <a:rPr lang="en-US" b="1" dirty="0"/>
              <a:t> </a:t>
            </a:r>
            <a:r>
              <a:rPr lang="en-US" b="1" dirty="0" err="1"/>
              <a:t>gehoorverlies</a:t>
            </a:r>
            <a:endParaRPr lang="en-US" b="1" dirty="0"/>
          </a:p>
          <a:p>
            <a:pPr lvl="1"/>
            <a:r>
              <a:rPr lang="en-US" dirty="0" err="1"/>
              <a:t>Mutaties</a:t>
            </a:r>
            <a:r>
              <a:rPr lang="en-US" dirty="0"/>
              <a:t> in OTOF </a:t>
            </a:r>
            <a:r>
              <a:rPr lang="en-US" dirty="0" err="1"/>
              <a:t>leiden</a:t>
            </a:r>
            <a:r>
              <a:rPr lang="en-US" dirty="0"/>
              <a:t> tot </a:t>
            </a:r>
            <a:r>
              <a:rPr lang="en-US" dirty="0" err="1"/>
              <a:t>auditieve</a:t>
            </a:r>
            <a:r>
              <a:rPr lang="en-US" dirty="0"/>
              <a:t> </a:t>
            </a:r>
            <a:r>
              <a:rPr lang="en-US" dirty="0" err="1"/>
              <a:t>neuropathie</a:t>
            </a:r>
            <a:r>
              <a:rPr lang="en-US" dirty="0"/>
              <a:t> (DFNB9)</a:t>
            </a:r>
          </a:p>
          <a:p>
            <a:pPr lvl="1"/>
            <a:r>
              <a:rPr lang="en-US" dirty="0" err="1"/>
              <a:t>Veelal</a:t>
            </a:r>
            <a:r>
              <a:rPr lang="en-US" dirty="0"/>
              <a:t> </a:t>
            </a:r>
            <a:r>
              <a:rPr lang="en-US" dirty="0" err="1"/>
              <a:t>kandidaat</a:t>
            </a:r>
            <a:r>
              <a:rPr lang="en-US" dirty="0"/>
              <a:t> </a:t>
            </a:r>
            <a:r>
              <a:rPr lang="en-US" dirty="0" err="1"/>
              <a:t>voor</a:t>
            </a:r>
            <a:r>
              <a:rPr lang="en-US" dirty="0"/>
              <a:t> CI </a:t>
            </a:r>
            <a:r>
              <a:rPr lang="en-US" dirty="0" err="1"/>
              <a:t>als</a:t>
            </a:r>
            <a:r>
              <a:rPr lang="en-US" dirty="0"/>
              <a:t> </a:t>
            </a:r>
            <a:r>
              <a:rPr lang="en-US" dirty="0" err="1"/>
              <a:t>spraaktaalontwikkeling</a:t>
            </a:r>
            <a:r>
              <a:rPr lang="en-US" dirty="0"/>
              <a:t> </a:t>
            </a:r>
            <a:r>
              <a:rPr lang="en-US" dirty="0" err="1"/>
              <a:t>achterblijft</a:t>
            </a:r>
            <a:endParaRPr lang="en-US" dirty="0"/>
          </a:p>
          <a:p>
            <a:pPr lvl="1"/>
            <a:r>
              <a:rPr lang="en-US" dirty="0"/>
              <a:t>5 </a:t>
            </a:r>
            <a:r>
              <a:rPr lang="en-US" dirty="0" err="1"/>
              <a:t>bedrijven</a:t>
            </a:r>
            <a:r>
              <a:rPr lang="en-US" dirty="0"/>
              <a:t> </a:t>
            </a:r>
            <a:r>
              <a:rPr lang="en-US" dirty="0" err="1"/>
              <a:t>bezig</a:t>
            </a:r>
            <a:r>
              <a:rPr lang="en-US" dirty="0"/>
              <a:t> met </a:t>
            </a:r>
            <a:r>
              <a:rPr lang="en-US" dirty="0" err="1"/>
              <a:t>therapie</a:t>
            </a:r>
            <a:r>
              <a:rPr lang="en-US" dirty="0"/>
              <a:t> </a:t>
            </a:r>
            <a:r>
              <a:rPr lang="en-US" dirty="0" err="1"/>
              <a:t>voor</a:t>
            </a:r>
            <a:r>
              <a:rPr lang="en-US" dirty="0"/>
              <a:t> </a:t>
            </a:r>
            <a:r>
              <a:rPr lang="en-US" dirty="0" err="1"/>
              <a:t>een</a:t>
            </a:r>
            <a:r>
              <a:rPr lang="en-US" dirty="0"/>
              <a:t> ultra-</a:t>
            </a:r>
            <a:r>
              <a:rPr lang="en-US" dirty="0" err="1"/>
              <a:t>zelfzame</a:t>
            </a:r>
            <a:r>
              <a:rPr lang="en-US" dirty="0"/>
              <a:t> </a:t>
            </a:r>
            <a:r>
              <a:rPr lang="en-US" dirty="0" err="1"/>
              <a:t>vorm</a:t>
            </a:r>
            <a:r>
              <a:rPr lang="en-US" dirty="0"/>
              <a:t> van </a:t>
            </a:r>
            <a:r>
              <a:rPr lang="en-US" dirty="0" err="1"/>
              <a:t>erfelijk</a:t>
            </a:r>
            <a:r>
              <a:rPr lang="en-US" dirty="0"/>
              <a:t> </a:t>
            </a:r>
            <a:r>
              <a:rPr lang="en-US" dirty="0" err="1"/>
              <a:t>gehoorverlies</a:t>
            </a:r>
            <a:endParaRPr lang="en-US" dirty="0"/>
          </a:p>
          <a:p>
            <a:pPr lvl="1"/>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45ABD588-B920-8ABE-C9DF-EB139ED763B0}"/>
              </a:ext>
            </a:extLst>
          </p:cNvPr>
          <p:cNvSpPr>
            <a:spLocks noGrp="1"/>
          </p:cNvSpPr>
          <p:nvPr>
            <p:ph type="ftr" sz="quarter" idx="11"/>
          </p:nvPr>
        </p:nvSpPr>
        <p:spPr/>
        <p:txBody>
          <a:bodyPr/>
          <a:lstStyle/>
          <a:p>
            <a:pPr>
              <a:defRPr/>
            </a:pPr>
            <a:r>
              <a:rPr lang="nl-NL"/>
              <a:t>	</a:t>
            </a:r>
            <a:fld id="{90817C61-3AA5-4D42-956E-CFEE420DB621}" type="slidenum">
              <a:rPr lang="nl-NL" smtClean="0"/>
              <a:pPr>
                <a:defRPr/>
              </a:pPr>
              <a:t>8</a:t>
            </a:fld>
            <a:endParaRPr lang="nl-NL"/>
          </a:p>
        </p:txBody>
      </p:sp>
    </p:spTree>
    <p:extLst>
      <p:ext uri="{BB962C8B-B14F-4D97-AF65-F5344CB8AC3E}">
        <p14:creationId xmlns:p14="http://schemas.microsoft.com/office/powerpoint/2010/main" val="11380426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01AB-FD54-0683-4D6C-3DB1BAA86C31}"/>
              </a:ext>
            </a:extLst>
          </p:cNvPr>
          <p:cNvSpPr>
            <a:spLocks noGrp="1"/>
          </p:cNvSpPr>
          <p:nvPr>
            <p:ph type="title"/>
          </p:nvPr>
        </p:nvSpPr>
        <p:spPr/>
        <p:txBody>
          <a:bodyPr/>
          <a:lstStyle/>
          <a:p>
            <a:r>
              <a:rPr lang="en-US" dirty="0"/>
              <a:t>Pre-</a:t>
            </a:r>
            <a:r>
              <a:rPr lang="en-US" dirty="0" err="1"/>
              <a:t>klinische</a:t>
            </a:r>
            <a:r>
              <a:rPr lang="en-US" dirty="0"/>
              <a:t> </a:t>
            </a:r>
            <a:r>
              <a:rPr lang="en-US" dirty="0" err="1"/>
              <a:t>evidentie</a:t>
            </a:r>
            <a:endParaRPr lang="en-US" dirty="0"/>
          </a:p>
        </p:txBody>
      </p:sp>
      <p:sp>
        <p:nvSpPr>
          <p:cNvPr id="7" name="Text Placeholder 6">
            <a:extLst>
              <a:ext uri="{FF2B5EF4-FFF2-40B4-BE49-F238E27FC236}">
                <a16:creationId xmlns:a16="http://schemas.microsoft.com/office/drawing/2014/main" id="{FC6F1596-40F1-3E4B-8EC0-1A5AB1EA941E}"/>
              </a:ext>
            </a:extLst>
          </p:cNvPr>
          <p:cNvSpPr>
            <a:spLocks noGrp="1"/>
          </p:cNvSpPr>
          <p:nvPr>
            <p:ph type="body" sz="quarter" idx="14"/>
          </p:nvPr>
        </p:nvSpPr>
        <p:spPr/>
        <p:txBody>
          <a:bodyPr/>
          <a:lstStyle/>
          <a:p>
            <a:endParaRPr lang="en-US" dirty="0"/>
          </a:p>
          <a:p>
            <a:endParaRPr lang="en-US" dirty="0"/>
          </a:p>
          <a:p>
            <a:r>
              <a:rPr lang="en-US" dirty="0" err="1"/>
              <a:t>Steuncellen</a:t>
            </a:r>
            <a:r>
              <a:rPr lang="en-US" dirty="0"/>
              <a:t> in cochlea ex-vivo </a:t>
            </a:r>
            <a:r>
              <a:rPr lang="en-US" dirty="0" err="1"/>
              <a:t>vermenigvuldigd</a:t>
            </a:r>
            <a:r>
              <a:rPr lang="en-US" dirty="0"/>
              <a:t> – proof of concept</a:t>
            </a:r>
          </a:p>
          <a:p>
            <a:endParaRPr lang="en-US" dirty="0"/>
          </a:p>
          <a:p>
            <a:r>
              <a:rPr lang="en-US" dirty="0" err="1"/>
              <a:t>Differentiatie</a:t>
            </a:r>
            <a:r>
              <a:rPr lang="en-US" dirty="0"/>
              <a:t> tot </a:t>
            </a:r>
            <a:r>
              <a:rPr lang="en-US" dirty="0" err="1"/>
              <a:t>morfologische</a:t>
            </a:r>
            <a:r>
              <a:rPr lang="en-US" dirty="0"/>
              <a:t> </a:t>
            </a:r>
            <a:r>
              <a:rPr lang="en-US" dirty="0" err="1"/>
              <a:t>correcte</a:t>
            </a:r>
            <a:r>
              <a:rPr lang="en-US" dirty="0"/>
              <a:t> </a:t>
            </a:r>
            <a:r>
              <a:rPr lang="en-US" dirty="0" err="1"/>
              <a:t>haarcellen</a:t>
            </a:r>
            <a:r>
              <a:rPr lang="en-US" dirty="0"/>
              <a:t> (stereocilia)</a:t>
            </a:r>
          </a:p>
          <a:p>
            <a:endParaRPr lang="en-US" dirty="0"/>
          </a:p>
          <a:p>
            <a:r>
              <a:rPr lang="en-US" dirty="0"/>
              <a:t>=-&gt; </a:t>
            </a:r>
            <a:r>
              <a:rPr lang="en-US" dirty="0" err="1"/>
              <a:t>kans</a:t>
            </a:r>
            <a:r>
              <a:rPr lang="en-US" dirty="0"/>
              <a:t> </a:t>
            </a:r>
            <a:r>
              <a:rPr lang="en-US" dirty="0" err="1"/>
              <a:t>voor</a:t>
            </a:r>
            <a:r>
              <a:rPr lang="en-US" dirty="0"/>
              <a:t> </a:t>
            </a:r>
            <a:r>
              <a:rPr lang="en-US" dirty="0" err="1"/>
              <a:t>regeneratieve</a:t>
            </a:r>
            <a:r>
              <a:rPr lang="en-US" dirty="0"/>
              <a:t> </a:t>
            </a:r>
            <a:r>
              <a:rPr lang="en-US" dirty="0" err="1"/>
              <a:t>therapie</a:t>
            </a:r>
            <a:r>
              <a:rPr lang="en-US" dirty="0"/>
              <a:t> van </a:t>
            </a:r>
            <a:r>
              <a:rPr lang="en-US" dirty="0" err="1"/>
              <a:t>gehoorverlies</a:t>
            </a:r>
            <a:endParaRPr lang="en-US" dirty="0"/>
          </a:p>
          <a:p>
            <a:endParaRPr lang="en-US" dirty="0"/>
          </a:p>
          <a:p>
            <a:r>
              <a:rPr lang="en-US" dirty="0" err="1"/>
              <a:t>Opgepikt</a:t>
            </a:r>
            <a:r>
              <a:rPr lang="en-US" dirty="0"/>
              <a:t> door Frequency Therapeutics (FX-322)</a:t>
            </a:r>
          </a:p>
          <a:p>
            <a:endParaRPr lang="en-US" dirty="0"/>
          </a:p>
        </p:txBody>
      </p:sp>
      <p:pic>
        <p:nvPicPr>
          <p:cNvPr id="6" name="Content Placeholder 5" descr="A diagram of a cell division&#10;&#10;AI-generated content may be incorrect.">
            <a:extLst>
              <a:ext uri="{FF2B5EF4-FFF2-40B4-BE49-F238E27FC236}">
                <a16:creationId xmlns:a16="http://schemas.microsoft.com/office/drawing/2014/main" id="{6AC20BD6-3DA5-1336-E797-44CCD5DDF81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706" r="1706"/>
          <a:stretch/>
        </p:blipFill>
        <p:spPr/>
      </p:pic>
      <p:sp>
        <p:nvSpPr>
          <p:cNvPr id="4" name="Footer Placeholder 3">
            <a:extLst>
              <a:ext uri="{FF2B5EF4-FFF2-40B4-BE49-F238E27FC236}">
                <a16:creationId xmlns:a16="http://schemas.microsoft.com/office/drawing/2014/main" id="{1589AE67-3696-6B40-E3FC-42C12A75D7A8}"/>
              </a:ext>
            </a:extLst>
          </p:cNvPr>
          <p:cNvSpPr>
            <a:spLocks noGrp="1"/>
          </p:cNvSpPr>
          <p:nvPr>
            <p:ph type="ftr" sz="quarter" idx="17"/>
          </p:nvPr>
        </p:nvSpPr>
        <p:spPr/>
        <p:txBody>
          <a:bodyPr/>
          <a:lstStyle/>
          <a:p>
            <a:pPr>
              <a:defRPr/>
            </a:pPr>
            <a:r>
              <a:rPr lang="nl-NL"/>
              <a:t>	</a:t>
            </a:r>
            <a:fld id="{90817C61-3AA5-4D42-956E-CFEE420DB621}" type="slidenum">
              <a:rPr lang="nl-NL" smtClean="0"/>
              <a:pPr>
                <a:defRPr/>
              </a:pPr>
              <a:t>9</a:t>
            </a:fld>
            <a:endParaRPr lang="nl-NL"/>
          </a:p>
        </p:txBody>
      </p:sp>
      <p:sp>
        <p:nvSpPr>
          <p:cNvPr id="9" name="TextBox 8">
            <a:extLst>
              <a:ext uri="{FF2B5EF4-FFF2-40B4-BE49-F238E27FC236}">
                <a16:creationId xmlns:a16="http://schemas.microsoft.com/office/drawing/2014/main" id="{2255A2ED-9103-DC3C-A18D-A43EC185F59F}"/>
              </a:ext>
            </a:extLst>
          </p:cNvPr>
          <p:cNvSpPr txBox="1"/>
          <p:nvPr/>
        </p:nvSpPr>
        <p:spPr>
          <a:xfrm>
            <a:off x="522000" y="6290489"/>
            <a:ext cx="5814392" cy="553998"/>
          </a:xfrm>
          <a:prstGeom prst="rect">
            <a:avLst/>
          </a:prstGeom>
          <a:noFill/>
        </p:spPr>
        <p:txBody>
          <a:bodyPr wrap="square">
            <a:spAutoFit/>
          </a:bodyPr>
          <a:lstStyle/>
          <a:p>
            <a:r>
              <a:rPr lang="en-US" sz="1000" dirty="0">
                <a:effectLst/>
              </a:rPr>
              <a:t>McLean, Will J., </a:t>
            </a:r>
            <a:r>
              <a:rPr lang="en-US" sz="1000" dirty="0" err="1">
                <a:effectLst/>
              </a:rPr>
              <a:t>Xiaolei</a:t>
            </a:r>
            <a:r>
              <a:rPr lang="en-US" sz="1000" dirty="0">
                <a:effectLst/>
              </a:rPr>
              <a:t> Yin, Lin Lu, Danielle R. Lenz, Dalton McLean, Robert Langer, Jeffrey M. Karp, and Albert S. B. Edge. 2017. “Clonal Expansion of Lgr5-Positive Cells from Mammalian Cochlea and High-Purity Generation of Sensory Hair Cells.” </a:t>
            </a:r>
            <a:r>
              <a:rPr lang="en-US" sz="1000" i="1" dirty="0">
                <a:effectLst/>
              </a:rPr>
              <a:t>Cell Reports</a:t>
            </a:r>
            <a:r>
              <a:rPr lang="en-US" sz="1000" dirty="0">
                <a:effectLst/>
              </a:rPr>
              <a:t> 18(8):1917–29. doi:</a:t>
            </a:r>
            <a:r>
              <a:rPr lang="en-US" sz="1000" dirty="0">
                <a:effectLst/>
                <a:hlinkClick r:id="rId4"/>
              </a:rPr>
              <a:t>10.1016/j.celrep.2017.01.066</a:t>
            </a:r>
            <a:r>
              <a:rPr lang="en-US" sz="1000" dirty="0">
                <a:effectLst/>
              </a:rPr>
              <a:t>.</a:t>
            </a:r>
          </a:p>
        </p:txBody>
      </p:sp>
    </p:spTree>
    <p:extLst>
      <p:ext uri="{BB962C8B-B14F-4D97-AF65-F5344CB8AC3E}">
        <p14:creationId xmlns:p14="http://schemas.microsoft.com/office/powerpoint/2010/main" val="2172748199"/>
      </p:ext>
    </p:extLst>
  </p:cSld>
  <p:clrMapOvr>
    <a:masterClrMapping/>
  </p:clrMapOvr>
  <p:transition spd="med"/>
</p:sld>
</file>

<file path=ppt/theme/theme1.xml><?xml version="1.0" encoding="utf-8"?>
<a:theme xmlns:a="http://schemas.openxmlformats.org/drawingml/2006/main" name="Radboudumc">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31805</TotalTime>
  <Words>3721</Words>
  <Application>Microsoft Macintosh PowerPoint</Application>
  <PresentationFormat>On-screen Show (4:3)</PresentationFormat>
  <Paragraphs>472</Paragraphs>
  <Slides>58</Slides>
  <Notes>41</Notes>
  <HiddenSlides>3</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.SF NS</vt:lpstr>
      <vt:lpstr>Aptos</vt:lpstr>
      <vt:lpstr>Arial</vt:lpstr>
      <vt:lpstr>BlinkMacSystemFont</vt:lpstr>
      <vt:lpstr>Calibri</vt:lpstr>
      <vt:lpstr>Courier New</vt:lpstr>
      <vt:lpstr>Söhne</vt:lpstr>
      <vt:lpstr>Times New Roman</vt:lpstr>
      <vt:lpstr>Radboudumc</vt:lpstr>
      <vt:lpstr>Van gen naar gehoor: therapie in zicht</vt:lpstr>
      <vt:lpstr>Waarom?</vt:lpstr>
      <vt:lpstr>Belang</vt:lpstr>
      <vt:lpstr>Overzicht</vt:lpstr>
      <vt:lpstr>DEEL 1: </vt:lpstr>
      <vt:lpstr>Therapeutisch landschap </vt:lpstr>
      <vt:lpstr>PowerPoint Presentation</vt:lpstr>
      <vt:lpstr>Overview van enkele klinische trials</vt:lpstr>
      <vt:lpstr>Pre-klinische evidentie</vt:lpstr>
      <vt:lpstr>Frequency Therapeutics</vt:lpstr>
      <vt:lpstr>Frequency therapeutics FX-322</vt:lpstr>
      <vt:lpstr>Methodologische issues?</vt:lpstr>
      <vt:lpstr>PowerPoint Presentation</vt:lpstr>
      <vt:lpstr>Discussie</vt:lpstr>
      <vt:lpstr>Deel 2:</vt:lpstr>
      <vt:lpstr>PowerPoint Presentation</vt:lpstr>
      <vt:lpstr>PowerPoint Presentation</vt:lpstr>
      <vt:lpstr>Preclinical evidence</vt:lpstr>
      <vt:lpstr>ABR als uitkomstmaat</vt:lpstr>
      <vt:lpstr>PowerPoint Presentation</vt:lpstr>
      <vt:lpstr>OTOF first-in-human therapy</vt:lpstr>
      <vt:lpstr>PowerPoint Presentation</vt:lpstr>
      <vt:lpstr>Injection</vt:lpstr>
      <vt:lpstr>Subject 1</vt:lpstr>
      <vt:lpstr>Video</vt:lpstr>
      <vt:lpstr>PowerPoint Presentation</vt:lpstr>
      <vt:lpstr>Long term results</vt:lpstr>
      <vt:lpstr>Discussie</vt:lpstr>
      <vt:lpstr>Deel 3:</vt:lpstr>
      <vt:lpstr>Therapeutische opties</vt:lpstr>
      <vt:lpstr>Window-of-opportunity</vt:lpstr>
      <vt:lpstr>DFNA9 natuurlijk beloop</vt:lpstr>
      <vt:lpstr>DFNA9 </vt:lpstr>
      <vt:lpstr>DFNA9 timeline</vt:lpstr>
      <vt:lpstr>DFNA21</vt:lpstr>
      <vt:lpstr>Therapieontwikkeling</vt:lpstr>
      <vt:lpstr>Deel 4: Wat als gentherapie geen optie is</vt:lpstr>
      <vt:lpstr>PowerPoint Presentation</vt:lpstr>
      <vt:lpstr>Sensorineural hearing loss in infants</vt:lpstr>
      <vt:lpstr>CI performance in genotyped patients</vt:lpstr>
      <vt:lpstr>CI-GEN study</vt:lpstr>
      <vt:lpstr>CI-GEN study cohort </vt:lpstr>
      <vt:lpstr>Long-term performance - PTA</vt:lpstr>
      <vt:lpstr>Long-term performance - Speech</vt:lpstr>
      <vt:lpstr>Speech early vs. late implanted</vt:lpstr>
      <vt:lpstr>Speech score ~ Cochlear site-of-lesion</vt:lpstr>
      <vt:lpstr>Speech ~ Cochlear site of lesion (grouped)</vt:lpstr>
      <vt:lpstr>PowerPoint Presentation</vt:lpstr>
      <vt:lpstr>CI in TMPRSS3-associated HL </vt:lpstr>
      <vt:lpstr>Conclusions</vt:lpstr>
      <vt:lpstr>Acknowledgements</vt:lpstr>
      <vt:lpstr>Conclusie overall</vt:lpstr>
      <vt:lpstr>Samenvattende boodschap drieluikpresentatie KKau 2025 </vt:lpstr>
      <vt:lpstr>PowerPoint Presentation</vt:lpstr>
      <vt:lpstr>PowerPoint Presentation</vt:lpstr>
      <vt:lpstr>PowerPoint Presentation</vt:lpstr>
      <vt:lpstr>H&amp;G Nijmagen</vt:lpstr>
      <vt:lpstr>Belang</vt:lpstr>
    </vt:vector>
  </TitlesOfParts>
  <Company>UMC St Radboud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TEMPORAL BONE HISTOPATHOLOGY IN USHER SYNDROME</dc:title>
  <dc:creator>z647130</dc:creator>
  <cp:lastModifiedBy>Lanting, Cris</cp:lastModifiedBy>
  <cp:revision>490</cp:revision>
  <dcterms:created xsi:type="dcterms:W3CDTF">2006-08-15T11:46:46Z</dcterms:created>
  <dcterms:modified xsi:type="dcterms:W3CDTF">2025-06-05T07:13:05Z</dcterms:modified>
</cp:coreProperties>
</file>