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2.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0" r:id="rId4"/>
    <p:sldMasterId id="2147483911" r:id="rId5"/>
  </p:sldMasterIdLst>
  <p:notesMasterIdLst>
    <p:notesMasterId r:id="rId41"/>
  </p:notesMasterIdLst>
  <p:sldIdLst>
    <p:sldId id="346" r:id="rId6"/>
    <p:sldId id="358" r:id="rId7"/>
    <p:sldId id="355" r:id="rId8"/>
    <p:sldId id="272" r:id="rId9"/>
    <p:sldId id="338" r:id="rId10"/>
    <p:sldId id="340" r:id="rId11"/>
    <p:sldId id="342" r:id="rId12"/>
    <p:sldId id="343" r:id="rId13"/>
    <p:sldId id="344" r:id="rId14"/>
    <p:sldId id="326" r:id="rId15"/>
    <p:sldId id="357" r:id="rId16"/>
    <p:sldId id="356" r:id="rId17"/>
    <p:sldId id="291" r:id="rId18"/>
    <p:sldId id="259" r:id="rId19"/>
    <p:sldId id="304" r:id="rId20"/>
    <p:sldId id="333" r:id="rId21"/>
    <p:sldId id="278" r:id="rId22"/>
    <p:sldId id="292" r:id="rId23"/>
    <p:sldId id="335" r:id="rId24"/>
    <p:sldId id="295" r:id="rId25"/>
    <p:sldId id="311" r:id="rId26"/>
    <p:sldId id="349" r:id="rId27"/>
    <p:sldId id="350" r:id="rId28"/>
    <p:sldId id="353" r:id="rId29"/>
    <p:sldId id="345" r:id="rId30"/>
    <p:sldId id="328" r:id="rId31"/>
    <p:sldId id="329" r:id="rId32"/>
    <p:sldId id="289" r:id="rId33"/>
    <p:sldId id="334" r:id="rId34"/>
    <p:sldId id="286" r:id="rId35"/>
    <p:sldId id="282" r:id="rId36"/>
    <p:sldId id="305" r:id="rId37"/>
    <p:sldId id="294" r:id="rId38"/>
    <p:sldId id="336" r:id="rId39"/>
    <p:sldId id="296" r:id="rId40"/>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63"/>
    <p:restoredTop sz="75890"/>
  </p:normalViewPr>
  <p:slideViewPr>
    <p:cSldViewPr snapToGrid="0">
      <p:cViewPr varScale="1">
        <p:scale>
          <a:sx n="120" d="100"/>
          <a:sy n="120" d="100"/>
        </p:scale>
        <p:origin x="1064" y="-4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0" Type="http://schemas.openxmlformats.org/officeDocument/2006/relationships/slide" Target="slides/slide15.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Map1"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550029637299"/>
          <c:y val="8.6060466247577114E-2"/>
          <c:w val="0.84453365682325687"/>
          <c:h val="0.7070867490840077"/>
        </c:manualLayout>
      </c:layout>
      <c:barChart>
        <c:barDir val="col"/>
        <c:grouping val="percentStacked"/>
        <c:varyColors val="0"/>
        <c:ser>
          <c:idx val="0"/>
          <c:order val="0"/>
          <c:tx>
            <c:strRef>
              <c:f>Blad1!$B$1</c:f>
              <c:strCache>
                <c:ptCount val="1"/>
                <c:pt idx="0">
                  <c:v>Pass</c:v>
                </c:pt>
              </c:strCache>
            </c:strRef>
          </c:tx>
          <c:spPr>
            <a:solidFill>
              <a:srgbClr val="089100"/>
            </a:solidFill>
            <a:ln>
              <a:noFill/>
            </a:ln>
            <a:effectLst/>
          </c:spPr>
          <c:invertIfNegative val="0"/>
          <c:dLbls>
            <c:dLbl>
              <c:idx val="0"/>
              <c:tx>
                <c:rich>
                  <a:bodyPr/>
                  <a:lstStyle/>
                  <a:p>
                    <a:r>
                      <a:rPr lang="en-US"/>
                      <a:t>152.478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DF1-A143-A625-DB35181B2B21}"/>
                </c:ext>
              </c:extLst>
            </c:dLbl>
            <c:dLbl>
              <c:idx val="1"/>
              <c:tx>
                <c:rich>
                  <a:bodyPr rot="0" spcFirstLastPara="1" vertOverflow="ellipsis" vert="horz" wrap="square" lIns="38100" tIns="19050" rIns="38100" bIns="19050" anchor="ctr" anchorCtr="1">
                    <a:noAutofit/>
                  </a:bodyPr>
                  <a:lstStyle/>
                  <a:p>
                    <a:pPr>
                      <a:defRPr sz="1050" b="0" i="0" u="none" strike="noStrike" kern="1200" baseline="0">
                        <a:solidFill>
                          <a:schemeClr val="bg1"/>
                        </a:solidFill>
                        <a:latin typeface="+mn-lt"/>
                        <a:ea typeface="+mn-ea"/>
                        <a:cs typeface="+mn-cs"/>
                      </a:defRPr>
                    </a:pPr>
                    <a:r>
                      <a:rPr lang="en-US"/>
                      <a:t>6.153</a:t>
                    </a:r>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layout>
                    <c:manualLayout>
                      <c:w val="0.14248622047244094"/>
                      <c:h val="5.0046296296296297E-2"/>
                    </c:manualLayout>
                  </c15:layout>
                  <c15:showDataLabelsRange val="0"/>
                </c:ext>
                <c:ext xmlns:c16="http://schemas.microsoft.com/office/drawing/2014/chart" uri="{C3380CC4-5D6E-409C-BE32-E72D297353CC}">
                  <c16:uniqueId val="{00000001-4DF1-A143-A625-DB35181B2B21}"/>
                </c:ext>
              </c:extLst>
            </c:dLbl>
            <c:dLbl>
              <c:idx val="2"/>
              <c:tx>
                <c:rich>
                  <a:bodyPr/>
                  <a:lstStyle/>
                  <a:p>
                    <a:r>
                      <a:rPr lang="en-US"/>
                      <a:t>2.059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DF1-A143-A625-DB35181B2B2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1th OAE</c:v>
                </c:pt>
                <c:pt idx="1">
                  <c:v>2nd OAE</c:v>
                </c:pt>
                <c:pt idx="2">
                  <c:v>AABR</c:v>
                </c:pt>
              </c:strCache>
            </c:strRef>
          </c:cat>
          <c:val>
            <c:numRef>
              <c:f>Blad1!$B$2:$B$4</c:f>
              <c:numCache>
                <c:formatCode>General</c:formatCode>
                <c:ptCount val="3"/>
                <c:pt idx="0">
                  <c:v>156130</c:v>
                </c:pt>
                <c:pt idx="1">
                  <c:v>5730</c:v>
                </c:pt>
                <c:pt idx="2">
                  <c:v>1970</c:v>
                </c:pt>
              </c:numCache>
            </c:numRef>
          </c:val>
          <c:extLst>
            <c:ext xmlns:c16="http://schemas.microsoft.com/office/drawing/2014/chart" uri="{C3380CC4-5D6E-409C-BE32-E72D297353CC}">
              <c16:uniqueId val="{00000003-4DF1-A143-A625-DB35181B2B21}"/>
            </c:ext>
          </c:extLst>
        </c:ser>
        <c:ser>
          <c:idx val="1"/>
          <c:order val="1"/>
          <c:tx>
            <c:strRef>
              <c:f>Blad1!$C$1</c:f>
              <c:strCache>
                <c:ptCount val="1"/>
                <c:pt idx="0">
                  <c:v>Fail</c:v>
                </c:pt>
              </c:strCache>
            </c:strRef>
          </c:tx>
          <c:spPr>
            <a:solidFill>
              <a:srgbClr val="C00000"/>
            </a:solidFill>
            <a:ln>
              <a:noFill/>
            </a:ln>
            <a:effectLst/>
          </c:spPr>
          <c:invertIfNegative val="0"/>
          <c:dLbls>
            <c:dLbl>
              <c:idx val="0"/>
              <c:tx>
                <c:rich>
                  <a:bodyPr/>
                  <a:lstStyle/>
                  <a:p>
                    <a:r>
                      <a:rPr lang="en-US"/>
                      <a:t>8.693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DF1-A143-A625-DB35181B2B21}"/>
                </c:ext>
              </c:extLst>
            </c:dLbl>
            <c:dLbl>
              <c:idx val="1"/>
              <c:tx>
                <c:rich>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r>
                      <a:rPr lang="en-US"/>
                      <a:t>2.540</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DF1-A143-A625-DB35181B2B21}"/>
                </c:ext>
              </c:extLst>
            </c:dLbl>
            <c:dLbl>
              <c:idx val="2"/>
              <c:tx>
                <c:rich>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r>
                      <a:rPr lang="en-US"/>
                      <a:t>481</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DF1-A143-A625-DB35181B2B2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1th OAE</c:v>
                </c:pt>
                <c:pt idx="1">
                  <c:v>2nd OAE</c:v>
                </c:pt>
                <c:pt idx="2">
                  <c:v>AABR</c:v>
                </c:pt>
              </c:strCache>
            </c:strRef>
          </c:cat>
          <c:val>
            <c:numRef>
              <c:f>Blad1!$C$2:$C$4</c:f>
              <c:numCache>
                <c:formatCode>General</c:formatCode>
                <c:ptCount val="3"/>
                <c:pt idx="0">
                  <c:v>8285</c:v>
                </c:pt>
                <c:pt idx="1">
                  <c:v>2555</c:v>
                </c:pt>
                <c:pt idx="2">
                  <c:v>585</c:v>
                </c:pt>
              </c:numCache>
            </c:numRef>
          </c:val>
          <c:extLst>
            <c:ext xmlns:c16="http://schemas.microsoft.com/office/drawing/2014/chart" uri="{C3380CC4-5D6E-409C-BE32-E72D297353CC}">
              <c16:uniqueId val="{00000007-4DF1-A143-A625-DB35181B2B21}"/>
            </c:ext>
          </c:extLst>
        </c:ser>
        <c:dLbls>
          <c:showLegendKey val="0"/>
          <c:showVal val="0"/>
          <c:showCatName val="0"/>
          <c:showSerName val="0"/>
          <c:showPercent val="0"/>
          <c:showBubbleSize val="0"/>
        </c:dLbls>
        <c:gapWidth val="150"/>
        <c:overlap val="100"/>
        <c:axId val="1126719344"/>
        <c:axId val="1360978512"/>
      </c:barChart>
      <c:catAx>
        <c:axId val="112671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1360978512"/>
        <c:crosses val="autoZero"/>
        <c:auto val="1"/>
        <c:lblAlgn val="ctr"/>
        <c:lblOffset val="100"/>
        <c:noMultiLvlLbl val="0"/>
      </c:catAx>
      <c:valAx>
        <c:axId val="1360978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1126719344"/>
        <c:crosses val="autoZero"/>
        <c:crossBetween val="between"/>
      </c:valAx>
      <c:spPr>
        <a:noFill/>
        <a:ln>
          <a:noFill/>
        </a:ln>
        <a:effectLst/>
      </c:spPr>
    </c:plotArea>
    <c:legend>
      <c:legendPos val="b"/>
      <c:layout>
        <c:manualLayout>
          <c:xMode val="edge"/>
          <c:yMode val="edge"/>
          <c:x val="0.40152082944700224"/>
          <c:y val="0.90411414464858408"/>
          <c:w val="0.25303189017531813"/>
          <c:h val="9.588594248359121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550029637299"/>
          <c:y val="8.6060466247577114E-2"/>
          <c:w val="0.84453365682325687"/>
          <c:h val="0.7070867490840077"/>
        </c:manualLayout>
      </c:layout>
      <c:barChart>
        <c:barDir val="col"/>
        <c:grouping val="percentStacked"/>
        <c:varyColors val="0"/>
        <c:ser>
          <c:idx val="0"/>
          <c:order val="0"/>
          <c:tx>
            <c:strRef>
              <c:f>Blad1!$B$1</c:f>
              <c:strCache>
                <c:ptCount val="1"/>
                <c:pt idx="0">
                  <c:v>Pass</c:v>
                </c:pt>
              </c:strCache>
            </c:strRef>
          </c:tx>
          <c:spPr>
            <a:solidFill>
              <a:srgbClr val="089100"/>
            </a:solidFill>
            <a:ln>
              <a:noFill/>
            </a:ln>
            <a:effectLst/>
          </c:spPr>
          <c:invertIfNegative val="0"/>
          <c:dLbls>
            <c:dLbl>
              <c:idx val="0"/>
              <c:tx>
                <c:rich>
                  <a:bodyPr/>
                  <a:lstStyle/>
                  <a:p>
                    <a:r>
                      <a:rPr lang="en-US"/>
                      <a:t>152.478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DF1-A143-A625-DB35181B2B21}"/>
                </c:ext>
              </c:extLst>
            </c:dLbl>
            <c:dLbl>
              <c:idx val="1"/>
              <c:tx>
                <c:rich>
                  <a:bodyPr rot="0" spcFirstLastPara="1" vertOverflow="ellipsis" vert="horz" wrap="square" lIns="38100" tIns="19050" rIns="38100" bIns="19050" anchor="ctr" anchorCtr="1">
                    <a:noAutofit/>
                  </a:bodyPr>
                  <a:lstStyle/>
                  <a:p>
                    <a:pPr>
                      <a:defRPr sz="1050" b="0" i="0" u="none" strike="noStrike" kern="1200" baseline="0">
                        <a:solidFill>
                          <a:schemeClr val="bg1"/>
                        </a:solidFill>
                        <a:latin typeface="+mn-lt"/>
                        <a:ea typeface="+mn-ea"/>
                        <a:cs typeface="+mn-cs"/>
                      </a:defRPr>
                    </a:pPr>
                    <a:r>
                      <a:rPr lang="en-US"/>
                      <a:t>6.153</a:t>
                    </a:r>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layout>
                    <c:manualLayout>
                      <c:w val="0.14248622047244094"/>
                      <c:h val="5.0046296296296297E-2"/>
                    </c:manualLayout>
                  </c15:layout>
                  <c15:showDataLabelsRange val="0"/>
                </c:ext>
                <c:ext xmlns:c16="http://schemas.microsoft.com/office/drawing/2014/chart" uri="{C3380CC4-5D6E-409C-BE32-E72D297353CC}">
                  <c16:uniqueId val="{00000001-4DF1-A143-A625-DB35181B2B21}"/>
                </c:ext>
              </c:extLst>
            </c:dLbl>
            <c:dLbl>
              <c:idx val="2"/>
              <c:tx>
                <c:rich>
                  <a:bodyPr/>
                  <a:lstStyle/>
                  <a:p>
                    <a:r>
                      <a:rPr lang="en-US"/>
                      <a:t>2.059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DF1-A143-A625-DB35181B2B2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1th OAE</c:v>
                </c:pt>
                <c:pt idx="1">
                  <c:v>2nd OAE</c:v>
                </c:pt>
                <c:pt idx="2">
                  <c:v>AABR</c:v>
                </c:pt>
              </c:strCache>
            </c:strRef>
          </c:cat>
          <c:val>
            <c:numRef>
              <c:f>Blad1!$B$2:$B$4</c:f>
              <c:numCache>
                <c:formatCode>General</c:formatCode>
                <c:ptCount val="3"/>
                <c:pt idx="0">
                  <c:v>156130</c:v>
                </c:pt>
                <c:pt idx="1">
                  <c:v>5730</c:v>
                </c:pt>
                <c:pt idx="2">
                  <c:v>1970</c:v>
                </c:pt>
              </c:numCache>
            </c:numRef>
          </c:val>
          <c:extLst>
            <c:ext xmlns:c16="http://schemas.microsoft.com/office/drawing/2014/chart" uri="{C3380CC4-5D6E-409C-BE32-E72D297353CC}">
              <c16:uniqueId val="{00000003-4DF1-A143-A625-DB35181B2B21}"/>
            </c:ext>
          </c:extLst>
        </c:ser>
        <c:ser>
          <c:idx val="1"/>
          <c:order val="1"/>
          <c:tx>
            <c:strRef>
              <c:f>Blad1!$C$1</c:f>
              <c:strCache>
                <c:ptCount val="1"/>
                <c:pt idx="0">
                  <c:v>Fail</c:v>
                </c:pt>
              </c:strCache>
            </c:strRef>
          </c:tx>
          <c:spPr>
            <a:solidFill>
              <a:srgbClr val="C00000"/>
            </a:solidFill>
            <a:ln>
              <a:noFill/>
            </a:ln>
            <a:effectLst/>
          </c:spPr>
          <c:invertIfNegative val="0"/>
          <c:dLbls>
            <c:dLbl>
              <c:idx val="0"/>
              <c:tx>
                <c:rich>
                  <a:bodyPr/>
                  <a:lstStyle/>
                  <a:p>
                    <a:r>
                      <a:rPr lang="en-US"/>
                      <a:t>8.693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DF1-A143-A625-DB35181B2B21}"/>
                </c:ext>
              </c:extLst>
            </c:dLbl>
            <c:dLbl>
              <c:idx val="1"/>
              <c:tx>
                <c:rich>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r>
                      <a:rPr lang="en-US"/>
                      <a:t>2.540</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DF1-A143-A625-DB35181B2B21}"/>
                </c:ext>
              </c:extLst>
            </c:dLbl>
            <c:dLbl>
              <c:idx val="2"/>
              <c:tx>
                <c:rich>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r>
                      <a:rPr lang="en-US"/>
                      <a:t>481</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DF1-A143-A625-DB35181B2B2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1th OAE</c:v>
                </c:pt>
                <c:pt idx="1">
                  <c:v>2nd OAE</c:v>
                </c:pt>
                <c:pt idx="2">
                  <c:v>AABR</c:v>
                </c:pt>
              </c:strCache>
            </c:strRef>
          </c:cat>
          <c:val>
            <c:numRef>
              <c:f>Blad1!$C$2:$C$4</c:f>
              <c:numCache>
                <c:formatCode>General</c:formatCode>
                <c:ptCount val="3"/>
                <c:pt idx="0">
                  <c:v>8285</c:v>
                </c:pt>
                <c:pt idx="1">
                  <c:v>2555</c:v>
                </c:pt>
                <c:pt idx="2">
                  <c:v>585</c:v>
                </c:pt>
              </c:numCache>
            </c:numRef>
          </c:val>
          <c:extLst>
            <c:ext xmlns:c16="http://schemas.microsoft.com/office/drawing/2014/chart" uri="{C3380CC4-5D6E-409C-BE32-E72D297353CC}">
              <c16:uniqueId val="{00000007-4DF1-A143-A625-DB35181B2B21}"/>
            </c:ext>
          </c:extLst>
        </c:ser>
        <c:dLbls>
          <c:showLegendKey val="0"/>
          <c:showVal val="0"/>
          <c:showCatName val="0"/>
          <c:showSerName val="0"/>
          <c:showPercent val="0"/>
          <c:showBubbleSize val="0"/>
        </c:dLbls>
        <c:gapWidth val="150"/>
        <c:overlap val="100"/>
        <c:axId val="1126719344"/>
        <c:axId val="1360978512"/>
      </c:barChart>
      <c:catAx>
        <c:axId val="112671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1360978512"/>
        <c:crosses val="autoZero"/>
        <c:auto val="1"/>
        <c:lblAlgn val="ctr"/>
        <c:lblOffset val="100"/>
        <c:noMultiLvlLbl val="0"/>
      </c:catAx>
      <c:valAx>
        <c:axId val="1360978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1126719344"/>
        <c:crosses val="autoZero"/>
        <c:crossBetween val="between"/>
      </c:valAx>
      <c:spPr>
        <a:noFill/>
        <a:ln>
          <a:noFill/>
        </a:ln>
        <a:effectLst/>
      </c:spPr>
    </c:plotArea>
    <c:legend>
      <c:legendPos val="b"/>
      <c:layout>
        <c:manualLayout>
          <c:xMode val="edge"/>
          <c:yMode val="edge"/>
          <c:x val="0.40152082944700224"/>
          <c:y val="0.90411414464858408"/>
          <c:w val="0.25303189017531813"/>
          <c:h val="9.588594248359121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550029637299"/>
          <c:y val="8.6060466247577114E-2"/>
          <c:w val="0.84453365682325687"/>
          <c:h val="0.7070867490840077"/>
        </c:manualLayout>
      </c:layout>
      <c:barChart>
        <c:barDir val="col"/>
        <c:grouping val="percentStacked"/>
        <c:varyColors val="0"/>
        <c:ser>
          <c:idx val="0"/>
          <c:order val="0"/>
          <c:tx>
            <c:strRef>
              <c:f>Blad1!$B$1</c:f>
              <c:strCache>
                <c:ptCount val="1"/>
                <c:pt idx="0">
                  <c:v>Pass</c:v>
                </c:pt>
              </c:strCache>
            </c:strRef>
          </c:tx>
          <c:spPr>
            <a:solidFill>
              <a:srgbClr val="089100"/>
            </a:solidFill>
            <a:ln>
              <a:noFill/>
            </a:ln>
            <a:effectLst/>
          </c:spPr>
          <c:invertIfNegative val="0"/>
          <c:dLbls>
            <c:dLbl>
              <c:idx val="0"/>
              <c:tx>
                <c:rich>
                  <a:bodyPr/>
                  <a:lstStyle/>
                  <a:p>
                    <a:r>
                      <a:rPr lang="en-US"/>
                      <a:t>152.478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DF1-A143-A625-DB35181B2B21}"/>
                </c:ext>
              </c:extLst>
            </c:dLbl>
            <c:dLbl>
              <c:idx val="1"/>
              <c:tx>
                <c:rich>
                  <a:bodyPr rot="0" spcFirstLastPara="1" vertOverflow="ellipsis" vert="horz" wrap="square" lIns="38100" tIns="19050" rIns="38100" bIns="19050" anchor="ctr" anchorCtr="1">
                    <a:noAutofit/>
                  </a:bodyPr>
                  <a:lstStyle/>
                  <a:p>
                    <a:pPr>
                      <a:defRPr sz="1050" b="0" i="0" u="none" strike="noStrike" kern="1200" baseline="0">
                        <a:solidFill>
                          <a:schemeClr val="bg1"/>
                        </a:solidFill>
                        <a:latin typeface="+mn-lt"/>
                        <a:ea typeface="+mn-ea"/>
                        <a:cs typeface="+mn-cs"/>
                      </a:defRPr>
                    </a:pPr>
                    <a:r>
                      <a:rPr lang="en-US"/>
                      <a:t>6.153</a:t>
                    </a:r>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layout>
                    <c:manualLayout>
                      <c:w val="0.14248622047244094"/>
                      <c:h val="5.0046296296296297E-2"/>
                    </c:manualLayout>
                  </c15:layout>
                  <c15:showDataLabelsRange val="0"/>
                </c:ext>
                <c:ext xmlns:c16="http://schemas.microsoft.com/office/drawing/2014/chart" uri="{C3380CC4-5D6E-409C-BE32-E72D297353CC}">
                  <c16:uniqueId val="{00000001-4DF1-A143-A625-DB35181B2B21}"/>
                </c:ext>
              </c:extLst>
            </c:dLbl>
            <c:dLbl>
              <c:idx val="2"/>
              <c:tx>
                <c:rich>
                  <a:bodyPr/>
                  <a:lstStyle/>
                  <a:p>
                    <a:r>
                      <a:rPr lang="en-US"/>
                      <a:t>2.059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DF1-A143-A625-DB35181B2B2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1th OAE</c:v>
                </c:pt>
                <c:pt idx="1">
                  <c:v>2nd OAE</c:v>
                </c:pt>
                <c:pt idx="2">
                  <c:v>AABR</c:v>
                </c:pt>
              </c:strCache>
            </c:strRef>
          </c:cat>
          <c:val>
            <c:numRef>
              <c:f>Blad1!$B$2:$B$4</c:f>
              <c:numCache>
                <c:formatCode>General</c:formatCode>
                <c:ptCount val="3"/>
                <c:pt idx="0">
                  <c:v>156130</c:v>
                </c:pt>
                <c:pt idx="1">
                  <c:v>5730</c:v>
                </c:pt>
                <c:pt idx="2">
                  <c:v>1970</c:v>
                </c:pt>
              </c:numCache>
            </c:numRef>
          </c:val>
          <c:extLst>
            <c:ext xmlns:c16="http://schemas.microsoft.com/office/drawing/2014/chart" uri="{C3380CC4-5D6E-409C-BE32-E72D297353CC}">
              <c16:uniqueId val="{00000003-4DF1-A143-A625-DB35181B2B21}"/>
            </c:ext>
          </c:extLst>
        </c:ser>
        <c:ser>
          <c:idx val="1"/>
          <c:order val="1"/>
          <c:tx>
            <c:strRef>
              <c:f>Blad1!$C$1</c:f>
              <c:strCache>
                <c:ptCount val="1"/>
                <c:pt idx="0">
                  <c:v>Fail</c:v>
                </c:pt>
              </c:strCache>
            </c:strRef>
          </c:tx>
          <c:spPr>
            <a:solidFill>
              <a:srgbClr val="C00000"/>
            </a:solidFill>
            <a:ln>
              <a:noFill/>
            </a:ln>
            <a:effectLst/>
          </c:spPr>
          <c:invertIfNegative val="0"/>
          <c:dLbls>
            <c:dLbl>
              <c:idx val="0"/>
              <c:tx>
                <c:rich>
                  <a:bodyPr/>
                  <a:lstStyle/>
                  <a:p>
                    <a:r>
                      <a:rPr lang="en-US"/>
                      <a:t>8.693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DF1-A143-A625-DB35181B2B21}"/>
                </c:ext>
              </c:extLst>
            </c:dLbl>
            <c:dLbl>
              <c:idx val="1"/>
              <c:tx>
                <c:rich>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r>
                      <a:rPr lang="en-US"/>
                      <a:t>2.540</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DF1-A143-A625-DB35181B2B21}"/>
                </c:ext>
              </c:extLst>
            </c:dLbl>
            <c:dLbl>
              <c:idx val="2"/>
              <c:tx>
                <c:rich>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r>
                      <a:rPr lang="en-US"/>
                      <a:t>481</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DF1-A143-A625-DB35181B2B2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1th OAE</c:v>
                </c:pt>
                <c:pt idx="1">
                  <c:v>2nd OAE</c:v>
                </c:pt>
                <c:pt idx="2">
                  <c:v>AABR</c:v>
                </c:pt>
              </c:strCache>
            </c:strRef>
          </c:cat>
          <c:val>
            <c:numRef>
              <c:f>Blad1!$C$2:$C$4</c:f>
              <c:numCache>
                <c:formatCode>General</c:formatCode>
                <c:ptCount val="3"/>
                <c:pt idx="0">
                  <c:v>8285</c:v>
                </c:pt>
                <c:pt idx="1">
                  <c:v>2555</c:v>
                </c:pt>
                <c:pt idx="2">
                  <c:v>585</c:v>
                </c:pt>
              </c:numCache>
            </c:numRef>
          </c:val>
          <c:extLst>
            <c:ext xmlns:c16="http://schemas.microsoft.com/office/drawing/2014/chart" uri="{C3380CC4-5D6E-409C-BE32-E72D297353CC}">
              <c16:uniqueId val="{00000007-4DF1-A143-A625-DB35181B2B21}"/>
            </c:ext>
          </c:extLst>
        </c:ser>
        <c:dLbls>
          <c:showLegendKey val="0"/>
          <c:showVal val="0"/>
          <c:showCatName val="0"/>
          <c:showSerName val="0"/>
          <c:showPercent val="0"/>
          <c:showBubbleSize val="0"/>
        </c:dLbls>
        <c:gapWidth val="150"/>
        <c:overlap val="100"/>
        <c:axId val="1126719344"/>
        <c:axId val="1360978512"/>
      </c:barChart>
      <c:catAx>
        <c:axId val="112671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1360978512"/>
        <c:crosses val="autoZero"/>
        <c:auto val="1"/>
        <c:lblAlgn val="ctr"/>
        <c:lblOffset val="100"/>
        <c:noMultiLvlLbl val="0"/>
      </c:catAx>
      <c:valAx>
        <c:axId val="1360978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1126719344"/>
        <c:crosses val="autoZero"/>
        <c:crossBetween val="between"/>
      </c:valAx>
      <c:spPr>
        <a:noFill/>
        <a:ln>
          <a:noFill/>
        </a:ln>
        <a:effectLst/>
      </c:spPr>
    </c:plotArea>
    <c:legend>
      <c:legendPos val="b"/>
      <c:layout>
        <c:manualLayout>
          <c:xMode val="edge"/>
          <c:yMode val="edge"/>
          <c:x val="0.40152082944700224"/>
          <c:y val="0.90411414464858408"/>
          <c:w val="0.25303189017531813"/>
          <c:h val="9.588594248359121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550029637299"/>
          <c:y val="8.6060466247577114E-2"/>
          <c:w val="0.84453365682325687"/>
          <c:h val="0.7070867490840077"/>
        </c:manualLayout>
      </c:layout>
      <c:barChart>
        <c:barDir val="col"/>
        <c:grouping val="percentStacked"/>
        <c:varyColors val="0"/>
        <c:ser>
          <c:idx val="0"/>
          <c:order val="0"/>
          <c:tx>
            <c:strRef>
              <c:f>Blad1!$B$1</c:f>
              <c:strCache>
                <c:ptCount val="1"/>
                <c:pt idx="0">
                  <c:v>Pass</c:v>
                </c:pt>
              </c:strCache>
            </c:strRef>
          </c:tx>
          <c:spPr>
            <a:solidFill>
              <a:srgbClr val="089100"/>
            </a:solidFill>
            <a:ln>
              <a:noFill/>
            </a:ln>
            <a:effectLst/>
          </c:spPr>
          <c:invertIfNegative val="0"/>
          <c:dLbls>
            <c:dLbl>
              <c:idx val="0"/>
              <c:tx>
                <c:rich>
                  <a:bodyPr/>
                  <a:lstStyle/>
                  <a:p>
                    <a:r>
                      <a:rPr lang="en-US"/>
                      <a:t>152.478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DF1-A143-A625-DB35181B2B21}"/>
                </c:ext>
              </c:extLst>
            </c:dLbl>
            <c:dLbl>
              <c:idx val="1"/>
              <c:tx>
                <c:rich>
                  <a:bodyPr rot="0" spcFirstLastPara="1" vertOverflow="ellipsis" vert="horz" wrap="square" lIns="38100" tIns="19050" rIns="38100" bIns="19050" anchor="ctr" anchorCtr="1">
                    <a:noAutofit/>
                  </a:bodyPr>
                  <a:lstStyle/>
                  <a:p>
                    <a:pPr>
                      <a:defRPr sz="1050" b="0" i="0" u="none" strike="noStrike" kern="1200" baseline="0">
                        <a:solidFill>
                          <a:schemeClr val="bg1"/>
                        </a:solidFill>
                        <a:latin typeface="+mn-lt"/>
                        <a:ea typeface="+mn-ea"/>
                        <a:cs typeface="+mn-cs"/>
                      </a:defRPr>
                    </a:pPr>
                    <a:r>
                      <a:rPr lang="en-US"/>
                      <a:t>6.153</a:t>
                    </a:r>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layout>
                    <c:manualLayout>
                      <c:w val="0.14248622047244094"/>
                      <c:h val="5.0046296296296297E-2"/>
                    </c:manualLayout>
                  </c15:layout>
                  <c15:showDataLabelsRange val="0"/>
                </c:ext>
                <c:ext xmlns:c16="http://schemas.microsoft.com/office/drawing/2014/chart" uri="{C3380CC4-5D6E-409C-BE32-E72D297353CC}">
                  <c16:uniqueId val="{00000001-4DF1-A143-A625-DB35181B2B21}"/>
                </c:ext>
              </c:extLst>
            </c:dLbl>
            <c:dLbl>
              <c:idx val="2"/>
              <c:tx>
                <c:rich>
                  <a:bodyPr/>
                  <a:lstStyle/>
                  <a:p>
                    <a:r>
                      <a:rPr lang="en-US"/>
                      <a:t>2.059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DF1-A143-A625-DB35181B2B2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1th OAE</c:v>
                </c:pt>
                <c:pt idx="1">
                  <c:v>2nd OAE</c:v>
                </c:pt>
                <c:pt idx="2">
                  <c:v>AABR</c:v>
                </c:pt>
              </c:strCache>
            </c:strRef>
          </c:cat>
          <c:val>
            <c:numRef>
              <c:f>Blad1!$B$2:$B$4</c:f>
              <c:numCache>
                <c:formatCode>General</c:formatCode>
                <c:ptCount val="3"/>
                <c:pt idx="0">
                  <c:v>156130</c:v>
                </c:pt>
                <c:pt idx="1">
                  <c:v>5730</c:v>
                </c:pt>
                <c:pt idx="2">
                  <c:v>1970</c:v>
                </c:pt>
              </c:numCache>
            </c:numRef>
          </c:val>
          <c:extLst>
            <c:ext xmlns:c16="http://schemas.microsoft.com/office/drawing/2014/chart" uri="{C3380CC4-5D6E-409C-BE32-E72D297353CC}">
              <c16:uniqueId val="{00000003-4DF1-A143-A625-DB35181B2B21}"/>
            </c:ext>
          </c:extLst>
        </c:ser>
        <c:ser>
          <c:idx val="1"/>
          <c:order val="1"/>
          <c:tx>
            <c:strRef>
              <c:f>Blad1!$C$1</c:f>
              <c:strCache>
                <c:ptCount val="1"/>
                <c:pt idx="0">
                  <c:v>Fail</c:v>
                </c:pt>
              </c:strCache>
            </c:strRef>
          </c:tx>
          <c:spPr>
            <a:solidFill>
              <a:srgbClr val="C00000"/>
            </a:solidFill>
            <a:ln>
              <a:noFill/>
            </a:ln>
            <a:effectLst/>
          </c:spPr>
          <c:invertIfNegative val="0"/>
          <c:dLbls>
            <c:dLbl>
              <c:idx val="0"/>
              <c:tx>
                <c:rich>
                  <a:bodyPr/>
                  <a:lstStyle/>
                  <a:p>
                    <a:r>
                      <a:rPr lang="en-US"/>
                      <a:t>8.693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DF1-A143-A625-DB35181B2B21}"/>
                </c:ext>
              </c:extLst>
            </c:dLbl>
            <c:dLbl>
              <c:idx val="1"/>
              <c:tx>
                <c:rich>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r>
                      <a:rPr lang="en-US"/>
                      <a:t>2.540</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DF1-A143-A625-DB35181B2B21}"/>
                </c:ext>
              </c:extLst>
            </c:dLbl>
            <c:dLbl>
              <c:idx val="2"/>
              <c:tx>
                <c:rich>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r>
                      <a:rPr lang="en-US"/>
                      <a:t>481</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DF1-A143-A625-DB35181B2B2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1th OAE</c:v>
                </c:pt>
                <c:pt idx="1">
                  <c:v>2nd OAE</c:v>
                </c:pt>
                <c:pt idx="2">
                  <c:v>AABR</c:v>
                </c:pt>
              </c:strCache>
            </c:strRef>
          </c:cat>
          <c:val>
            <c:numRef>
              <c:f>Blad1!$C$2:$C$4</c:f>
              <c:numCache>
                <c:formatCode>General</c:formatCode>
                <c:ptCount val="3"/>
                <c:pt idx="0">
                  <c:v>8285</c:v>
                </c:pt>
                <c:pt idx="1">
                  <c:v>2555</c:v>
                </c:pt>
                <c:pt idx="2">
                  <c:v>585</c:v>
                </c:pt>
              </c:numCache>
            </c:numRef>
          </c:val>
          <c:extLst>
            <c:ext xmlns:c16="http://schemas.microsoft.com/office/drawing/2014/chart" uri="{C3380CC4-5D6E-409C-BE32-E72D297353CC}">
              <c16:uniqueId val="{00000007-4DF1-A143-A625-DB35181B2B21}"/>
            </c:ext>
          </c:extLst>
        </c:ser>
        <c:dLbls>
          <c:showLegendKey val="0"/>
          <c:showVal val="0"/>
          <c:showCatName val="0"/>
          <c:showSerName val="0"/>
          <c:showPercent val="0"/>
          <c:showBubbleSize val="0"/>
        </c:dLbls>
        <c:gapWidth val="150"/>
        <c:overlap val="100"/>
        <c:axId val="1126719344"/>
        <c:axId val="1360978512"/>
      </c:barChart>
      <c:catAx>
        <c:axId val="112671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1360978512"/>
        <c:crosses val="autoZero"/>
        <c:auto val="1"/>
        <c:lblAlgn val="ctr"/>
        <c:lblOffset val="100"/>
        <c:noMultiLvlLbl val="0"/>
      </c:catAx>
      <c:valAx>
        <c:axId val="1360978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1126719344"/>
        <c:crosses val="autoZero"/>
        <c:crossBetween val="between"/>
      </c:valAx>
      <c:spPr>
        <a:noFill/>
        <a:ln>
          <a:noFill/>
        </a:ln>
        <a:effectLst/>
      </c:spPr>
    </c:plotArea>
    <c:legend>
      <c:legendPos val="b"/>
      <c:layout>
        <c:manualLayout>
          <c:xMode val="edge"/>
          <c:yMode val="edge"/>
          <c:x val="0.40152082944700224"/>
          <c:y val="0.90411414464858408"/>
          <c:w val="0.25303189017531813"/>
          <c:h val="9.588594248359121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550029637299"/>
          <c:y val="8.6060466247577114E-2"/>
          <c:w val="0.84453365682325687"/>
          <c:h val="0.7070867490840077"/>
        </c:manualLayout>
      </c:layout>
      <c:barChart>
        <c:barDir val="col"/>
        <c:grouping val="percentStacked"/>
        <c:varyColors val="0"/>
        <c:ser>
          <c:idx val="0"/>
          <c:order val="0"/>
          <c:tx>
            <c:strRef>
              <c:f>Blad1!$B$1</c:f>
              <c:strCache>
                <c:ptCount val="1"/>
                <c:pt idx="0">
                  <c:v>Pass</c:v>
                </c:pt>
              </c:strCache>
            </c:strRef>
          </c:tx>
          <c:spPr>
            <a:solidFill>
              <a:srgbClr val="089100"/>
            </a:solidFill>
            <a:ln>
              <a:noFill/>
            </a:ln>
            <a:effectLst/>
          </c:spPr>
          <c:invertIfNegative val="0"/>
          <c:dLbls>
            <c:dLbl>
              <c:idx val="0"/>
              <c:tx>
                <c:rich>
                  <a:bodyPr/>
                  <a:lstStyle/>
                  <a:p>
                    <a:r>
                      <a:rPr lang="en-US"/>
                      <a:t>152.478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DF1-A143-A625-DB35181B2B21}"/>
                </c:ext>
              </c:extLst>
            </c:dLbl>
            <c:dLbl>
              <c:idx val="1"/>
              <c:tx>
                <c:rich>
                  <a:bodyPr rot="0" spcFirstLastPara="1" vertOverflow="ellipsis" vert="horz" wrap="square" lIns="38100" tIns="19050" rIns="38100" bIns="19050" anchor="ctr" anchorCtr="1">
                    <a:noAutofit/>
                  </a:bodyPr>
                  <a:lstStyle/>
                  <a:p>
                    <a:pPr>
                      <a:defRPr sz="1050" b="0" i="0" u="none" strike="noStrike" kern="1200" baseline="0">
                        <a:solidFill>
                          <a:schemeClr val="bg1"/>
                        </a:solidFill>
                        <a:latin typeface="+mn-lt"/>
                        <a:ea typeface="+mn-ea"/>
                        <a:cs typeface="+mn-cs"/>
                      </a:defRPr>
                    </a:pPr>
                    <a:r>
                      <a:rPr lang="en-US"/>
                      <a:t>6.153</a:t>
                    </a:r>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layout>
                    <c:manualLayout>
                      <c:w val="0.14248622047244094"/>
                      <c:h val="5.0046296296296297E-2"/>
                    </c:manualLayout>
                  </c15:layout>
                  <c15:showDataLabelsRange val="0"/>
                </c:ext>
                <c:ext xmlns:c16="http://schemas.microsoft.com/office/drawing/2014/chart" uri="{C3380CC4-5D6E-409C-BE32-E72D297353CC}">
                  <c16:uniqueId val="{00000001-4DF1-A143-A625-DB35181B2B21}"/>
                </c:ext>
              </c:extLst>
            </c:dLbl>
            <c:dLbl>
              <c:idx val="2"/>
              <c:tx>
                <c:rich>
                  <a:bodyPr/>
                  <a:lstStyle/>
                  <a:p>
                    <a:r>
                      <a:rPr lang="en-US"/>
                      <a:t>2.059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DF1-A143-A625-DB35181B2B2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1th OAE</c:v>
                </c:pt>
                <c:pt idx="1">
                  <c:v>2nd OAE</c:v>
                </c:pt>
                <c:pt idx="2">
                  <c:v>AABR</c:v>
                </c:pt>
              </c:strCache>
            </c:strRef>
          </c:cat>
          <c:val>
            <c:numRef>
              <c:f>Blad1!$B$2:$B$4</c:f>
              <c:numCache>
                <c:formatCode>General</c:formatCode>
                <c:ptCount val="3"/>
                <c:pt idx="0">
                  <c:v>156130</c:v>
                </c:pt>
                <c:pt idx="1">
                  <c:v>5730</c:v>
                </c:pt>
                <c:pt idx="2">
                  <c:v>1970</c:v>
                </c:pt>
              </c:numCache>
            </c:numRef>
          </c:val>
          <c:extLst>
            <c:ext xmlns:c16="http://schemas.microsoft.com/office/drawing/2014/chart" uri="{C3380CC4-5D6E-409C-BE32-E72D297353CC}">
              <c16:uniqueId val="{00000003-4DF1-A143-A625-DB35181B2B21}"/>
            </c:ext>
          </c:extLst>
        </c:ser>
        <c:ser>
          <c:idx val="1"/>
          <c:order val="1"/>
          <c:tx>
            <c:strRef>
              <c:f>Blad1!$C$1</c:f>
              <c:strCache>
                <c:ptCount val="1"/>
                <c:pt idx="0">
                  <c:v>Fail</c:v>
                </c:pt>
              </c:strCache>
            </c:strRef>
          </c:tx>
          <c:spPr>
            <a:solidFill>
              <a:srgbClr val="C00000"/>
            </a:solidFill>
            <a:ln>
              <a:noFill/>
            </a:ln>
            <a:effectLst/>
          </c:spPr>
          <c:invertIfNegative val="0"/>
          <c:dLbls>
            <c:dLbl>
              <c:idx val="0"/>
              <c:tx>
                <c:rich>
                  <a:bodyPr/>
                  <a:lstStyle/>
                  <a:p>
                    <a:r>
                      <a:rPr lang="en-US"/>
                      <a:t>8.693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DF1-A143-A625-DB35181B2B21}"/>
                </c:ext>
              </c:extLst>
            </c:dLbl>
            <c:dLbl>
              <c:idx val="1"/>
              <c:tx>
                <c:rich>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r>
                      <a:rPr lang="en-US"/>
                      <a:t>2.540</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DF1-A143-A625-DB35181B2B21}"/>
                </c:ext>
              </c:extLst>
            </c:dLbl>
            <c:dLbl>
              <c:idx val="2"/>
              <c:tx>
                <c:rich>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r>
                      <a:rPr lang="en-US"/>
                      <a:t>481</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DF1-A143-A625-DB35181B2B2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1th OAE</c:v>
                </c:pt>
                <c:pt idx="1">
                  <c:v>2nd OAE</c:v>
                </c:pt>
                <c:pt idx="2">
                  <c:v>AABR</c:v>
                </c:pt>
              </c:strCache>
            </c:strRef>
          </c:cat>
          <c:val>
            <c:numRef>
              <c:f>Blad1!$C$2:$C$4</c:f>
              <c:numCache>
                <c:formatCode>General</c:formatCode>
                <c:ptCount val="3"/>
                <c:pt idx="0">
                  <c:v>8285</c:v>
                </c:pt>
                <c:pt idx="1">
                  <c:v>2555</c:v>
                </c:pt>
                <c:pt idx="2">
                  <c:v>585</c:v>
                </c:pt>
              </c:numCache>
            </c:numRef>
          </c:val>
          <c:extLst>
            <c:ext xmlns:c16="http://schemas.microsoft.com/office/drawing/2014/chart" uri="{C3380CC4-5D6E-409C-BE32-E72D297353CC}">
              <c16:uniqueId val="{00000007-4DF1-A143-A625-DB35181B2B21}"/>
            </c:ext>
          </c:extLst>
        </c:ser>
        <c:dLbls>
          <c:showLegendKey val="0"/>
          <c:showVal val="0"/>
          <c:showCatName val="0"/>
          <c:showSerName val="0"/>
          <c:showPercent val="0"/>
          <c:showBubbleSize val="0"/>
        </c:dLbls>
        <c:gapWidth val="150"/>
        <c:overlap val="100"/>
        <c:axId val="1126719344"/>
        <c:axId val="1360978512"/>
      </c:barChart>
      <c:catAx>
        <c:axId val="112671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1360978512"/>
        <c:crosses val="autoZero"/>
        <c:auto val="1"/>
        <c:lblAlgn val="ctr"/>
        <c:lblOffset val="100"/>
        <c:noMultiLvlLbl val="0"/>
      </c:catAx>
      <c:valAx>
        <c:axId val="1360978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1126719344"/>
        <c:crosses val="autoZero"/>
        <c:crossBetween val="between"/>
      </c:valAx>
      <c:spPr>
        <a:noFill/>
        <a:ln>
          <a:noFill/>
        </a:ln>
        <a:effectLst/>
      </c:spPr>
    </c:plotArea>
    <c:legend>
      <c:legendPos val="b"/>
      <c:layout>
        <c:manualLayout>
          <c:xMode val="edge"/>
          <c:yMode val="edge"/>
          <c:x val="0.40152082944700224"/>
          <c:y val="0.90411414464858408"/>
          <c:w val="0.25303189017531813"/>
          <c:h val="9.588594248359121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550029637299"/>
          <c:y val="8.6060466247577114E-2"/>
          <c:w val="0.84453365682325687"/>
          <c:h val="0.7070867490840077"/>
        </c:manualLayout>
      </c:layout>
      <c:barChart>
        <c:barDir val="col"/>
        <c:grouping val="percentStacked"/>
        <c:varyColors val="0"/>
        <c:ser>
          <c:idx val="0"/>
          <c:order val="0"/>
          <c:tx>
            <c:strRef>
              <c:f>Blad1!$B$1</c:f>
              <c:strCache>
                <c:ptCount val="1"/>
                <c:pt idx="0">
                  <c:v>Pass</c:v>
                </c:pt>
              </c:strCache>
            </c:strRef>
          </c:tx>
          <c:spPr>
            <a:solidFill>
              <a:srgbClr val="089100"/>
            </a:solidFill>
            <a:ln>
              <a:noFill/>
            </a:ln>
            <a:effectLst/>
          </c:spPr>
          <c:invertIfNegative val="0"/>
          <c:dLbls>
            <c:dLbl>
              <c:idx val="0"/>
              <c:tx>
                <c:rich>
                  <a:bodyPr/>
                  <a:lstStyle/>
                  <a:p>
                    <a:r>
                      <a:rPr lang="en-US"/>
                      <a:t>152.478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4DF1-A143-A625-DB35181B2B21}"/>
                </c:ext>
              </c:extLst>
            </c:dLbl>
            <c:dLbl>
              <c:idx val="1"/>
              <c:tx>
                <c:rich>
                  <a:bodyPr rot="0" spcFirstLastPara="1" vertOverflow="ellipsis" vert="horz" wrap="square" lIns="38100" tIns="19050" rIns="38100" bIns="19050" anchor="ctr" anchorCtr="1">
                    <a:noAutofit/>
                  </a:bodyPr>
                  <a:lstStyle/>
                  <a:p>
                    <a:pPr>
                      <a:defRPr sz="1050" b="0" i="0" u="none" strike="noStrike" kern="1200" baseline="0">
                        <a:solidFill>
                          <a:schemeClr val="bg1"/>
                        </a:solidFill>
                        <a:latin typeface="+mn-lt"/>
                        <a:ea typeface="+mn-ea"/>
                        <a:cs typeface="+mn-cs"/>
                      </a:defRPr>
                    </a:pPr>
                    <a:r>
                      <a:rPr lang="en-US"/>
                      <a:t>6.153</a:t>
                    </a:r>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layout>
                    <c:manualLayout>
                      <c:w val="0.14248622047244094"/>
                      <c:h val="5.0046296296296297E-2"/>
                    </c:manualLayout>
                  </c15:layout>
                  <c15:showDataLabelsRange val="0"/>
                </c:ext>
                <c:ext xmlns:c16="http://schemas.microsoft.com/office/drawing/2014/chart" uri="{C3380CC4-5D6E-409C-BE32-E72D297353CC}">
                  <c16:uniqueId val="{00000001-4DF1-A143-A625-DB35181B2B21}"/>
                </c:ext>
              </c:extLst>
            </c:dLbl>
            <c:dLbl>
              <c:idx val="2"/>
              <c:tx>
                <c:rich>
                  <a:bodyPr/>
                  <a:lstStyle/>
                  <a:p>
                    <a:r>
                      <a:rPr lang="en-US"/>
                      <a:t>2.059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DF1-A143-A625-DB35181B2B21}"/>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1th OAE</c:v>
                </c:pt>
                <c:pt idx="1">
                  <c:v>2nd OAE</c:v>
                </c:pt>
                <c:pt idx="2">
                  <c:v>AABR</c:v>
                </c:pt>
              </c:strCache>
            </c:strRef>
          </c:cat>
          <c:val>
            <c:numRef>
              <c:f>Blad1!$B$2:$B$4</c:f>
              <c:numCache>
                <c:formatCode>General</c:formatCode>
                <c:ptCount val="3"/>
                <c:pt idx="0">
                  <c:v>156130</c:v>
                </c:pt>
                <c:pt idx="1">
                  <c:v>5730</c:v>
                </c:pt>
                <c:pt idx="2">
                  <c:v>1970</c:v>
                </c:pt>
              </c:numCache>
            </c:numRef>
          </c:val>
          <c:extLst>
            <c:ext xmlns:c16="http://schemas.microsoft.com/office/drawing/2014/chart" uri="{C3380CC4-5D6E-409C-BE32-E72D297353CC}">
              <c16:uniqueId val="{00000003-4DF1-A143-A625-DB35181B2B21}"/>
            </c:ext>
          </c:extLst>
        </c:ser>
        <c:ser>
          <c:idx val="1"/>
          <c:order val="1"/>
          <c:tx>
            <c:strRef>
              <c:f>Blad1!$C$1</c:f>
              <c:strCache>
                <c:ptCount val="1"/>
                <c:pt idx="0">
                  <c:v>Fail</c:v>
                </c:pt>
              </c:strCache>
            </c:strRef>
          </c:tx>
          <c:spPr>
            <a:solidFill>
              <a:srgbClr val="C00000"/>
            </a:solidFill>
            <a:ln>
              <a:noFill/>
            </a:ln>
            <a:effectLst/>
          </c:spPr>
          <c:invertIfNegative val="0"/>
          <c:dLbls>
            <c:dLbl>
              <c:idx val="0"/>
              <c:tx>
                <c:rich>
                  <a:bodyPr/>
                  <a:lstStyle/>
                  <a:p>
                    <a:r>
                      <a:rPr lang="en-US"/>
                      <a:t>8.693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4DF1-A143-A625-DB35181B2B21}"/>
                </c:ext>
              </c:extLst>
            </c:dLbl>
            <c:dLbl>
              <c:idx val="1"/>
              <c:tx>
                <c:rich>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r>
                      <a:rPr lang="en-US"/>
                      <a:t>2.540</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DF1-A143-A625-DB35181B2B21}"/>
                </c:ext>
              </c:extLst>
            </c:dLbl>
            <c:dLbl>
              <c:idx val="2"/>
              <c:tx>
                <c:rich>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r>
                      <a:rPr lang="en-US"/>
                      <a:t>481</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DF1-A143-A625-DB35181B2B2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1th OAE</c:v>
                </c:pt>
                <c:pt idx="1">
                  <c:v>2nd OAE</c:v>
                </c:pt>
                <c:pt idx="2">
                  <c:v>AABR</c:v>
                </c:pt>
              </c:strCache>
            </c:strRef>
          </c:cat>
          <c:val>
            <c:numRef>
              <c:f>Blad1!$C$2:$C$4</c:f>
              <c:numCache>
                <c:formatCode>General</c:formatCode>
                <c:ptCount val="3"/>
                <c:pt idx="0">
                  <c:v>8285</c:v>
                </c:pt>
                <c:pt idx="1">
                  <c:v>2555</c:v>
                </c:pt>
                <c:pt idx="2">
                  <c:v>585</c:v>
                </c:pt>
              </c:numCache>
            </c:numRef>
          </c:val>
          <c:extLst>
            <c:ext xmlns:c16="http://schemas.microsoft.com/office/drawing/2014/chart" uri="{C3380CC4-5D6E-409C-BE32-E72D297353CC}">
              <c16:uniqueId val="{00000007-4DF1-A143-A625-DB35181B2B21}"/>
            </c:ext>
          </c:extLst>
        </c:ser>
        <c:dLbls>
          <c:showLegendKey val="0"/>
          <c:showVal val="0"/>
          <c:showCatName val="0"/>
          <c:showSerName val="0"/>
          <c:showPercent val="0"/>
          <c:showBubbleSize val="0"/>
        </c:dLbls>
        <c:gapWidth val="150"/>
        <c:overlap val="100"/>
        <c:axId val="1126719344"/>
        <c:axId val="1360978512"/>
      </c:barChart>
      <c:catAx>
        <c:axId val="112671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1360978512"/>
        <c:crosses val="autoZero"/>
        <c:auto val="1"/>
        <c:lblAlgn val="ctr"/>
        <c:lblOffset val="100"/>
        <c:noMultiLvlLbl val="0"/>
      </c:catAx>
      <c:valAx>
        <c:axId val="1360978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1126719344"/>
        <c:crosses val="autoZero"/>
        <c:crossBetween val="between"/>
      </c:valAx>
      <c:spPr>
        <a:noFill/>
        <a:ln>
          <a:noFill/>
        </a:ln>
        <a:effectLst/>
      </c:spPr>
    </c:plotArea>
    <c:legend>
      <c:legendPos val="b"/>
      <c:layout>
        <c:manualLayout>
          <c:xMode val="edge"/>
          <c:yMode val="edge"/>
          <c:x val="0.40152082944700224"/>
          <c:y val="0.90411414464858408"/>
          <c:w val="0.25303189017531813"/>
          <c:h val="9.588594248359121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3550029637299"/>
          <c:y val="8.6060466247577114E-2"/>
          <c:w val="0.84453365682325687"/>
          <c:h val="0.7070867490840077"/>
        </c:manualLayout>
      </c:layout>
      <c:barChart>
        <c:barDir val="col"/>
        <c:grouping val="percentStacked"/>
        <c:varyColors val="0"/>
        <c:ser>
          <c:idx val="0"/>
          <c:order val="0"/>
          <c:tx>
            <c:strRef>
              <c:f>Blad1!$B$1</c:f>
              <c:strCache>
                <c:ptCount val="1"/>
                <c:pt idx="0">
                  <c:v>Pass</c:v>
                </c:pt>
              </c:strCache>
            </c:strRef>
          </c:tx>
          <c:spPr>
            <a:solidFill>
              <a:srgbClr val="00FD00"/>
            </a:solidFill>
            <a:ln>
              <a:noFill/>
            </a:ln>
            <a:effectLst/>
          </c:spPr>
          <c:invertIfNegative val="0"/>
          <c:dLbls>
            <c:dLbl>
              <c:idx val="0"/>
              <c:tx>
                <c:rich>
                  <a:bodyPr/>
                  <a:lstStyle/>
                  <a:p>
                    <a:r>
                      <a:rPr lang="en-US"/>
                      <a:t>152.478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B6B0-484F-8904-15B868B17688}"/>
                </c:ext>
              </c:extLst>
            </c:dLbl>
            <c:dLbl>
              <c:idx val="1"/>
              <c:tx>
                <c:rich>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r>
                      <a:rPr lang="en-US">
                        <a:solidFill>
                          <a:schemeClr val="tx1"/>
                        </a:solidFill>
                      </a:rPr>
                      <a:t>6.153</a:t>
                    </a:r>
                  </a:p>
                </c:rich>
              </c:tx>
              <c:spPr>
                <a:noFill/>
                <a:ln>
                  <a:noFill/>
                </a:ln>
                <a:effectLst/>
              </c:spPr>
              <c:txPr>
                <a:bodyPr rot="0" spcFirstLastPara="1" vertOverflow="ellipsis" vert="horz" wrap="square" lIns="38100" tIns="19050" rIns="38100" bIns="19050" anchor="ctr" anchorCtr="1">
                  <a:noAutofit/>
                </a:bodyPr>
                <a:lstStyle/>
                <a:p>
                  <a:pPr>
                    <a:defRPr sz="1050" b="0"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layout>
                    <c:manualLayout>
                      <c:w val="0.14248622047244094"/>
                      <c:h val="5.0046296296296297E-2"/>
                    </c:manualLayout>
                  </c15:layout>
                  <c15:showDataLabelsRange val="0"/>
                </c:ext>
                <c:ext xmlns:c16="http://schemas.microsoft.com/office/drawing/2014/chart" uri="{C3380CC4-5D6E-409C-BE32-E72D297353CC}">
                  <c16:uniqueId val="{00000001-B6B0-484F-8904-15B868B17688}"/>
                </c:ext>
              </c:extLst>
            </c:dLbl>
            <c:dLbl>
              <c:idx val="2"/>
              <c:tx>
                <c:rich>
                  <a:bodyPr/>
                  <a:lstStyle/>
                  <a:p>
                    <a:r>
                      <a:rPr lang="en-US"/>
                      <a:t>2.059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B6B0-484F-8904-15B868B17688}"/>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1th OAE</c:v>
                </c:pt>
                <c:pt idx="1">
                  <c:v>2nd OAE</c:v>
                </c:pt>
                <c:pt idx="2">
                  <c:v>AABR</c:v>
                </c:pt>
              </c:strCache>
            </c:strRef>
          </c:cat>
          <c:val>
            <c:numRef>
              <c:f>Blad1!$B$2:$B$4</c:f>
              <c:numCache>
                <c:formatCode>General</c:formatCode>
                <c:ptCount val="3"/>
                <c:pt idx="0">
                  <c:v>156130</c:v>
                </c:pt>
                <c:pt idx="1">
                  <c:v>5730</c:v>
                </c:pt>
                <c:pt idx="2">
                  <c:v>1970</c:v>
                </c:pt>
              </c:numCache>
            </c:numRef>
          </c:val>
          <c:extLst>
            <c:ext xmlns:c16="http://schemas.microsoft.com/office/drawing/2014/chart" uri="{C3380CC4-5D6E-409C-BE32-E72D297353CC}">
              <c16:uniqueId val="{00000003-B6B0-484F-8904-15B868B17688}"/>
            </c:ext>
          </c:extLst>
        </c:ser>
        <c:ser>
          <c:idx val="1"/>
          <c:order val="1"/>
          <c:tx>
            <c:strRef>
              <c:f>Blad1!$C$1</c:f>
              <c:strCache>
                <c:ptCount val="1"/>
                <c:pt idx="0">
                  <c:v>Fail</c:v>
                </c:pt>
              </c:strCache>
            </c:strRef>
          </c:tx>
          <c:spPr>
            <a:solidFill>
              <a:srgbClr val="C00000"/>
            </a:solidFill>
            <a:ln>
              <a:noFill/>
            </a:ln>
            <a:effectLst/>
          </c:spPr>
          <c:invertIfNegative val="0"/>
          <c:dLbls>
            <c:dLbl>
              <c:idx val="0"/>
              <c:delete val="1"/>
              <c:extLst>
                <c:ext xmlns:c15="http://schemas.microsoft.com/office/drawing/2012/chart" uri="{CE6537A1-D6FC-4f65-9D91-7224C49458BB}">
                  <c15:layout>
                    <c:manualLayout>
                      <c:w val="7.4325489291387076E-2"/>
                      <c:h val="3.1765843114736417E-2"/>
                    </c:manualLayout>
                  </c15:layout>
                </c:ext>
                <c:ext xmlns:c16="http://schemas.microsoft.com/office/drawing/2014/chart" uri="{C3380CC4-5D6E-409C-BE32-E72D297353CC}">
                  <c16:uniqueId val="{00000004-B6B0-484F-8904-15B868B17688}"/>
                </c:ext>
              </c:extLst>
            </c:dLbl>
            <c:dLbl>
              <c:idx val="1"/>
              <c:tx>
                <c:rich>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r>
                      <a:rPr lang="en-US"/>
                      <a:t>2.540</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6B0-484F-8904-15B868B17688}"/>
                </c:ext>
              </c:extLst>
            </c:dLbl>
            <c:dLbl>
              <c:idx val="2"/>
              <c:tx>
                <c:rich>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r>
                      <a:rPr lang="en-US"/>
                      <a:t>481</a:t>
                    </a:r>
                  </a:p>
                </c:rich>
              </c:tx>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B6B0-484F-8904-15B868B1768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c:f>
              <c:strCache>
                <c:ptCount val="3"/>
                <c:pt idx="0">
                  <c:v>1th OAE</c:v>
                </c:pt>
                <c:pt idx="1">
                  <c:v>2nd OAE</c:v>
                </c:pt>
                <c:pt idx="2">
                  <c:v>AABR</c:v>
                </c:pt>
              </c:strCache>
            </c:strRef>
          </c:cat>
          <c:val>
            <c:numRef>
              <c:f>Blad1!$C$2:$C$4</c:f>
              <c:numCache>
                <c:formatCode>General</c:formatCode>
                <c:ptCount val="3"/>
                <c:pt idx="0">
                  <c:v>8285</c:v>
                </c:pt>
                <c:pt idx="1">
                  <c:v>2555</c:v>
                </c:pt>
                <c:pt idx="2">
                  <c:v>585</c:v>
                </c:pt>
              </c:numCache>
            </c:numRef>
          </c:val>
          <c:extLst>
            <c:ext xmlns:c16="http://schemas.microsoft.com/office/drawing/2014/chart" uri="{C3380CC4-5D6E-409C-BE32-E72D297353CC}">
              <c16:uniqueId val="{00000007-B6B0-484F-8904-15B868B17688}"/>
            </c:ext>
          </c:extLst>
        </c:ser>
        <c:dLbls>
          <c:showLegendKey val="0"/>
          <c:showVal val="0"/>
          <c:showCatName val="0"/>
          <c:showSerName val="0"/>
          <c:showPercent val="0"/>
          <c:showBubbleSize val="0"/>
        </c:dLbls>
        <c:gapWidth val="150"/>
        <c:overlap val="100"/>
        <c:axId val="1126719344"/>
        <c:axId val="1360978512"/>
      </c:barChart>
      <c:catAx>
        <c:axId val="1126719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1360978512"/>
        <c:crosses val="autoZero"/>
        <c:auto val="1"/>
        <c:lblAlgn val="ctr"/>
        <c:lblOffset val="100"/>
        <c:noMultiLvlLbl val="0"/>
      </c:catAx>
      <c:valAx>
        <c:axId val="1360978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crossAx val="1126719344"/>
        <c:crosses val="autoZero"/>
        <c:crossBetween val="between"/>
      </c:valAx>
      <c:spPr>
        <a:noFill/>
        <a:ln w="25400">
          <a:noFill/>
        </a:ln>
        <a:effectLst/>
      </c:spPr>
    </c:plotArea>
    <c:legend>
      <c:legendPos val="b"/>
      <c:layout>
        <c:manualLayout>
          <c:xMode val="edge"/>
          <c:yMode val="edge"/>
          <c:x val="0.40152082944700224"/>
          <c:y val="0.90411414464858408"/>
          <c:w val="0.25303189017531813"/>
          <c:h val="9.588594248359121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412095-5930-4A42-8CDB-985D2CE947DE}" type="datetimeFigureOut">
              <a:rPr lang="nl-NL" smtClean="0"/>
              <a:t>20-05-2026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98FE7E-2445-6345-8335-D1E5C7D55CB5}" type="slidenum">
              <a:rPr lang="nl-NL" smtClean="0"/>
              <a:t>‹#›</a:t>
            </a:fld>
            <a:endParaRPr lang="nl-NL"/>
          </a:p>
        </p:txBody>
      </p:sp>
    </p:spTree>
    <p:extLst>
      <p:ext uri="{BB962C8B-B14F-4D97-AF65-F5344CB8AC3E}">
        <p14:creationId xmlns:p14="http://schemas.microsoft.com/office/powerpoint/2010/main" val="627524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D2BA1-9B98-F0F2-1F94-7ECC5CC6A32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F0C82EF-A563-1306-FB24-17483CCCC69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8FF78E8-7C46-BD6F-7462-91A83249B0A0}"/>
              </a:ext>
            </a:extLst>
          </p:cNvPr>
          <p:cNvSpPr>
            <a:spLocks noGrp="1"/>
          </p:cNvSpPr>
          <p:nvPr>
            <p:ph type="body" idx="1"/>
          </p:nvPr>
        </p:nvSpPr>
        <p:spPr/>
        <p:txBody>
          <a:bodyPr/>
          <a:lstStyle/>
          <a:p>
            <a:r>
              <a:rPr lang="nl-NL" dirty="0">
                <a:solidFill>
                  <a:srgbClr val="444444"/>
                </a:solidFill>
                <a:latin typeface="Calibri"/>
                <a:ea typeface="Arial"/>
                <a:cs typeface="Calibri"/>
              </a:rPr>
              <a:t>Welkom allemaal, fijn dat jullie er zijn!</a:t>
            </a:r>
          </a:p>
          <a:p>
            <a:endParaRPr lang="nl-NL" dirty="0">
              <a:solidFill>
                <a:srgbClr val="444444"/>
              </a:solidFill>
              <a:latin typeface="Calibri"/>
              <a:ea typeface="Arial"/>
              <a:cs typeface="Calibri"/>
            </a:endParaRPr>
          </a:p>
          <a:p>
            <a:r>
              <a:rPr lang="nl-NL" dirty="0">
                <a:solidFill>
                  <a:srgbClr val="444444"/>
                </a:solidFill>
                <a:latin typeface="Calibri"/>
                <a:ea typeface="Arial"/>
                <a:cs typeface="Calibri"/>
              </a:rPr>
              <a:t>Wij zien veel kinderen met gehoorverlies, en als dat op jonge leeftijd aanwezig is valt toch ook snel de term: erfelijk gehoorverlies. </a:t>
            </a:r>
          </a:p>
        </p:txBody>
      </p:sp>
      <p:sp>
        <p:nvSpPr>
          <p:cNvPr id="4" name="Tijdelijke aanduiding voor dianummer 3">
            <a:extLst>
              <a:ext uri="{FF2B5EF4-FFF2-40B4-BE49-F238E27FC236}">
                <a16:creationId xmlns:a16="http://schemas.microsoft.com/office/drawing/2014/main" id="{F1681A4B-B87A-8E32-0399-0AA14080EB41}"/>
              </a:ext>
            </a:extLst>
          </p:cNvPr>
          <p:cNvSpPr>
            <a:spLocks noGrp="1"/>
          </p:cNvSpPr>
          <p:nvPr>
            <p:ph type="sldNum" sz="quarter" idx="5"/>
          </p:nvPr>
        </p:nvSpPr>
        <p:spPr/>
        <p:txBody>
          <a:bodyPr/>
          <a:lstStyle/>
          <a:p>
            <a:fld id="{DF98FE7E-2445-6345-8335-D1E5C7D55CB5}" type="slidenum">
              <a:rPr lang="nl-NL" smtClean="0"/>
              <a:t>1</a:t>
            </a:fld>
            <a:endParaRPr lang="nl-NL"/>
          </a:p>
        </p:txBody>
      </p:sp>
    </p:spTree>
    <p:extLst>
      <p:ext uri="{BB962C8B-B14F-4D97-AF65-F5344CB8AC3E}">
        <p14:creationId xmlns:p14="http://schemas.microsoft.com/office/powerpoint/2010/main" val="12975946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sz="1200" dirty="0"/>
              <a:t>Oorzaken voor uiteindelijk toch een normaal gehoor zijn </a:t>
            </a:r>
          </a:p>
          <a:p>
            <a:pPr marL="171450" indent="-171450">
              <a:buFontTx/>
              <a:buChar char="-"/>
              <a:defRPr/>
            </a:pPr>
            <a:r>
              <a:rPr lang="nl-NL" sz="1200" dirty="0"/>
              <a:t>Cerumen</a:t>
            </a:r>
          </a:p>
          <a:p>
            <a:pPr marL="171450" indent="-171450">
              <a:buFontTx/>
              <a:buChar char="-"/>
              <a:defRPr/>
            </a:pPr>
            <a:r>
              <a:rPr lang="nl-NL" sz="1200" dirty="0"/>
              <a:t>Slechte test omstandigheden (huilen, beweging)</a:t>
            </a:r>
          </a:p>
          <a:p>
            <a:pPr marL="171450" indent="-171450">
              <a:buFontTx/>
              <a:buChar char="-"/>
              <a:defRPr/>
            </a:pPr>
            <a:r>
              <a:rPr lang="nl-NL" sz="1200" dirty="0"/>
              <a:t>Tijdelijke middenoor problemen (OME)</a:t>
            </a:r>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DF98FE7E-2445-6345-8335-D1E5C7D55CB5}" type="slidenum">
              <a:rPr lang="nl-NL" smtClean="0"/>
              <a:t>10</a:t>
            </a:fld>
            <a:endParaRPr lang="nl-NL"/>
          </a:p>
        </p:txBody>
      </p:sp>
    </p:spTree>
    <p:extLst>
      <p:ext uri="{BB962C8B-B14F-4D97-AF65-F5344CB8AC3E}">
        <p14:creationId xmlns:p14="http://schemas.microsoft.com/office/powerpoint/2010/main" val="2680646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sz="1200"/>
              <a:t>In 31% </a:t>
            </a:r>
            <a:r>
              <a:rPr lang="nl-NL"/>
              <a:t>diagnose gehoorverlies (207 kinderen).</a:t>
            </a:r>
            <a:r>
              <a:rPr lang="nl-NL" sz="1200"/>
              <a:t> </a:t>
            </a:r>
            <a:r>
              <a:rPr lang="nl-NL"/>
              <a:t>Positief voorspellende waarde is 36%</a:t>
            </a:r>
            <a:endParaRPr lang="nl-NL" sz="1200"/>
          </a:p>
          <a:p>
            <a:pPr>
              <a:defRPr/>
            </a:pPr>
            <a:r>
              <a:rPr lang="nl-NL"/>
              <a:t>Deze getallen zijn elk jaar ongeveer gelijk. </a:t>
            </a:r>
          </a:p>
          <a:p>
            <a:pPr>
              <a:defRPr/>
            </a:pPr>
            <a:r>
              <a:rPr lang="nl-NL"/>
              <a:t>In het </a:t>
            </a:r>
            <a:r>
              <a:rPr lang="nl-NL" err="1"/>
              <a:t>radboudumc</a:t>
            </a:r>
            <a:r>
              <a:rPr lang="nl-NL"/>
              <a:t> hebben we 18% van deze kinderen gezien voor </a:t>
            </a:r>
            <a:r>
              <a:rPr lang="nl-NL" err="1"/>
              <a:t>early</a:t>
            </a:r>
            <a:r>
              <a:rPr lang="nl-NL"/>
              <a:t> </a:t>
            </a:r>
            <a:r>
              <a:rPr lang="nl-NL" err="1"/>
              <a:t>intervention</a:t>
            </a: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endParaRPr lang="nl-NL"/>
          </a:p>
        </p:txBody>
      </p:sp>
      <p:sp>
        <p:nvSpPr>
          <p:cNvPr id="4" name="Tijdelijke aanduiding voor dianummer 3"/>
          <p:cNvSpPr>
            <a:spLocks noGrp="1"/>
          </p:cNvSpPr>
          <p:nvPr>
            <p:ph type="sldNum" sz="quarter" idx="5"/>
          </p:nvPr>
        </p:nvSpPr>
        <p:spPr/>
        <p:txBody>
          <a:bodyPr/>
          <a:lstStyle/>
          <a:p>
            <a:fld id="{DF98FE7E-2445-6345-8335-D1E5C7D55CB5}" type="slidenum">
              <a:rPr lang="nl-NL" smtClean="0"/>
              <a:t>11</a:t>
            </a:fld>
            <a:endParaRPr lang="nl-NL"/>
          </a:p>
        </p:txBody>
      </p:sp>
    </p:spTree>
    <p:extLst>
      <p:ext uri="{BB962C8B-B14F-4D97-AF65-F5344CB8AC3E}">
        <p14:creationId xmlns:p14="http://schemas.microsoft.com/office/powerpoint/2010/main" val="3441870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dirty="0"/>
              <a:t>We weten dus veel over de kinderen die niet slagen, maar veel minder over de groep die wel slaagt. </a:t>
            </a:r>
          </a:p>
          <a:p>
            <a:r>
              <a:rPr lang="nl-NL" dirty="0"/>
              <a:t>Kinderen met perceptief gehoorverlies &lt;5j voor etiologische diagnostiek die wel geslaagd zijn</a:t>
            </a:r>
          </a:p>
          <a:p>
            <a:r>
              <a:rPr lang="nl-NL" b="1" dirty="0"/>
              <a:t>Kunnen we die eerder onderkennen? Daarvoor moeten we weten: Hoe ziet die groep eruit??</a:t>
            </a:r>
          </a:p>
          <a:p>
            <a:r>
              <a:rPr lang="nl-NL" dirty="0"/>
              <a:t>Onderliggende vraag: is er behoefte/ nood voor aanvulling NGS met CMV, 2e screening, genetisch?</a:t>
            </a:r>
          </a:p>
          <a:p>
            <a:endParaRPr lang="nl-NL"/>
          </a:p>
        </p:txBody>
      </p:sp>
      <p:sp>
        <p:nvSpPr>
          <p:cNvPr id="4" name="Slide Number Placeholder 3"/>
          <p:cNvSpPr>
            <a:spLocks noGrp="1"/>
          </p:cNvSpPr>
          <p:nvPr>
            <p:ph type="sldNum" sz="quarter" idx="5"/>
          </p:nvPr>
        </p:nvSpPr>
        <p:spPr/>
        <p:txBody>
          <a:bodyPr/>
          <a:lstStyle/>
          <a:p>
            <a:fld id="{DF98FE7E-2445-6345-8335-D1E5C7D55CB5}" type="slidenum">
              <a:rPr lang="nl-NL" smtClean="0"/>
              <a:t>13</a:t>
            </a:fld>
            <a:endParaRPr lang="nl-NL"/>
          </a:p>
        </p:txBody>
      </p:sp>
    </p:spTree>
    <p:extLst>
      <p:ext uri="{BB962C8B-B14F-4D97-AF65-F5344CB8AC3E}">
        <p14:creationId xmlns:p14="http://schemas.microsoft.com/office/powerpoint/2010/main" val="1347780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Retrospectief status </a:t>
            </a:r>
            <a:r>
              <a:rPr lang="nl-NL" err="1"/>
              <a:t>odnerzoek</a:t>
            </a:r>
            <a:r>
              <a:rPr lang="nl-NL"/>
              <a:t> waarbij gezocht is met zoektermen in het EPD.</a:t>
            </a:r>
            <a:endParaRPr lang="nl-NL">
              <a:cs typeface="Calibri Light"/>
            </a:endParaRPr>
          </a:p>
          <a:p>
            <a:r>
              <a:rPr lang="nl-NL"/>
              <a:t>10 jaar </a:t>
            </a:r>
            <a:r>
              <a:rPr lang="nl-NL" err="1"/>
              <a:t>geincludeerd</a:t>
            </a:r>
            <a:r>
              <a:rPr lang="nl-NL"/>
              <a:t>, begonnen na oprichting E</a:t>
            </a:r>
            <a:r>
              <a:rPr lang="nl-NL" sz="1200">
                <a:effectLst/>
                <a:latin typeface="Calibri Light"/>
                <a:ea typeface="Calibri"/>
                <a:cs typeface="Calibri Light"/>
              </a:rPr>
              <a:t>PD</a:t>
            </a:r>
            <a:r>
              <a:rPr lang="nl-NL">
                <a:latin typeface="Calibri Light"/>
                <a:ea typeface="Calibri"/>
                <a:cs typeface="Calibri Light"/>
              </a:rPr>
              <a:t>. </a:t>
            </a:r>
            <a:endParaRPr lang="nl-NL">
              <a:cs typeface="Calibri Light"/>
            </a:endParaRPr>
          </a:p>
          <a:p>
            <a:r>
              <a:rPr lang="nl-NL"/>
              <a:t>Inclusie: </a:t>
            </a:r>
          </a:p>
          <a:p>
            <a:pPr marL="285750" indent="-285750">
              <a:buFont typeface="Calibri"/>
              <a:buChar char="-"/>
            </a:pPr>
            <a:r>
              <a:rPr lang="nl-NL"/>
              <a:t>Perceptief of gemengd gehoorverlies voor de leeftijd van 5 jaar</a:t>
            </a:r>
          </a:p>
          <a:p>
            <a:pPr marL="285750" indent="-285750">
              <a:buFont typeface="Calibri"/>
              <a:buChar char="-"/>
            </a:pPr>
            <a:r>
              <a:rPr lang="nl-NL"/>
              <a:t>Geslaagde NGS </a:t>
            </a:r>
            <a:r>
              <a:rPr lang="nl-NL" err="1"/>
              <a:t>beiderzijs</a:t>
            </a:r>
            <a:r>
              <a:rPr lang="nl-NL"/>
              <a:t> of aan een oor maar beiderzijds gehoorverlies</a:t>
            </a:r>
          </a:p>
          <a:p>
            <a:pPr marL="285750" indent="-285750">
              <a:buFont typeface="Calibri"/>
              <a:buChar char="-"/>
            </a:pPr>
            <a:r>
              <a:rPr lang="nl-NL"/>
              <a:t>Etiologische diagnostiek verricht. Dus niet zozeer voor gehoordiagnostiek naar ons verwezen, maar wel voor oorzakelijke diagnostiek</a:t>
            </a:r>
          </a:p>
          <a:p>
            <a:pPr marL="285750" indent="-285750">
              <a:buFont typeface="Calibri"/>
              <a:buChar char="-"/>
            </a:pPr>
            <a:r>
              <a:rPr lang="nl-NL"/>
              <a:t>Exclusie van al bekende oorzaak van gehoorverlies (CMV, meningitis) en daarvoor screening</a:t>
            </a:r>
          </a:p>
          <a:p>
            <a:endParaRPr lang="nl-NL"/>
          </a:p>
        </p:txBody>
      </p:sp>
      <p:sp>
        <p:nvSpPr>
          <p:cNvPr id="4" name="Tijdelijke aanduiding voor dianummer 3"/>
          <p:cNvSpPr>
            <a:spLocks noGrp="1"/>
          </p:cNvSpPr>
          <p:nvPr>
            <p:ph type="sldNum" sz="quarter" idx="5"/>
          </p:nvPr>
        </p:nvSpPr>
        <p:spPr/>
        <p:txBody>
          <a:bodyPr/>
          <a:lstStyle/>
          <a:p>
            <a:fld id="{DF98FE7E-2445-6345-8335-D1E5C7D55CB5}" type="slidenum">
              <a:rPr lang="nl-NL" smtClean="0"/>
              <a:t>14</a:t>
            </a:fld>
            <a:endParaRPr lang="nl-NL"/>
          </a:p>
        </p:txBody>
      </p:sp>
    </p:spTree>
    <p:extLst>
      <p:ext uri="{BB962C8B-B14F-4D97-AF65-F5344CB8AC3E}">
        <p14:creationId xmlns:p14="http://schemas.microsoft.com/office/powerpoint/2010/main" val="1038801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Huidige protocol voor de diagnostiek. </a:t>
            </a:r>
          </a:p>
        </p:txBody>
      </p:sp>
      <p:sp>
        <p:nvSpPr>
          <p:cNvPr id="4" name="Tijdelijke aanduiding voor dianummer 3"/>
          <p:cNvSpPr>
            <a:spLocks noGrp="1"/>
          </p:cNvSpPr>
          <p:nvPr>
            <p:ph type="sldNum" sz="quarter" idx="5"/>
          </p:nvPr>
        </p:nvSpPr>
        <p:spPr/>
        <p:txBody>
          <a:bodyPr/>
          <a:lstStyle/>
          <a:p>
            <a:fld id="{DF98FE7E-2445-6345-8335-D1E5C7D55CB5}" type="slidenum">
              <a:rPr lang="nl-NL" smtClean="0"/>
              <a:t>15</a:t>
            </a:fld>
            <a:endParaRPr lang="nl-NL"/>
          </a:p>
        </p:txBody>
      </p:sp>
    </p:spTree>
    <p:extLst>
      <p:ext uri="{BB962C8B-B14F-4D97-AF65-F5344CB8AC3E}">
        <p14:creationId xmlns:p14="http://schemas.microsoft.com/office/powerpoint/2010/main" val="493291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79BB0-E648-B893-7575-D5E3AA93862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3F6E999-8FAB-E8BB-72C8-A6FCF7C68E4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96A4464-4A14-42A7-9E89-CF88C010F0B2}"/>
              </a:ext>
            </a:extLst>
          </p:cNvPr>
          <p:cNvSpPr>
            <a:spLocks noGrp="1"/>
          </p:cNvSpPr>
          <p:nvPr>
            <p:ph type="body" idx="1"/>
          </p:nvPr>
        </p:nvSpPr>
        <p:spPr/>
        <p:txBody>
          <a:bodyPr/>
          <a:lstStyle/>
          <a:p>
            <a:r>
              <a:rPr lang="nl-NL" dirty="0"/>
              <a:t>Totaal 119 kinderen, in 10 jaar tijd. Dit zijn er dus gemiddeld 12 per jaar. Extrapolerend naar de rest van NL (uitgaande dat ons </a:t>
            </a:r>
            <a:r>
              <a:rPr lang="nl-NL" dirty="0" err="1"/>
              <a:t>adherentiegebied</a:t>
            </a:r>
            <a:r>
              <a:rPr lang="nl-NL" dirty="0"/>
              <a:t> circa 20% is) zijn dit er 60 er jaar in NL. Dit komt bovenop de reeds gediagnosticeerde 207 kinderen. </a:t>
            </a:r>
            <a:endParaRPr lang="en-US" dirty="0"/>
          </a:p>
          <a:p>
            <a:r>
              <a:rPr lang="nl-NL" dirty="0"/>
              <a:t>Evenveel mannen als vrouwen</a:t>
            </a:r>
          </a:p>
          <a:p>
            <a:r>
              <a:rPr lang="nl-NL" dirty="0"/>
              <a:t>Meerderheid verwezen via AC, ook groot deel via KNO</a:t>
            </a:r>
          </a:p>
          <a:p>
            <a:r>
              <a:rPr lang="nl-NL" dirty="0"/>
              <a:t>Reden van verwijzing was meestal gehoorverlies, maar ook in groot gedeelte spraaktaalontwikkeling </a:t>
            </a:r>
          </a:p>
          <a:p>
            <a:endParaRPr lang="nl-NL"/>
          </a:p>
          <a:p>
            <a:r>
              <a:rPr lang="nl-NL" dirty="0"/>
              <a:t>Verwezen &gt;3 jaar. Leeftijd van aanvang van gehoorverlies niet betrouwbaar vast te stellen, omdat kinderen worden verwezen voor etiologische diagnostiek (willekeurig moment) en niet diagnostiek van het gehoorverlies. </a:t>
            </a:r>
          </a:p>
          <a:p>
            <a:endParaRPr lang="nl-NL"/>
          </a:p>
          <a:p>
            <a:r>
              <a:rPr lang="nl-NL" dirty="0"/>
              <a:t>88% slaagde bilateraal, 12% unilateraal. 25% van initieel unilateraal verlies heeft na analyse bij AC werkelijk een bilateraal verlies</a:t>
            </a:r>
          </a:p>
          <a:p>
            <a:r>
              <a:rPr lang="nl-NL" dirty="0"/>
              <a:t>Bij ons ook 14 kinderen met unilaterale pass en dus unilaterale </a:t>
            </a:r>
            <a:r>
              <a:rPr lang="nl-NL" dirty="0" err="1"/>
              <a:t>fail</a:t>
            </a:r>
            <a:r>
              <a:rPr lang="nl-NL" dirty="0"/>
              <a:t> op NGS, daar is alleen oor dat NIET uitgevallen was meegenomen in analyse</a:t>
            </a:r>
          </a:p>
          <a:p>
            <a:endParaRPr lang="nl-NL"/>
          </a:p>
          <a:p>
            <a:endParaRPr lang="nl-NL"/>
          </a:p>
        </p:txBody>
      </p:sp>
      <p:sp>
        <p:nvSpPr>
          <p:cNvPr id="4" name="Tijdelijke aanduiding voor dianummer 3">
            <a:extLst>
              <a:ext uri="{FF2B5EF4-FFF2-40B4-BE49-F238E27FC236}">
                <a16:creationId xmlns:a16="http://schemas.microsoft.com/office/drawing/2014/main" id="{9D4B57ED-F0F3-3FB6-2EB7-38D69AA944EC}"/>
              </a:ext>
            </a:extLst>
          </p:cNvPr>
          <p:cNvSpPr>
            <a:spLocks noGrp="1"/>
          </p:cNvSpPr>
          <p:nvPr>
            <p:ph type="sldNum" sz="quarter" idx="5"/>
          </p:nvPr>
        </p:nvSpPr>
        <p:spPr/>
        <p:txBody>
          <a:bodyPr/>
          <a:lstStyle/>
          <a:p>
            <a:fld id="{DF98FE7E-2445-6345-8335-D1E5C7D55CB5}" type="slidenum">
              <a:rPr lang="nl-NL" smtClean="0"/>
              <a:t>16</a:t>
            </a:fld>
            <a:endParaRPr lang="nl-NL"/>
          </a:p>
        </p:txBody>
      </p:sp>
    </p:spTree>
    <p:extLst>
      <p:ext uri="{BB962C8B-B14F-4D97-AF65-F5344CB8AC3E}">
        <p14:creationId xmlns:p14="http://schemas.microsoft.com/office/powerpoint/2010/main" val="1509126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b="0" i="0">
                <a:solidFill>
                  <a:srgbClr val="000000"/>
                </a:solidFill>
                <a:effectLst/>
                <a:highlight>
                  <a:srgbClr val="FFFFFF"/>
                </a:highlight>
                <a:latin typeface="Calibri"/>
                <a:ea typeface="Calibri"/>
                <a:cs typeface="Calibri"/>
              </a:rPr>
              <a:t>Gehoorverlies werd bekeken per oor. </a:t>
            </a:r>
            <a:r>
              <a:rPr lang="nl-NL" sz="1800">
                <a:solidFill>
                  <a:srgbClr val="000000"/>
                </a:solidFill>
                <a:highlight>
                  <a:srgbClr val="FFFFFF"/>
                </a:highlight>
                <a:latin typeface="Calibri"/>
                <a:ea typeface="Calibri"/>
                <a:cs typeface="Calibri"/>
              </a:rPr>
              <a:t>Oren met niet geslaagde NGS, conductief gehoorverlies of normaal gehoor werden </a:t>
            </a:r>
            <a:r>
              <a:rPr lang="nl-NL" sz="1800" err="1">
                <a:solidFill>
                  <a:srgbClr val="000000"/>
                </a:solidFill>
                <a:highlight>
                  <a:srgbClr val="FFFFFF"/>
                </a:highlight>
                <a:latin typeface="Calibri"/>
                <a:ea typeface="Calibri"/>
                <a:cs typeface="Calibri"/>
              </a:rPr>
              <a:t>geexcludeerd</a:t>
            </a:r>
            <a:r>
              <a:rPr lang="nl-NL" sz="1800">
                <a:solidFill>
                  <a:srgbClr val="000000"/>
                </a:solidFill>
                <a:highlight>
                  <a:srgbClr val="FFFFFF"/>
                </a:highlight>
                <a:latin typeface="Calibri"/>
                <a:ea typeface="Calibri"/>
                <a:cs typeface="Calibri"/>
              </a:rPr>
              <a:t>. 205 oren werden </a:t>
            </a:r>
            <a:r>
              <a:rPr lang="nl-NL" sz="1800" err="1">
                <a:solidFill>
                  <a:srgbClr val="000000"/>
                </a:solidFill>
                <a:highlight>
                  <a:srgbClr val="FFFFFF"/>
                </a:highlight>
                <a:latin typeface="Calibri"/>
                <a:ea typeface="Calibri"/>
                <a:cs typeface="Calibri"/>
              </a:rPr>
              <a:t>geincludeerd</a:t>
            </a:r>
            <a:r>
              <a:rPr lang="nl-NL" sz="1800">
                <a:solidFill>
                  <a:srgbClr val="000000"/>
                </a:solidFill>
                <a:highlight>
                  <a:srgbClr val="FFFFFF"/>
                </a:highlight>
                <a:latin typeface="Calibri"/>
                <a:ea typeface="Calibri"/>
                <a:cs typeface="Calibri"/>
              </a:rPr>
              <a:t>. </a:t>
            </a:r>
            <a:endParaRPr lang="nl-NL">
              <a:solidFill>
                <a:srgbClr val="000000"/>
              </a:solidFill>
              <a:latin typeface="Aptos"/>
              <a:ea typeface="Calibri"/>
              <a:cs typeface="Calibri"/>
            </a:endParaRPr>
          </a:p>
          <a:p>
            <a:r>
              <a:rPr lang="nl-NL" sz="1800">
                <a:solidFill>
                  <a:srgbClr val="000000"/>
                </a:solidFill>
                <a:highlight>
                  <a:srgbClr val="FFFFFF"/>
                </a:highlight>
                <a:latin typeface="Calibri"/>
                <a:ea typeface="Calibri"/>
                <a:cs typeface="Calibri"/>
              </a:rPr>
              <a:t>Grootste aantal bilateraal symmetrisch gehoorverlies</a:t>
            </a:r>
          </a:p>
          <a:p>
            <a:r>
              <a:rPr lang="nl-NL" sz="1800">
                <a:solidFill>
                  <a:srgbClr val="000000"/>
                </a:solidFill>
                <a:highlight>
                  <a:srgbClr val="FFFFFF"/>
                </a:highlight>
                <a:latin typeface="Calibri"/>
                <a:ea typeface="Calibri"/>
                <a:cs typeface="Calibri"/>
              </a:rPr>
              <a:t>77% perceptief</a:t>
            </a:r>
          </a:p>
          <a:p>
            <a:r>
              <a:rPr lang="nl-NL" sz="1800">
                <a:solidFill>
                  <a:srgbClr val="000000"/>
                </a:solidFill>
                <a:highlight>
                  <a:srgbClr val="FFFFFF"/>
                </a:highlight>
                <a:latin typeface="Calibri"/>
                <a:ea typeface="Calibri"/>
                <a:cs typeface="Calibri"/>
              </a:rPr>
              <a:t>Meest voorkomend is matig gehoorverlies, dit is wat je verwacht indien het </a:t>
            </a:r>
            <a:r>
              <a:rPr lang="nl-NL" sz="1800" err="1">
                <a:solidFill>
                  <a:srgbClr val="000000"/>
                </a:solidFill>
                <a:highlight>
                  <a:srgbClr val="FFFFFF"/>
                </a:highlight>
                <a:latin typeface="Calibri"/>
                <a:ea typeface="Calibri"/>
                <a:cs typeface="Calibri"/>
              </a:rPr>
              <a:t>early-onset</a:t>
            </a:r>
            <a:r>
              <a:rPr lang="nl-NL" sz="1800">
                <a:solidFill>
                  <a:srgbClr val="000000"/>
                </a:solidFill>
                <a:highlight>
                  <a:srgbClr val="FFFFFF"/>
                </a:highlight>
                <a:latin typeface="Calibri"/>
                <a:ea typeface="Calibri"/>
                <a:cs typeface="Calibri"/>
              </a:rPr>
              <a:t> is. Kwart mild gehoorverlies, die sowieso niet uitvallen tijdens NGS</a:t>
            </a:r>
          </a:p>
        </p:txBody>
      </p:sp>
      <p:sp>
        <p:nvSpPr>
          <p:cNvPr id="4" name="Tijdelijke aanduiding voor dianummer 3"/>
          <p:cNvSpPr>
            <a:spLocks noGrp="1"/>
          </p:cNvSpPr>
          <p:nvPr>
            <p:ph type="sldNum" sz="quarter" idx="5"/>
          </p:nvPr>
        </p:nvSpPr>
        <p:spPr/>
        <p:txBody>
          <a:bodyPr/>
          <a:lstStyle/>
          <a:p>
            <a:fld id="{DF98FE7E-2445-6345-8335-D1E5C7D55CB5}" type="slidenum">
              <a:rPr lang="nl-NL" smtClean="0"/>
              <a:t>17</a:t>
            </a:fld>
            <a:endParaRPr lang="nl-NL"/>
          </a:p>
        </p:txBody>
      </p:sp>
    </p:spTree>
    <p:extLst>
      <p:ext uri="{BB962C8B-B14F-4D97-AF65-F5344CB8AC3E}">
        <p14:creationId xmlns:p14="http://schemas.microsoft.com/office/powerpoint/2010/main" val="2877991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Type gehoorverlies N=205 (1 onbekend)</a:t>
            </a:r>
          </a:p>
          <a:p>
            <a:r>
              <a:rPr lang="nl-NL"/>
              <a:t>Gebaseerd op ERN </a:t>
            </a:r>
            <a:r>
              <a:rPr lang="nl-NL" err="1"/>
              <a:t>cranio</a:t>
            </a:r>
            <a:r>
              <a:rPr lang="nl-NL"/>
              <a:t> criteria</a:t>
            </a:r>
          </a:p>
          <a:p>
            <a:r>
              <a:rPr lang="nl-NL"/>
              <a:t>Voor laagfrequente verliezen is voor ernst de FI gebruikt, voor hoog frequente de HFI</a:t>
            </a:r>
          </a:p>
          <a:p>
            <a:r>
              <a:rPr lang="nl-NL"/>
              <a:t>Hoogfrequente en vlakke curves kwamen het meeste voor (allebei ongeveer 1/3). </a:t>
            </a:r>
            <a:r>
              <a:rPr lang="nl-NL" err="1"/>
              <a:t>Laagfrquent</a:t>
            </a:r>
            <a:r>
              <a:rPr lang="nl-NL"/>
              <a:t> 20% en </a:t>
            </a:r>
            <a:r>
              <a:rPr lang="nl-NL" err="1"/>
              <a:t>midfrequent</a:t>
            </a:r>
            <a:r>
              <a:rPr lang="nl-NL"/>
              <a:t> 14%</a:t>
            </a:r>
          </a:p>
          <a:p>
            <a:endParaRPr lang="nl-NL"/>
          </a:p>
          <a:p>
            <a:r>
              <a:rPr lang="nl-NL"/>
              <a:t>GEEN verschillen in ernst/curve bij vergelijken van OAE en AABR</a:t>
            </a:r>
          </a:p>
        </p:txBody>
      </p:sp>
      <p:sp>
        <p:nvSpPr>
          <p:cNvPr id="4" name="Tijdelijke aanduiding voor dianummer 3"/>
          <p:cNvSpPr>
            <a:spLocks noGrp="1"/>
          </p:cNvSpPr>
          <p:nvPr>
            <p:ph type="sldNum" sz="quarter" idx="5"/>
          </p:nvPr>
        </p:nvSpPr>
        <p:spPr/>
        <p:txBody>
          <a:bodyPr/>
          <a:lstStyle/>
          <a:p>
            <a:fld id="{DF98FE7E-2445-6345-8335-D1E5C7D55CB5}" type="slidenum">
              <a:rPr lang="nl-NL" smtClean="0"/>
              <a:t>18</a:t>
            </a:fld>
            <a:endParaRPr lang="nl-NL"/>
          </a:p>
        </p:txBody>
      </p:sp>
    </p:spTree>
    <p:extLst>
      <p:ext uri="{BB962C8B-B14F-4D97-AF65-F5344CB8AC3E}">
        <p14:creationId xmlns:p14="http://schemas.microsoft.com/office/powerpoint/2010/main" val="165192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Belangrijkste uitkomstmaat omdat dit het uiteindelijke doel is van de screening</a:t>
            </a:r>
          </a:p>
          <a:p>
            <a:r>
              <a:rPr lang="nl-NL" dirty="0"/>
              <a:t>&gt;2/3 afwijkend. Bij de meeste vertraagd, soms gestagneerd of afwezig</a:t>
            </a:r>
          </a:p>
          <a:p>
            <a:r>
              <a:rPr lang="nl-NL" dirty="0"/>
              <a:t>Kijkend naar de ernst van het beste oor zoals in de tabel zichtbaar komt het voor bij alle </a:t>
            </a:r>
            <a:r>
              <a:rPr lang="nl-NL" dirty="0" err="1"/>
              <a:t>ernsten</a:t>
            </a:r>
            <a:r>
              <a:rPr lang="nl-NL" dirty="0"/>
              <a:t> en zelfs unilaterale gehoorverliezen</a:t>
            </a:r>
          </a:p>
          <a:p>
            <a:r>
              <a:rPr lang="nl-NL" dirty="0"/>
              <a:t>&gt;60% logopedie en het merendeel hoortoestel of CI</a:t>
            </a:r>
          </a:p>
          <a:p>
            <a:r>
              <a:rPr lang="nl-NL" dirty="0"/>
              <a:t>Ook andere redenen voor spraaktaalontwikkeling achterstand !</a:t>
            </a:r>
          </a:p>
          <a:p>
            <a:r>
              <a:rPr lang="nl-NL" dirty="0"/>
              <a:t>Dit onderstreept het belang om te kijken of we deze kinderen eerder kunnen opsporen om hun spraaktaalontwikkeling te verbeteren</a:t>
            </a:r>
          </a:p>
        </p:txBody>
      </p:sp>
      <p:sp>
        <p:nvSpPr>
          <p:cNvPr id="4" name="Tijdelijke aanduiding voor dianummer 3"/>
          <p:cNvSpPr>
            <a:spLocks noGrp="1"/>
          </p:cNvSpPr>
          <p:nvPr>
            <p:ph type="sldNum" sz="quarter" idx="5"/>
          </p:nvPr>
        </p:nvSpPr>
        <p:spPr/>
        <p:txBody>
          <a:bodyPr/>
          <a:lstStyle/>
          <a:p>
            <a:fld id="{DF98FE7E-2445-6345-8335-D1E5C7D55CB5}" type="slidenum">
              <a:rPr lang="nl-NL" smtClean="0"/>
              <a:t>19</a:t>
            </a:fld>
            <a:endParaRPr lang="nl-NL"/>
          </a:p>
        </p:txBody>
      </p:sp>
    </p:spTree>
    <p:extLst>
      <p:ext uri="{BB962C8B-B14F-4D97-AF65-F5344CB8AC3E}">
        <p14:creationId xmlns:p14="http://schemas.microsoft.com/office/powerpoint/2010/main" val="3983510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een groot deel wel  WES disgnostiek bij positieve CMV</a:t>
            </a:r>
          </a:p>
          <a:p>
            <a:r>
              <a:rPr lang="nl-NL" dirty="0"/>
              <a:t>Bij unilaterale congenitale doofheid – wel </a:t>
            </a:r>
            <a:r>
              <a:rPr lang="nl-NL" dirty="0" err="1"/>
              <a:t>beeldvomring</a:t>
            </a:r>
            <a:r>
              <a:rPr lang="nl-NL" dirty="0"/>
              <a:t>, geen WES. Enkele op indicatie (bij afwijkingen beeldvorming)</a:t>
            </a:r>
          </a:p>
          <a:p>
            <a:endParaRPr lang="nl-NL" dirty="0"/>
          </a:p>
          <a:p>
            <a:r>
              <a:rPr lang="nl-NL" dirty="0"/>
              <a:t>Wat vinden we dan met die diagnostiek? </a:t>
            </a:r>
          </a:p>
        </p:txBody>
      </p:sp>
      <p:sp>
        <p:nvSpPr>
          <p:cNvPr id="4" name="Tijdelijke aanduiding voor dianummer 3"/>
          <p:cNvSpPr>
            <a:spLocks noGrp="1"/>
          </p:cNvSpPr>
          <p:nvPr>
            <p:ph type="sldNum" sz="quarter" idx="5"/>
          </p:nvPr>
        </p:nvSpPr>
        <p:spPr/>
        <p:txBody>
          <a:bodyPr/>
          <a:lstStyle/>
          <a:p>
            <a:fld id="{DF98FE7E-2445-6345-8335-D1E5C7D55CB5}" type="slidenum">
              <a:rPr lang="nl-NL" smtClean="0"/>
              <a:t>20</a:t>
            </a:fld>
            <a:endParaRPr lang="nl-NL"/>
          </a:p>
        </p:txBody>
      </p:sp>
    </p:spTree>
    <p:extLst>
      <p:ext uri="{BB962C8B-B14F-4D97-AF65-F5344CB8AC3E}">
        <p14:creationId xmlns:p14="http://schemas.microsoft.com/office/powerpoint/2010/main" val="385699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a:t>
            </a:r>
            <a:r>
              <a:rPr lang="en-GB" dirty="0" err="1"/>
              <a:t>Uhl�en</a:t>
            </a:r>
            <a:r>
              <a:rPr lang="en-GB" dirty="0"/>
              <a:t>, </a:t>
            </a:r>
            <a:r>
              <a:rPr lang="en-GB" dirty="0" err="1"/>
              <a:t>Mackey,and</a:t>
            </a:r>
            <a:r>
              <a:rPr lang="en-GB" dirty="0"/>
              <a:t> </a:t>
            </a:r>
            <a:r>
              <a:rPr lang="en-GB" dirty="0" err="1"/>
              <a:t>Rosenhall</a:t>
            </a:r>
            <a:r>
              <a:rPr lang="en-GB" dirty="0"/>
              <a:t> 2020).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increase in prevalence can be </a:t>
            </a:r>
            <a:r>
              <a:rPr lang="en-GB" dirty="0" err="1"/>
              <a:t>attribu</a:t>
            </a:r>
            <a:r>
              <a:rPr lang="en-GB" dirty="0"/>
              <a:t>-ted to multiple causes. First, not all childhood hearing loss </a:t>
            </a:r>
            <a:r>
              <a:rPr lang="en-GB" dirty="0" err="1"/>
              <a:t>ispresent</a:t>
            </a:r>
            <a:r>
              <a:rPr lang="en-GB" dirty="0"/>
              <a:t> at birth.</a:t>
            </a:r>
            <a:r>
              <a:rPr lang="nl-NL" dirty="0">
                <a:highlight>
                  <a:srgbClr val="FFFFFF"/>
                </a:highlight>
                <a:latin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highlight>
                <a:srgbClr val="FFFFFF"/>
              </a:highligh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highlight>
                  <a:srgbClr val="FFFFFF"/>
                </a:highlight>
                <a:latin typeface="Arial" panose="020B0604020202020204" pitchFamily="34" charset="0"/>
              </a:rPr>
              <a:t>77% van initieel geslaagde kinderen (</a:t>
            </a:r>
            <a:r>
              <a:rPr lang="nl-NL" dirty="0" err="1">
                <a:highlight>
                  <a:srgbClr val="FFFFFF"/>
                </a:highlight>
                <a:latin typeface="Arial" panose="020B0604020202020204" pitchFamily="34" charset="0"/>
              </a:rPr>
              <a:t>fail</a:t>
            </a:r>
            <a:r>
              <a:rPr lang="nl-NL" dirty="0">
                <a:highlight>
                  <a:srgbClr val="FFFFFF"/>
                </a:highlight>
                <a:latin typeface="Arial" panose="020B0604020202020204" pitchFamily="34" charset="0"/>
              </a:rPr>
              <a:t> OAE en pass AABR) blijken mild gehoorverlies te hebben</a:t>
            </a:r>
          </a:p>
          <a:p>
            <a:endParaRPr lang="en-GB" dirty="0"/>
          </a:p>
        </p:txBody>
      </p:sp>
      <p:sp>
        <p:nvSpPr>
          <p:cNvPr id="4" name="Tijdelijke aanduiding voor dianummer 3"/>
          <p:cNvSpPr>
            <a:spLocks noGrp="1"/>
          </p:cNvSpPr>
          <p:nvPr>
            <p:ph type="sldNum" sz="quarter" idx="5"/>
          </p:nvPr>
        </p:nvSpPr>
        <p:spPr/>
        <p:txBody>
          <a:bodyPr/>
          <a:lstStyle/>
          <a:p>
            <a:fld id="{DF98FE7E-2445-6345-8335-D1E5C7D55CB5}" type="slidenum">
              <a:rPr lang="nl-NL" smtClean="0"/>
              <a:t>2</a:t>
            </a:fld>
            <a:endParaRPr lang="nl-NL"/>
          </a:p>
        </p:txBody>
      </p:sp>
    </p:spTree>
    <p:extLst>
      <p:ext uri="{BB962C8B-B14F-4D97-AF65-F5344CB8AC3E}">
        <p14:creationId xmlns:p14="http://schemas.microsoft.com/office/powerpoint/2010/main" val="1581390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endParaRPr lang="nl-NL" sz="1800" dirty="0">
              <a:latin typeface="Calibri"/>
              <a:ea typeface="Calibri"/>
              <a:cs typeface="Calibri"/>
            </a:endParaRPr>
          </a:p>
          <a:p>
            <a:pPr>
              <a:defRPr/>
            </a:pPr>
            <a:r>
              <a:rPr lang="nl-NL" sz="1800" dirty="0">
                <a:latin typeface="Calibri"/>
                <a:ea typeface="Calibri"/>
                <a:cs typeface="Calibri"/>
              </a:rPr>
              <a:t>Diagnoses: 38% geen diagnose</a:t>
            </a:r>
            <a:endParaRPr lang="nl-NL" dirty="0"/>
          </a:p>
          <a:p>
            <a:pPr>
              <a:defRPr/>
            </a:pPr>
            <a:endParaRPr lang="nl-NL" sz="1800" dirty="0">
              <a:latin typeface="Calibri"/>
              <a:ea typeface="Calibri"/>
              <a:cs typeface="Calibri"/>
            </a:endParaRPr>
          </a:p>
          <a:p>
            <a:pPr>
              <a:defRPr/>
            </a:pPr>
            <a:endParaRPr lang="nl-NL" dirty="0"/>
          </a:p>
          <a:p>
            <a:pPr>
              <a:defRPr/>
            </a:pPr>
            <a:r>
              <a:rPr lang="nl-NL" dirty="0"/>
              <a:t>Bij 12 patiënten werd een anatomische oorzaak gevonden, waarvan bij 2 patiënten een combinatie met een andere oorzaak. EVA was de meest voorkomende anatomische oorzaak, aanwezig bij 8 patiënten. Deze zijn daarnaast nog aanwezig bij de 4 patiënten onder de categorie genetisch met DFNB4/</a:t>
            </a:r>
            <a:r>
              <a:rPr lang="nl-NL" dirty="0" err="1"/>
              <a:t>Pendred</a:t>
            </a:r>
            <a:r>
              <a:rPr lang="nl-NL" dirty="0"/>
              <a:t>.</a:t>
            </a:r>
            <a:endParaRPr lang="en-US" dirty="0"/>
          </a:p>
          <a:p>
            <a:pPr>
              <a:defRPr/>
            </a:pPr>
            <a:endParaRPr lang="nl-NL" dirty="0"/>
          </a:p>
          <a:p>
            <a:pPr>
              <a:defRPr/>
            </a:pPr>
            <a:r>
              <a:rPr lang="nl-NL" dirty="0"/>
              <a:t>Bij 11 patiënten had het gehoorverlies een infectieuze oorzaak (</a:t>
            </a:r>
            <a:r>
              <a:rPr lang="nl-NL" dirty="0" err="1"/>
              <a:t>cCMV</a:t>
            </a:r>
            <a:r>
              <a:rPr lang="nl-NL" dirty="0"/>
              <a:t>), waarvan bij 2 patiënten in combinatie met een andere oorzaak. </a:t>
            </a:r>
            <a:endParaRPr lang="en-US" dirty="0"/>
          </a:p>
          <a:p>
            <a:pPr>
              <a:defRPr/>
            </a:pPr>
            <a:endParaRPr lang="nl-NL" dirty="0"/>
          </a:p>
          <a:p>
            <a:pPr>
              <a:defRPr/>
            </a:pPr>
            <a:r>
              <a:rPr lang="nl-NL" dirty="0"/>
              <a:t>Nogmaals benadrukken dat wat An vanmorgen vertelde dat dubbel diagnoses kunnen voorkomen. </a:t>
            </a:r>
            <a:endParaRPr lang="en-US" dirty="0"/>
          </a:p>
          <a:p>
            <a:pPr>
              <a:defRPr/>
            </a:pPr>
            <a:endParaRPr lang="nl-NL" sz="1800" dirty="0">
              <a:latin typeface="Calibri"/>
              <a:ea typeface="Calibri"/>
              <a:cs typeface="Calibri"/>
            </a:endParaRPr>
          </a:p>
          <a:p>
            <a:pPr>
              <a:defRPr/>
            </a:pPr>
            <a:endParaRPr lang="nl-NL" sz="1800" dirty="0">
              <a:latin typeface="Calibri"/>
              <a:ea typeface="Calibri"/>
              <a:cs typeface="Calibri"/>
            </a:endParaRPr>
          </a:p>
          <a:p>
            <a:pPr>
              <a:defRPr/>
            </a:pPr>
            <a:endParaRPr lang="nl-NL" sz="1800" dirty="0">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DF98FE7E-2445-6345-8335-D1E5C7D55CB5}" type="slidenum">
              <a:rPr lang="nl-NL" smtClean="0"/>
              <a:t>21</a:t>
            </a:fld>
            <a:endParaRPr lang="nl-NL"/>
          </a:p>
        </p:txBody>
      </p:sp>
    </p:spTree>
    <p:extLst>
      <p:ext uri="{BB962C8B-B14F-4D97-AF65-F5344CB8AC3E}">
        <p14:creationId xmlns:p14="http://schemas.microsoft.com/office/powerpoint/2010/main" val="21440944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03A6D-FE6D-16B1-34E8-4754B11B41D4}"/>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F949E28-5293-F97E-7724-5F135914CCE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4A47F7D-5CA1-E037-7A13-32012FA59782}"/>
              </a:ext>
            </a:extLst>
          </p:cNvPr>
          <p:cNvSpPr>
            <a:spLocks noGrp="1"/>
          </p:cNvSpPr>
          <p:nvPr>
            <p:ph type="body" idx="1"/>
          </p:nvPr>
        </p:nvSpPr>
        <p:spPr/>
        <p:txBody>
          <a:bodyPr/>
          <a:lstStyle/>
          <a:p>
            <a:pPr>
              <a:defRPr/>
            </a:pPr>
            <a:r>
              <a:rPr lang="nl-NL" sz="1800" dirty="0">
                <a:latin typeface="Calibri"/>
                <a:ea typeface="Calibri"/>
                <a:cs typeface="Calibri"/>
              </a:rPr>
              <a:t>62% wel een diagnose. </a:t>
            </a:r>
          </a:p>
          <a:p>
            <a:pPr>
              <a:defRPr/>
            </a:pPr>
            <a:r>
              <a:rPr lang="nl-NL" sz="1800" dirty="0">
                <a:latin typeface="Calibri"/>
                <a:ea typeface="Calibri"/>
                <a:cs typeface="Calibri"/>
              </a:rPr>
              <a:t>Hiervan 58% genetisch, zowel AD als AR. Grote verscheidenheid aan diagnoses.</a:t>
            </a:r>
          </a:p>
          <a:p>
            <a:pPr>
              <a:defRPr/>
            </a:pPr>
            <a:r>
              <a:rPr lang="nl-NL" sz="1800" dirty="0">
                <a:latin typeface="Calibri"/>
                <a:ea typeface="Calibri"/>
                <a:cs typeface="Calibri"/>
              </a:rPr>
              <a:t>Hierbij ook een heterogeen fenotype, met variabele </a:t>
            </a:r>
            <a:r>
              <a:rPr lang="nl-NL" sz="1800" dirty="0" err="1">
                <a:latin typeface="Calibri"/>
                <a:ea typeface="Calibri"/>
                <a:cs typeface="Calibri"/>
              </a:rPr>
              <a:t>age</a:t>
            </a:r>
            <a:r>
              <a:rPr lang="nl-NL" sz="1800" dirty="0">
                <a:latin typeface="Calibri"/>
                <a:ea typeface="Calibri"/>
                <a:cs typeface="Calibri"/>
              </a:rPr>
              <a:t> of </a:t>
            </a:r>
            <a:r>
              <a:rPr lang="nl-NL" sz="1800" dirty="0" err="1">
                <a:latin typeface="Calibri"/>
                <a:ea typeface="Calibri"/>
                <a:cs typeface="Calibri"/>
              </a:rPr>
              <a:t>onset</a:t>
            </a:r>
            <a:r>
              <a:rPr lang="nl-NL" sz="1800" dirty="0">
                <a:latin typeface="Calibri"/>
                <a:ea typeface="Calibri"/>
                <a:cs typeface="Calibri"/>
              </a:rPr>
              <a:t>.  Bij sommigen wordt congenitaal beschreven maar bij heel veel ook </a:t>
            </a:r>
            <a:r>
              <a:rPr lang="nl-NL" sz="1800" dirty="0" err="1">
                <a:latin typeface="Calibri"/>
                <a:ea typeface="Calibri"/>
                <a:cs typeface="Calibri"/>
              </a:rPr>
              <a:t>early-onset</a:t>
            </a:r>
            <a:r>
              <a:rPr lang="nl-NL" sz="1800" dirty="0">
                <a:latin typeface="Calibri"/>
                <a:ea typeface="Calibri"/>
                <a:cs typeface="Calibri"/>
              </a:rPr>
              <a:t>. Ook verschillende diagnoses die progressief zijn. Hierdoor mogelijk te verklaren waarom ze NGS hebben gehaald. </a:t>
            </a:r>
          </a:p>
          <a:p>
            <a:pPr>
              <a:defRPr/>
            </a:pPr>
            <a:r>
              <a:rPr lang="nl-NL" sz="1800" dirty="0">
                <a:latin typeface="Calibri"/>
                <a:ea typeface="Calibri"/>
                <a:cs typeface="Calibri"/>
              </a:rPr>
              <a:t>Geen aanknopingspunt om kinderen de screenen op bepaalde genetische diagnoses. </a:t>
            </a:r>
          </a:p>
        </p:txBody>
      </p:sp>
      <p:sp>
        <p:nvSpPr>
          <p:cNvPr id="4" name="Tijdelijke aanduiding voor dianummer 3">
            <a:extLst>
              <a:ext uri="{FF2B5EF4-FFF2-40B4-BE49-F238E27FC236}">
                <a16:creationId xmlns:a16="http://schemas.microsoft.com/office/drawing/2014/main" id="{191282EF-0CAE-ABEC-4FA6-4A7526E32B0A}"/>
              </a:ext>
            </a:extLst>
          </p:cNvPr>
          <p:cNvSpPr>
            <a:spLocks noGrp="1"/>
          </p:cNvSpPr>
          <p:nvPr>
            <p:ph type="sldNum" sz="quarter" idx="5"/>
          </p:nvPr>
        </p:nvSpPr>
        <p:spPr/>
        <p:txBody>
          <a:bodyPr/>
          <a:lstStyle/>
          <a:p>
            <a:fld id="{DF98FE7E-2445-6345-8335-D1E5C7D55CB5}" type="slidenum">
              <a:rPr lang="nl-NL" smtClean="0"/>
              <a:t>22</a:t>
            </a:fld>
            <a:endParaRPr lang="nl-NL"/>
          </a:p>
        </p:txBody>
      </p:sp>
    </p:spTree>
    <p:extLst>
      <p:ext uri="{BB962C8B-B14F-4D97-AF65-F5344CB8AC3E}">
        <p14:creationId xmlns:p14="http://schemas.microsoft.com/office/powerpoint/2010/main" val="438503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11580-BD39-3EA5-EFDA-C480CA20283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73FBED4-5A75-E6B4-78FF-74BF2C50997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9BF182F2-1FF6-1CE8-4030-8F0058CDFA32}"/>
              </a:ext>
            </a:extLst>
          </p:cNvPr>
          <p:cNvSpPr>
            <a:spLocks noGrp="1"/>
          </p:cNvSpPr>
          <p:nvPr>
            <p:ph type="body" idx="1"/>
          </p:nvPr>
        </p:nvSpPr>
        <p:spPr/>
        <p:txBody>
          <a:bodyPr/>
          <a:lstStyle/>
          <a:p>
            <a:pPr>
              <a:defRPr/>
            </a:pPr>
            <a:r>
              <a:rPr lang="nl-NL" sz="1800">
                <a:latin typeface="Calibri"/>
                <a:ea typeface="Calibri"/>
                <a:cs typeface="Calibri"/>
              </a:rPr>
              <a:t>19% anatomisch, waarvan </a:t>
            </a:r>
            <a:r>
              <a:rPr lang="nl-NL" sz="1800" err="1">
                <a:latin typeface="Calibri"/>
                <a:ea typeface="Calibri"/>
                <a:cs typeface="Calibri"/>
              </a:rPr>
              <a:t>enlarged</a:t>
            </a:r>
            <a:r>
              <a:rPr lang="nl-NL" sz="1800">
                <a:latin typeface="Calibri"/>
                <a:ea typeface="Calibri"/>
                <a:cs typeface="Calibri"/>
              </a:rPr>
              <a:t> </a:t>
            </a:r>
            <a:r>
              <a:rPr lang="nl-NL" sz="1800" err="1">
                <a:latin typeface="Calibri"/>
                <a:ea typeface="Calibri"/>
                <a:cs typeface="Calibri"/>
              </a:rPr>
              <a:t>vestibular</a:t>
            </a:r>
            <a:r>
              <a:rPr lang="nl-NL" sz="1800">
                <a:latin typeface="Calibri"/>
                <a:ea typeface="Calibri"/>
                <a:cs typeface="Calibri"/>
              </a:rPr>
              <a:t> aquaduct (EVA) het meest voorkwam. </a:t>
            </a:r>
          </a:p>
          <a:p>
            <a:pPr>
              <a:defRPr/>
            </a:pPr>
            <a:r>
              <a:rPr lang="nl-NL" sz="1800">
                <a:latin typeface="Calibri"/>
                <a:ea typeface="Calibri"/>
                <a:cs typeface="Calibri"/>
              </a:rPr>
              <a:t>Ook hierbij te verklaren waarom kinderen NGS gehaald hebben omdat bij EVA gehoorverlies vaak ontstaat na hoofdtrauma, wat pas op latere leeftijd kan gebeuren. </a:t>
            </a:r>
          </a:p>
          <a:p>
            <a:pPr>
              <a:defRPr/>
            </a:pPr>
            <a:r>
              <a:rPr lang="nl-NL" sz="1800">
                <a:latin typeface="Calibri"/>
                <a:ea typeface="Calibri"/>
                <a:cs typeface="Calibri"/>
              </a:rPr>
              <a:t>Opvallend nog 3 kinderen met verdenking </a:t>
            </a:r>
            <a:r>
              <a:rPr lang="nl-NL" sz="1800" err="1">
                <a:latin typeface="Calibri"/>
                <a:ea typeface="Calibri"/>
                <a:cs typeface="Calibri"/>
              </a:rPr>
              <a:t>cochlearis</a:t>
            </a:r>
            <a:r>
              <a:rPr lang="nl-NL" sz="1800">
                <a:latin typeface="Calibri"/>
                <a:ea typeface="Calibri"/>
                <a:cs typeface="Calibri"/>
              </a:rPr>
              <a:t> hypo/aplasie. Hierbij minder goed te verklaren. Wel bekend dat dit kan lijken op auditieve neuropathie wat bij OAE minder goed opgepikt wordt, maar deze kinderen juist geslaagd met AABR</a:t>
            </a:r>
          </a:p>
        </p:txBody>
      </p:sp>
      <p:sp>
        <p:nvSpPr>
          <p:cNvPr id="4" name="Tijdelijke aanduiding voor dianummer 3">
            <a:extLst>
              <a:ext uri="{FF2B5EF4-FFF2-40B4-BE49-F238E27FC236}">
                <a16:creationId xmlns:a16="http://schemas.microsoft.com/office/drawing/2014/main" id="{EE0519CD-7543-DCD3-D181-71587E8DC876}"/>
              </a:ext>
            </a:extLst>
          </p:cNvPr>
          <p:cNvSpPr>
            <a:spLocks noGrp="1"/>
          </p:cNvSpPr>
          <p:nvPr>
            <p:ph type="sldNum" sz="quarter" idx="5"/>
          </p:nvPr>
        </p:nvSpPr>
        <p:spPr/>
        <p:txBody>
          <a:bodyPr/>
          <a:lstStyle/>
          <a:p>
            <a:fld id="{DF98FE7E-2445-6345-8335-D1E5C7D55CB5}" type="slidenum">
              <a:rPr lang="nl-NL" smtClean="0"/>
              <a:t>23</a:t>
            </a:fld>
            <a:endParaRPr lang="nl-NL"/>
          </a:p>
        </p:txBody>
      </p:sp>
    </p:spTree>
    <p:extLst>
      <p:ext uri="{BB962C8B-B14F-4D97-AF65-F5344CB8AC3E}">
        <p14:creationId xmlns:p14="http://schemas.microsoft.com/office/powerpoint/2010/main" val="5195052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B9A00-CA20-00F3-4296-BA81C35DEAF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0E109F4-BDC9-5A90-E4E8-C4239430A61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ADCE830-CFBF-C95F-EFEA-F2EE13438CCB}"/>
              </a:ext>
            </a:extLst>
          </p:cNvPr>
          <p:cNvSpPr>
            <a:spLocks noGrp="1"/>
          </p:cNvSpPr>
          <p:nvPr>
            <p:ph type="body" idx="1"/>
          </p:nvPr>
        </p:nvSpPr>
        <p:spPr/>
        <p:txBody>
          <a:bodyPr/>
          <a:lstStyle/>
          <a:p>
            <a:pPr>
              <a:defRPr/>
            </a:pPr>
            <a:r>
              <a:rPr lang="nl-NL" sz="1800">
                <a:latin typeface="Calibri"/>
                <a:ea typeface="Calibri"/>
                <a:cs typeface="Calibri"/>
              </a:rPr>
              <a:t>Dan nog 14% infectie, waarvan meest voorkomend cCMV. Ook hierbij otnstaat gehoorverlies vaak pas later. </a:t>
            </a:r>
          </a:p>
          <a:p>
            <a:pPr>
              <a:defRPr/>
            </a:pPr>
            <a:r>
              <a:rPr lang="nl-NL" sz="1800">
                <a:latin typeface="Calibri"/>
                <a:ea typeface="Calibri"/>
                <a:cs typeface="Calibri"/>
              </a:rPr>
              <a:t>Er waren ook nog </a:t>
            </a:r>
            <a:r>
              <a:rPr lang="nl-NL" sz="1800" err="1">
                <a:latin typeface="Calibri"/>
                <a:ea typeface="Calibri"/>
                <a:cs typeface="Calibri"/>
              </a:rPr>
              <a:t>aantla</a:t>
            </a:r>
            <a:r>
              <a:rPr lang="nl-NL" sz="1800">
                <a:latin typeface="Calibri"/>
                <a:ea typeface="Calibri"/>
                <a:cs typeface="Calibri"/>
              </a:rPr>
              <a:t> met dubbele diagnoses waarbij ook weer genetisch, CMV en EVA.</a:t>
            </a:r>
          </a:p>
        </p:txBody>
      </p:sp>
      <p:sp>
        <p:nvSpPr>
          <p:cNvPr id="4" name="Tijdelijke aanduiding voor dianummer 3">
            <a:extLst>
              <a:ext uri="{FF2B5EF4-FFF2-40B4-BE49-F238E27FC236}">
                <a16:creationId xmlns:a16="http://schemas.microsoft.com/office/drawing/2014/main" id="{7F8E3B6F-9C65-3078-3AB8-30AE5DE72207}"/>
              </a:ext>
            </a:extLst>
          </p:cNvPr>
          <p:cNvSpPr>
            <a:spLocks noGrp="1"/>
          </p:cNvSpPr>
          <p:nvPr>
            <p:ph type="sldNum" sz="quarter" idx="5"/>
          </p:nvPr>
        </p:nvSpPr>
        <p:spPr/>
        <p:txBody>
          <a:bodyPr/>
          <a:lstStyle/>
          <a:p>
            <a:fld id="{DF98FE7E-2445-6345-8335-D1E5C7D55CB5}" type="slidenum">
              <a:rPr lang="nl-NL" smtClean="0"/>
              <a:t>24</a:t>
            </a:fld>
            <a:endParaRPr lang="nl-NL"/>
          </a:p>
        </p:txBody>
      </p:sp>
    </p:spTree>
    <p:extLst>
      <p:ext uri="{BB962C8B-B14F-4D97-AF65-F5344CB8AC3E}">
        <p14:creationId xmlns:p14="http://schemas.microsoft.com/office/powerpoint/2010/main" val="1579726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BAA51-6CCF-4E79-4B53-4DDDD713A9F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A0ACCDE-936A-5FF6-46FD-DF410B38AAB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6A1F047-EDBB-5285-2D7A-2AFA1B66206F}"/>
              </a:ext>
            </a:extLst>
          </p:cNvPr>
          <p:cNvSpPr>
            <a:spLocks noGrp="1"/>
          </p:cNvSpPr>
          <p:nvPr>
            <p:ph type="body" idx="1"/>
          </p:nvPr>
        </p:nvSpPr>
        <p:spPr/>
        <p:txBody>
          <a:bodyPr/>
          <a:lstStyle/>
          <a:p>
            <a:r>
              <a:rPr lang="nl-NL"/>
              <a:t>Voor laagfrequente verliezen is voor ernst de FI gebruikt, voor hoog frequente de HFI</a:t>
            </a:r>
          </a:p>
          <a:p>
            <a:endParaRPr lang="nl-NL"/>
          </a:p>
          <a:p>
            <a:r>
              <a:rPr lang="nl-NL"/>
              <a:t>Type gehoorverlies uitgezet met </a:t>
            </a:r>
            <a:r>
              <a:rPr lang="nl-NL" err="1"/>
              <a:t>nOren</a:t>
            </a:r>
            <a:r>
              <a:rPr lang="nl-NL"/>
              <a:t> = 149</a:t>
            </a:r>
          </a:p>
          <a:p>
            <a:endParaRPr lang="nl-NL"/>
          </a:p>
          <a:p>
            <a:r>
              <a:rPr lang="nl-NL"/>
              <a:t>Gebaseerd op ERN </a:t>
            </a:r>
            <a:r>
              <a:rPr lang="nl-NL" err="1"/>
              <a:t>cranio</a:t>
            </a:r>
            <a:r>
              <a:rPr lang="nl-NL"/>
              <a:t> criteria</a:t>
            </a:r>
          </a:p>
          <a:p>
            <a:endParaRPr lang="nl-NL"/>
          </a:p>
        </p:txBody>
      </p:sp>
      <p:sp>
        <p:nvSpPr>
          <p:cNvPr id="4" name="Tijdelijke aanduiding voor dianummer 3">
            <a:extLst>
              <a:ext uri="{FF2B5EF4-FFF2-40B4-BE49-F238E27FC236}">
                <a16:creationId xmlns:a16="http://schemas.microsoft.com/office/drawing/2014/main" id="{05DA0FE5-8C5C-7959-F38F-2309CCDF1ADE}"/>
              </a:ext>
            </a:extLst>
          </p:cNvPr>
          <p:cNvSpPr>
            <a:spLocks noGrp="1"/>
          </p:cNvSpPr>
          <p:nvPr>
            <p:ph type="sldNum" sz="quarter" idx="5"/>
          </p:nvPr>
        </p:nvSpPr>
        <p:spPr/>
        <p:txBody>
          <a:bodyPr/>
          <a:lstStyle/>
          <a:p>
            <a:fld id="{DF98FE7E-2445-6345-8335-D1E5C7D55CB5}" type="slidenum">
              <a:rPr lang="nl-NL" smtClean="0"/>
              <a:t>25</a:t>
            </a:fld>
            <a:endParaRPr lang="nl-NL"/>
          </a:p>
        </p:txBody>
      </p:sp>
    </p:spTree>
    <p:extLst>
      <p:ext uri="{BB962C8B-B14F-4D97-AF65-F5344CB8AC3E}">
        <p14:creationId xmlns:p14="http://schemas.microsoft.com/office/powerpoint/2010/main" val="2786353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nl-NL"/>
              <a:t>Screening is goed met hoge deelname en bij veel diagnoses te verklaren waarom kinderen screening niet halen zoals eerder verteld. </a:t>
            </a:r>
            <a:endParaRPr lang="en-US"/>
          </a:p>
          <a:p>
            <a:pPr>
              <a:defRPr/>
            </a:pPr>
            <a:r>
              <a:rPr lang="nl-NL"/>
              <a:t>Ongeveer 0.04% van pasgeborenen (60 per jaar) met geslaagde NGS presenteert zich met perceptief gehoorverlies</a:t>
            </a:r>
          </a:p>
          <a:p>
            <a:pPr>
              <a:defRPr/>
            </a:pPr>
            <a:r>
              <a:rPr lang="nl-NL"/>
              <a:t>Grote impact omdat meeste spraaktaalontwikkelingsachterstand hebben</a:t>
            </a:r>
          </a:p>
          <a:p>
            <a:pPr>
              <a:defRPr/>
            </a:pPr>
            <a:r>
              <a:rPr lang="en-GB" err="1"/>
              <a:t>Consequenties</a:t>
            </a:r>
            <a:r>
              <a:rPr lang="en-GB"/>
              <a:t> met </a:t>
            </a:r>
            <a:r>
              <a:rPr lang="en-GB" err="1"/>
              <a:t>oog</a:t>
            </a:r>
            <a:r>
              <a:rPr lang="en-GB"/>
              <a:t> op </a:t>
            </a:r>
            <a:r>
              <a:rPr lang="en-GB" err="1"/>
              <a:t>vroege</a:t>
            </a:r>
            <a:r>
              <a:rPr lang="en-GB"/>
              <a:t> </a:t>
            </a:r>
            <a:r>
              <a:rPr lang="en-GB" err="1"/>
              <a:t>interventie</a:t>
            </a:r>
            <a:r>
              <a:rPr lang="en-GB"/>
              <a:t> </a:t>
            </a:r>
            <a:r>
              <a:rPr lang="en-GB" err="1"/>
              <a:t>en</a:t>
            </a:r>
            <a:r>
              <a:rPr lang="en-GB"/>
              <a:t> </a:t>
            </a:r>
            <a:r>
              <a:rPr lang="en-GB" err="1"/>
              <a:t>gehoorrevalidatie</a:t>
            </a:r>
            <a:r>
              <a:rPr lang="en-GB"/>
              <a:t> </a:t>
            </a:r>
            <a:r>
              <a:rPr lang="en-GB" err="1"/>
              <a:t>moeten</a:t>
            </a:r>
            <a:r>
              <a:rPr lang="en-GB"/>
              <a:t> </a:t>
            </a:r>
            <a:r>
              <a:rPr lang="en-GB" err="1"/>
              <a:t>nog</a:t>
            </a:r>
            <a:r>
              <a:rPr lang="en-GB"/>
              <a:t> in </a:t>
            </a:r>
            <a:r>
              <a:rPr lang="en-GB" err="1"/>
              <a:t>kaart</a:t>
            </a:r>
            <a:r>
              <a:rPr lang="en-GB"/>
              <a:t> </a:t>
            </a:r>
            <a:r>
              <a:rPr lang="en-GB" err="1"/>
              <a:t>gebracht</a:t>
            </a:r>
            <a:r>
              <a:rPr lang="en-GB"/>
              <a:t> </a:t>
            </a:r>
            <a:r>
              <a:rPr lang="en-GB" err="1"/>
              <a:t>worden</a:t>
            </a:r>
            <a:r>
              <a:rPr lang="en-GB"/>
              <a:t>. </a:t>
            </a:r>
          </a:p>
          <a:p>
            <a:pPr>
              <a:defRPr/>
            </a:pPr>
            <a:r>
              <a:rPr lang="en-GB"/>
              <a:t>Echter </a:t>
            </a:r>
            <a:r>
              <a:rPr lang="en-GB" err="1"/>
              <a:t>aanpassing</a:t>
            </a:r>
            <a:r>
              <a:rPr lang="en-GB"/>
              <a:t> van de screening is </a:t>
            </a:r>
            <a:r>
              <a:rPr lang="en-GB" err="1"/>
              <a:t>geen</a:t>
            </a:r>
            <a:r>
              <a:rPr lang="en-GB"/>
              <a:t> open </a:t>
            </a:r>
            <a:r>
              <a:rPr lang="en-GB" err="1"/>
              <a:t>deur</a:t>
            </a:r>
            <a:r>
              <a:rPr lang="en-GB"/>
              <a:t> </a:t>
            </a:r>
            <a:r>
              <a:rPr lang="en-GB" err="1"/>
              <a:t>omdat</a:t>
            </a:r>
            <a:r>
              <a:rPr lang="en-GB"/>
              <a:t> de </a:t>
            </a:r>
            <a:r>
              <a:rPr lang="en-GB" err="1"/>
              <a:t>groep</a:t>
            </a:r>
            <a:r>
              <a:rPr lang="en-GB"/>
              <a:t> </a:t>
            </a:r>
            <a:r>
              <a:rPr lang="en-GB" err="1"/>
              <a:t>heterogeen</a:t>
            </a:r>
            <a:r>
              <a:rPr lang="en-GB"/>
              <a:t> is. </a:t>
            </a:r>
            <a:r>
              <a:rPr lang="en-GB" err="1"/>
              <a:t>Allerlei</a:t>
            </a:r>
            <a:r>
              <a:rPr lang="en-GB"/>
              <a:t> </a:t>
            </a:r>
            <a:r>
              <a:rPr lang="en-GB" err="1"/>
              <a:t>verschillende</a:t>
            </a:r>
            <a:r>
              <a:rPr lang="en-GB"/>
              <a:t> types </a:t>
            </a:r>
            <a:r>
              <a:rPr lang="en-GB" err="1"/>
              <a:t>gehoorverlies</a:t>
            </a:r>
            <a:r>
              <a:rPr lang="en-GB"/>
              <a:t> </a:t>
            </a:r>
            <a:r>
              <a:rPr lang="en-GB" err="1"/>
              <a:t>en</a:t>
            </a:r>
            <a:r>
              <a:rPr lang="en-GB"/>
              <a:t> diagnoses. Het </a:t>
            </a:r>
            <a:r>
              <a:rPr lang="en-GB" err="1"/>
              <a:t>toevoegen</a:t>
            </a:r>
            <a:r>
              <a:rPr lang="en-GB"/>
              <a:t> van </a:t>
            </a:r>
            <a:r>
              <a:rPr lang="en-GB" err="1"/>
              <a:t>één</a:t>
            </a:r>
            <a:r>
              <a:rPr lang="en-GB"/>
              <a:t> test </a:t>
            </a:r>
            <a:r>
              <a:rPr lang="en-GB" err="1"/>
              <a:t>waarmee</a:t>
            </a:r>
            <a:r>
              <a:rPr lang="en-GB"/>
              <a:t> je </a:t>
            </a:r>
            <a:r>
              <a:rPr lang="en-GB" err="1"/>
              <a:t>deze</a:t>
            </a:r>
            <a:r>
              <a:rPr lang="en-GB"/>
              <a:t> </a:t>
            </a:r>
            <a:r>
              <a:rPr lang="en-GB" err="1"/>
              <a:t>kinderen</a:t>
            </a:r>
            <a:r>
              <a:rPr lang="en-GB"/>
              <a:t> </a:t>
            </a:r>
            <a:r>
              <a:rPr lang="en-GB" err="1"/>
              <a:t>vroeg</a:t>
            </a:r>
            <a:r>
              <a:rPr lang="en-GB"/>
              <a:t> op </a:t>
            </a:r>
            <a:r>
              <a:rPr lang="en-GB" err="1"/>
              <a:t>kan</a:t>
            </a:r>
            <a:r>
              <a:rPr lang="en-GB"/>
              <a:t> </a:t>
            </a:r>
            <a:r>
              <a:rPr lang="en-GB" err="1"/>
              <a:t>sporen</a:t>
            </a:r>
            <a:r>
              <a:rPr lang="en-GB"/>
              <a:t> is </a:t>
            </a:r>
            <a:r>
              <a:rPr lang="en-GB" err="1"/>
              <a:t>niet</a:t>
            </a:r>
            <a:r>
              <a:rPr lang="en-GB"/>
              <a:t> </a:t>
            </a:r>
            <a:r>
              <a:rPr lang="en-GB" err="1"/>
              <a:t>mogelijk</a:t>
            </a:r>
            <a:r>
              <a:rPr lang="en-GB"/>
              <a:t>. </a:t>
            </a:r>
          </a:p>
          <a:p>
            <a:endParaRPr lang="nl-NL">
              <a:latin typeface="Calibri"/>
              <a:ea typeface="Calibri"/>
              <a:cs typeface="Calibri"/>
            </a:endParaRPr>
          </a:p>
        </p:txBody>
      </p:sp>
      <p:sp>
        <p:nvSpPr>
          <p:cNvPr id="4" name="Tijdelijke aanduiding voor dianummer 3"/>
          <p:cNvSpPr>
            <a:spLocks noGrp="1"/>
          </p:cNvSpPr>
          <p:nvPr>
            <p:ph type="sldNum" sz="quarter" idx="5"/>
          </p:nvPr>
        </p:nvSpPr>
        <p:spPr/>
        <p:txBody>
          <a:bodyPr/>
          <a:lstStyle/>
          <a:p>
            <a:fld id="{DF98FE7E-2445-6345-8335-D1E5C7D55CB5}" type="slidenum">
              <a:rPr lang="nl-NL" smtClean="0"/>
              <a:t>26</a:t>
            </a:fld>
            <a:endParaRPr lang="nl-NL"/>
          </a:p>
        </p:txBody>
      </p:sp>
    </p:spTree>
    <p:extLst>
      <p:ext uri="{BB962C8B-B14F-4D97-AF65-F5344CB8AC3E}">
        <p14:creationId xmlns:p14="http://schemas.microsoft.com/office/powerpoint/2010/main" val="12387043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dianummer 3"/>
          <p:cNvSpPr>
            <a:spLocks noGrp="1"/>
          </p:cNvSpPr>
          <p:nvPr>
            <p:ph type="sldNum" sz="quarter" idx="5"/>
          </p:nvPr>
        </p:nvSpPr>
        <p:spPr/>
        <p:txBody>
          <a:bodyPr/>
          <a:lstStyle/>
          <a:p>
            <a:fld id="{DF98FE7E-2445-6345-8335-D1E5C7D55CB5}" type="slidenum">
              <a:rPr lang="nl-NL" smtClean="0"/>
              <a:t>27</a:t>
            </a:fld>
            <a:endParaRPr lang="nl-NL"/>
          </a:p>
        </p:txBody>
      </p:sp>
    </p:spTree>
    <p:extLst>
      <p:ext uri="{BB962C8B-B14F-4D97-AF65-F5344CB8AC3E}">
        <p14:creationId xmlns:p14="http://schemas.microsoft.com/office/powerpoint/2010/main" val="2642175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98FE7E-2445-6345-8335-D1E5C7D55CB5}" type="slidenum">
              <a:rPr lang="nl-NL" smtClean="0"/>
              <a:t>28</a:t>
            </a:fld>
            <a:endParaRPr lang="nl-NL"/>
          </a:p>
        </p:txBody>
      </p:sp>
    </p:spTree>
    <p:extLst>
      <p:ext uri="{BB962C8B-B14F-4D97-AF65-F5344CB8AC3E}">
        <p14:creationId xmlns:p14="http://schemas.microsoft.com/office/powerpoint/2010/main" val="18416616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F302D-1E04-4220-FC59-2DFF3F63CE1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5DF6E8B-EF98-0FFF-D2B2-DA5C63135F4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BEEC434-A63F-AE58-2436-F9473525319B}"/>
              </a:ext>
            </a:extLst>
          </p:cNvPr>
          <p:cNvSpPr>
            <a:spLocks noGrp="1"/>
          </p:cNvSpPr>
          <p:nvPr>
            <p:ph type="body" idx="1"/>
          </p:nvPr>
        </p:nvSpPr>
        <p:spPr/>
        <p:txBody>
          <a:bodyPr/>
          <a:lstStyle/>
          <a:p>
            <a:r>
              <a:rPr lang="nl-NL"/>
              <a:t>Als we nadenken over een tweede test valt er nog één ding op. </a:t>
            </a:r>
          </a:p>
          <a:p>
            <a:r>
              <a:rPr lang="nl-NL"/>
              <a:t>Zoals verwacht slagen de meeste kinderen met OAE1. Echter ook 1/3 met AABR, terwijl dit in de landelijke data een veel </a:t>
            </a:r>
            <a:r>
              <a:rPr lang="nl-NL" err="1"/>
              <a:t>kleindere</a:t>
            </a:r>
            <a:r>
              <a:rPr lang="nl-NL"/>
              <a:t> groep is, ongeveer 2500 kinderen in 2023. </a:t>
            </a:r>
          </a:p>
          <a:p>
            <a:r>
              <a:rPr lang="nl-NL"/>
              <a:t>Zou het bijdragend zijn deze groep opnieuw te screenen? </a:t>
            </a:r>
          </a:p>
          <a:p>
            <a:endParaRPr lang="nl-NL"/>
          </a:p>
        </p:txBody>
      </p:sp>
      <p:sp>
        <p:nvSpPr>
          <p:cNvPr id="4" name="Tijdelijke aanduiding voor dianummer 3">
            <a:extLst>
              <a:ext uri="{FF2B5EF4-FFF2-40B4-BE49-F238E27FC236}">
                <a16:creationId xmlns:a16="http://schemas.microsoft.com/office/drawing/2014/main" id="{DDE3A943-9179-494E-2E81-95906379AE41}"/>
              </a:ext>
            </a:extLst>
          </p:cNvPr>
          <p:cNvSpPr>
            <a:spLocks noGrp="1"/>
          </p:cNvSpPr>
          <p:nvPr>
            <p:ph type="sldNum" sz="quarter" idx="5"/>
          </p:nvPr>
        </p:nvSpPr>
        <p:spPr/>
        <p:txBody>
          <a:bodyPr/>
          <a:lstStyle/>
          <a:p>
            <a:fld id="{DF98FE7E-2445-6345-8335-D1E5C7D55CB5}" type="slidenum">
              <a:rPr lang="nl-NL" smtClean="0"/>
              <a:t>29</a:t>
            </a:fld>
            <a:endParaRPr lang="nl-NL"/>
          </a:p>
        </p:txBody>
      </p:sp>
    </p:spTree>
    <p:extLst>
      <p:ext uri="{BB962C8B-B14F-4D97-AF65-F5344CB8AC3E}">
        <p14:creationId xmlns:p14="http://schemas.microsoft.com/office/powerpoint/2010/main" val="625775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Wij hebben daar geprobeerd dit in kaart te brengen.</a:t>
            </a:r>
          </a:p>
          <a:p>
            <a:r>
              <a:rPr lang="nl-NL"/>
              <a:t>Daarbij moet ik vooraf al een disclaimer melden: want er zitten wat haken en ogen aan dir onderzoek </a:t>
            </a:r>
          </a:p>
          <a:p>
            <a:endParaRPr lang="nl-NL"/>
          </a:p>
          <a:p>
            <a:r>
              <a:rPr lang="nl-NL"/>
              <a:t>Radboud heeft circa 20% van NL referentiegebied, dus circa 33.000 pasgeborenen</a:t>
            </a:r>
          </a:p>
          <a:p>
            <a:r>
              <a:rPr lang="nl-NL"/>
              <a:t>Niet-geslaagde NGS: 37 kinderen (van de 207)</a:t>
            </a:r>
          </a:p>
          <a:p>
            <a:endParaRPr lang="nl-NL"/>
          </a:p>
        </p:txBody>
      </p:sp>
      <p:sp>
        <p:nvSpPr>
          <p:cNvPr id="4" name="Tijdelijke aanduiding voor dianummer 3"/>
          <p:cNvSpPr>
            <a:spLocks noGrp="1"/>
          </p:cNvSpPr>
          <p:nvPr>
            <p:ph type="sldNum" sz="quarter" idx="5"/>
          </p:nvPr>
        </p:nvSpPr>
        <p:spPr/>
        <p:txBody>
          <a:bodyPr/>
          <a:lstStyle/>
          <a:p>
            <a:fld id="{DF98FE7E-2445-6345-8335-D1E5C7D55CB5}" type="slidenum">
              <a:rPr lang="nl-NL" smtClean="0"/>
              <a:t>30</a:t>
            </a:fld>
            <a:endParaRPr lang="nl-NL"/>
          </a:p>
        </p:txBody>
      </p:sp>
    </p:spTree>
    <p:extLst>
      <p:ext uri="{BB962C8B-B14F-4D97-AF65-F5344CB8AC3E}">
        <p14:creationId xmlns:p14="http://schemas.microsoft.com/office/powerpoint/2010/main" val="265854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err="1"/>
              <a:t>Infecties</a:t>
            </a:r>
            <a:r>
              <a:rPr lang="en-GB" dirty="0"/>
              <a:t> </a:t>
            </a:r>
            <a:r>
              <a:rPr lang="en-GB" dirty="0" err="1"/>
              <a:t>zoals</a:t>
            </a:r>
            <a:r>
              <a:rPr lang="en-GB" dirty="0"/>
              <a:t> meningitis, </a:t>
            </a:r>
            <a:r>
              <a:rPr lang="en-GB" dirty="0" err="1"/>
              <a:t>mazelen</a:t>
            </a:r>
            <a:r>
              <a:rPr lang="en-GB" dirty="0"/>
              <a:t>, </a:t>
            </a:r>
            <a:r>
              <a:rPr lang="en-GB" dirty="0" err="1"/>
              <a:t>bof</a:t>
            </a:r>
            <a:r>
              <a:rPr lang="en-GB" dirty="0"/>
              <a:t>, rode </a:t>
            </a:r>
            <a:r>
              <a:rPr lang="en-GB" dirty="0" err="1"/>
              <a:t>hond</a:t>
            </a:r>
            <a:r>
              <a:rPr lang="en-GB" dirty="0"/>
              <a:t>, auto-</a:t>
            </a:r>
            <a:r>
              <a:rPr lang="en-GB" dirty="0" err="1"/>
              <a:t>immuunziekten</a:t>
            </a:r>
            <a:endParaRPr lang="en-GB" dirty="0"/>
          </a:p>
          <a:p>
            <a:r>
              <a:rPr lang="en-GB" dirty="0" err="1"/>
              <a:t>Ototoxische</a:t>
            </a:r>
            <a:r>
              <a:rPr lang="en-GB" dirty="0"/>
              <a:t> </a:t>
            </a:r>
            <a:r>
              <a:rPr lang="en-GB" dirty="0" err="1"/>
              <a:t>medicatie</a:t>
            </a:r>
            <a:r>
              <a:rPr lang="en-GB" dirty="0"/>
              <a:t>: </a:t>
            </a:r>
            <a:r>
              <a:rPr lang="en-GB" dirty="0" err="1"/>
              <a:t>aminoglycodiden</a:t>
            </a:r>
            <a:r>
              <a:rPr lang="en-GB" dirty="0"/>
              <a:t>, </a:t>
            </a:r>
            <a:r>
              <a:rPr lang="en-GB" dirty="0" err="1"/>
              <a:t>cisplatine</a:t>
            </a:r>
            <a:r>
              <a:rPr lang="en-GB" dirty="0"/>
              <a:t>, </a:t>
            </a:r>
            <a:r>
              <a:rPr lang="en-GB" dirty="0" err="1"/>
              <a:t>diuretica</a:t>
            </a:r>
            <a:r>
              <a:rPr lang="en-GB" dirty="0"/>
              <a:t> (furosemide)</a:t>
            </a:r>
          </a:p>
          <a:p>
            <a:endParaRPr lang="en-GB" dirty="0"/>
          </a:p>
          <a:p>
            <a:r>
              <a:rPr lang="en-GB" dirty="0" err="1"/>
              <a:t>Perinatale</a:t>
            </a:r>
            <a:r>
              <a:rPr lang="en-GB" dirty="0"/>
              <a:t> </a:t>
            </a:r>
            <a:r>
              <a:rPr lang="en-GB" dirty="0" err="1"/>
              <a:t>infecties</a:t>
            </a:r>
            <a:r>
              <a:rPr lang="en-GB" dirty="0"/>
              <a:t>: CMV, </a:t>
            </a:r>
            <a:r>
              <a:rPr lang="en-GB" dirty="0" err="1"/>
              <a:t>toxoplasmose</a:t>
            </a:r>
            <a:r>
              <a:rPr lang="en-GB" dirty="0"/>
              <a:t>, lues, herpes</a:t>
            </a:r>
          </a:p>
          <a:p>
            <a:r>
              <a:rPr lang="en-GB" dirty="0" err="1"/>
              <a:t>Andere</a:t>
            </a:r>
            <a:r>
              <a:rPr lang="en-GB" dirty="0"/>
              <a:t> </a:t>
            </a:r>
            <a:r>
              <a:rPr lang="en-GB" dirty="0" err="1"/>
              <a:t>prenatale</a:t>
            </a:r>
            <a:r>
              <a:rPr lang="en-GB" dirty="0"/>
              <a:t> </a:t>
            </a:r>
            <a:r>
              <a:rPr lang="en-GB" dirty="0" err="1"/>
              <a:t>oorzaken</a:t>
            </a:r>
            <a:r>
              <a:rPr lang="en-GB" dirty="0"/>
              <a:t>: </a:t>
            </a:r>
            <a:r>
              <a:rPr lang="en-GB" dirty="0" err="1"/>
              <a:t>ototoxische</a:t>
            </a:r>
            <a:r>
              <a:rPr lang="en-GB" dirty="0"/>
              <a:t> stiffen </a:t>
            </a:r>
            <a:r>
              <a:rPr lang="en-GB" dirty="0" err="1"/>
              <a:t>tijdens</a:t>
            </a:r>
            <a:r>
              <a:rPr lang="en-GB" dirty="0"/>
              <a:t> </a:t>
            </a:r>
            <a:r>
              <a:rPr lang="en-GB" dirty="0" err="1"/>
              <a:t>zwangerschap</a:t>
            </a:r>
            <a:r>
              <a:rPr lang="en-GB" dirty="0"/>
              <a:t>, </a:t>
            </a:r>
            <a:r>
              <a:rPr lang="en-GB" dirty="0" err="1"/>
              <a:t>asfyxie</a:t>
            </a:r>
            <a:r>
              <a:rPr lang="en-GB" dirty="0"/>
              <a:t>, </a:t>
            </a:r>
            <a:r>
              <a:rPr lang="en-GB" dirty="0" err="1"/>
              <a:t>laaf</a:t>
            </a:r>
            <a:r>
              <a:rPr lang="en-GB" dirty="0"/>
              <a:t> </a:t>
            </a:r>
            <a:r>
              <a:rPr lang="en-GB" dirty="0" err="1"/>
              <a:t>geboorte</a:t>
            </a:r>
            <a:r>
              <a:rPr lang="en-GB" dirty="0"/>
              <a:t> </a:t>
            </a:r>
            <a:r>
              <a:rPr lang="en-GB" dirty="0" err="1"/>
              <a:t>gewicht</a:t>
            </a:r>
            <a:r>
              <a:rPr lang="en-GB" dirty="0"/>
              <a:t>, </a:t>
            </a:r>
            <a:r>
              <a:rPr lang="en-GB" dirty="0" err="1"/>
              <a:t>vroeggeboorte</a:t>
            </a:r>
            <a:r>
              <a:rPr lang="en-GB" dirty="0"/>
              <a:t>, hyperbilirubinemia, ECMO</a:t>
            </a:r>
          </a:p>
          <a:p>
            <a:endParaRPr lang="en-GB" dirty="0"/>
          </a:p>
          <a:p>
            <a:r>
              <a:rPr lang="en-GB" dirty="0" err="1"/>
              <a:t>Structurelke</a:t>
            </a:r>
            <a:r>
              <a:rPr lang="en-GB" dirty="0"/>
              <a:t> </a:t>
            </a:r>
            <a:r>
              <a:rPr lang="en-GB" dirty="0" err="1"/>
              <a:t>afwijkingen</a:t>
            </a:r>
            <a:r>
              <a:rPr lang="en-GB" dirty="0"/>
              <a:t>: 6%</a:t>
            </a:r>
          </a:p>
          <a:p>
            <a:r>
              <a:rPr lang="en-GB" dirty="0"/>
              <a:t>CMV 3%</a:t>
            </a:r>
          </a:p>
        </p:txBody>
      </p:sp>
      <p:sp>
        <p:nvSpPr>
          <p:cNvPr id="4" name="Tijdelijke aanduiding voor dianummer 3"/>
          <p:cNvSpPr>
            <a:spLocks noGrp="1"/>
          </p:cNvSpPr>
          <p:nvPr>
            <p:ph type="sldNum" sz="quarter" idx="5"/>
          </p:nvPr>
        </p:nvSpPr>
        <p:spPr/>
        <p:txBody>
          <a:bodyPr/>
          <a:lstStyle/>
          <a:p>
            <a:fld id="{DF98FE7E-2445-6345-8335-D1E5C7D55CB5}" type="slidenum">
              <a:rPr lang="nl-NL" smtClean="0"/>
              <a:t>3</a:t>
            </a:fld>
            <a:endParaRPr lang="nl-NL"/>
          </a:p>
        </p:txBody>
      </p:sp>
    </p:spTree>
    <p:extLst>
      <p:ext uri="{BB962C8B-B14F-4D97-AF65-F5344CB8AC3E}">
        <p14:creationId xmlns:p14="http://schemas.microsoft.com/office/powerpoint/2010/main" val="2357925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a:effectLst/>
                <a:latin typeface="Calibri" panose="020F0502020204030204" pitchFamily="34" charset="0"/>
                <a:ea typeface="Calibri" panose="020F0502020204030204" pitchFamily="34" charset="0"/>
                <a:cs typeface="Times New Roman" panose="02020603050405020304" pitchFamily="18" charset="0"/>
              </a:rPr>
              <a:t>Bij 7 diagnoses (gevonden bij 13 patiënten) wordt een mogelijke congenitaal onset beschreven en bij 4 diagnoses (10 patiënten) een mogelijke </a:t>
            </a:r>
            <a:r>
              <a:rPr lang="nl-NL" sz="1800" err="1">
                <a:effectLst/>
                <a:latin typeface="Calibri" panose="020F0502020204030204" pitchFamily="34" charset="0"/>
                <a:ea typeface="Calibri" panose="020F0502020204030204" pitchFamily="34" charset="0"/>
                <a:cs typeface="Times New Roman" panose="02020603050405020304" pitchFamily="18" charset="0"/>
              </a:rPr>
              <a:t>prelinguale</a:t>
            </a:r>
            <a:r>
              <a:rPr lang="nl-NL" sz="1800">
                <a:effectLst/>
                <a:latin typeface="Calibri" panose="020F0502020204030204" pitchFamily="34" charset="0"/>
                <a:ea typeface="Calibri" panose="020F0502020204030204" pitchFamily="34" charset="0"/>
                <a:cs typeface="Times New Roman" panose="02020603050405020304" pitchFamily="18" charset="0"/>
              </a:rPr>
              <a:t> onset. </a:t>
            </a:r>
          </a:p>
          <a:p>
            <a:endParaRPr lang="nl-NL" sz="1800">
              <a:effectLst/>
              <a:latin typeface="Calibri" panose="020F0502020204030204" pitchFamily="34" charset="0"/>
              <a:ea typeface="Calibri" panose="020F0502020204030204" pitchFamily="34" charset="0"/>
              <a:cs typeface="Times New Roman" panose="02020603050405020304" pitchFamily="18" charset="0"/>
            </a:endParaRPr>
          </a:p>
          <a:p>
            <a:r>
              <a:rPr lang="nl-NL" sz="1800">
                <a:effectLst/>
                <a:latin typeface="Calibri" panose="020F0502020204030204" pitchFamily="34" charset="0"/>
                <a:ea typeface="Calibri" panose="020F0502020204030204" pitchFamily="34" charset="0"/>
                <a:cs typeface="Times New Roman" panose="02020603050405020304" pitchFamily="18" charset="0"/>
              </a:rPr>
              <a:t>Bij DFNB3 en </a:t>
            </a:r>
            <a:r>
              <a:rPr lang="nl-NL" sz="1800" err="1">
                <a:effectLst/>
                <a:latin typeface="Calibri" panose="020F0502020204030204" pitchFamily="34" charset="0"/>
                <a:ea typeface="Calibri" panose="020F0502020204030204" pitchFamily="34" charset="0"/>
                <a:cs typeface="Times New Roman" panose="02020603050405020304" pitchFamily="18" charset="0"/>
              </a:rPr>
              <a:t>Usher</a:t>
            </a:r>
            <a:r>
              <a:rPr lang="nl-NL" sz="1800">
                <a:effectLst/>
                <a:latin typeface="Calibri" panose="020F0502020204030204" pitchFamily="34" charset="0"/>
                <a:ea typeface="Calibri" panose="020F0502020204030204" pitchFamily="34" charset="0"/>
                <a:cs typeface="Times New Roman" panose="02020603050405020304" pitchFamily="18" charset="0"/>
              </a:rPr>
              <a:t> 1F worden alleen congenitale gehoorverliezen beschreven, maar de 3 patiënten met deze diagnoses presenteren zich pas op 3.6-4.8 jarige leeftijd. </a:t>
            </a:r>
          </a:p>
          <a:p>
            <a:endParaRPr lang="nl-NL" sz="1800">
              <a:effectLst/>
              <a:latin typeface="Calibri" panose="020F0502020204030204" pitchFamily="34" charset="0"/>
              <a:ea typeface="Calibri" panose="020F0502020204030204" pitchFamily="34" charset="0"/>
              <a:cs typeface="Times New Roman" panose="02020603050405020304" pitchFamily="18" charset="0"/>
            </a:endParaRPr>
          </a:p>
          <a:p>
            <a:r>
              <a:rPr lang="nl-NL" sz="1800">
                <a:effectLst/>
                <a:latin typeface="Calibri" panose="020F0502020204030204" pitchFamily="34" charset="0"/>
                <a:ea typeface="Calibri" panose="020F0502020204030204" pitchFamily="34" charset="0"/>
                <a:cs typeface="Times New Roman" panose="02020603050405020304" pitchFamily="18" charset="0"/>
              </a:rPr>
              <a:t>Bij </a:t>
            </a:r>
            <a:r>
              <a:rPr lang="nl-NL" sz="1800">
                <a:solidFill>
                  <a:srgbClr val="000000"/>
                </a:solidFill>
                <a:effectLst/>
                <a:highlight>
                  <a:srgbClr val="FFFFFF"/>
                </a:highlight>
                <a:latin typeface="Calibri" panose="020F0502020204030204" pitchFamily="34" charset="0"/>
                <a:ea typeface="Calibri" panose="020F0502020204030204" pitchFamily="34" charset="0"/>
              </a:rPr>
              <a:t>DFNA5, DFNA15 en DFNA6/14/38 wordt er allen geen gehoorverlies beschreven voor de leeftijd van 10 jaar. Toch zijn er in deze groep 4 patiënten die zich voor de leeftijd van 5 jaar presenteren met gehoorverlies en met deze diagnoses. Opvallend is dat alle drie de aandoeningen als progressief  worden beschreven. Een mogelijke verklaring zou kunnen zijn dat het gehoorverlies op jonge leeftijd in mindere mate al aanwezig is, maar dan nog niet ontdekt wordt. </a:t>
            </a:r>
            <a:endParaRPr lang="nl-NL"/>
          </a:p>
        </p:txBody>
      </p:sp>
      <p:sp>
        <p:nvSpPr>
          <p:cNvPr id="4" name="Tijdelijke aanduiding voor dianummer 3"/>
          <p:cNvSpPr>
            <a:spLocks noGrp="1"/>
          </p:cNvSpPr>
          <p:nvPr>
            <p:ph type="sldNum" sz="quarter" idx="5"/>
          </p:nvPr>
        </p:nvSpPr>
        <p:spPr/>
        <p:txBody>
          <a:bodyPr/>
          <a:lstStyle/>
          <a:p>
            <a:fld id="{DF98FE7E-2445-6345-8335-D1E5C7D55CB5}" type="slidenum">
              <a:rPr lang="nl-NL" smtClean="0"/>
              <a:t>31</a:t>
            </a:fld>
            <a:endParaRPr lang="nl-NL"/>
          </a:p>
        </p:txBody>
      </p:sp>
    </p:spTree>
    <p:extLst>
      <p:ext uri="{BB962C8B-B14F-4D97-AF65-F5344CB8AC3E}">
        <p14:creationId xmlns:p14="http://schemas.microsoft.com/office/powerpoint/2010/main" val="38434415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F98FE7E-2445-6345-8335-D1E5C7D55CB5}" type="slidenum">
              <a:rPr lang="nl-NL" smtClean="0"/>
              <a:t>32</a:t>
            </a:fld>
            <a:endParaRPr lang="nl-NL"/>
          </a:p>
        </p:txBody>
      </p:sp>
    </p:spTree>
    <p:extLst>
      <p:ext uri="{BB962C8B-B14F-4D97-AF65-F5344CB8AC3E}">
        <p14:creationId xmlns:p14="http://schemas.microsoft.com/office/powerpoint/2010/main" val="1280541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doel is om vroegtijdig gehoorverlies op te sporen met daarmee de mogelijkheid tot </a:t>
            </a:r>
            <a:r>
              <a:rPr lang="nl-NL" err="1"/>
              <a:t>Early</a:t>
            </a:r>
            <a:r>
              <a:rPr lang="nl-NL"/>
              <a:t> </a:t>
            </a:r>
            <a:r>
              <a:rPr lang="nl-NL" err="1"/>
              <a:t>intervention</a:t>
            </a:r>
            <a:r>
              <a:rPr lang="nl-NL"/>
              <a:t>. </a:t>
            </a:r>
          </a:p>
          <a:p>
            <a:r>
              <a:rPr lang="nl-NL"/>
              <a:t>Uitgebreid onderzoek (</a:t>
            </a:r>
            <a:r>
              <a:rPr lang="nl-NL" err="1"/>
              <a:t>Yoshinaga</a:t>
            </a:r>
            <a:r>
              <a:rPr lang="nl-NL"/>
              <a:t> 1998, </a:t>
            </a:r>
            <a:r>
              <a:rPr lang="nl-NL" err="1"/>
              <a:t>Coulter</a:t>
            </a:r>
            <a:r>
              <a:rPr lang="nl-NL"/>
              <a:t> 2000, </a:t>
            </a:r>
            <a:r>
              <a:rPr lang="nl-NL" err="1"/>
              <a:t>Schauwers</a:t>
            </a:r>
            <a:r>
              <a:rPr lang="nl-NL"/>
              <a:t> 2004) heeft laten zien </a:t>
            </a:r>
            <a:r>
              <a:rPr lang="nl-NL" err="1"/>
              <a:t>early</a:t>
            </a:r>
            <a:r>
              <a:rPr lang="nl-NL"/>
              <a:t> </a:t>
            </a:r>
            <a:r>
              <a:rPr lang="nl-NL" err="1"/>
              <a:t>intervention</a:t>
            </a:r>
            <a:r>
              <a:rPr lang="nl-NL"/>
              <a:t> bijdraagt aan betere resultaten. </a:t>
            </a:r>
          </a:p>
          <a:p>
            <a:r>
              <a:rPr lang="nl-NL"/>
              <a:t>Specifiek geeft gehoorrevalidatie &lt; 6 maanden een </a:t>
            </a:r>
          </a:p>
          <a:p>
            <a:pPr marL="171450" indent="-171450">
              <a:buFontTx/>
              <a:buChar char="-"/>
            </a:pPr>
            <a:r>
              <a:rPr lang="nl-NL"/>
              <a:t>Grotere actieve en passieve vocabulaire</a:t>
            </a:r>
          </a:p>
          <a:p>
            <a:pPr marL="171450" indent="-171450">
              <a:buFontTx/>
              <a:buChar char="-"/>
            </a:pPr>
            <a:r>
              <a:rPr lang="nl-NL"/>
              <a:t>Betere articulatie</a:t>
            </a:r>
          </a:p>
          <a:p>
            <a:pPr marL="171450" indent="-171450">
              <a:buFontTx/>
              <a:buChar char="-"/>
            </a:pPr>
            <a:r>
              <a:rPr lang="nl-NL"/>
              <a:t>Hoger leesniveau</a:t>
            </a:r>
          </a:p>
          <a:p>
            <a:pPr marL="171450" indent="-171450">
              <a:buFontTx/>
              <a:buChar char="-"/>
            </a:pPr>
            <a:r>
              <a:rPr lang="nl-NL"/>
              <a:t>Betere ouder-kind interactie</a:t>
            </a:r>
          </a:p>
          <a:p>
            <a:pPr marL="171450" indent="-171450">
              <a:buFontTx/>
              <a:buChar char="-"/>
            </a:pPr>
            <a:r>
              <a:rPr lang="nl-NL"/>
              <a:t>Minder socio-emotionele problemen</a:t>
            </a:r>
          </a:p>
          <a:p>
            <a:pPr marL="171450" indent="-171450">
              <a:buFontTx/>
              <a:buChar char="-"/>
            </a:pP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t>Verdere rijping van auditieve systeem gebeurd enkel als dit systeem ook wordt gestimuleerd</a:t>
            </a:r>
          </a:p>
          <a:p>
            <a:pPr marL="171450" indent="-171450">
              <a:buFontTx/>
              <a:buChar char="-"/>
            </a:pPr>
            <a:endParaRPr lang="nl-NL"/>
          </a:p>
        </p:txBody>
      </p:sp>
      <p:sp>
        <p:nvSpPr>
          <p:cNvPr id="4" name="Tijdelijke aanduiding voor dianummer 3"/>
          <p:cNvSpPr>
            <a:spLocks noGrp="1"/>
          </p:cNvSpPr>
          <p:nvPr>
            <p:ph type="sldNum" sz="quarter" idx="5"/>
          </p:nvPr>
        </p:nvSpPr>
        <p:spPr/>
        <p:txBody>
          <a:bodyPr/>
          <a:lstStyle/>
          <a:p>
            <a:fld id="{DF98FE7E-2445-6345-8335-D1E5C7D55CB5}" type="slidenum">
              <a:rPr lang="nl-NL" smtClean="0"/>
              <a:t>4</a:t>
            </a:fld>
            <a:endParaRPr lang="nl-NL"/>
          </a:p>
        </p:txBody>
      </p:sp>
    </p:spTree>
    <p:extLst>
      <p:ext uri="{BB962C8B-B14F-4D97-AF65-F5344CB8AC3E}">
        <p14:creationId xmlns:p14="http://schemas.microsoft.com/office/powerpoint/2010/main" val="1462617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sz="1800" dirty="0">
                <a:effectLst/>
                <a:latin typeface="Calibri Light"/>
                <a:ea typeface="Calibri"/>
                <a:cs typeface="Calibri Light"/>
              </a:rPr>
              <a:t>In </a:t>
            </a:r>
            <a:r>
              <a:rPr lang="en-US" sz="1800" dirty="0">
                <a:latin typeface="Calibri Light"/>
                <a:ea typeface="Calibri"/>
                <a:cs typeface="Calibri Light"/>
              </a:rPr>
              <a:t>Nederland </a:t>
            </a:r>
            <a:r>
              <a:rPr lang="en-US" sz="1800" dirty="0" err="1">
                <a:latin typeface="Calibri Light"/>
                <a:ea typeface="Calibri"/>
                <a:cs typeface="Calibri Light"/>
              </a:rPr>
              <a:t>bestaat</a:t>
            </a:r>
            <a:r>
              <a:rPr lang="en-US" sz="1800" dirty="0">
                <a:latin typeface="Calibri Light"/>
                <a:ea typeface="Calibri"/>
                <a:cs typeface="Calibri Light"/>
              </a:rPr>
              <a:t> de NGS </a:t>
            </a:r>
            <a:r>
              <a:rPr lang="en-US" sz="1800" dirty="0" err="1">
                <a:latin typeface="Calibri Light"/>
                <a:ea typeface="Calibri"/>
                <a:cs typeface="Calibri Light"/>
              </a:rPr>
              <a:t>sinds</a:t>
            </a:r>
            <a:r>
              <a:rPr lang="en-US" sz="1800" dirty="0">
                <a:latin typeface="Calibri Light"/>
                <a:ea typeface="Calibri"/>
                <a:cs typeface="Calibri Light"/>
              </a:rPr>
              <a:t> 2006 in </a:t>
            </a:r>
            <a:r>
              <a:rPr lang="en-US" sz="1800" dirty="0" err="1">
                <a:latin typeface="Calibri Light"/>
                <a:ea typeface="Calibri"/>
                <a:cs typeface="Calibri Light"/>
              </a:rPr>
              <a:t>zijn</a:t>
            </a:r>
            <a:r>
              <a:rPr lang="en-US" sz="1800" dirty="0">
                <a:latin typeface="Calibri Light"/>
                <a:ea typeface="Calibri"/>
                <a:cs typeface="Calibri Light"/>
              </a:rPr>
              <a:t> </a:t>
            </a:r>
            <a:r>
              <a:rPr lang="en-US" sz="1800" dirty="0" err="1">
                <a:latin typeface="Calibri Light"/>
                <a:ea typeface="Calibri"/>
                <a:cs typeface="Calibri Light"/>
              </a:rPr>
              <a:t>huidige</a:t>
            </a:r>
            <a:r>
              <a:rPr lang="en-US" sz="1800" dirty="0">
                <a:latin typeface="Calibri Light"/>
                <a:ea typeface="Calibri"/>
                <a:cs typeface="Calibri Light"/>
              </a:rPr>
              <a:t> </a:t>
            </a:r>
            <a:r>
              <a:rPr lang="en-US" sz="1800" dirty="0" err="1">
                <a:latin typeface="Calibri Light"/>
                <a:ea typeface="Calibri"/>
                <a:cs typeface="Calibri Light"/>
              </a:rPr>
              <a:t>vorm</a:t>
            </a:r>
            <a:r>
              <a:rPr lang="en-US" sz="1800" dirty="0">
                <a:latin typeface="Calibri Light"/>
                <a:ea typeface="Calibri"/>
                <a:cs typeface="Calibri Light"/>
              </a:rPr>
              <a:t>. </a:t>
            </a:r>
            <a:endParaRPr lang="en-US" dirty="0"/>
          </a:p>
          <a:p>
            <a:r>
              <a:rPr lang="en-US" dirty="0" err="1">
                <a:latin typeface="Aptos"/>
                <a:ea typeface="Calibri"/>
                <a:cs typeface="Calibri Light"/>
              </a:rPr>
              <a:t>Kinderen</a:t>
            </a:r>
            <a:r>
              <a:rPr lang="en-US" dirty="0">
                <a:latin typeface="Aptos"/>
                <a:ea typeface="Calibri"/>
                <a:cs typeface="Calibri Light"/>
              </a:rPr>
              <a:t> </a:t>
            </a:r>
            <a:r>
              <a:rPr lang="en-US" dirty="0" err="1">
                <a:latin typeface="Aptos"/>
                <a:ea typeface="Calibri"/>
                <a:cs typeface="Calibri Light"/>
              </a:rPr>
              <a:t>worden</a:t>
            </a:r>
            <a:r>
              <a:rPr lang="en-US" dirty="0">
                <a:latin typeface="Aptos"/>
                <a:ea typeface="Calibri"/>
                <a:cs typeface="Calibri Light"/>
              </a:rPr>
              <a:t> </a:t>
            </a:r>
            <a:r>
              <a:rPr lang="en-US" dirty="0" err="1">
                <a:latin typeface="Aptos"/>
                <a:ea typeface="Calibri"/>
                <a:cs typeface="Calibri Light"/>
              </a:rPr>
              <a:t>gescreend</a:t>
            </a:r>
            <a:r>
              <a:rPr lang="en-US" dirty="0">
                <a:latin typeface="Aptos"/>
                <a:ea typeface="Calibri"/>
                <a:cs typeface="Calibri Light"/>
              </a:rPr>
              <a:t> in de </a:t>
            </a:r>
            <a:r>
              <a:rPr lang="en-US" dirty="0" err="1">
                <a:latin typeface="Aptos"/>
                <a:ea typeface="Calibri"/>
                <a:cs typeface="Calibri Light"/>
              </a:rPr>
              <a:t>eerste</a:t>
            </a:r>
            <a:r>
              <a:rPr lang="en-US" dirty="0">
                <a:latin typeface="Aptos"/>
                <a:ea typeface="Calibri"/>
                <a:cs typeface="Calibri Light"/>
              </a:rPr>
              <a:t> </a:t>
            </a:r>
            <a:r>
              <a:rPr lang="en-US" dirty="0" err="1">
                <a:latin typeface="Aptos"/>
                <a:ea typeface="Calibri"/>
                <a:cs typeface="Calibri Light"/>
              </a:rPr>
              <a:t>drie</a:t>
            </a:r>
            <a:r>
              <a:rPr lang="en-US" dirty="0">
                <a:latin typeface="Aptos"/>
                <a:ea typeface="Calibri"/>
                <a:cs typeface="Calibri Light"/>
              </a:rPr>
              <a:t> </a:t>
            </a:r>
            <a:r>
              <a:rPr lang="en-US" dirty="0" err="1">
                <a:latin typeface="Aptos"/>
                <a:ea typeface="Calibri"/>
                <a:cs typeface="Calibri Light"/>
              </a:rPr>
              <a:t>weken</a:t>
            </a:r>
            <a:r>
              <a:rPr lang="en-US" dirty="0">
                <a:latin typeface="Aptos"/>
                <a:ea typeface="Calibri"/>
                <a:cs typeface="Calibri Light"/>
              </a:rPr>
              <a:t> </a:t>
            </a:r>
            <a:r>
              <a:rPr lang="en-US" dirty="0" err="1">
                <a:latin typeface="Aptos"/>
                <a:ea typeface="Calibri"/>
                <a:cs typeface="Calibri Light"/>
              </a:rPr>
              <a:t>na</a:t>
            </a:r>
            <a:r>
              <a:rPr lang="en-US" dirty="0">
                <a:latin typeface="Aptos"/>
                <a:ea typeface="Calibri"/>
                <a:cs typeface="Calibri Light"/>
              </a:rPr>
              <a:t> </a:t>
            </a:r>
            <a:r>
              <a:rPr lang="en-US" dirty="0" err="1">
                <a:latin typeface="Aptos"/>
                <a:ea typeface="Calibri"/>
                <a:cs typeface="Calibri Light"/>
              </a:rPr>
              <a:t>geboorte</a:t>
            </a:r>
            <a:r>
              <a:rPr lang="en-US" dirty="0">
                <a:latin typeface="Aptos"/>
                <a:ea typeface="Calibri"/>
                <a:cs typeface="Calibri Light"/>
              </a:rPr>
              <a:t>. </a:t>
            </a:r>
            <a:endParaRPr lang="en-US" sz="1800" dirty="0">
              <a:latin typeface="Calibri"/>
              <a:ea typeface="Calibri"/>
              <a:cs typeface="Calibri Light"/>
            </a:endParaRPr>
          </a:p>
          <a:p>
            <a:r>
              <a:rPr lang="en-US" dirty="0" err="1">
                <a:ea typeface="Calibri"/>
              </a:rPr>
              <a:t>Drie</a:t>
            </a:r>
            <a:r>
              <a:rPr lang="en-US" dirty="0">
                <a:ea typeface="Calibri"/>
              </a:rPr>
              <a:t> rondes OAE-OAE-AABR</a:t>
            </a:r>
          </a:p>
          <a:p>
            <a:r>
              <a:rPr lang="nl-NL" dirty="0"/>
              <a:t>Bij de OAE: </a:t>
            </a:r>
            <a:r>
              <a:rPr lang="nl-NL" dirty="0" err="1"/>
              <a:t>otoakoestische</a:t>
            </a:r>
            <a:r>
              <a:rPr lang="nl-NL" dirty="0"/>
              <a:t> emissies:  Bij de OAE wordt een stimulus van 80dB aangeboden en worden </a:t>
            </a:r>
            <a:r>
              <a:rPr lang="nl-NL" dirty="0" err="1"/>
              <a:t>OAE's</a:t>
            </a:r>
            <a:r>
              <a:rPr lang="nl-NL" dirty="0"/>
              <a:t> gemeten, dit zijn zachte geluiden die ofwel spontaal ofwel na een stimulus door het oor worden uitgezonden door de buitenste haarcellen tussen 500-4000HZ. Ze zeggen iets over de functie van het middenoor en binnenoor, maar niets over het bestaan van retro cochleaire pathologie. Ze zijn afwezig vanaf ongeveer 30 dB verlies.</a:t>
            </a:r>
            <a:endParaRPr lang="en-US" dirty="0"/>
          </a:p>
          <a:p>
            <a:r>
              <a:rPr lang="nl-NL" dirty="0"/>
              <a:t>Bij de AABR: geautomatiseerde auditieve </a:t>
            </a:r>
            <a:r>
              <a:rPr lang="nl-NL" dirty="0" err="1"/>
              <a:t>brainstem</a:t>
            </a:r>
            <a:r>
              <a:rPr lang="nl-NL" dirty="0"/>
              <a:t> respons: wordt een click stimulus van 35 dB samengesteld geluid met tonen tussen 700 – 5000 Hz aangeboden en worden de responses op hersenstam niveau gemeten.</a:t>
            </a:r>
            <a:endParaRPr lang="en-US" dirty="0"/>
          </a:p>
          <a:p>
            <a:r>
              <a:rPr lang="nl-NL" dirty="0"/>
              <a:t>Kinderen die op IC hebben gelegen hebben 25x hogere kans op gehoorverlies dan algemene populatie en krijgen daarom 2x AABR</a:t>
            </a:r>
          </a:p>
          <a:p>
            <a:r>
              <a:rPr lang="nl-NL" dirty="0">
                <a:ea typeface="Calibri"/>
              </a:rPr>
              <a:t>Detectiegrens 35-40 dB</a:t>
            </a:r>
          </a:p>
          <a:p>
            <a:endParaRPr lang="en-US">
              <a:ea typeface="Calibri"/>
            </a:endParaRPr>
          </a:p>
        </p:txBody>
      </p:sp>
      <p:sp>
        <p:nvSpPr>
          <p:cNvPr id="4" name="Tijdelijke aanduiding voor dianummer 3"/>
          <p:cNvSpPr>
            <a:spLocks noGrp="1"/>
          </p:cNvSpPr>
          <p:nvPr>
            <p:ph type="sldNum" sz="quarter" idx="5"/>
          </p:nvPr>
        </p:nvSpPr>
        <p:spPr/>
        <p:txBody>
          <a:bodyPr/>
          <a:lstStyle/>
          <a:p>
            <a:fld id="{DF98FE7E-2445-6345-8335-D1E5C7D55CB5}" type="slidenum">
              <a:rPr lang="nl-NL" smtClean="0"/>
              <a:t>5</a:t>
            </a:fld>
            <a:endParaRPr lang="nl-NL"/>
          </a:p>
        </p:txBody>
      </p:sp>
    </p:spTree>
    <p:extLst>
      <p:ext uri="{BB962C8B-B14F-4D97-AF65-F5344CB8AC3E}">
        <p14:creationId xmlns:p14="http://schemas.microsoft.com/office/powerpoint/2010/main" val="3476463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D5C3B-075C-FC3A-38E5-C9241C95613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ED3C520-85B5-5BCB-6E55-CE770E733E1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B78B775-488A-E52F-B931-6F0FDBAB0EB6}"/>
              </a:ext>
            </a:extLst>
          </p:cNvPr>
          <p:cNvSpPr>
            <a:spLocks noGrp="1"/>
          </p:cNvSpPr>
          <p:nvPr>
            <p:ph type="body" idx="1"/>
          </p:nvPr>
        </p:nvSpPr>
        <p:spPr/>
        <p:txBody>
          <a:bodyPr/>
          <a:lstStyle/>
          <a:p>
            <a:pPr>
              <a:defRPr/>
            </a:pPr>
            <a:r>
              <a:rPr lang="nl-NL"/>
              <a:t>161000 kinderen kwamen in aanmerking (geen NICU)</a:t>
            </a:r>
            <a:endParaRPr lang="en-US"/>
          </a:p>
          <a:p>
            <a:pPr>
              <a:defRPr/>
            </a:pPr>
            <a:r>
              <a:rPr lang="nl-NL"/>
              <a:t>Veruit het grootste gedeelte slaagt in de eerste ronde en  5.4% werd verwezen naar de tweede OAE</a:t>
            </a:r>
          </a:p>
        </p:txBody>
      </p:sp>
      <p:sp>
        <p:nvSpPr>
          <p:cNvPr id="4" name="Tijdelijke aanduiding voor dianummer 3">
            <a:extLst>
              <a:ext uri="{FF2B5EF4-FFF2-40B4-BE49-F238E27FC236}">
                <a16:creationId xmlns:a16="http://schemas.microsoft.com/office/drawing/2014/main" id="{B7C7E37A-CA55-D1B8-7CCA-E2C573E74E65}"/>
              </a:ext>
            </a:extLst>
          </p:cNvPr>
          <p:cNvSpPr>
            <a:spLocks noGrp="1"/>
          </p:cNvSpPr>
          <p:nvPr>
            <p:ph type="sldNum" sz="quarter" idx="5"/>
          </p:nvPr>
        </p:nvSpPr>
        <p:spPr/>
        <p:txBody>
          <a:bodyPr/>
          <a:lstStyle/>
          <a:p>
            <a:fld id="{DF98FE7E-2445-6345-8335-D1E5C7D55CB5}" type="slidenum">
              <a:rPr lang="nl-NL" smtClean="0"/>
              <a:t>6</a:t>
            </a:fld>
            <a:endParaRPr lang="nl-NL"/>
          </a:p>
        </p:txBody>
      </p:sp>
    </p:spTree>
    <p:extLst>
      <p:ext uri="{BB962C8B-B14F-4D97-AF65-F5344CB8AC3E}">
        <p14:creationId xmlns:p14="http://schemas.microsoft.com/office/powerpoint/2010/main" val="112490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8BB412-81EF-4BFA-3FF7-43F0B0627AF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CE306BF-5728-8053-B44C-B345FE8FB32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E90813-B21D-F8B8-82C4-386C7A179D21}"/>
              </a:ext>
            </a:extLst>
          </p:cNvPr>
          <p:cNvSpPr>
            <a:spLocks noGrp="1"/>
          </p:cNvSpPr>
          <p:nvPr>
            <p:ph type="body" idx="1"/>
          </p:nvPr>
        </p:nvSpPr>
        <p:spPr/>
        <p:txBody>
          <a:bodyPr/>
          <a:lstStyle/>
          <a:p>
            <a:pPr>
              <a:defRPr/>
            </a:pPr>
            <a:r>
              <a:rPr lang="nl-NL" dirty="0"/>
              <a:t>Dit tweede balkje geeft dus de eerste 5.4% weer</a:t>
            </a:r>
          </a:p>
          <a:p>
            <a:pPr>
              <a:defRPr/>
            </a:pPr>
            <a:r>
              <a:rPr lang="nl-NL" dirty="0"/>
              <a:t>In de tweede ronde wordt nog eens 30% verwezen voor AABR</a:t>
            </a:r>
          </a:p>
        </p:txBody>
      </p:sp>
      <p:sp>
        <p:nvSpPr>
          <p:cNvPr id="4" name="Tijdelijke aanduiding voor dianummer 3">
            <a:extLst>
              <a:ext uri="{FF2B5EF4-FFF2-40B4-BE49-F238E27FC236}">
                <a16:creationId xmlns:a16="http://schemas.microsoft.com/office/drawing/2014/main" id="{E4001403-DE0F-776D-FF1B-1517CBFEEFAB}"/>
              </a:ext>
            </a:extLst>
          </p:cNvPr>
          <p:cNvSpPr>
            <a:spLocks noGrp="1"/>
          </p:cNvSpPr>
          <p:nvPr>
            <p:ph type="sldNum" sz="quarter" idx="5"/>
          </p:nvPr>
        </p:nvSpPr>
        <p:spPr/>
        <p:txBody>
          <a:bodyPr/>
          <a:lstStyle/>
          <a:p>
            <a:fld id="{DF98FE7E-2445-6345-8335-D1E5C7D55CB5}" type="slidenum">
              <a:rPr lang="nl-NL" smtClean="0"/>
              <a:t>7</a:t>
            </a:fld>
            <a:endParaRPr lang="nl-NL"/>
          </a:p>
        </p:txBody>
      </p:sp>
    </p:spTree>
    <p:extLst>
      <p:ext uri="{BB962C8B-B14F-4D97-AF65-F5344CB8AC3E}">
        <p14:creationId xmlns:p14="http://schemas.microsoft.com/office/powerpoint/2010/main" val="164802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D4914A-CF32-6E09-85DE-5431563F7A4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499946F-583B-D2B8-27B7-1B967586554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CD2EBD8-722C-5A6C-43A2-3C63ED2B24B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pPr>
              <a:defRPr/>
            </a:pPr>
            <a:r>
              <a:rPr lang="nl-NL"/>
              <a:t>20% hiervan slaagt niet voor AABR</a:t>
            </a:r>
          </a:p>
        </p:txBody>
      </p:sp>
      <p:sp>
        <p:nvSpPr>
          <p:cNvPr id="4" name="Tijdelijke aanduiding voor dianummer 3">
            <a:extLst>
              <a:ext uri="{FF2B5EF4-FFF2-40B4-BE49-F238E27FC236}">
                <a16:creationId xmlns:a16="http://schemas.microsoft.com/office/drawing/2014/main" id="{4824C422-5F0D-0DE7-3142-D2BDA67CD815}"/>
              </a:ext>
            </a:extLst>
          </p:cNvPr>
          <p:cNvSpPr>
            <a:spLocks noGrp="1"/>
          </p:cNvSpPr>
          <p:nvPr>
            <p:ph type="sldNum" sz="quarter" idx="5"/>
          </p:nvPr>
        </p:nvSpPr>
        <p:spPr/>
        <p:txBody>
          <a:bodyPr/>
          <a:lstStyle/>
          <a:p>
            <a:fld id="{DF98FE7E-2445-6345-8335-D1E5C7D55CB5}" type="slidenum">
              <a:rPr lang="nl-NL" smtClean="0"/>
              <a:t>8</a:t>
            </a:fld>
            <a:endParaRPr lang="nl-NL"/>
          </a:p>
        </p:txBody>
      </p:sp>
    </p:spTree>
    <p:extLst>
      <p:ext uri="{BB962C8B-B14F-4D97-AF65-F5344CB8AC3E}">
        <p14:creationId xmlns:p14="http://schemas.microsoft.com/office/powerpoint/2010/main" val="58596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89F85-4E9B-0A12-0BB3-D15136806DBB}"/>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3BCF41F-7F6B-9EF1-6A2A-E4670B9F45F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38FC24C-24A4-7DC9-E10C-AD86691E69D6}"/>
              </a:ext>
            </a:extLst>
          </p:cNvPr>
          <p:cNvSpPr>
            <a:spLocks noGrp="1"/>
          </p:cNvSpPr>
          <p:nvPr>
            <p:ph type="body" idx="1"/>
          </p:nvPr>
        </p:nvSpPr>
        <p:spPr/>
        <p:txBody>
          <a:bodyPr/>
          <a:lstStyle/>
          <a:p>
            <a:pPr>
              <a:defRPr/>
            </a:pPr>
            <a:r>
              <a:rPr lang="nl-NL"/>
              <a:t>dit komt neer lp 481 kinderen, en 101 pasgeborenen worden verwezen via een andere route. In totaal werden er 582 pasgeborenen verwezen naar AC</a:t>
            </a:r>
          </a:p>
        </p:txBody>
      </p:sp>
      <p:sp>
        <p:nvSpPr>
          <p:cNvPr id="4" name="Tijdelijke aanduiding voor dianummer 3">
            <a:extLst>
              <a:ext uri="{FF2B5EF4-FFF2-40B4-BE49-F238E27FC236}">
                <a16:creationId xmlns:a16="http://schemas.microsoft.com/office/drawing/2014/main" id="{1B956907-B358-6D01-CAEF-32D27D864DDD}"/>
              </a:ext>
            </a:extLst>
          </p:cNvPr>
          <p:cNvSpPr>
            <a:spLocks noGrp="1"/>
          </p:cNvSpPr>
          <p:nvPr>
            <p:ph type="sldNum" sz="quarter" idx="5"/>
          </p:nvPr>
        </p:nvSpPr>
        <p:spPr/>
        <p:txBody>
          <a:bodyPr/>
          <a:lstStyle/>
          <a:p>
            <a:fld id="{DF98FE7E-2445-6345-8335-D1E5C7D55CB5}" type="slidenum">
              <a:rPr lang="nl-NL" smtClean="0"/>
              <a:t>9</a:t>
            </a:fld>
            <a:endParaRPr lang="nl-NL"/>
          </a:p>
        </p:txBody>
      </p:sp>
    </p:spTree>
    <p:extLst>
      <p:ext uri="{BB962C8B-B14F-4D97-AF65-F5344CB8AC3E}">
        <p14:creationId xmlns:p14="http://schemas.microsoft.com/office/powerpoint/2010/main" val="1038810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521500" y="468000"/>
            <a:ext cx="8100000" cy="2905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942026"/>
            <a:ext cx="7452000" cy="533400"/>
          </a:xfrm>
        </p:spPr>
        <p:txBody>
          <a:bodyPr>
            <a:noAutofit/>
          </a:bodyPr>
          <a:lstStyle>
            <a:lvl1pPr>
              <a:defRPr>
                <a:solidFill>
                  <a:schemeClr val="bg2"/>
                </a:solidFill>
              </a:defRPr>
            </a:lvl1pPr>
          </a:lstStyle>
          <a:p>
            <a:r>
              <a:rPr lang="nl-NL"/>
              <a:t>Klik om stijl te bewerken</a:t>
            </a:r>
          </a:p>
        </p:txBody>
      </p:sp>
      <p:sp>
        <p:nvSpPr>
          <p:cNvPr id="3" name="Ondertitel 2"/>
          <p:cNvSpPr>
            <a:spLocks noGrp="1"/>
          </p:cNvSpPr>
          <p:nvPr>
            <p:ph type="subTitle" idx="1"/>
          </p:nvPr>
        </p:nvSpPr>
        <p:spPr>
          <a:xfrm>
            <a:off x="845540" y="1427086"/>
            <a:ext cx="7452000" cy="533400"/>
          </a:xfrm>
        </p:spPr>
        <p:txBody>
          <a:bodyPr>
            <a:noAutofit/>
          </a:bodyPr>
          <a:lstStyle>
            <a:lvl1pPr marL="0" indent="0" algn="l">
              <a:lnSpc>
                <a:spcPts val="4200"/>
              </a:lnSpc>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p>
        </p:txBody>
      </p:sp>
      <p:sp>
        <p:nvSpPr>
          <p:cNvPr id="11" name="Rechthoek 10"/>
          <p:cNvSpPr/>
          <p:nvPr/>
        </p:nvSpPr>
        <p:spPr>
          <a:xfrm>
            <a:off x="521500" y="3708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2657578"/>
            <a:ext cx="5346157" cy="635000"/>
          </a:xfrm>
        </p:spPr>
        <p:txBody>
          <a:bodyPr>
            <a:noAutofit/>
          </a:bodyPr>
          <a:lstStyle>
            <a:lvl1pPr marL="0" indent="0" algn="l">
              <a:buNone/>
              <a:defRPr>
                <a:solidFill>
                  <a:schemeClr val="bg2"/>
                </a:solidFill>
              </a:defRPr>
            </a:lvl1pPr>
          </a:lstStyle>
          <a:p>
            <a:pPr lvl="0"/>
            <a:r>
              <a:rPr lang="nl-NL"/>
              <a:t>Klikken om de tekststijl van het model te bewerken</a:t>
            </a:r>
          </a:p>
        </p:txBody>
      </p:sp>
      <p:pic>
        <p:nvPicPr>
          <p:cNvPr id="10" name="Picture 2" descr="D:\Work\UMC St Radboud\Templates\PP-sjabloon\Amalia kinderziekenhuis\Radboudumc_AMALIA_67,5mm_RGB.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2262" y="4130996"/>
            <a:ext cx="2446088" cy="556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28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fsluitende di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2000" y="788400"/>
            <a:ext cx="8100000" cy="532800"/>
          </a:xfrm>
        </p:spPr>
        <p:txBody>
          <a:bodyPr/>
          <a:lstStyle>
            <a:lvl1pPr>
              <a:defRPr baseline="0"/>
            </a:lvl1pPr>
          </a:lstStyle>
          <a:p>
            <a:r>
              <a:rPr lang="nl-NL"/>
              <a:t>Dank voor uw aandacht</a:t>
            </a:r>
          </a:p>
        </p:txBody>
      </p:sp>
      <p:sp>
        <p:nvSpPr>
          <p:cNvPr id="7" name="Rechthoek 6"/>
          <p:cNvSpPr/>
          <p:nvPr/>
        </p:nvSpPr>
        <p:spPr>
          <a:xfrm>
            <a:off x="0" y="4637505"/>
            <a:ext cx="9144000" cy="50599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9" name="Groep 58"/>
          <p:cNvGrpSpPr/>
          <p:nvPr/>
        </p:nvGrpSpPr>
        <p:grpSpPr>
          <a:xfrm>
            <a:off x="7488238" y="4356100"/>
            <a:ext cx="647700" cy="928688"/>
            <a:chOff x="7488238" y="4356100"/>
            <a:chExt cx="647700" cy="928688"/>
          </a:xfrm>
        </p:grpSpPr>
        <p:sp>
          <p:nvSpPr>
            <p:cNvPr id="33" name="AutoShape 31"/>
            <p:cNvSpPr>
              <a:spLocks noChangeAspect="1" noChangeArrowheads="1" noTextEdit="1"/>
            </p:cNvSpPr>
            <p:nvPr/>
          </p:nvSpPr>
          <p:spPr bwMode="auto">
            <a:xfrm>
              <a:off x="7488238" y="4356100"/>
              <a:ext cx="6477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Rectangle 33"/>
            <p:cNvSpPr>
              <a:spLocks noChangeArrowheads="1"/>
            </p:cNvSpPr>
            <p:nvPr/>
          </p:nvSpPr>
          <p:spPr bwMode="auto">
            <a:xfrm>
              <a:off x="7488238" y="4356100"/>
              <a:ext cx="647700" cy="787400"/>
            </a:xfrm>
            <a:prstGeom prst="rect">
              <a:avLst/>
            </a:prstGeom>
            <a:solidFill>
              <a:srgbClr val="00AF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34"/>
            <p:cNvSpPr>
              <a:spLocks noEditPoints="1"/>
            </p:cNvSpPr>
            <p:nvPr/>
          </p:nvSpPr>
          <p:spPr bwMode="auto">
            <a:xfrm>
              <a:off x="7608888" y="4745038"/>
              <a:ext cx="39688" cy="39688"/>
            </a:xfrm>
            <a:custGeom>
              <a:avLst/>
              <a:gdLst>
                <a:gd name="T0" fmla="*/ 58 w 62"/>
                <a:gd name="T1" fmla="*/ 2 h 62"/>
                <a:gd name="T2" fmla="*/ 57 w 62"/>
                <a:gd name="T3" fmla="*/ 6 h 62"/>
                <a:gd name="T4" fmla="*/ 7 w 62"/>
                <a:gd name="T5" fmla="*/ 4 h 62"/>
                <a:gd name="T6" fmla="*/ 3 w 62"/>
                <a:gd name="T7" fmla="*/ 0 h 62"/>
                <a:gd name="T8" fmla="*/ 0 w 62"/>
                <a:gd name="T9" fmla="*/ 0 h 62"/>
                <a:gd name="T10" fmla="*/ 0 w 62"/>
                <a:gd name="T11" fmla="*/ 31 h 62"/>
                <a:gd name="T12" fmla="*/ 32 w 62"/>
                <a:gd name="T13" fmla="*/ 62 h 62"/>
                <a:gd name="T14" fmla="*/ 61 w 62"/>
                <a:gd name="T15" fmla="*/ 28 h 62"/>
                <a:gd name="T16" fmla="*/ 62 w 62"/>
                <a:gd name="T17" fmla="*/ 2 h 62"/>
                <a:gd name="T18" fmla="*/ 58 w 62"/>
                <a:gd name="T19" fmla="*/ 2 h 62"/>
                <a:gd name="T20" fmla="*/ 52 w 62"/>
                <a:gd name="T21" fmla="*/ 32 h 62"/>
                <a:gd name="T22" fmla="*/ 32 w 62"/>
                <a:gd name="T23" fmla="*/ 49 h 62"/>
                <a:gd name="T24" fmla="*/ 7 w 62"/>
                <a:gd name="T25" fmla="*/ 29 h 62"/>
                <a:gd name="T26" fmla="*/ 7 w 62"/>
                <a:gd name="T27" fmla="*/ 17 h 62"/>
                <a:gd name="T28" fmla="*/ 53 w 62"/>
                <a:gd name="T29" fmla="*/ 19 h 62"/>
                <a:gd name="T30" fmla="*/ 52 w 62"/>
                <a:gd name="T31"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62">
                  <a:moveTo>
                    <a:pt x="58" y="2"/>
                  </a:moveTo>
                  <a:cubicBezTo>
                    <a:pt x="57" y="6"/>
                    <a:pt x="57" y="6"/>
                    <a:pt x="57" y="6"/>
                  </a:cubicBezTo>
                  <a:cubicBezTo>
                    <a:pt x="7" y="4"/>
                    <a:pt x="7" y="4"/>
                    <a:pt x="7" y="4"/>
                  </a:cubicBezTo>
                  <a:cubicBezTo>
                    <a:pt x="3" y="0"/>
                    <a:pt x="3" y="0"/>
                    <a:pt x="3" y="0"/>
                  </a:cubicBezTo>
                  <a:cubicBezTo>
                    <a:pt x="0" y="0"/>
                    <a:pt x="0" y="0"/>
                    <a:pt x="0" y="0"/>
                  </a:cubicBezTo>
                  <a:cubicBezTo>
                    <a:pt x="0" y="31"/>
                    <a:pt x="0" y="31"/>
                    <a:pt x="0" y="31"/>
                  </a:cubicBezTo>
                  <a:cubicBezTo>
                    <a:pt x="0" y="45"/>
                    <a:pt x="13" y="62"/>
                    <a:pt x="32" y="62"/>
                  </a:cubicBezTo>
                  <a:cubicBezTo>
                    <a:pt x="51" y="61"/>
                    <a:pt x="59" y="44"/>
                    <a:pt x="61" y="28"/>
                  </a:cubicBezTo>
                  <a:cubicBezTo>
                    <a:pt x="62" y="2"/>
                    <a:pt x="62" y="2"/>
                    <a:pt x="62" y="2"/>
                  </a:cubicBezTo>
                  <a:lnTo>
                    <a:pt x="58" y="2"/>
                  </a:lnTo>
                  <a:close/>
                  <a:moveTo>
                    <a:pt x="52" y="32"/>
                  </a:moveTo>
                  <a:cubicBezTo>
                    <a:pt x="51" y="39"/>
                    <a:pt x="43" y="48"/>
                    <a:pt x="32" y="49"/>
                  </a:cubicBezTo>
                  <a:cubicBezTo>
                    <a:pt x="18" y="49"/>
                    <a:pt x="8" y="38"/>
                    <a:pt x="7" y="29"/>
                  </a:cubicBezTo>
                  <a:cubicBezTo>
                    <a:pt x="7" y="20"/>
                    <a:pt x="7" y="17"/>
                    <a:pt x="7" y="17"/>
                  </a:cubicBezTo>
                  <a:cubicBezTo>
                    <a:pt x="53" y="19"/>
                    <a:pt x="53" y="19"/>
                    <a:pt x="53" y="19"/>
                  </a:cubicBezTo>
                  <a:cubicBezTo>
                    <a:pt x="53" y="24"/>
                    <a:pt x="54" y="27"/>
                    <a:pt x="52"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35"/>
            <p:cNvSpPr>
              <a:spLocks/>
            </p:cNvSpPr>
            <p:nvPr/>
          </p:nvSpPr>
          <p:spPr bwMode="auto">
            <a:xfrm>
              <a:off x="7621588" y="4824413"/>
              <a:ext cx="41275" cy="26988"/>
            </a:xfrm>
            <a:custGeom>
              <a:avLst/>
              <a:gdLst>
                <a:gd name="T0" fmla="*/ 0 w 26"/>
                <a:gd name="T1" fmla="*/ 9 h 17"/>
                <a:gd name="T2" fmla="*/ 4 w 26"/>
                <a:gd name="T3" fmla="*/ 17 h 17"/>
                <a:gd name="T4" fmla="*/ 5 w 26"/>
                <a:gd name="T5" fmla="*/ 16 h 17"/>
                <a:gd name="T6" fmla="*/ 4 w 26"/>
                <a:gd name="T7" fmla="*/ 14 h 17"/>
                <a:gd name="T8" fmla="*/ 23 w 26"/>
                <a:gd name="T9" fmla="*/ 6 h 17"/>
                <a:gd name="T10" fmla="*/ 24 w 26"/>
                <a:gd name="T11" fmla="*/ 7 h 17"/>
                <a:gd name="T12" fmla="*/ 26 w 26"/>
                <a:gd name="T13" fmla="*/ 6 h 17"/>
                <a:gd name="T14" fmla="*/ 22 w 26"/>
                <a:gd name="T15" fmla="*/ 0 h 17"/>
                <a:gd name="T16" fmla="*/ 21 w 26"/>
                <a:gd name="T17" fmla="*/ 0 h 17"/>
                <a:gd name="T18" fmla="*/ 21 w 26"/>
                <a:gd name="T19" fmla="*/ 2 h 17"/>
                <a:gd name="T20" fmla="*/ 3 w 26"/>
                <a:gd name="T21" fmla="*/ 10 h 17"/>
                <a:gd name="T22" fmla="*/ 1 w 26"/>
                <a:gd name="T23" fmla="*/ 9 h 17"/>
                <a:gd name="T24" fmla="*/ 0 w 26"/>
                <a:gd name="T2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7">
                  <a:moveTo>
                    <a:pt x="0" y="9"/>
                  </a:moveTo>
                  <a:lnTo>
                    <a:pt x="4" y="17"/>
                  </a:lnTo>
                  <a:lnTo>
                    <a:pt x="5" y="16"/>
                  </a:lnTo>
                  <a:lnTo>
                    <a:pt x="4" y="14"/>
                  </a:lnTo>
                  <a:lnTo>
                    <a:pt x="23" y="6"/>
                  </a:lnTo>
                  <a:lnTo>
                    <a:pt x="24" y="7"/>
                  </a:lnTo>
                  <a:lnTo>
                    <a:pt x="26" y="6"/>
                  </a:lnTo>
                  <a:lnTo>
                    <a:pt x="22" y="0"/>
                  </a:lnTo>
                  <a:lnTo>
                    <a:pt x="21" y="0"/>
                  </a:lnTo>
                  <a:lnTo>
                    <a:pt x="21" y="2"/>
                  </a:lnTo>
                  <a:lnTo>
                    <a:pt x="3" y="10"/>
                  </a:lnTo>
                  <a:lnTo>
                    <a:pt x="1" y="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36"/>
            <p:cNvSpPr>
              <a:spLocks/>
            </p:cNvSpPr>
            <p:nvPr/>
          </p:nvSpPr>
          <p:spPr bwMode="auto">
            <a:xfrm>
              <a:off x="7612063" y="4787900"/>
              <a:ext cx="42863" cy="41275"/>
            </a:xfrm>
            <a:custGeom>
              <a:avLst/>
              <a:gdLst>
                <a:gd name="T0" fmla="*/ 31 w 67"/>
                <a:gd name="T1" fmla="*/ 60 h 65"/>
                <a:gd name="T2" fmla="*/ 31 w 67"/>
                <a:gd name="T3" fmla="*/ 62 h 65"/>
                <a:gd name="T4" fmla="*/ 17 w 67"/>
                <a:gd name="T5" fmla="*/ 65 h 65"/>
                <a:gd name="T6" fmla="*/ 5 w 67"/>
                <a:gd name="T7" fmla="*/ 45 h 65"/>
                <a:gd name="T8" fmla="*/ 26 w 67"/>
                <a:gd name="T9" fmla="*/ 7 h 65"/>
                <a:gd name="T10" fmla="*/ 65 w 67"/>
                <a:gd name="T11" fmla="*/ 32 h 65"/>
                <a:gd name="T12" fmla="*/ 67 w 67"/>
                <a:gd name="T13" fmla="*/ 47 h 65"/>
                <a:gd name="T14" fmla="*/ 55 w 67"/>
                <a:gd name="T15" fmla="*/ 50 h 65"/>
                <a:gd name="T16" fmla="*/ 54 w 67"/>
                <a:gd name="T17" fmla="*/ 48 h 65"/>
                <a:gd name="T18" fmla="*/ 58 w 67"/>
                <a:gd name="T19" fmla="*/ 31 h 65"/>
                <a:gd name="T20" fmla="*/ 36 w 67"/>
                <a:gd name="T21" fmla="*/ 19 h 65"/>
                <a:gd name="T22" fmla="*/ 43 w 67"/>
                <a:gd name="T23" fmla="*/ 48 h 65"/>
                <a:gd name="T24" fmla="*/ 48 w 67"/>
                <a:gd name="T25" fmla="*/ 50 h 65"/>
                <a:gd name="T26" fmla="*/ 48 w 67"/>
                <a:gd name="T27" fmla="*/ 52 h 65"/>
                <a:gd name="T28" fmla="*/ 35 w 67"/>
                <a:gd name="T29" fmla="*/ 56 h 65"/>
                <a:gd name="T30" fmla="*/ 34 w 67"/>
                <a:gd name="T31" fmla="*/ 53 h 65"/>
                <a:gd name="T32" fmla="*/ 36 w 67"/>
                <a:gd name="T33" fmla="*/ 50 h 65"/>
                <a:gd name="T34" fmla="*/ 28 w 67"/>
                <a:gd name="T35" fmla="*/ 22 h 65"/>
                <a:gd name="T36" fmla="*/ 11 w 67"/>
                <a:gd name="T37" fmla="*/ 44 h 65"/>
                <a:gd name="T38" fmla="*/ 31 w 67"/>
                <a:gd name="T39"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1" y="60"/>
                  </a:moveTo>
                  <a:cubicBezTo>
                    <a:pt x="31" y="62"/>
                    <a:pt x="31" y="62"/>
                    <a:pt x="31" y="62"/>
                  </a:cubicBezTo>
                  <a:cubicBezTo>
                    <a:pt x="17" y="65"/>
                    <a:pt x="17" y="65"/>
                    <a:pt x="17" y="65"/>
                  </a:cubicBezTo>
                  <a:cubicBezTo>
                    <a:pt x="10" y="60"/>
                    <a:pt x="6" y="54"/>
                    <a:pt x="5" y="45"/>
                  </a:cubicBezTo>
                  <a:cubicBezTo>
                    <a:pt x="0" y="29"/>
                    <a:pt x="5" y="13"/>
                    <a:pt x="26" y="7"/>
                  </a:cubicBezTo>
                  <a:cubicBezTo>
                    <a:pt x="51" y="0"/>
                    <a:pt x="60" y="14"/>
                    <a:pt x="65" y="32"/>
                  </a:cubicBezTo>
                  <a:cubicBezTo>
                    <a:pt x="66" y="37"/>
                    <a:pt x="66" y="41"/>
                    <a:pt x="67" y="47"/>
                  </a:cubicBezTo>
                  <a:cubicBezTo>
                    <a:pt x="55" y="50"/>
                    <a:pt x="55" y="50"/>
                    <a:pt x="55" y="50"/>
                  </a:cubicBezTo>
                  <a:cubicBezTo>
                    <a:pt x="54" y="48"/>
                    <a:pt x="54" y="48"/>
                    <a:pt x="54" y="48"/>
                  </a:cubicBezTo>
                  <a:cubicBezTo>
                    <a:pt x="58" y="44"/>
                    <a:pt x="60" y="37"/>
                    <a:pt x="58" y="31"/>
                  </a:cubicBezTo>
                  <a:cubicBezTo>
                    <a:pt x="56" y="21"/>
                    <a:pt x="45" y="16"/>
                    <a:pt x="36" y="19"/>
                  </a:cubicBezTo>
                  <a:cubicBezTo>
                    <a:pt x="43" y="48"/>
                    <a:pt x="43" y="48"/>
                    <a:pt x="43" y="48"/>
                  </a:cubicBezTo>
                  <a:cubicBezTo>
                    <a:pt x="48" y="50"/>
                    <a:pt x="48" y="50"/>
                    <a:pt x="48" y="50"/>
                  </a:cubicBezTo>
                  <a:cubicBezTo>
                    <a:pt x="48" y="52"/>
                    <a:pt x="48" y="52"/>
                    <a:pt x="48" y="52"/>
                  </a:cubicBezTo>
                  <a:cubicBezTo>
                    <a:pt x="35" y="56"/>
                    <a:pt x="35" y="56"/>
                    <a:pt x="35" y="56"/>
                  </a:cubicBezTo>
                  <a:cubicBezTo>
                    <a:pt x="34" y="53"/>
                    <a:pt x="34" y="53"/>
                    <a:pt x="34" y="53"/>
                  </a:cubicBezTo>
                  <a:cubicBezTo>
                    <a:pt x="36" y="50"/>
                    <a:pt x="36" y="50"/>
                    <a:pt x="36" y="50"/>
                  </a:cubicBezTo>
                  <a:cubicBezTo>
                    <a:pt x="28" y="22"/>
                    <a:pt x="28" y="22"/>
                    <a:pt x="28" y="22"/>
                  </a:cubicBezTo>
                  <a:cubicBezTo>
                    <a:pt x="17" y="22"/>
                    <a:pt x="9" y="33"/>
                    <a:pt x="11" y="44"/>
                  </a:cubicBezTo>
                  <a:cubicBezTo>
                    <a:pt x="13" y="51"/>
                    <a:pt x="21" y="59"/>
                    <a:pt x="31" y="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37"/>
            <p:cNvSpPr>
              <a:spLocks/>
            </p:cNvSpPr>
            <p:nvPr/>
          </p:nvSpPr>
          <p:spPr bwMode="auto">
            <a:xfrm>
              <a:off x="7624763" y="4732338"/>
              <a:ext cx="9525" cy="9525"/>
            </a:xfrm>
            <a:custGeom>
              <a:avLst/>
              <a:gdLst>
                <a:gd name="T0" fmla="*/ 1 w 17"/>
                <a:gd name="T1" fmla="*/ 11 h 16"/>
                <a:gd name="T2" fmla="*/ 5 w 17"/>
                <a:gd name="T3" fmla="*/ 1 h 16"/>
                <a:gd name="T4" fmla="*/ 15 w 17"/>
                <a:gd name="T5" fmla="*/ 4 h 16"/>
                <a:gd name="T6" fmla="*/ 11 w 17"/>
                <a:gd name="T7" fmla="*/ 14 h 16"/>
                <a:gd name="T8" fmla="*/ 1 w 17"/>
                <a:gd name="T9" fmla="*/ 11 h 16"/>
              </a:gdLst>
              <a:ahLst/>
              <a:cxnLst>
                <a:cxn ang="0">
                  <a:pos x="T0" y="T1"/>
                </a:cxn>
                <a:cxn ang="0">
                  <a:pos x="T2" y="T3"/>
                </a:cxn>
                <a:cxn ang="0">
                  <a:pos x="T4" y="T5"/>
                </a:cxn>
                <a:cxn ang="0">
                  <a:pos x="T6" y="T7"/>
                </a:cxn>
                <a:cxn ang="0">
                  <a:pos x="T8" y="T9"/>
                </a:cxn>
              </a:cxnLst>
              <a:rect l="0" t="0" r="r" b="b"/>
              <a:pathLst>
                <a:path w="17" h="16">
                  <a:moveTo>
                    <a:pt x="1" y="11"/>
                  </a:moveTo>
                  <a:cubicBezTo>
                    <a:pt x="0" y="7"/>
                    <a:pt x="1" y="3"/>
                    <a:pt x="5" y="1"/>
                  </a:cubicBezTo>
                  <a:cubicBezTo>
                    <a:pt x="9" y="0"/>
                    <a:pt x="13" y="1"/>
                    <a:pt x="15" y="4"/>
                  </a:cubicBezTo>
                  <a:cubicBezTo>
                    <a:pt x="17" y="7"/>
                    <a:pt x="15" y="12"/>
                    <a:pt x="11" y="14"/>
                  </a:cubicBezTo>
                  <a:cubicBezTo>
                    <a:pt x="7" y="16"/>
                    <a:pt x="3" y="14"/>
                    <a:pt x="1"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38"/>
            <p:cNvSpPr>
              <a:spLocks/>
            </p:cNvSpPr>
            <p:nvPr/>
          </p:nvSpPr>
          <p:spPr bwMode="auto">
            <a:xfrm>
              <a:off x="7650163" y="4846638"/>
              <a:ext cx="9525" cy="9525"/>
            </a:xfrm>
            <a:custGeom>
              <a:avLst/>
              <a:gdLst>
                <a:gd name="T0" fmla="*/ 1 w 15"/>
                <a:gd name="T1" fmla="*/ 11 h 16"/>
                <a:gd name="T2" fmla="*/ 3 w 15"/>
                <a:gd name="T3" fmla="*/ 2 h 16"/>
                <a:gd name="T4" fmla="*/ 14 w 15"/>
                <a:gd name="T5" fmla="*/ 6 h 16"/>
                <a:gd name="T6" fmla="*/ 10 w 15"/>
                <a:gd name="T7" fmla="*/ 15 h 16"/>
                <a:gd name="T8" fmla="*/ 1 w 15"/>
                <a:gd name="T9" fmla="*/ 11 h 16"/>
              </a:gdLst>
              <a:ahLst/>
              <a:cxnLst>
                <a:cxn ang="0">
                  <a:pos x="T0" y="T1"/>
                </a:cxn>
                <a:cxn ang="0">
                  <a:pos x="T2" y="T3"/>
                </a:cxn>
                <a:cxn ang="0">
                  <a:pos x="T4" y="T5"/>
                </a:cxn>
                <a:cxn ang="0">
                  <a:pos x="T6" y="T7"/>
                </a:cxn>
                <a:cxn ang="0">
                  <a:pos x="T8" y="T9"/>
                </a:cxn>
              </a:cxnLst>
              <a:rect l="0" t="0" r="r" b="b"/>
              <a:pathLst>
                <a:path w="15" h="16">
                  <a:moveTo>
                    <a:pt x="1" y="11"/>
                  </a:moveTo>
                  <a:cubicBezTo>
                    <a:pt x="0" y="8"/>
                    <a:pt x="1" y="3"/>
                    <a:pt x="3" y="2"/>
                  </a:cubicBezTo>
                  <a:cubicBezTo>
                    <a:pt x="6" y="0"/>
                    <a:pt x="11" y="2"/>
                    <a:pt x="14" y="6"/>
                  </a:cubicBezTo>
                  <a:cubicBezTo>
                    <a:pt x="15" y="9"/>
                    <a:pt x="14" y="13"/>
                    <a:pt x="10" y="15"/>
                  </a:cubicBezTo>
                  <a:cubicBezTo>
                    <a:pt x="7" y="16"/>
                    <a:pt x="3" y="15"/>
                    <a:pt x="1"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39"/>
            <p:cNvSpPr>
              <a:spLocks/>
            </p:cNvSpPr>
            <p:nvPr/>
          </p:nvSpPr>
          <p:spPr bwMode="auto">
            <a:xfrm>
              <a:off x="7870826" y="4930775"/>
              <a:ext cx="11113" cy="11113"/>
            </a:xfrm>
            <a:custGeom>
              <a:avLst/>
              <a:gdLst>
                <a:gd name="T0" fmla="*/ 2 w 16"/>
                <a:gd name="T1" fmla="*/ 11 h 16"/>
                <a:gd name="T2" fmla="*/ 6 w 16"/>
                <a:gd name="T3" fmla="*/ 1 h 16"/>
                <a:gd name="T4" fmla="*/ 15 w 16"/>
                <a:gd name="T5" fmla="*/ 5 h 16"/>
                <a:gd name="T6" fmla="*/ 11 w 16"/>
                <a:gd name="T7" fmla="*/ 14 h 16"/>
                <a:gd name="T8" fmla="*/ 2 w 16"/>
                <a:gd name="T9" fmla="*/ 11 h 16"/>
              </a:gdLst>
              <a:ahLst/>
              <a:cxnLst>
                <a:cxn ang="0">
                  <a:pos x="T0" y="T1"/>
                </a:cxn>
                <a:cxn ang="0">
                  <a:pos x="T2" y="T3"/>
                </a:cxn>
                <a:cxn ang="0">
                  <a:pos x="T4" y="T5"/>
                </a:cxn>
                <a:cxn ang="0">
                  <a:pos x="T6" y="T7"/>
                </a:cxn>
                <a:cxn ang="0">
                  <a:pos x="T8" y="T9"/>
                </a:cxn>
              </a:cxnLst>
              <a:rect l="0" t="0" r="r" b="b"/>
              <a:pathLst>
                <a:path w="16" h="16">
                  <a:moveTo>
                    <a:pt x="2" y="11"/>
                  </a:moveTo>
                  <a:cubicBezTo>
                    <a:pt x="0" y="7"/>
                    <a:pt x="2" y="3"/>
                    <a:pt x="6" y="1"/>
                  </a:cubicBezTo>
                  <a:cubicBezTo>
                    <a:pt x="9" y="0"/>
                    <a:pt x="13" y="1"/>
                    <a:pt x="15" y="5"/>
                  </a:cubicBezTo>
                  <a:cubicBezTo>
                    <a:pt x="16" y="8"/>
                    <a:pt x="15" y="12"/>
                    <a:pt x="11" y="14"/>
                  </a:cubicBezTo>
                  <a:cubicBezTo>
                    <a:pt x="8" y="16"/>
                    <a:pt x="4" y="14"/>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40"/>
            <p:cNvSpPr>
              <a:spLocks/>
            </p:cNvSpPr>
            <p:nvPr/>
          </p:nvSpPr>
          <p:spPr bwMode="auto">
            <a:xfrm>
              <a:off x="7627938" y="4665663"/>
              <a:ext cx="39688" cy="28575"/>
            </a:xfrm>
            <a:custGeom>
              <a:avLst/>
              <a:gdLst>
                <a:gd name="T0" fmla="*/ 4 w 25"/>
                <a:gd name="T1" fmla="*/ 0 h 18"/>
                <a:gd name="T2" fmla="*/ 0 w 25"/>
                <a:gd name="T3" fmla="*/ 8 h 18"/>
                <a:gd name="T4" fmla="*/ 1 w 25"/>
                <a:gd name="T5" fmla="*/ 9 h 18"/>
                <a:gd name="T6" fmla="*/ 3 w 25"/>
                <a:gd name="T7" fmla="*/ 7 h 18"/>
                <a:gd name="T8" fmla="*/ 20 w 25"/>
                <a:gd name="T9" fmla="*/ 16 h 18"/>
                <a:gd name="T10" fmla="*/ 20 w 25"/>
                <a:gd name="T11" fmla="*/ 18 h 18"/>
                <a:gd name="T12" fmla="*/ 22 w 25"/>
                <a:gd name="T13" fmla="*/ 18 h 18"/>
                <a:gd name="T14" fmla="*/ 25 w 25"/>
                <a:gd name="T15" fmla="*/ 12 h 18"/>
                <a:gd name="T16" fmla="*/ 24 w 25"/>
                <a:gd name="T17" fmla="*/ 11 h 18"/>
                <a:gd name="T18" fmla="*/ 22 w 25"/>
                <a:gd name="T19" fmla="*/ 12 h 18"/>
                <a:gd name="T20" fmla="*/ 5 w 25"/>
                <a:gd name="T21" fmla="*/ 3 h 18"/>
                <a:gd name="T22" fmla="*/ 5 w 25"/>
                <a:gd name="T23" fmla="*/ 1 h 18"/>
                <a:gd name="T24" fmla="*/ 4 w 25"/>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4" y="0"/>
                  </a:moveTo>
                  <a:lnTo>
                    <a:pt x="0" y="8"/>
                  </a:lnTo>
                  <a:lnTo>
                    <a:pt x="1" y="9"/>
                  </a:lnTo>
                  <a:lnTo>
                    <a:pt x="3" y="7"/>
                  </a:lnTo>
                  <a:lnTo>
                    <a:pt x="20" y="16"/>
                  </a:lnTo>
                  <a:lnTo>
                    <a:pt x="20" y="18"/>
                  </a:lnTo>
                  <a:lnTo>
                    <a:pt x="22" y="18"/>
                  </a:lnTo>
                  <a:lnTo>
                    <a:pt x="25" y="12"/>
                  </a:lnTo>
                  <a:lnTo>
                    <a:pt x="24" y="11"/>
                  </a:lnTo>
                  <a:lnTo>
                    <a:pt x="22" y="12"/>
                  </a:lnTo>
                  <a:lnTo>
                    <a:pt x="5" y="3"/>
                  </a:lnTo>
                  <a:lnTo>
                    <a:pt x="5"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41"/>
            <p:cNvSpPr>
              <a:spLocks/>
            </p:cNvSpPr>
            <p:nvPr/>
          </p:nvSpPr>
          <p:spPr bwMode="auto">
            <a:xfrm>
              <a:off x="7613651" y="4684713"/>
              <a:ext cx="46038" cy="44450"/>
            </a:xfrm>
            <a:custGeom>
              <a:avLst/>
              <a:gdLst>
                <a:gd name="T0" fmla="*/ 24 w 29"/>
                <a:gd name="T1" fmla="*/ 23 h 28"/>
                <a:gd name="T2" fmla="*/ 23 w 29"/>
                <a:gd name="T3" fmla="*/ 22 h 28"/>
                <a:gd name="T4" fmla="*/ 22 w 29"/>
                <a:gd name="T5" fmla="*/ 23 h 28"/>
                <a:gd name="T6" fmla="*/ 9 w 29"/>
                <a:gd name="T7" fmla="*/ 20 h 28"/>
                <a:gd name="T8" fmla="*/ 27 w 29"/>
                <a:gd name="T9" fmla="*/ 13 h 28"/>
                <a:gd name="T10" fmla="*/ 29 w 29"/>
                <a:gd name="T11" fmla="*/ 9 h 28"/>
                <a:gd name="T12" fmla="*/ 28 w 29"/>
                <a:gd name="T13" fmla="*/ 8 h 28"/>
                <a:gd name="T14" fmla="*/ 27 w 29"/>
                <a:gd name="T15" fmla="*/ 9 h 28"/>
                <a:gd name="T16" fmla="*/ 9 w 29"/>
                <a:gd name="T17" fmla="*/ 2 h 28"/>
                <a:gd name="T18" fmla="*/ 9 w 29"/>
                <a:gd name="T19" fmla="*/ 0 h 28"/>
                <a:gd name="T20" fmla="*/ 7 w 29"/>
                <a:gd name="T21" fmla="*/ 0 h 28"/>
                <a:gd name="T22" fmla="*/ 5 w 29"/>
                <a:gd name="T23" fmla="*/ 6 h 28"/>
                <a:gd name="T24" fmla="*/ 7 w 29"/>
                <a:gd name="T25" fmla="*/ 6 h 28"/>
                <a:gd name="T26" fmla="*/ 8 w 29"/>
                <a:gd name="T27" fmla="*/ 6 h 28"/>
                <a:gd name="T28" fmla="*/ 21 w 29"/>
                <a:gd name="T29" fmla="*/ 11 h 28"/>
                <a:gd name="T30" fmla="*/ 1 w 29"/>
                <a:gd name="T31" fmla="*/ 18 h 28"/>
                <a:gd name="T32" fmla="*/ 0 w 29"/>
                <a:gd name="T33" fmla="*/ 22 h 28"/>
                <a:gd name="T34" fmla="*/ 21 w 29"/>
                <a:gd name="T35" fmla="*/ 26 h 28"/>
                <a:gd name="T36" fmla="*/ 22 w 29"/>
                <a:gd name="T37" fmla="*/ 27 h 28"/>
                <a:gd name="T38" fmla="*/ 23 w 29"/>
                <a:gd name="T39" fmla="*/ 28 h 28"/>
                <a:gd name="T40" fmla="*/ 24 w 29"/>
                <a:gd name="T41"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8">
                  <a:moveTo>
                    <a:pt x="24" y="23"/>
                  </a:moveTo>
                  <a:lnTo>
                    <a:pt x="23" y="22"/>
                  </a:lnTo>
                  <a:lnTo>
                    <a:pt x="22" y="23"/>
                  </a:lnTo>
                  <a:lnTo>
                    <a:pt x="9" y="20"/>
                  </a:lnTo>
                  <a:lnTo>
                    <a:pt x="27" y="13"/>
                  </a:lnTo>
                  <a:lnTo>
                    <a:pt x="29" y="9"/>
                  </a:lnTo>
                  <a:lnTo>
                    <a:pt x="28" y="8"/>
                  </a:lnTo>
                  <a:lnTo>
                    <a:pt x="27" y="9"/>
                  </a:lnTo>
                  <a:lnTo>
                    <a:pt x="9" y="2"/>
                  </a:lnTo>
                  <a:lnTo>
                    <a:pt x="9" y="0"/>
                  </a:lnTo>
                  <a:lnTo>
                    <a:pt x="7" y="0"/>
                  </a:lnTo>
                  <a:lnTo>
                    <a:pt x="5" y="6"/>
                  </a:lnTo>
                  <a:lnTo>
                    <a:pt x="7" y="6"/>
                  </a:lnTo>
                  <a:lnTo>
                    <a:pt x="8" y="6"/>
                  </a:lnTo>
                  <a:lnTo>
                    <a:pt x="21" y="11"/>
                  </a:lnTo>
                  <a:lnTo>
                    <a:pt x="1" y="18"/>
                  </a:lnTo>
                  <a:lnTo>
                    <a:pt x="0" y="22"/>
                  </a:lnTo>
                  <a:lnTo>
                    <a:pt x="21" y="26"/>
                  </a:lnTo>
                  <a:lnTo>
                    <a:pt x="22" y="27"/>
                  </a:lnTo>
                  <a:lnTo>
                    <a:pt x="23" y="28"/>
                  </a:lnTo>
                  <a:lnTo>
                    <a:pt x="2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Freeform 42"/>
            <p:cNvSpPr>
              <a:spLocks noEditPoints="1"/>
            </p:cNvSpPr>
            <p:nvPr/>
          </p:nvSpPr>
          <p:spPr bwMode="auto">
            <a:xfrm>
              <a:off x="7677151" y="4889500"/>
              <a:ext cx="39688" cy="39688"/>
            </a:xfrm>
            <a:custGeom>
              <a:avLst/>
              <a:gdLst>
                <a:gd name="T0" fmla="*/ 63 w 63"/>
                <a:gd name="T1" fmla="*/ 30 h 63"/>
                <a:gd name="T2" fmla="*/ 63 w 63"/>
                <a:gd name="T3" fmla="*/ 30 h 63"/>
                <a:gd name="T4" fmla="*/ 56 w 63"/>
                <a:gd name="T5" fmla="*/ 9 h 63"/>
                <a:gd name="T6" fmla="*/ 55 w 63"/>
                <a:gd name="T7" fmla="*/ 8 h 63"/>
                <a:gd name="T8" fmla="*/ 55 w 63"/>
                <a:gd name="T9" fmla="*/ 7 h 63"/>
                <a:gd name="T10" fmla="*/ 55 w 63"/>
                <a:gd name="T11" fmla="*/ 7 h 63"/>
                <a:gd name="T12" fmla="*/ 54 w 63"/>
                <a:gd name="T13" fmla="*/ 7 h 63"/>
                <a:gd name="T14" fmla="*/ 54 w 63"/>
                <a:gd name="T15" fmla="*/ 6 h 63"/>
                <a:gd name="T16" fmla="*/ 32 w 63"/>
                <a:gd name="T17" fmla="*/ 0 h 63"/>
                <a:gd name="T18" fmla="*/ 9 w 63"/>
                <a:gd name="T19" fmla="*/ 14 h 63"/>
                <a:gd name="T20" fmla="*/ 11 w 63"/>
                <a:gd name="T21" fmla="*/ 53 h 63"/>
                <a:gd name="T22" fmla="*/ 11 w 63"/>
                <a:gd name="T23" fmla="*/ 53 h 63"/>
                <a:gd name="T24" fmla="*/ 11 w 63"/>
                <a:gd name="T25" fmla="*/ 53 h 63"/>
                <a:gd name="T26" fmla="*/ 11 w 63"/>
                <a:gd name="T27" fmla="*/ 53 h 63"/>
                <a:gd name="T28" fmla="*/ 11 w 63"/>
                <a:gd name="T29" fmla="*/ 53 h 63"/>
                <a:gd name="T30" fmla="*/ 51 w 63"/>
                <a:gd name="T31" fmla="*/ 53 h 63"/>
                <a:gd name="T32" fmla="*/ 63 w 63"/>
                <a:gd name="T33" fmla="*/ 30 h 63"/>
                <a:gd name="T34" fmla="*/ 43 w 63"/>
                <a:gd name="T35" fmla="*/ 41 h 63"/>
                <a:gd name="T36" fmla="*/ 26 w 63"/>
                <a:gd name="T37" fmla="*/ 50 h 63"/>
                <a:gd name="T38" fmla="*/ 17 w 63"/>
                <a:gd name="T39" fmla="*/ 47 h 63"/>
                <a:gd name="T40" fmla="*/ 16 w 63"/>
                <a:gd name="T41" fmla="*/ 46 h 63"/>
                <a:gd name="T42" fmla="*/ 13 w 63"/>
                <a:gd name="T43" fmla="*/ 38 h 63"/>
                <a:gd name="T44" fmla="*/ 22 w 63"/>
                <a:gd name="T45" fmla="*/ 19 h 63"/>
                <a:gd name="T46" fmla="*/ 48 w 63"/>
                <a:gd name="T47" fmla="*/ 12 h 63"/>
                <a:gd name="T48" fmla="*/ 50 w 63"/>
                <a:gd name="T49" fmla="*/ 12 h 63"/>
                <a:gd name="T50" fmla="*/ 43 w 63"/>
                <a:gd name="T51"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63">
                  <a:moveTo>
                    <a:pt x="63" y="30"/>
                  </a:moveTo>
                  <a:cubicBezTo>
                    <a:pt x="63" y="30"/>
                    <a:pt x="63" y="30"/>
                    <a:pt x="63" y="30"/>
                  </a:cubicBezTo>
                  <a:cubicBezTo>
                    <a:pt x="63" y="21"/>
                    <a:pt x="62" y="14"/>
                    <a:pt x="56" y="9"/>
                  </a:cubicBezTo>
                  <a:cubicBezTo>
                    <a:pt x="55" y="8"/>
                    <a:pt x="55" y="8"/>
                    <a:pt x="55" y="8"/>
                  </a:cubicBezTo>
                  <a:cubicBezTo>
                    <a:pt x="55" y="7"/>
                    <a:pt x="55" y="7"/>
                    <a:pt x="55" y="7"/>
                  </a:cubicBezTo>
                  <a:cubicBezTo>
                    <a:pt x="55" y="7"/>
                    <a:pt x="55" y="7"/>
                    <a:pt x="55" y="7"/>
                  </a:cubicBezTo>
                  <a:cubicBezTo>
                    <a:pt x="54" y="7"/>
                    <a:pt x="54" y="7"/>
                    <a:pt x="54" y="7"/>
                  </a:cubicBezTo>
                  <a:cubicBezTo>
                    <a:pt x="54" y="6"/>
                    <a:pt x="54" y="6"/>
                    <a:pt x="54" y="6"/>
                  </a:cubicBezTo>
                  <a:cubicBezTo>
                    <a:pt x="48" y="1"/>
                    <a:pt x="40" y="0"/>
                    <a:pt x="32" y="0"/>
                  </a:cubicBezTo>
                  <a:cubicBezTo>
                    <a:pt x="23" y="1"/>
                    <a:pt x="15" y="6"/>
                    <a:pt x="9" y="14"/>
                  </a:cubicBezTo>
                  <a:cubicBezTo>
                    <a:pt x="0" y="26"/>
                    <a:pt x="0" y="41"/>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24" y="63"/>
                    <a:pt x="39" y="62"/>
                    <a:pt x="51" y="53"/>
                  </a:cubicBezTo>
                  <a:cubicBezTo>
                    <a:pt x="58" y="47"/>
                    <a:pt x="62" y="38"/>
                    <a:pt x="63" y="30"/>
                  </a:cubicBezTo>
                  <a:moveTo>
                    <a:pt x="43" y="41"/>
                  </a:moveTo>
                  <a:cubicBezTo>
                    <a:pt x="42" y="43"/>
                    <a:pt x="34" y="50"/>
                    <a:pt x="26" y="50"/>
                  </a:cubicBezTo>
                  <a:cubicBezTo>
                    <a:pt x="23" y="50"/>
                    <a:pt x="20" y="49"/>
                    <a:pt x="17" y="47"/>
                  </a:cubicBezTo>
                  <a:cubicBezTo>
                    <a:pt x="16" y="46"/>
                    <a:pt x="16" y="46"/>
                    <a:pt x="16" y="46"/>
                  </a:cubicBezTo>
                  <a:cubicBezTo>
                    <a:pt x="14" y="44"/>
                    <a:pt x="13" y="41"/>
                    <a:pt x="13" y="38"/>
                  </a:cubicBezTo>
                  <a:cubicBezTo>
                    <a:pt x="12" y="32"/>
                    <a:pt x="18" y="23"/>
                    <a:pt x="22" y="19"/>
                  </a:cubicBezTo>
                  <a:cubicBezTo>
                    <a:pt x="26" y="16"/>
                    <a:pt x="38" y="3"/>
                    <a:pt x="48" y="12"/>
                  </a:cubicBezTo>
                  <a:cubicBezTo>
                    <a:pt x="50" y="12"/>
                    <a:pt x="50" y="12"/>
                    <a:pt x="50" y="12"/>
                  </a:cubicBezTo>
                  <a:cubicBezTo>
                    <a:pt x="59" y="22"/>
                    <a:pt x="46" y="38"/>
                    <a:pt x="43"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4" name="Freeform 43"/>
            <p:cNvSpPr>
              <a:spLocks/>
            </p:cNvSpPr>
            <p:nvPr/>
          </p:nvSpPr>
          <p:spPr bwMode="auto">
            <a:xfrm>
              <a:off x="7762876" y="4924425"/>
              <a:ext cx="20638" cy="38100"/>
            </a:xfrm>
            <a:custGeom>
              <a:avLst/>
              <a:gdLst>
                <a:gd name="T0" fmla="*/ 0 w 13"/>
                <a:gd name="T1" fmla="*/ 23 h 24"/>
                <a:gd name="T2" fmla="*/ 8 w 13"/>
                <a:gd name="T3" fmla="*/ 24 h 24"/>
                <a:gd name="T4" fmla="*/ 8 w 13"/>
                <a:gd name="T5" fmla="*/ 24 h 24"/>
                <a:gd name="T6" fmla="*/ 7 w 13"/>
                <a:gd name="T7" fmla="*/ 22 h 24"/>
                <a:gd name="T8" fmla="*/ 11 w 13"/>
                <a:gd name="T9" fmla="*/ 3 h 24"/>
                <a:gd name="T10" fmla="*/ 12 w 13"/>
                <a:gd name="T11" fmla="*/ 3 h 24"/>
                <a:gd name="T12" fmla="*/ 13 w 13"/>
                <a:gd name="T13" fmla="*/ 1 h 24"/>
                <a:gd name="T14" fmla="*/ 5 w 13"/>
                <a:gd name="T15" fmla="*/ 0 h 24"/>
                <a:gd name="T16" fmla="*/ 5 w 13"/>
                <a:gd name="T17" fmla="*/ 1 h 24"/>
                <a:gd name="T18" fmla="*/ 6 w 13"/>
                <a:gd name="T19" fmla="*/ 2 h 24"/>
                <a:gd name="T20" fmla="*/ 3 w 13"/>
                <a:gd name="T21" fmla="*/ 21 h 24"/>
                <a:gd name="T22" fmla="*/ 1 w 13"/>
                <a:gd name="T23" fmla="*/ 22 h 24"/>
                <a:gd name="T24" fmla="*/ 0 w 13"/>
                <a:gd name="T2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4">
                  <a:moveTo>
                    <a:pt x="0" y="23"/>
                  </a:moveTo>
                  <a:lnTo>
                    <a:pt x="8" y="24"/>
                  </a:lnTo>
                  <a:lnTo>
                    <a:pt x="8" y="24"/>
                  </a:lnTo>
                  <a:lnTo>
                    <a:pt x="7" y="22"/>
                  </a:lnTo>
                  <a:lnTo>
                    <a:pt x="11" y="3"/>
                  </a:lnTo>
                  <a:lnTo>
                    <a:pt x="12" y="3"/>
                  </a:lnTo>
                  <a:lnTo>
                    <a:pt x="13" y="1"/>
                  </a:lnTo>
                  <a:lnTo>
                    <a:pt x="5" y="0"/>
                  </a:lnTo>
                  <a:lnTo>
                    <a:pt x="5" y="1"/>
                  </a:lnTo>
                  <a:lnTo>
                    <a:pt x="6" y="2"/>
                  </a:lnTo>
                  <a:lnTo>
                    <a:pt x="3" y="21"/>
                  </a:lnTo>
                  <a:lnTo>
                    <a:pt x="1" y="22"/>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Freeform 44"/>
            <p:cNvSpPr>
              <a:spLocks/>
            </p:cNvSpPr>
            <p:nvPr/>
          </p:nvSpPr>
          <p:spPr bwMode="auto">
            <a:xfrm>
              <a:off x="7824788" y="4922838"/>
              <a:ext cx="42863" cy="42863"/>
            </a:xfrm>
            <a:custGeom>
              <a:avLst/>
              <a:gdLst>
                <a:gd name="T0" fmla="*/ 59 w 66"/>
                <a:gd name="T1" fmla="*/ 37 h 66"/>
                <a:gd name="T2" fmla="*/ 62 w 66"/>
                <a:gd name="T3" fmla="*/ 37 h 66"/>
                <a:gd name="T4" fmla="*/ 66 w 66"/>
                <a:gd name="T5" fmla="*/ 50 h 66"/>
                <a:gd name="T6" fmla="*/ 46 w 66"/>
                <a:gd name="T7" fmla="*/ 62 h 66"/>
                <a:gd name="T8" fmla="*/ 8 w 66"/>
                <a:gd name="T9" fmla="*/ 40 h 66"/>
                <a:gd name="T10" fmla="*/ 33 w 66"/>
                <a:gd name="T11" fmla="*/ 2 h 66"/>
                <a:gd name="T12" fmla="*/ 48 w 66"/>
                <a:gd name="T13" fmla="*/ 0 h 66"/>
                <a:gd name="T14" fmla="*/ 52 w 66"/>
                <a:gd name="T15" fmla="*/ 12 h 66"/>
                <a:gd name="T16" fmla="*/ 49 w 66"/>
                <a:gd name="T17" fmla="*/ 14 h 66"/>
                <a:gd name="T18" fmla="*/ 32 w 66"/>
                <a:gd name="T19" fmla="*/ 9 h 66"/>
                <a:gd name="T20" fmla="*/ 19 w 66"/>
                <a:gd name="T21" fmla="*/ 32 h 66"/>
                <a:gd name="T22" fmla="*/ 48 w 66"/>
                <a:gd name="T23" fmla="*/ 25 h 66"/>
                <a:gd name="T24" fmla="*/ 50 w 66"/>
                <a:gd name="T25" fmla="*/ 20 h 66"/>
                <a:gd name="T26" fmla="*/ 53 w 66"/>
                <a:gd name="T27" fmla="*/ 19 h 66"/>
                <a:gd name="T28" fmla="*/ 57 w 66"/>
                <a:gd name="T29" fmla="*/ 32 h 66"/>
                <a:gd name="T30" fmla="*/ 54 w 66"/>
                <a:gd name="T31" fmla="*/ 33 h 66"/>
                <a:gd name="T32" fmla="*/ 51 w 66"/>
                <a:gd name="T33" fmla="*/ 31 h 66"/>
                <a:gd name="T34" fmla="*/ 22 w 66"/>
                <a:gd name="T35" fmla="*/ 38 h 66"/>
                <a:gd name="T36" fmla="*/ 45 w 66"/>
                <a:gd name="T37" fmla="*/ 55 h 66"/>
                <a:gd name="T38" fmla="*/ 59 w 66"/>
                <a:gd name="T39"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59" y="37"/>
                  </a:moveTo>
                  <a:cubicBezTo>
                    <a:pt x="62" y="37"/>
                    <a:pt x="62" y="37"/>
                    <a:pt x="62" y="37"/>
                  </a:cubicBezTo>
                  <a:cubicBezTo>
                    <a:pt x="66" y="50"/>
                    <a:pt x="66" y="50"/>
                    <a:pt x="66" y="50"/>
                  </a:cubicBezTo>
                  <a:cubicBezTo>
                    <a:pt x="60" y="57"/>
                    <a:pt x="55" y="60"/>
                    <a:pt x="46" y="62"/>
                  </a:cubicBezTo>
                  <a:cubicBezTo>
                    <a:pt x="29" y="66"/>
                    <a:pt x="13" y="62"/>
                    <a:pt x="8" y="40"/>
                  </a:cubicBezTo>
                  <a:cubicBezTo>
                    <a:pt x="0" y="16"/>
                    <a:pt x="16" y="7"/>
                    <a:pt x="33" y="2"/>
                  </a:cubicBezTo>
                  <a:cubicBezTo>
                    <a:pt x="39" y="0"/>
                    <a:pt x="43" y="0"/>
                    <a:pt x="48" y="0"/>
                  </a:cubicBezTo>
                  <a:cubicBezTo>
                    <a:pt x="52" y="12"/>
                    <a:pt x="52" y="12"/>
                    <a:pt x="52" y="12"/>
                  </a:cubicBezTo>
                  <a:cubicBezTo>
                    <a:pt x="49" y="14"/>
                    <a:pt x="49" y="14"/>
                    <a:pt x="49" y="14"/>
                  </a:cubicBezTo>
                  <a:cubicBezTo>
                    <a:pt x="45" y="9"/>
                    <a:pt x="38" y="7"/>
                    <a:pt x="32" y="9"/>
                  </a:cubicBezTo>
                  <a:cubicBezTo>
                    <a:pt x="22" y="11"/>
                    <a:pt x="16" y="22"/>
                    <a:pt x="19" y="32"/>
                  </a:cubicBezTo>
                  <a:cubicBezTo>
                    <a:pt x="48" y="25"/>
                    <a:pt x="48" y="25"/>
                    <a:pt x="48" y="25"/>
                  </a:cubicBezTo>
                  <a:cubicBezTo>
                    <a:pt x="50" y="20"/>
                    <a:pt x="50" y="20"/>
                    <a:pt x="50" y="20"/>
                  </a:cubicBezTo>
                  <a:cubicBezTo>
                    <a:pt x="53" y="19"/>
                    <a:pt x="53" y="19"/>
                    <a:pt x="53" y="19"/>
                  </a:cubicBezTo>
                  <a:cubicBezTo>
                    <a:pt x="57" y="32"/>
                    <a:pt x="57" y="32"/>
                    <a:pt x="57" y="32"/>
                  </a:cubicBezTo>
                  <a:cubicBezTo>
                    <a:pt x="54" y="33"/>
                    <a:pt x="54" y="33"/>
                    <a:pt x="54" y="33"/>
                  </a:cubicBezTo>
                  <a:cubicBezTo>
                    <a:pt x="51" y="31"/>
                    <a:pt x="51" y="31"/>
                    <a:pt x="51" y="31"/>
                  </a:cubicBezTo>
                  <a:cubicBezTo>
                    <a:pt x="22" y="38"/>
                    <a:pt x="22" y="38"/>
                    <a:pt x="22" y="38"/>
                  </a:cubicBezTo>
                  <a:cubicBezTo>
                    <a:pt x="23" y="49"/>
                    <a:pt x="34" y="57"/>
                    <a:pt x="45" y="55"/>
                  </a:cubicBezTo>
                  <a:cubicBezTo>
                    <a:pt x="52" y="53"/>
                    <a:pt x="60" y="46"/>
                    <a:pt x="59"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45"/>
            <p:cNvSpPr>
              <a:spLocks/>
            </p:cNvSpPr>
            <p:nvPr/>
          </p:nvSpPr>
          <p:spPr bwMode="auto">
            <a:xfrm>
              <a:off x="7642226" y="4854575"/>
              <a:ext cx="50800" cy="49213"/>
            </a:xfrm>
            <a:custGeom>
              <a:avLst/>
              <a:gdLst>
                <a:gd name="T0" fmla="*/ 29 w 32"/>
                <a:gd name="T1" fmla="*/ 11 h 31"/>
                <a:gd name="T2" fmla="*/ 28 w 32"/>
                <a:gd name="T3" fmla="*/ 12 h 31"/>
                <a:gd name="T4" fmla="*/ 28 w 32"/>
                <a:gd name="T5" fmla="*/ 13 h 31"/>
                <a:gd name="T6" fmla="*/ 18 w 32"/>
                <a:gd name="T7" fmla="*/ 23 h 31"/>
                <a:gd name="T8" fmla="*/ 22 w 32"/>
                <a:gd name="T9" fmla="*/ 3 h 31"/>
                <a:gd name="T10" fmla="*/ 19 w 32"/>
                <a:gd name="T11" fmla="*/ 0 h 31"/>
                <a:gd name="T12" fmla="*/ 19 w 32"/>
                <a:gd name="T13" fmla="*/ 1 h 31"/>
                <a:gd name="T14" fmla="*/ 18 w 32"/>
                <a:gd name="T15" fmla="*/ 2 h 31"/>
                <a:gd name="T16" fmla="*/ 3 w 32"/>
                <a:gd name="T17" fmla="*/ 13 h 31"/>
                <a:gd name="T18" fmla="*/ 1 w 32"/>
                <a:gd name="T19" fmla="*/ 12 h 31"/>
                <a:gd name="T20" fmla="*/ 0 w 32"/>
                <a:gd name="T21" fmla="*/ 13 h 31"/>
                <a:gd name="T22" fmla="*/ 4 w 32"/>
                <a:gd name="T23" fmla="*/ 18 h 31"/>
                <a:gd name="T24" fmla="*/ 5 w 32"/>
                <a:gd name="T25" fmla="*/ 17 h 31"/>
                <a:gd name="T26" fmla="*/ 5 w 32"/>
                <a:gd name="T27" fmla="*/ 15 h 31"/>
                <a:gd name="T28" fmla="*/ 17 w 32"/>
                <a:gd name="T29" fmla="*/ 8 h 31"/>
                <a:gd name="T30" fmla="*/ 12 w 32"/>
                <a:gd name="T31" fmla="*/ 28 h 31"/>
                <a:gd name="T32" fmla="*/ 14 w 32"/>
                <a:gd name="T33" fmla="*/ 31 h 31"/>
                <a:gd name="T34" fmla="*/ 30 w 32"/>
                <a:gd name="T35" fmla="*/ 16 h 31"/>
                <a:gd name="T36" fmla="*/ 31 w 32"/>
                <a:gd name="T37" fmla="*/ 15 h 31"/>
                <a:gd name="T38" fmla="*/ 32 w 32"/>
                <a:gd name="T39" fmla="*/ 15 h 31"/>
                <a:gd name="T40" fmla="*/ 29 w 32"/>
                <a:gd name="T4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29" y="11"/>
                  </a:moveTo>
                  <a:lnTo>
                    <a:pt x="28" y="12"/>
                  </a:lnTo>
                  <a:lnTo>
                    <a:pt x="28" y="13"/>
                  </a:lnTo>
                  <a:lnTo>
                    <a:pt x="18" y="23"/>
                  </a:lnTo>
                  <a:lnTo>
                    <a:pt x="22" y="3"/>
                  </a:lnTo>
                  <a:lnTo>
                    <a:pt x="19" y="0"/>
                  </a:lnTo>
                  <a:lnTo>
                    <a:pt x="19" y="1"/>
                  </a:lnTo>
                  <a:lnTo>
                    <a:pt x="18" y="2"/>
                  </a:lnTo>
                  <a:lnTo>
                    <a:pt x="3" y="13"/>
                  </a:lnTo>
                  <a:lnTo>
                    <a:pt x="1" y="12"/>
                  </a:lnTo>
                  <a:lnTo>
                    <a:pt x="0" y="13"/>
                  </a:lnTo>
                  <a:lnTo>
                    <a:pt x="4" y="18"/>
                  </a:lnTo>
                  <a:lnTo>
                    <a:pt x="5" y="17"/>
                  </a:lnTo>
                  <a:lnTo>
                    <a:pt x="5" y="15"/>
                  </a:lnTo>
                  <a:lnTo>
                    <a:pt x="17" y="8"/>
                  </a:lnTo>
                  <a:lnTo>
                    <a:pt x="12" y="28"/>
                  </a:lnTo>
                  <a:lnTo>
                    <a:pt x="14" y="31"/>
                  </a:lnTo>
                  <a:lnTo>
                    <a:pt x="30" y="16"/>
                  </a:lnTo>
                  <a:lnTo>
                    <a:pt x="31" y="15"/>
                  </a:lnTo>
                  <a:lnTo>
                    <a:pt x="32" y="15"/>
                  </a:lnTo>
                  <a:lnTo>
                    <a:pt x="29"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7" name="Freeform 46"/>
            <p:cNvSpPr>
              <a:spLocks/>
            </p:cNvSpPr>
            <p:nvPr/>
          </p:nvSpPr>
          <p:spPr bwMode="auto">
            <a:xfrm>
              <a:off x="7786688" y="4927600"/>
              <a:ext cx="36513" cy="38100"/>
            </a:xfrm>
            <a:custGeom>
              <a:avLst/>
              <a:gdLst>
                <a:gd name="T0" fmla="*/ 17 w 23"/>
                <a:gd name="T1" fmla="*/ 1 h 24"/>
                <a:gd name="T2" fmla="*/ 17 w 23"/>
                <a:gd name="T3" fmla="*/ 2 h 24"/>
                <a:gd name="T4" fmla="*/ 18 w 23"/>
                <a:gd name="T5" fmla="*/ 3 h 24"/>
                <a:gd name="T6" fmla="*/ 19 w 23"/>
                <a:gd name="T7" fmla="*/ 17 h 24"/>
                <a:gd name="T8" fmla="*/ 6 w 23"/>
                <a:gd name="T9" fmla="*/ 0 h 24"/>
                <a:gd name="T10" fmla="*/ 2 w 23"/>
                <a:gd name="T11" fmla="*/ 0 h 24"/>
                <a:gd name="T12" fmla="*/ 2 w 23"/>
                <a:gd name="T13" fmla="*/ 1 h 24"/>
                <a:gd name="T14" fmla="*/ 3 w 23"/>
                <a:gd name="T15" fmla="*/ 2 h 24"/>
                <a:gd name="T16" fmla="*/ 1 w 23"/>
                <a:gd name="T17" fmla="*/ 22 h 24"/>
                <a:gd name="T18" fmla="*/ 0 w 23"/>
                <a:gd name="T19" fmla="*/ 22 h 24"/>
                <a:gd name="T20" fmla="*/ 0 w 23"/>
                <a:gd name="T21" fmla="*/ 24 h 24"/>
                <a:gd name="T22" fmla="*/ 6 w 23"/>
                <a:gd name="T23" fmla="*/ 24 h 24"/>
                <a:gd name="T24" fmla="*/ 6 w 23"/>
                <a:gd name="T25" fmla="*/ 22 h 24"/>
                <a:gd name="T26" fmla="*/ 5 w 23"/>
                <a:gd name="T27" fmla="*/ 21 h 24"/>
                <a:gd name="T28" fmla="*/ 6 w 23"/>
                <a:gd name="T29" fmla="*/ 8 h 24"/>
                <a:gd name="T30" fmla="*/ 20 w 23"/>
                <a:gd name="T31" fmla="*/ 24 h 24"/>
                <a:gd name="T32" fmla="*/ 23 w 23"/>
                <a:gd name="T33" fmla="*/ 24 h 24"/>
                <a:gd name="T34" fmla="*/ 21 w 23"/>
                <a:gd name="T35" fmla="*/ 3 h 24"/>
                <a:gd name="T36" fmla="*/ 22 w 23"/>
                <a:gd name="T37" fmla="*/ 2 h 24"/>
                <a:gd name="T38" fmla="*/ 22 w 23"/>
                <a:gd name="T39" fmla="*/ 1 h 24"/>
                <a:gd name="T40" fmla="*/ 17 w 23"/>
                <a:gd name="T41"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4">
                  <a:moveTo>
                    <a:pt x="17" y="1"/>
                  </a:moveTo>
                  <a:lnTo>
                    <a:pt x="17" y="2"/>
                  </a:lnTo>
                  <a:lnTo>
                    <a:pt x="18" y="3"/>
                  </a:lnTo>
                  <a:lnTo>
                    <a:pt x="19" y="17"/>
                  </a:lnTo>
                  <a:lnTo>
                    <a:pt x="6" y="0"/>
                  </a:lnTo>
                  <a:lnTo>
                    <a:pt x="2" y="0"/>
                  </a:lnTo>
                  <a:lnTo>
                    <a:pt x="2" y="1"/>
                  </a:lnTo>
                  <a:lnTo>
                    <a:pt x="3" y="2"/>
                  </a:lnTo>
                  <a:lnTo>
                    <a:pt x="1" y="22"/>
                  </a:lnTo>
                  <a:lnTo>
                    <a:pt x="0" y="22"/>
                  </a:lnTo>
                  <a:lnTo>
                    <a:pt x="0" y="24"/>
                  </a:lnTo>
                  <a:lnTo>
                    <a:pt x="6" y="24"/>
                  </a:lnTo>
                  <a:lnTo>
                    <a:pt x="6" y="22"/>
                  </a:lnTo>
                  <a:lnTo>
                    <a:pt x="5" y="21"/>
                  </a:lnTo>
                  <a:lnTo>
                    <a:pt x="6" y="8"/>
                  </a:lnTo>
                  <a:lnTo>
                    <a:pt x="20" y="24"/>
                  </a:lnTo>
                  <a:lnTo>
                    <a:pt x="23" y="24"/>
                  </a:lnTo>
                  <a:lnTo>
                    <a:pt x="21" y="3"/>
                  </a:lnTo>
                  <a:lnTo>
                    <a:pt x="22" y="2"/>
                  </a:lnTo>
                  <a:lnTo>
                    <a:pt x="22" y="1"/>
                  </a:lnTo>
                  <a:lnTo>
                    <a:pt x="1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47"/>
            <p:cNvSpPr>
              <a:spLocks/>
            </p:cNvSpPr>
            <p:nvPr/>
          </p:nvSpPr>
          <p:spPr bwMode="auto">
            <a:xfrm>
              <a:off x="7705726" y="4906963"/>
              <a:ext cx="52388" cy="50800"/>
            </a:xfrm>
            <a:custGeom>
              <a:avLst/>
              <a:gdLst>
                <a:gd name="T0" fmla="*/ 0 w 33"/>
                <a:gd name="T1" fmla="*/ 19 h 32"/>
                <a:gd name="T2" fmla="*/ 1 w 33"/>
                <a:gd name="T3" fmla="*/ 17 h 32"/>
                <a:gd name="T4" fmla="*/ 3 w 33"/>
                <a:gd name="T5" fmla="*/ 17 h 32"/>
                <a:gd name="T6" fmla="*/ 15 w 33"/>
                <a:gd name="T7" fmla="*/ 3 h 32"/>
                <a:gd name="T8" fmla="*/ 15 w 33"/>
                <a:gd name="T9" fmla="*/ 1 h 32"/>
                <a:gd name="T10" fmla="*/ 16 w 33"/>
                <a:gd name="T11" fmla="*/ 0 h 32"/>
                <a:gd name="T12" fmla="*/ 20 w 33"/>
                <a:gd name="T13" fmla="*/ 2 h 32"/>
                <a:gd name="T14" fmla="*/ 19 w 33"/>
                <a:gd name="T15" fmla="*/ 17 h 32"/>
                <a:gd name="T16" fmla="*/ 27 w 33"/>
                <a:gd name="T17" fmla="*/ 7 h 32"/>
                <a:gd name="T18" fmla="*/ 27 w 33"/>
                <a:gd name="T19" fmla="*/ 6 h 32"/>
                <a:gd name="T20" fmla="*/ 28 w 33"/>
                <a:gd name="T21" fmla="*/ 6 h 32"/>
                <a:gd name="T22" fmla="*/ 33 w 33"/>
                <a:gd name="T23" fmla="*/ 8 h 32"/>
                <a:gd name="T24" fmla="*/ 33 w 33"/>
                <a:gd name="T25" fmla="*/ 9 h 32"/>
                <a:gd name="T26" fmla="*/ 32 w 33"/>
                <a:gd name="T27" fmla="*/ 10 h 32"/>
                <a:gd name="T28" fmla="*/ 30 w 33"/>
                <a:gd name="T29" fmla="*/ 30 h 32"/>
                <a:gd name="T30" fmla="*/ 31 w 33"/>
                <a:gd name="T31" fmla="*/ 31 h 32"/>
                <a:gd name="T32" fmla="*/ 31 w 33"/>
                <a:gd name="T33" fmla="*/ 32 h 32"/>
                <a:gd name="T34" fmla="*/ 24 w 33"/>
                <a:gd name="T35" fmla="*/ 29 h 32"/>
                <a:gd name="T36" fmla="*/ 24 w 33"/>
                <a:gd name="T37" fmla="*/ 28 h 32"/>
                <a:gd name="T38" fmla="*/ 25 w 33"/>
                <a:gd name="T39" fmla="*/ 28 h 32"/>
                <a:gd name="T40" fmla="*/ 27 w 33"/>
                <a:gd name="T41" fmla="*/ 12 h 32"/>
                <a:gd name="T42" fmla="*/ 15 w 33"/>
                <a:gd name="T43" fmla="*/ 27 h 32"/>
                <a:gd name="T44" fmla="*/ 13 w 33"/>
                <a:gd name="T45" fmla="*/ 26 h 32"/>
                <a:gd name="T46" fmla="*/ 15 w 33"/>
                <a:gd name="T47" fmla="*/ 8 h 32"/>
                <a:gd name="T48" fmla="*/ 5 w 33"/>
                <a:gd name="T49" fmla="*/ 19 h 32"/>
                <a:gd name="T50" fmla="*/ 6 w 33"/>
                <a:gd name="T51" fmla="*/ 21 h 32"/>
                <a:gd name="T52" fmla="*/ 5 w 33"/>
                <a:gd name="T53" fmla="*/ 22 h 32"/>
                <a:gd name="T54" fmla="*/ 0 w 33"/>
                <a:gd name="T5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32">
                  <a:moveTo>
                    <a:pt x="0" y="19"/>
                  </a:moveTo>
                  <a:lnTo>
                    <a:pt x="1" y="17"/>
                  </a:lnTo>
                  <a:lnTo>
                    <a:pt x="3" y="17"/>
                  </a:lnTo>
                  <a:lnTo>
                    <a:pt x="15" y="3"/>
                  </a:lnTo>
                  <a:lnTo>
                    <a:pt x="15" y="1"/>
                  </a:lnTo>
                  <a:lnTo>
                    <a:pt x="16" y="0"/>
                  </a:lnTo>
                  <a:lnTo>
                    <a:pt x="20" y="2"/>
                  </a:lnTo>
                  <a:lnTo>
                    <a:pt x="19" y="17"/>
                  </a:lnTo>
                  <a:lnTo>
                    <a:pt x="27" y="7"/>
                  </a:lnTo>
                  <a:lnTo>
                    <a:pt x="27" y="6"/>
                  </a:lnTo>
                  <a:lnTo>
                    <a:pt x="28" y="6"/>
                  </a:lnTo>
                  <a:lnTo>
                    <a:pt x="33" y="8"/>
                  </a:lnTo>
                  <a:lnTo>
                    <a:pt x="33" y="9"/>
                  </a:lnTo>
                  <a:lnTo>
                    <a:pt x="32" y="10"/>
                  </a:lnTo>
                  <a:lnTo>
                    <a:pt x="30" y="30"/>
                  </a:lnTo>
                  <a:lnTo>
                    <a:pt x="31" y="31"/>
                  </a:lnTo>
                  <a:lnTo>
                    <a:pt x="31" y="32"/>
                  </a:lnTo>
                  <a:lnTo>
                    <a:pt x="24" y="29"/>
                  </a:lnTo>
                  <a:lnTo>
                    <a:pt x="24" y="28"/>
                  </a:lnTo>
                  <a:lnTo>
                    <a:pt x="25" y="28"/>
                  </a:lnTo>
                  <a:lnTo>
                    <a:pt x="27" y="12"/>
                  </a:lnTo>
                  <a:lnTo>
                    <a:pt x="15" y="27"/>
                  </a:lnTo>
                  <a:lnTo>
                    <a:pt x="13" y="26"/>
                  </a:lnTo>
                  <a:lnTo>
                    <a:pt x="15" y="8"/>
                  </a:lnTo>
                  <a:lnTo>
                    <a:pt x="5" y="19"/>
                  </a:lnTo>
                  <a:lnTo>
                    <a:pt x="6" y="21"/>
                  </a:lnTo>
                  <a:lnTo>
                    <a:pt x="5" y="22"/>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9" name="Freeform 48"/>
            <p:cNvSpPr>
              <a:spLocks/>
            </p:cNvSpPr>
            <p:nvPr/>
          </p:nvSpPr>
          <p:spPr bwMode="auto">
            <a:xfrm>
              <a:off x="7908926" y="4879975"/>
              <a:ext cx="46038" cy="46038"/>
            </a:xfrm>
            <a:custGeom>
              <a:avLst/>
              <a:gdLst>
                <a:gd name="T0" fmla="*/ 62 w 73"/>
                <a:gd name="T1" fmla="*/ 26 h 72"/>
                <a:gd name="T2" fmla="*/ 64 w 73"/>
                <a:gd name="T3" fmla="*/ 25 h 72"/>
                <a:gd name="T4" fmla="*/ 73 w 73"/>
                <a:gd name="T5" fmla="*/ 35 h 72"/>
                <a:gd name="T6" fmla="*/ 62 w 73"/>
                <a:gd name="T7" fmla="*/ 55 h 72"/>
                <a:gd name="T8" fmla="*/ 17 w 73"/>
                <a:gd name="T9" fmla="*/ 55 h 72"/>
                <a:gd name="T10" fmla="*/ 22 w 73"/>
                <a:gd name="T11" fmla="*/ 9 h 72"/>
                <a:gd name="T12" fmla="*/ 34 w 73"/>
                <a:gd name="T13" fmla="*/ 0 h 72"/>
                <a:gd name="T14" fmla="*/ 43 w 73"/>
                <a:gd name="T15" fmla="*/ 9 h 72"/>
                <a:gd name="T16" fmla="*/ 42 w 73"/>
                <a:gd name="T17" fmla="*/ 12 h 72"/>
                <a:gd name="T18" fmla="*/ 24 w 73"/>
                <a:gd name="T19" fmla="*/ 16 h 72"/>
                <a:gd name="T20" fmla="*/ 24 w 73"/>
                <a:gd name="T21" fmla="*/ 41 h 72"/>
                <a:gd name="T22" fmla="*/ 47 w 73"/>
                <a:gd name="T23" fmla="*/ 22 h 72"/>
                <a:gd name="T24" fmla="*/ 46 w 73"/>
                <a:gd name="T25" fmla="*/ 17 h 72"/>
                <a:gd name="T26" fmla="*/ 48 w 73"/>
                <a:gd name="T27" fmla="*/ 14 h 72"/>
                <a:gd name="T28" fmla="*/ 57 w 73"/>
                <a:gd name="T29" fmla="*/ 24 h 72"/>
                <a:gd name="T30" fmla="*/ 55 w 73"/>
                <a:gd name="T31" fmla="*/ 26 h 72"/>
                <a:gd name="T32" fmla="*/ 52 w 73"/>
                <a:gd name="T33" fmla="*/ 26 h 72"/>
                <a:gd name="T34" fmla="*/ 29 w 73"/>
                <a:gd name="T35" fmla="*/ 46 h 72"/>
                <a:gd name="T36" fmla="*/ 57 w 73"/>
                <a:gd name="T37" fmla="*/ 50 h 72"/>
                <a:gd name="T38" fmla="*/ 62 w 73"/>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72">
                  <a:moveTo>
                    <a:pt x="62" y="26"/>
                  </a:moveTo>
                  <a:cubicBezTo>
                    <a:pt x="64" y="25"/>
                    <a:pt x="64" y="25"/>
                    <a:pt x="64" y="25"/>
                  </a:cubicBezTo>
                  <a:cubicBezTo>
                    <a:pt x="73" y="35"/>
                    <a:pt x="73" y="35"/>
                    <a:pt x="73" y="35"/>
                  </a:cubicBezTo>
                  <a:cubicBezTo>
                    <a:pt x="72" y="44"/>
                    <a:pt x="69" y="49"/>
                    <a:pt x="62" y="55"/>
                  </a:cubicBezTo>
                  <a:cubicBezTo>
                    <a:pt x="48" y="68"/>
                    <a:pt x="32" y="72"/>
                    <a:pt x="17" y="55"/>
                  </a:cubicBezTo>
                  <a:cubicBezTo>
                    <a:pt x="0" y="37"/>
                    <a:pt x="8" y="22"/>
                    <a:pt x="22" y="9"/>
                  </a:cubicBezTo>
                  <a:cubicBezTo>
                    <a:pt x="26" y="5"/>
                    <a:pt x="29" y="3"/>
                    <a:pt x="34" y="0"/>
                  </a:cubicBezTo>
                  <a:cubicBezTo>
                    <a:pt x="43" y="9"/>
                    <a:pt x="43" y="9"/>
                    <a:pt x="43" y="9"/>
                  </a:cubicBezTo>
                  <a:cubicBezTo>
                    <a:pt x="42" y="12"/>
                    <a:pt x="42" y="12"/>
                    <a:pt x="42" y="12"/>
                  </a:cubicBezTo>
                  <a:cubicBezTo>
                    <a:pt x="35" y="10"/>
                    <a:pt x="29" y="11"/>
                    <a:pt x="24" y="16"/>
                  </a:cubicBezTo>
                  <a:cubicBezTo>
                    <a:pt x="16" y="22"/>
                    <a:pt x="17" y="35"/>
                    <a:pt x="24" y="41"/>
                  </a:cubicBezTo>
                  <a:cubicBezTo>
                    <a:pt x="47" y="22"/>
                    <a:pt x="47" y="22"/>
                    <a:pt x="47" y="22"/>
                  </a:cubicBezTo>
                  <a:cubicBezTo>
                    <a:pt x="46" y="17"/>
                    <a:pt x="46" y="17"/>
                    <a:pt x="46" y="17"/>
                  </a:cubicBezTo>
                  <a:cubicBezTo>
                    <a:pt x="48" y="14"/>
                    <a:pt x="48" y="14"/>
                    <a:pt x="48" y="14"/>
                  </a:cubicBezTo>
                  <a:cubicBezTo>
                    <a:pt x="57" y="24"/>
                    <a:pt x="57" y="24"/>
                    <a:pt x="57" y="24"/>
                  </a:cubicBezTo>
                  <a:cubicBezTo>
                    <a:pt x="55" y="26"/>
                    <a:pt x="55" y="26"/>
                    <a:pt x="55" y="26"/>
                  </a:cubicBezTo>
                  <a:cubicBezTo>
                    <a:pt x="52" y="26"/>
                    <a:pt x="52" y="26"/>
                    <a:pt x="52" y="26"/>
                  </a:cubicBezTo>
                  <a:cubicBezTo>
                    <a:pt x="29" y="46"/>
                    <a:pt x="29" y="46"/>
                    <a:pt x="29" y="46"/>
                  </a:cubicBezTo>
                  <a:cubicBezTo>
                    <a:pt x="35" y="56"/>
                    <a:pt x="49" y="58"/>
                    <a:pt x="57" y="50"/>
                  </a:cubicBezTo>
                  <a:cubicBezTo>
                    <a:pt x="63" y="45"/>
                    <a:pt x="66" y="34"/>
                    <a:pt x="62"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0" name="Freeform 49"/>
            <p:cNvSpPr>
              <a:spLocks/>
            </p:cNvSpPr>
            <p:nvPr/>
          </p:nvSpPr>
          <p:spPr bwMode="auto">
            <a:xfrm>
              <a:off x="7970838" y="4703763"/>
              <a:ext cx="41275" cy="41275"/>
            </a:xfrm>
            <a:custGeom>
              <a:avLst/>
              <a:gdLst>
                <a:gd name="T0" fmla="*/ 37 w 67"/>
                <a:gd name="T1" fmla="*/ 5 h 65"/>
                <a:gd name="T2" fmla="*/ 37 w 67"/>
                <a:gd name="T3" fmla="*/ 3 h 65"/>
                <a:gd name="T4" fmla="*/ 50 w 67"/>
                <a:gd name="T5" fmla="*/ 0 h 65"/>
                <a:gd name="T6" fmla="*/ 63 w 67"/>
                <a:gd name="T7" fmla="*/ 19 h 65"/>
                <a:gd name="T8" fmla="*/ 41 w 67"/>
                <a:gd name="T9" fmla="*/ 58 h 65"/>
                <a:gd name="T10" fmla="*/ 2 w 67"/>
                <a:gd name="T11" fmla="*/ 32 h 65"/>
                <a:gd name="T12" fmla="*/ 0 w 67"/>
                <a:gd name="T13" fmla="*/ 18 h 65"/>
                <a:gd name="T14" fmla="*/ 12 w 67"/>
                <a:gd name="T15" fmla="*/ 15 h 65"/>
                <a:gd name="T16" fmla="*/ 14 w 67"/>
                <a:gd name="T17" fmla="*/ 17 h 65"/>
                <a:gd name="T18" fmla="*/ 9 w 67"/>
                <a:gd name="T19" fmla="*/ 34 h 65"/>
                <a:gd name="T20" fmla="*/ 31 w 67"/>
                <a:gd name="T21" fmla="*/ 46 h 65"/>
                <a:gd name="T22" fmla="*/ 25 w 67"/>
                <a:gd name="T23" fmla="*/ 17 h 65"/>
                <a:gd name="T24" fmla="*/ 20 w 67"/>
                <a:gd name="T25" fmla="*/ 15 h 65"/>
                <a:gd name="T26" fmla="*/ 19 w 67"/>
                <a:gd name="T27" fmla="*/ 12 h 65"/>
                <a:gd name="T28" fmla="*/ 33 w 67"/>
                <a:gd name="T29" fmla="*/ 9 h 65"/>
                <a:gd name="T30" fmla="*/ 33 w 67"/>
                <a:gd name="T31" fmla="*/ 11 h 65"/>
                <a:gd name="T32" fmla="*/ 31 w 67"/>
                <a:gd name="T33" fmla="*/ 15 h 65"/>
                <a:gd name="T34" fmla="*/ 39 w 67"/>
                <a:gd name="T35" fmla="*/ 43 h 65"/>
                <a:gd name="T36" fmla="*/ 56 w 67"/>
                <a:gd name="T37" fmla="*/ 21 h 65"/>
                <a:gd name="T38" fmla="*/ 37 w 67"/>
                <a:gd name="T39"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7" y="5"/>
                  </a:moveTo>
                  <a:cubicBezTo>
                    <a:pt x="37" y="3"/>
                    <a:pt x="37" y="3"/>
                    <a:pt x="37" y="3"/>
                  </a:cubicBezTo>
                  <a:cubicBezTo>
                    <a:pt x="50" y="0"/>
                    <a:pt x="50" y="0"/>
                    <a:pt x="50" y="0"/>
                  </a:cubicBezTo>
                  <a:cubicBezTo>
                    <a:pt x="57" y="6"/>
                    <a:pt x="61" y="11"/>
                    <a:pt x="63" y="19"/>
                  </a:cubicBezTo>
                  <a:cubicBezTo>
                    <a:pt x="67" y="37"/>
                    <a:pt x="63" y="52"/>
                    <a:pt x="41" y="58"/>
                  </a:cubicBezTo>
                  <a:cubicBezTo>
                    <a:pt x="17" y="65"/>
                    <a:pt x="7" y="50"/>
                    <a:pt x="2" y="32"/>
                  </a:cubicBezTo>
                  <a:cubicBezTo>
                    <a:pt x="0" y="27"/>
                    <a:pt x="0" y="23"/>
                    <a:pt x="0" y="18"/>
                  </a:cubicBezTo>
                  <a:cubicBezTo>
                    <a:pt x="12" y="15"/>
                    <a:pt x="12" y="15"/>
                    <a:pt x="12" y="15"/>
                  </a:cubicBezTo>
                  <a:cubicBezTo>
                    <a:pt x="14" y="17"/>
                    <a:pt x="14" y="17"/>
                    <a:pt x="14" y="17"/>
                  </a:cubicBezTo>
                  <a:cubicBezTo>
                    <a:pt x="9" y="21"/>
                    <a:pt x="7" y="28"/>
                    <a:pt x="9" y="34"/>
                  </a:cubicBezTo>
                  <a:cubicBezTo>
                    <a:pt x="11" y="44"/>
                    <a:pt x="22" y="50"/>
                    <a:pt x="31" y="46"/>
                  </a:cubicBezTo>
                  <a:cubicBezTo>
                    <a:pt x="25" y="17"/>
                    <a:pt x="25" y="17"/>
                    <a:pt x="25" y="17"/>
                  </a:cubicBezTo>
                  <a:cubicBezTo>
                    <a:pt x="20" y="15"/>
                    <a:pt x="20" y="15"/>
                    <a:pt x="20" y="15"/>
                  </a:cubicBezTo>
                  <a:cubicBezTo>
                    <a:pt x="19" y="12"/>
                    <a:pt x="19" y="12"/>
                    <a:pt x="19" y="12"/>
                  </a:cubicBezTo>
                  <a:cubicBezTo>
                    <a:pt x="33" y="9"/>
                    <a:pt x="33" y="9"/>
                    <a:pt x="33" y="9"/>
                  </a:cubicBezTo>
                  <a:cubicBezTo>
                    <a:pt x="33" y="11"/>
                    <a:pt x="33" y="11"/>
                    <a:pt x="33" y="11"/>
                  </a:cubicBezTo>
                  <a:cubicBezTo>
                    <a:pt x="31" y="15"/>
                    <a:pt x="31" y="15"/>
                    <a:pt x="31" y="15"/>
                  </a:cubicBezTo>
                  <a:cubicBezTo>
                    <a:pt x="39" y="43"/>
                    <a:pt x="39" y="43"/>
                    <a:pt x="39" y="43"/>
                  </a:cubicBezTo>
                  <a:cubicBezTo>
                    <a:pt x="50" y="43"/>
                    <a:pt x="58" y="32"/>
                    <a:pt x="56" y="21"/>
                  </a:cubicBezTo>
                  <a:cubicBezTo>
                    <a:pt x="54" y="13"/>
                    <a:pt x="46" y="6"/>
                    <a:pt x="3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1" name="Freeform 50"/>
            <p:cNvSpPr>
              <a:spLocks noEditPoints="1"/>
            </p:cNvSpPr>
            <p:nvPr/>
          </p:nvSpPr>
          <p:spPr bwMode="auto">
            <a:xfrm>
              <a:off x="7954963" y="4657725"/>
              <a:ext cx="47625" cy="50800"/>
            </a:xfrm>
            <a:custGeom>
              <a:avLst/>
              <a:gdLst>
                <a:gd name="T0" fmla="*/ 67 w 73"/>
                <a:gd name="T1" fmla="*/ 40 h 80"/>
                <a:gd name="T2" fmla="*/ 52 w 73"/>
                <a:gd name="T3" fmla="*/ 48 h 80"/>
                <a:gd name="T4" fmla="*/ 54 w 73"/>
                <a:gd name="T5" fmla="*/ 17 h 80"/>
                <a:gd name="T6" fmla="*/ 41 w 73"/>
                <a:gd name="T7" fmla="*/ 0 h 80"/>
                <a:gd name="T8" fmla="*/ 39 w 73"/>
                <a:gd name="T9" fmla="*/ 1 h 80"/>
                <a:gd name="T10" fmla="*/ 43 w 73"/>
                <a:gd name="T11" fmla="*/ 11 h 80"/>
                <a:gd name="T12" fmla="*/ 43 w 73"/>
                <a:gd name="T13" fmla="*/ 31 h 80"/>
                <a:gd name="T14" fmla="*/ 19 w 73"/>
                <a:gd name="T15" fmla="*/ 23 h 80"/>
                <a:gd name="T16" fmla="*/ 5 w 73"/>
                <a:gd name="T17" fmla="*/ 51 h 80"/>
                <a:gd name="T18" fmla="*/ 18 w 73"/>
                <a:gd name="T19" fmla="*/ 80 h 80"/>
                <a:gd name="T20" fmla="*/ 22 w 73"/>
                <a:gd name="T21" fmla="*/ 78 h 80"/>
                <a:gd name="T22" fmla="*/ 23 w 73"/>
                <a:gd name="T23" fmla="*/ 75 h 80"/>
                <a:gd name="T24" fmla="*/ 68 w 73"/>
                <a:gd name="T25" fmla="*/ 52 h 80"/>
                <a:gd name="T26" fmla="*/ 71 w 73"/>
                <a:gd name="T27" fmla="*/ 54 h 80"/>
                <a:gd name="T28" fmla="*/ 73 w 73"/>
                <a:gd name="T29" fmla="*/ 54 h 80"/>
                <a:gd name="T30" fmla="*/ 67 w 73"/>
                <a:gd name="T31" fmla="*/ 40 h 80"/>
                <a:gd name="T32" fmla="*/ 17 w 73"/>
                <a:gd name="T33" fmla="*/ 66 h 80"/>
                <a:gd name="T34" fmla="*/ 23 w 73"/>
                <a:gd name="T35" fmla="*/ 33 h 80"/>
                <a:gd name="T36" fmla="*/ 45 w 73"/>
                <a:gd name="T37" fmla="*/ 51 h 80"/>
                <a:gd name="T38" fmla="*/ 17 w 73"/>
                <a:gd name="T39"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80">
                  <a:moveTo>
                    <a:pt x="67" y="40"/>
                  </a:moveTo>
                  <a:cubicBezTo>
                    <a:pt x="52" y="48"/>
                    <a:pt x="52" y="48"/>
                    <a:pt x="52" y="48"/>
                  </a:cubicBezTo>
                  <a:cubicBezTo>
                    <a:pt x="52" y="36"/>
                    <a:pt x="55" y="24"/>
                    <a:pt x="54" y="17"/>
                  </a:cubicBezTo>
                  <a:cubicBezTo>
                    <a:pt x="51" y="8"/>
                    <a:pt x="49" y="6"/>
                    <a:pt x="41" y="0"/>
                  </a:cubicBezTo>
                  <a:cubicBezTo>
                    <a:pt x="39" y="1"/>
                    <a:pt x="39" y="1"/>
                    <a:pt x="39" y="1"/>
                  </a:cubicBezTo>
                  <a:cubicBezTo>
                    <a:pt x="41" y="5"/>
                    <a:pt x="42" y="5"/>
                    <a:pt x="43" y="11"/>
                  </a:cubicBezTo>
                  <a:cubicBezTo>
                    <a:pt x="46" y="18"/>
                    <a:pt x="45" y="23"/>
                    <a:pt x="43" y="31"/>
                  </a:cubicBezTo>
                  <a:cubicBezTo>
                    <a:pt x="39" y="23"/>
                    <a:pt x="29" y="20"/>
                    <a:pt x="19" y="23"/>
                  </a:cubicBezTo>
                  <a:cubicBezTo>
                    <a:pt x="7" y="26"/>
                    <a:pt x="0" y="39"/>
                    <a:pt x="5" y="51"/>
                  </a:cubicBezTo>
                  <a:cubicBezTo>
                    <a:pt x="18" y="80"/>
                    <a:pt x="18" y="80"/>
                    <a:pt x="18" y="80"/>
                  </a:cubicBezTo>
                  <a:cubicBezTo>
                    <a:pt x="22" y="78"/>
                    <a:pt x="22" y="78"/>
                    <a:pt x="22" y="78"/>
                  </a:cubicBezTo>
                  <a:cubicBezTo>
                    <a:pt x="23" y="75"/>
                    <a:pt x="23" y="75"/>
                    <a:pt x="23" y="75"/>
                  </a:cubicBezTo>
                  <a:cubicBezTo>
                    <a:pt x="68" y="52"/>
                    <a:pt x="68" y="52"/>
                    <a:pt x="68" y="52"/>
                  </a:cubicBezTo>
                  <a:cubicBezTo>
                    <a:pt x="71" y="54"/>
                    <a:pt x="71" y="54"/>
                    <a:pt x="71" y="54"/>
                  </a:cubicBezTo>
                  <a:cubicBezTo>
                    <a:pt x="73" y="54"/>
                    <a:pt x="73" y="54"/>
                    <a:pt x="73" y="54"/>
                  </a:cubicBezTo>
                  <a:lnTo>
                    <a:pt x="67" y="40"/>
                  </a:lnTo>
                  <a:close/>
                  <a:moveTo>
                    <a:pt x="17" y="66"/>
                  </a:moveTo>
                  <a:cubicBezTo>
                    <a:pt x="11" y="54"/>
                    <a:pt x="8" y="37"/>
                    <a:pt x="23" y="33"/>
                  </a:cubicBezTo>
                  <a:cubicBezTo>
                    <a:pt x="36" y="30"/>
                    <a:pt x="44" y="42"/>
                    <a:pt x="45" y="51"/>
                  </a:cubicBezTo>
                  <a:lnTo>
                    <a:pt x="17"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2" name="Freeform 51"/>
            <p:cNvSpPr>
              <a:spLocks/>
            </p:cNvSpPr>
            <p:nvPr/>
          </p:nvSpPr>
          <p:spPr bwMode="auto">
            <a:xfrm>
              <a:off x="7975601" y="4741863"/>
              <a:ext cx="39688" cy="44450"/>
            </a:xfrm>
            <a:custGeom>
              <a:avLst/>
              <a:gdLst>
                <a:gd name="T0" fmla="*/ 3 w 64"/>
                <a:gd name="T1" fmla="*/ 59 h 68"/>
                <a:gd name="T2" fmla="*/ 4 w 64"/>
                <a:gd name="T3" fmla="*/ 13 h 68"/>
                <a:gd name="T4" fmla="*/ 0 w 64"/>
                <a:gd name="T5" fmla="*/ 0 h 68"/>
                <a:gd name="T6" fmla="*/ 16 w 64"/>
                <a:gd name="T7" fmla="*/ 10 h 68"/>
                <a:gd name="T8" fmla="*/ 12 w 64"/>
                <a:gd name="T9" fmla="*/ 12 h 68"/>
                <a:gd name="T10" fmla="*/ 10 w 64"/>
                <a:gd name="T11" fmla="*/ 31 h 68"/>
                <a:gd name="T12" fmla="*/ 61 w 64"/>
                <a:gd name="T13" fmla="*/ 30 h 68"/>
                <a:gd name="T14" fmla="*/ 62 w 64"/>
                <a:gd name="T15" fmla="*/ 28 h 68"/>
                <a:gd name="T16" fmla="*/ 64 w 64"/>
                <a:gd name="T17" fmla="*/ 28 h 68"/>
                <a:gd name="T18" fmla="*/ 64 w 64"/>
                <a:gd name="T19" fmla="*/ 46 h 68"/>
                <a:gd name="T20" fmla="*/ 63 w 64"/>
                <a:gd name="T21" fmla="*/ 46 h 68"/>
                <a:gd name="T22" fmla="*/ 61 w 64"/>
                <a:gd name="T23" fmla="*/ 42 h 68"/>
                <a:gd name="T24" fmla="*/ 10 w 64"/>
                <a:gd name="T25" fmla="*/ 43 h 68"/>
                <a:gd name="T26" fmla="*/ 11 w 64"/>
                <a:gd name="T27" fmla="*/ 57 h 68"/>
                <a:gd name="T28" fmla="*/ 14 w 64"/>
                <a:gd name="T29" fmla="*/ 59 h 68"/>
                <a:gd name="T30" fmla="*/ 1 w 64"/>
                <a:gd name="T31" fmla="*/ 68 h 68"/>
                <a:gd name="T32" fmla="*/ 3 w 64"/>
                <a:gd name="T33"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8">
                  <a:moveTo>
                    <a:pt x="3" y="59"/>
                  </a:moveTo>
                  <a:cubicBezTo>
                    <a:pt x="4" y="13"/>
                    <a:pt x="4" y="13"/>
                    <a:pt x="4" y="13"/>
                  </a:cubicBezTo>
                  <a:cubicBezTo>
                    <a:pt x="0" y="0"/>
                    <a:pt x="0" y="0"/>
                    <a:pt x="0" y="0"/>
                  </a:cubicBezTo>
                  <a:cubicBezTo>
                    <a:pt x="16" y="10"/>
                    <a:pt x="16" y="10"/>
                    <a:pt x="16" y="10"/>
                  </a:cubicBezTo>
                  <a:cubicBezTo>
                    <a:pt x="14" y="11"/>
                    <a:pt x="13" y="11"/>
                    <a:pt x="12" y="12"/>
                  </a:cubicBezTo>
                  <a:cubicBezTo>
                    <a:pt x="10" y="14"/>
                    <a:pt x="10" y="20"/>
                    <a:pt x="10" y="31"/>
                  </a:cubicBezTo>
                  <a:cubicBezTo>
                    <a:pt x="61" y="30"/>
                    <a:pt x="61" y="30"/>
                    <a:pt x="61" y="30"/>
                  </a:cubicBezTo>
                  <a:cubicBezTo>
                    <a:pt x="62" y="28"/>
                    <a:pt x="62" y="28"/>
                    <a:pt x="62" y="28"/>
                  </a:cubicBezTo>
                  <a:cubicBezTo>
                    <a:pt x="64" y="28"/>
                    <a:pt x="64" y="28"/>
                    <a:pt x="64" y="28"/>
                  </a:cubicBezTo>
                  <a:cubicBezTo>
                    <a:pt x="64" y="46"/>
                    <a:pt x="64" y="46"/>
                    <a:pt x="64" y="46"/>
                  </a:cubicBezTo>
                  <a:cubicBezTo>
                    <a:pt x="63" y="46"/>
                    <a:pt x="63" y="46"/>
                    <a:pt x="63" y="46"/>
                  </a:cubicBezTo>
                  <a:cubicBezTo>
                    <a:pt x="61" y="42"/>
                    <a:pt x="61" y="42"/>
                    <a:pt x="61" y="42"/>
                  </a:cubicBezTo>
                  <a:cubicBezTo>
                    <a:pt x="10" y="43"/>
                    <a:pt x="10" y="43"/>
                    <a:pt x="10" y="43"/>
                  </a:cubicBezTo>
                  <a:cubicBezTo>
                    <a:pt x="10" y="48"/>
                    <a:pt x="10" y="56"/>
                    <a:pt x="11" y="57"/>
                  </a:cubicBezTo>
                  <a:cubicBezTo>
                    <a:pt x="12" y="58"/>
                    <a:pt x="13" y="59"/>
                    <a:pt x="14" y="59"/>
                  </a:cubicBezTo>
                  <a:cubicBezTo>
                    <a:pt x="1" y="68"/>
                    <a:pt x="1" y="68"/>
                    <a:pt x="1" y="68"/>
                  </a:cubicBezTo>
                  <a:lnTo>
                    <a:pt x="3"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3" name="Freeform 52"/>
            <p:cNvSpPr>
              <a:spLocks/>
            </p:cNvSpPr>
            <p:nvPr/>
          </p:nvSpPr>
          <p:spPr bwMode="auto">
            <a:xfrm>
              <a:off x="7974013" y="4789488"/>
              <a:ext cx="39688" cy="17463"/>
            </a:xfrm>
            <a:custGeom>
              <a:avLst/>
              <a:gdLst>
                <a:gd name="T0" fmla="*/ 24 w 25"/>
                <a:gd name="T1" fmla="*/ 11 h 11"/>
                <a:gd name="T2" fmla="*/ 25 w 25"/>
                <a:gd name="T3" fmla="*/ 3 h 11"/>
                <a:gd name="T4" fmla="*/ 24 w 25"/>
                <a:gd name="T5" fmla="*/ 3 h 11"/>
                <a:gd name="T6" fmla="*/ 23 w 25"/>
                <a:gd name="T7" fmla="*/ 4 h 11"/>
                <a:gd name="T8" fmla="*/ 3 w 25"/>
                <a:gd name="T9" fmla="*/ 1 h 11"/>
                <a:gd name="T10" fmla="*/ 3 w 25"/>
                <a:gd name="T11" fmla="*/ 0 h 11"/>
                <a:gd name="T12" fmla="*/ 1 w 25"/>
                <a:gd name="T13" fmla="*/ 0 h 11"/>
                <a:gd name="T14" fmla="*/ 0 w 25"/>
                <a:gd name="T15" fmla="*/ 7 h 11"/>
                <a:gd name="T16" fmla="*/ 1 w 25"/>
                <a:gd name="T17" fmla="*/ 7 h 11"/>
                <a:gd name="T18" fmla="*/ 3 w 25"/>
                <a:gd name="T19" fmla="*/ 6 h 11"/>
                <a:gd name="T20" fmla="*/ 22 w 25"/>
                <a:gd name="T21" fmla="*/ 9 h 11"/>
                <a:gd name="T22" fmla="*/ 23 w 25"/>
                <a:gd name="T23" fmla="*/ 11 h 11"/>
                <a:gd name="T24" fmla="*/ 24 w 25"/>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
                  <a:moveTo>
                    <a:pt x="24" y="11"/>
                  </a:moveTo>
                  <a:lnTo>
                    <a:pt x="25" y="3"/>
                  </a:lnTo>
                  <a:lnTo>
                    <a:pt x="24" y="3"/>
                  </a:lnTo>
                  <a:lnTo>
                    <a:pt x="23" y="4"/>
                  </a:lnTo>
                  <a:lnTo>
                    <a:pt x="3" y="1"/>
                  </a:lnTo>
                  <a:lnTo>
                    <a:pt x="3" y="0"/>
                  </a:lnTo>
                  <a:lnTo>
                    <a:pt x="1" y="0"/>
                  </a:lnTo>
                  <a:lnTo>
                    <a:pt x="0" y="7"/>
                  </a:lnTo>
                  <a:lnTo>
                    <a:pt x="1" y="7"/>
                  </a:lnTo>
                  <a:lnTo>
                    <a:pt x="3" y="6"/>
                  </a:lnTo>
                  <a:lnTo>
                    <a:pt x="22" y="9"/>
                  </a:lnTo>
                  <a:lnTo>
                    <a:pt x="23" y="11"/>
                  </a:lnTo>
                  <a:lnTo>
                    <a:pt x="2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4" name="Freeform 53"/>
            <p:cNvSpPr>
              <a:spLocks/>
            </p:cNvSpPr>
            <p:nvPr/>
          </p:nvSpPr>
          <p:spPr bwMode="auto">
            <a:xfrm>
              <a:off x="7962901" y="4805363"/>
              <a:ext cx="44450" cy="42863"/>
            </a:xfrm>
            <a:custGeom>
              <a:avLst/>
              <a:gdLst>
                <a:gd name="T0" fmla="*/ 54 w 70"/>
                <a:gd name="T1" fmla="*/ 13 h 67"/>
                <a:gd name="T2" fmla="*/ 56 w 70"/>
                <a:gd name="T3" fmla="*/ 11 h 67"/>
                <a:gd name="T4" fmla="*/ 68 w 70"/>
                <a:gd name="T5" fmla="*/ 16 h 67"/>
                <a:gd name="T6" fmla="*/ 66 w 70"/>
                <a:gd name="T7" fmla="*/ 41 h 67"/>
                <a:gd name="T8" fmla="*/ 22 w 70"/>
                <a:gd name="T9" fmla="*/ 58 h 67"/>
                <a:gd name="T10" fmla="*/ 10 w 70"/>
                <a:gd name="T11" fmla="*/ 13 h 67"/>
                <a:gd name="T12" fmla="*/ 17 w 70"/>
                <a:gd name="T13" fmla="*/ 0 h 67"/>
                <a:gd name="T14" fmla="*/ 30 w 70"/>
                <a:gd name="T15" fmla="*/ 5 h 67"/>
                <a:gd name="T16" fmla="*/ 29 w 70"/>
                <a:gd name="T17" fmla="*/ 8 h 67"/>
                <a:gd name="T18" fmla="*/ 15 w 70"/>
                <a:gd name="T19" fmla="*/ 17 h 67"/>
                <a:gd name="T20" fmla="*/ 26 w 70"/>
                <a:gd name="T21" fmla="*/ 42 h 67"/>
                <a:gd name="T22" fmla="*/ 59 w 70"/>
                <a:gd name="T23" fmla="*/ 36 h 67"/>
                <a:gd name="T24" fmla="*/ 54 w 70"/>
                <a:gd name="T25"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67">
                  <a:moveTo>
                    <a:pt x="54" y="13"/>
                  </a:moveTo>
                  <a:cubicBezTo>
                    <a:pt x="56" y="11"/>
                    <a:pt x="56" y="11"/>
                    <a:pt x="56" y="11"/>
                  </a:cubicBezTo>
                  <a:cubicBezTo>
                    <a:pt x="68" y="16"/>
                    <a:pt x="68" y="16"/>
                    <a:pt x="68" y="16"/>
                  </a:cubicBezTo>
                  <a:cubicBezTo>
                    <a:pt x="70" y="25"/>
                    <a:pt x="70" y="32"/>
                    <a:pt x="66" y="41"/>
                  </a:cubicBezTo>
                  <a:cubicBezTo>
                    <a:pt x="57" y="57"/>
                    <a:pt x="45" y="67"/>
                    <a:pt x="22" y="58"/>
                  </a:cubicBezTo>
                  <a:cubicBezTo>
                    <a:pt x="0" y="48"/>
                    <a:pt x="3" y="30"/>
                    <a:pt x="10" y="13"/>
                  </a:cubicBezTo>
                  <a:cubicBezTo>
                    <a:pt x="12" y="8"/>
                    <a:pt x="14" y="5"/>
                    <a:pt x="17" y="0"/>
                  </a:cubicBezTo>
                  <a:cubicBezTo>
                    <a:pt x="30" y="5"/>
                    <a:pt x="30" y="5"/>
                    <a:pt x="30" y="5"/>
                  </a:cubicBezTo>
                  <a:cubicBezTo>
                    <a:pt x="29" y="8"/>
                    <a:pt x="29" y="8"/>
                    <a:pt x="29" y="8"/>
                  </a:cubicBezTo>
                  <a:cubicBezTo>
                    <a:pt x="23" y="8"/>
                    <a:pt x="18" y="12"/>
                    <a:pt x="15" y="17"/>
                  </a:cubicBezTo>
                  <a:cubicBezTo>
                    <a:pt x="10" y="27"/>
                    <a:pt x="17" y="35"/>
                    <a:pt x="26" y="42"/>
                  </a:cubicBezTo>
                  <a:cubicBezTo>
                    <a:pt x="35" y="49"/>
                    <a:pt x="54" y="46"/>
                    <a:pt x="59" y="36"/>
                  </a:cubicBezTo>
                  <a:cubicBezTo>
                    <a:pt x="62" y="29"/>
                    <a:pt x="60" y="20"/>
                    <a:pt x="54"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5" name="Freeform 54"/>
            <p:cNvSpPr>
              <a:spLocks/>
            </p:cNvSpPr>
            <p:nvPr/>
          </p:nvSpPr>
          <p:spPr bwMode="auto">
            <a:xfrm>
              <a:off x="7953376" y="4840288"/>
              <a:ext cx="39688" cy="28575"/>
            </a:xfrm>
            <a:custGeom>
              <a:avLst/>
              <a:gdLst>
                <a:gd name="T0" fmla="*/ 21 w 25"/>
                <a:gd name="T1" fmla="*/ 18 h 18"/>
                <a:gd name="T2" fmla="*/ 25 w 25"/>
                <a:gd name="T3" fmla="*/ 11 h 18"/>
                <a:gd name="T4" fmla="*/ 25 w 25"/>
                <a:gd name="T5" fmla="*/ 11 h 18"/>
                <a:gd name="T6" fmla="*/ 23 w 25"/>
                <a:gd name="T7" fmla="*/ 12 h 18"/>
                <a:gd name="T8" fmla="*/ 4 w 25"/>
                <a:gd name="T9" fmla="*/ 2 h 18"/>
                <a:gd name="T10" fmla="*/ 5 w 25"/>
                <a:gd name="T11" fmla="*/ 1 h 18"/>
                <a:gd name="T12" fmla="*/ 3 w 25"/>
                <a:gd name="T13" fmla="*/ 0 h 18"/>
                <a:gd name="T14" fmla="*/ 0 w 25"/>
                <a:gd name="T15" fmla="*/ 7 h 18"/>
                <a:gd name="T16" fmla="*/ 1 w 25"/>
                <a:gd name="T17" fmla="*/ 8 h 18"/>
                <a:gd name="T18" fmla="*/ 3 w 25"/>
                <a:gd name="T19" fmla="*/ 6 h 18"/>
                <a:gd name="T20" fmla="*/ 20 w 25"/>
                <a:gd name="T21" fmla="*/ 16 h 18"/>
                <a:gd name="T22" fmla="*/ 20 w 25"/>
                <a:gd name="T23" fmla="*/ 18 h 18"/>
                <a:gd name="T24" fmla="*/ 21 w 2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21" y="18"/>
                  </a:moveTo>
                  <a:lnTo>
                    <a:pt x="25" y="11"/>
                  </a:lnTo>
                  <a:lnTo>
                    <a:pt x="25" y="11"/>
                  </a:lnTo>
                  <a:lnTo>
                    <a:pt x="23" y="12"/>
                  </a:lnTo>
                  <a:lnTo>
                    <a:pt x="4" y="2"/>
                  </a:lnTo>
                  <a:lnTo>
                    <a:pt x="5" y="1"/>
                  </a:lnTo>
                  <a:lnTo>
                    <a:pt x="3" y="0"/>
                  </a:lnTo>
                  <a:lnTo>
                    <a:pt x="0" y="7"/>
                  </a:lnTo>
                  <a:lnTo>
                    <a:pt x="1" y="8"/>
                  </a:lnTo>
                  <a:lnTo>
                    <a:pt x="3" y="6"/>
                  </a:lnTo>
                  <a:lnTo>
                    <a:pt x="20" y="16"/>
                  </a:lnTo>
                  <a:lnTo>
                    <a:pt x="20" y="18"/>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6" name="Freeform 55"/>
            <p:cNvSpPr>
              <a:spLocks/>
            </p:cNvSpPr>
            <p:nvPr/>
          </p:nvSpPr>
          <p:spPr bwMode="auto">
            <a:xfrm>
              <a:off x="7935913" y="4864100"/>
              <a:ext cx="47625" cy="34925"/>
            </a:xfrm>
            <a:custGeom>
              <a:avLst/>
              <a:gdLst>
                <a:gd name="T0" fmla="*/ 46 w 76"/>
                <a:gd name="T1" fmla="*/ 55 h 55"/>
                <a:gd name="T2" fmla="*/ 76 w 76"/>
                <a:gd name="T3" fmla="*/ 21 h 55"/>
                <a:gd name="T4" fmla="*/ 69 w 76"/>
                <a:gd name="T5" fmla="*/ 5 h 55"/>
                <a:gd name="T6" fmla="*/ 65 w 76"/>
                <a:gd name="T7" fmla="*/ 10 h 55"/>
                <a:gd name="T8" fmla="*/ 66 w 76"/>
                <a:gd name="T9" fmla="*/ 20 h 55"/>
                <a:gd name="T10" fmla="*/ 53 w 76"/>
                <a:gd name="T11" fmla="*/ 38 h 55"/>
                <a:gd name="T12" fmla="*/ 15 w 76"/>
                <a:gd name="T13" fmla="*/ 7 h 55"/>
                <a:gd name="T14" fmla="*/ 17 w 76"/>
                <a:gd name="T15" fmla="*/ 3 h 55"/>
                <a:gd name="T16" fmla="*/ 13 w 76"/>
                <a:gd name="T17" fmla="*/ 0 h 55"/>
                <a:gd name="T18" fmla="*/ 0 w 76"/>
                <a:gd name="T19" fmla="*/ 17 h 55"/>
                <a:gd name="T20" fmla="*/ 4 w 76"/>
                <a:gd name="T21" fmla="*/ 19 h 55"/>
                <a:gd name="T22" fmla="*/ 8 w 76"/>
                <a:gd name="T23" fmla="*/ 17 h 55"/>
                <a:gd name="T24" fmla="*/ 45 w 76"/>
                <a:gd name="T25" fmla="*/ 48 h 55"/>
                <a:gd name="T26" fmla="*/ 45 w 76"/>
                <a:gd name="T27" fmla="*/ 53 h 55"/>
                <a:gd name="T28" fmla="*/ 46 w 76"/>
                <a:gd name="T2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55">
                  <a:moveTo>
                    <a:pt x="46" y="55"/>
                  </a:moveTo>
                  <a:cubicBezTo>
                    <a:pt x="76" y="21"/>
                    <a:pt x="76" y="21"/>
                    <a:pt x="76" y="21"/>
                  </a:cubicBezTo>
                  <a:cubicBezTo>
                    <a:pt x="69" y="5"/>
                    <a:pt x="69" y="5"/>
                    <a:pt x="69" y="5"/>
                  </a:cubicBezTo>
                  <a:cubicBezTo>
                    <a:pt x="65" y="10"/>
                    <a:pt x="65" y="10"/>
                    <a:pt x="65" y="10"/>
                  </a:cubicBezTo>
                  <a:cubicBezTo>
                    <a:pt x="65" y="10"/>
                    <a:pt x="67" y="16"/>
                    <a:pt x="66" y="20"/>
                  </a:cubicBezTo>
                  <a:cubicBezTo>
                    <a:pt x="65" y="28"/>
                    <a:pt x="53" y="38"/>
                    <a:pt x="53" y="38"/>
                  </a:cubicBezTo>
                  <a:cubicBezTo>
                    <a:pt x="15" y="7"/>
                    <a:pt x="15" y="7"/>
                    <a:pt x="15" y="7"/>
                  </a:cubicBezTo>
                  <a:cubicBezTo>
                    <a:pt x="17" y="3"/>
                    <a:pt x="17" y="3"/>
                    <a:pt x="17" y="3"/>
                  </a:cubicBezTo>
                  <a:cubicBezTo>
                    <a:pt x="13" y="0"/>
                    <a:pt x="13" y="0"/>
                    <a:pt x="13" y="0"/>
                  </a:cubicBezTo>
                  <a:cubicBezTo>
                    <a:pt x="0" y="17"/>
                    <a:pt x="0" y="17"/>
                    <a:pt x="0" y="17"/>
                  </a:cubicBezTo>
                  <a:cubicBezTo>
                    <a:pt x="4" y="19"/>
                    <a:pt x="4" y="19"/>
                    <a:pt x="4" y="19"/>
                  </a:cubicBezTo>
                  <a:cubicBezTo>
                    <a:pt x="8" y="17"/>
                    <a:pt x="8" y="17"/>
                    <a:pt x="8" y="17"/>
                  </a:cubicBezTo>
                  <a:cubicBezTo>
                    <a:pt x="45" y="48"/>
                    <a:pt x="45" y="48"/>
                    <a:pt x="45" y="48"/>
                  </a:cubicBezTo>
                  <a:cubicBezTo>
                    <a:pt x="45" y="53"/>
                    <a:pt x="45" y="53"/>
                    <a:pt x="45" y="53"/>
                  </a:cubicBezTo>
                  <a:lnTo>
                    <a:pt x="46"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7" name="Freeform 56"/>
            <p:cNvSpPr>
              <a:spLocks/>
            </p:cNvSpPr>
            <p:nvPr/>
          </p:nvSpPr>
          <p:spPr bwMode="auto">
            <a:xfrm>
              <a:off x="7880351" y="4895850"/>
              <a:ext cx="33338" cy="52388"/>
            </a:xfrm>
            <a:custGeom>
              <a:avLst/>
              <a:gdLst>
                <a:gd name="T0" fmla="*/ 29 w 52"/>
                <a:gd name="T1" fmla="*/ 81 h 81"/>
                <a:gd name="T2" fmla="*/ 46 w 52"/>
                <a:gd name="T3" fmla="*/ 73 h 81"/>
                <a:gd name="T4" fmla="*/ 44 w 52"/>
                <a:gd name="T5" fmla="*/ 71 h 81"/>
                <a:gd name="T6" fmla="*/ 40 w 52"/>
                <a:gd name="T7" fmla="*/ 70 h 81"/>
                <a:gd name="T8" fmla="*/ 28 w 52"/>
                <a:gd name="T9" fmla="*/ 47 h 81"/>
                <a:gd name="T10" fmla="*/ 44 w 52"/>
                <a:gd name="T11" fmla="*/ 39 h 81"/>
                <a:gd name="T12" fmla="*/ 52 w 52"/>
                <a:gd name="T13" fmla="*/ 38 h 81"/>
                <a:gd name="T14" fmla="*/ 46 w 52"/>
                <a:gd name="T15" fmla="*/ 27 h 81"/>
                <a:gd name="T16" fmla="*/ 41 w 52"/>
                <a:gd name="T17" fmla="*/ 32 h 81"/>
                <a:gd name="T18" fmla="*/ 25 w 52"/>
                <a:gd name="T19" fmla="*/ 41 h 81"/>
                <a:gd name="T20" fmla="*/ 17 w 52"/>
                <a:gd name="T21" fmla="*/ 24 h 81"/>
                <a:gd name="T22" fmla="*/ 35 w 52"/>
                <a:gd name="T23" fmla="*/ 14 h 81"/>
                <a:gd name="T24" fmla="*/ 42 w 52"/>
                <a:gd name="T25" fmla="*/ 12 h 81"/>
                <a:gd name="T26" fmla="*/ 43 w 52"/>
                <a:gd name="T27" fmla="*/ 7 h 81"/>
                <a:gd name="T28" fmla="*/ 47 w 52"/>
                <a:gd name="T29" fmla="*/ 0 h 81"/>
                <a:gd name="T30" fmla="*/ 0 w 52"/>
                <a:gd name="T31" fmla="*/ 27 h 81"/>
                <a:gd name="T32" fmla="*/ 1 w 52"/>
                <a:gd name="T33" fmla="*/ 31 h 81"/>
                <a:gd name="T34" fmla="*/ 6 w 52"/>
                <a:gd name="T35" fmla="*/ 30 h 81"/>
                <a:gd name="T36" fmla="*/ 28 w 52"/>
                <a:gd name="T37" fmla="*/ 75 h 81"/>
                <a:gd name="T38" fmla="*/ 27 w 52"/>
                <a:gd name="T39" fmla="*/ 79 h 81"/>
                <a:gd name="T40" fmla="*/ 29 w 52"/>
                <a:gd name="T4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81">
                  <a:moveTo>
                    <a:pt x="29" y="81"/>
                  </a:moveTo>
                  <a:cubicBezTo>
                    <a:pt x="46" y="73"/>
                    <a:pt x="46" y="73"/>
                    <a:pt x="46" y="73"/>
                  </a:cubicBezTo>
                  <a:cubicBezTo>
                    <a:pt x="44" y="71"/>
                    <a:pt x="44" y="71"/>
                    <a:pt x="44" y="71"/>
                  </a:cubicBezTo>
                  <a:cubicBezTo>
                    <a:pt x="40" y="70"/>
                    <a:pt x="40" y="70"/>
                    <a:pt x="40" y="70"/>
                  </a:cubicBezTo>
                  <a:cubicBezTo>
                    <a:pt x="28" y="47"/>
                    <a:pt x="28" y="47"/>
                    <a:pt x="28" y="47"/>
                  </a:cubicBezTo>
                  <a:cubicBezTo>
                    <a:pt x="28" y="47"/>
                    <a:pt x="38" y="41"/>
                    <a:pt x="44" y="39"/>
                  </a:cubicBezTo>
                  <a:cubicBezTo>
                    <a:pt x="47" y="38"/>
                    <a:pt x="52" y="38"/>
                    <a:pt x="52" y="38"/>
                  </a:cubicBezTo>
                  <a:cubicBezTo>
                    <a:pt x="46" y="27"/>
                    <a:pt x="46" y="27"/>
                    <a:pt x="46" y="27"/>
                  </a:cubicBezTo>
                  <a:cubicBezTo>
                    <a:pt x="46" y="27"/>
                    <a:pt x="43" y="31"/>
                    <a:pt x="41" y="32"/>
                  </a:cubicBezTo>
                  <a:cubicBezTo>
                    <a:pt x="36" y="37"/>
                    <a:pt x="25" y="41"/>
                    <a:pt x="25" y="41"/>
                  </a:cubicBezTo>
                  <a:cubicBezTo>
                    <a:pt x="17" y="24"/>
                    <a:pt x="17" y="24"/>
                    <a:pt x="17" y="24"/>
                  </a:cubicBezTo>
                  <a:cubicBezTo>
                    <a:pt x="17" y="24"/>
                    <a:pt x="28" y="16"/>
                    <a:pt x="35" y="14"/>
                  </a:cubicBezTo>
                  <a:cubicBezTo>
                    <a:pt x="38" y="13"/>
                    <a:pt x="42" y="12"/>
                    <a:pt x="42" y="12"/>
                  </a:cubicBezTo>
                  <a:cubicBezTo>
                    <a:pt x="42" y="12"/>
                    <a:pt x="43" y="9"/>
                    <a:pt x="43" y="7"/>
                  </a:cubicBezTo>
                  <a:cubicBezTo>
                    <a:pt x="44" y="4"/>
                    <a:pt x="47" y="0"/>
                    <a:pt x="47" y="0"/>
                  </a:cubicBezTo>
                  <a:cubicBezTo>
                    <a:pt x="0" y="27"/>
                    <a:pt x="0" y="27"/>
                    <a:pt x="0" y="27"/>
                  </a:cubicBezTo>
                  <a:cubicBezTo>
                    <a:pt x="1" y="31"/>
                    <a:pt x="1" y="31"/>
                    <a:pt x="1" y="31"/>
                  </a:cubicBezTo>
                  <a:cubicBezTo>
                    <a:pt x="6" y="30"/>
                    <a:pt x="6" y="30"/>
                    <a:pt x="6" y="30"/>
                  </a:cubicBezTo>
                  <a:cubicBezTo>
                    <a:pt x="28" y="75"/>
                    <a:pt x="28" y="75"/>
                    <a:pt x="28" y="75"/>
                  </a:cubicBezTo>
                  <a:cubicBezTo>
                    <a:pt x="27" y="79"/>
                    <a:pt x="27" y="79"/>
                    <a:pt x="27" y="79"/>
                  </a:cubicBezTo>
                  <a:lnTo>
                    <a:pt x="29"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8" name="Freeform 57"/>
            <p:cNvSpPr>
              <a:spLocks noEditPoints="1"/>
            </p:cNvSpPr>
            <p:nvPr/>
          </p:nvSpPr>
          <p:spPr bwMode="auto">
            <a:xfrm>
              <a:off x="7685088" y="4448175"/>
              <a:ext cx="254000" cy="468313"/>
            </a:xfrm>
            <a:custGeom>
              <a:avLst/>
              <a:gdLst>
                <a:gd name="T0" fmla="*/ 334 w 401"/>
                <a:gd name="T1" fmla="*/ 149 h 738"/>
                <a:gd name="T2" fmla="*/ 224 w 401"/>
                <a:gd name="T3" fmla="*/ 31 h 738"/>
                <a:gd name="T4" fmla="*/ 177 w 401"/>
                <a:gd name="T5" fmla="*/ 31 h 738"/>
                <a:gd name="T6" fmla="*/ 67 w 401"/>
                <a:gd name="T7" fmla="*/ 149 h 738"/>
                <a:gd name="T8" fmla="*/ 0 w 401"/>
                <a:gd name="T9" fmla="*/ 273 h 738"/>
                <a:gd name="T10" fmla="*/ 200 w 401"/>
                <a:gd name="T11" fmla="*/ 738 h 738"/>
                <a:gd name="T12" fmla="*/ 401 w 401"/>
                <a:gd name="T13" fmla="*/ 273 h 738"/>
                <a:gd name="T14" fmla="*/ 263 w 401"/>
                <a:gd name="T15" fmla="*/ 199 h 738"/>
                <a:gd name="T16" fmla="*/ 312 w 401"/>
                <a:gd name="T17" fmla="*/ 149 h 738"/>
                <a:gd name="T18" fmla="*/ 224 w 401"/>
                <a:gd name="T19" fmla="*/ 89 h 738"/>
                <a:gd name="T20" fmla="*/ 200 w 401"/>
                <a:gd name="T21" fmla="*/ 199 h 738"/>
                <a:gd name="T22" fmla="*/ 241 w 401"/>
                <a:gd name="T23" fmla="*/ 147 h 738"/>
                <a:gd name="T24" fmla="*/ 200 w 401"/>
                <a:gd name="T25" fmla="*/ 17 h 738"/>
                <a:gd name="T26" fmla="*/ 238 w 401"/>
                <a:gd name="T27" fmla="*/ 61 h 738"/>
                <a:gd name="T28" fmla="*/ 194 w 401"/>
                <a:gd name="T29" fmla="*/ 92 h 738"/>
                <a:gd name="T30" fmla="*/ 177 w 401"/>
                <a:gd name="T31" fmla="*/ 89 h 738"/>
                <a:gd name="T32" fmla="*/ 177 w 401"/>
                <a:gd name="T33" fmla="*/ 89 h 738"/>
                <a:gd name="T34" fmla="*/ 138 w 401"/>
                <a:gd name="T35" fmla="*/ 147 h 738"/>
                <a:gd name="T36" fmla="*/ 200 w 401"/>
                <a:gd name="T37" fmla="*/ 221 h 738"/>
                <a:gd name="T38" fmla="*/ 294 w 401"/>
                <a:gd name="T39" fmla="*/ 231 h 738"/>
                <a:gd name="T40" fmla="*/ 225 w 401"/>
                <a:gd name="T41" fmla="*/ 274 h 738"/>
                <a:gd name="T42" fmla="*/ 177 w 401"/>
                <a:gd name="T43" fmla="*/ 241 h 738"/>
                <a:gd name="T44" fmla="*/ 174 w 401"/>
                <a:gd name="T45" fmla="*/ 272 h 738"/>
                <a:gd name="T46" fmla="*/ 106 w 401"/>
                <a:gd name="T47" fmla="*/ 231 h 738"/>
                <a:gd name="T48" fmla="*/ 41 w 401"/>
                <a:gd name="T49" fmla="*/ 391 h 738"/>
                <a:gd name="T50" fmla="*/ 168 w 401"/>
                <a:gd name="T51" fmla="*/ 357 h 738"/>
                <a:gd name="T52" fmla="*/ 47 w 401"/>
                <a:gd name="T53" fmla="*/ 413 h 738"/>
                <a:gd name="T54" fmla="*/ 47 w 401"/>
                <a:gd name="T55" fmla="*/ 413 h 738"/>
                <a:gd name="T56" fmla="*/ 152 w 401"/>
                <a:gd name="T57" fmla="*/ 650 h 738"/>
                <a:gd name="T58" fmla="*/ 249 w 401"/>
                <a:gd name="T59" fmla="*/ 650 h 738"/>
                <a:gd name="T60" fmla="*/ 227 w 401"/>
                <a:gd name="T61" fmla="*/ 534 h 738"/>
                <a:gd name="T62" fmla="*/ 194 w 401"/>
                <a:gd name="T63" fmla="*/ 711 h 738"/>
                <a:gd name="T64" fmla="*/ 93 w 401"/>
                <a:gd name="T65" fmla="*/ 534 h 738"/>
                <a:gd name="T66" fmla="*/ 173 w 401"/>
                <a:gd name="T67" fmla="*/ 413 h 738"/>
                <a:gd name="T68" fmla="*/ 330 w 401"/>
                <a:gd name="T69" fmla="*/ 484 h 738"/>
                <a:gd name="T70" fmla="*/ 189 w 401"/>
                <a:gd name="T71" fmla="*/ 391 h 738"/>
                <a:gd name="T72" fmla="*/ 230 w 401"/>
                <a:gd name="T73" fmla="*/ 391 h 738"/>
                <a:gd name="T74" fmla="*/ 249 w 401"/>
                <a:gd name="T75" fmla="*/ 413 h 738"/>
                <a:gd name="T76" fmla="*/ 307 w 401"/>
                <a:gd name="T77" fmla="*/ 391 h 738"/>
                <a:gd name="T78" fmla="*/ 361 w 401"/>
                <a:gd name="T79" fmla="*/ 391 h 738"/>
                <a:gd name="T80" fmla="*/ 374 w 401"/>
                <a:gd name="T81" fmla="*/ 336 h 738"/>
                <a:gd name="T82" fmla="*/ 200 w 401"/>
                <a:gd name="T83" fmla="*/ 364 h 738"/>
                <a:gd name="T84" fmla="*/ 29 w 401"/>
                <a:gd name="T85" fmla="*/ 336 h 738"/>
                <a:gd name="T86" fmla="*/ 132 w 401"/>
                <a:gd name="T87" fmla="*/ 256 h 738"/>
                <a:gd name="T88" fmla="*/ 145 w 401"/>
                <a:gd name="T89" fmla="*/ 300 h 738"/>
                <a:gd name="T90" fmla="*/ 194 w 401"/>
                <a:gd name="T91" fmla="*/ 273 h 738"/>
                <a:gd name="T92" fmla="*/ 198 w 401"/>
                <a:gd name="T93" fmla="*/ 252 h 738"/>
                <a:gd name="T94" fmla="*/ 205 w 401"/>
                <a:gd name="T95" fmla="*/ 278 h 738"/>
                <a:gd name="T96" fmla="*/ 281 w 401"/>
                <a:gd name="T97" fmla="*/ 280 h 738"/>
                <a:gd name="T98" fmla="*/ 294 w 401"/>
                <a:gd name="T99" fmla="*/ 25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8">
                  <a:moveTo>
                    <a:pt x="392" y="207"/>
                  </a:moveTo>
                  <a:cubicBezTo>
                    <a:pt x="389" y="199"/>
                    <a:pt x="389" y="199"/>
                    <a:pt x="389" y="199"/>
                  </a:cubicBezTo>
                  <a:cubicBezTo>
                    <a:pt x="334" y="199"/>
                    <a:pt x="334" y="199"/>
                    <a:pt x="334" y="199"/>
                  </a:cubicBezTo>
                  <a:cubicBezTo>
                    <a:pt x="334" y="149"/>
                    <a:pt x="334" y="149"/>
                    <a:pt x="334" y="149"/>
                  </a:cubicBezTo>
                  <a:cubicBezTo>
                    <a:pt x="334" y="135"/>
                    <a:pt x="327" y="121"/>
                    <a:pt x="308" y="115"/>
                  </a:cubicBezTo>
                  <a:cubicBezTo>
                    <a:pt x="295" y="99"/>
                    <a:pt x="276" y="85"/>
                    <a:pt x="255" y="76"/>
                  </a:cubicBezTo>
                  <a:cubicBezTo>
                    <a:pt x="255" y="31"/>
                    <a:pt x="255" y="31"/>
                    <a:pt x="255" y="31"/>
                  </a:cubicBezTo>
                  <a:cubicBezTo>
                    <a:pt x="224" y="31"/>
                    <a:pt x="224" y="31"/>
                    <a:pt x="224" y="31"/>
                  </a:cubicBezTo>
                  <a:cubicBezTo>
                    <a:pt x="224" y="0"/>
                    <a:pt x="224" y="0"/>
                    <a:pt x="224" y="0"/>
                  </a:cubicBezTo>
                  <a:cubicBezTo>
                    <a:pt x="200" y="0"/>
                    <a:pt x="200" y="0"/>
                    <a:pt x="200" y="0"/>
                  </a:cubicBezTo>
                  <a:cubicBezTo>
                    <a:pt x="177" y="0"/>
                    <a:pt x="177" y="0"/>
                    <a:pt x="177" y="0"/>
                  </a:cubicBezTo>
                  <a:cubicBezTo>
                    <a:pt x="177" y="31"/>
                    <a:pt x="177" y="31"/>
                    <a:pt x="177" y="31"/>
                  </a:cubicBezTo>
                  <a:cubicBezTo>
                    <a:pt x="146" y="31"/>
                    <a:pt x="146" y="31"/>
                    <a:pt x="146" y="31"/>
                  </a:cubicBezTo>
                  <a:cubicBezTo>
                    <a:pt x="146" y="76"/>
                    <a:pt x="146" y="76"/>
                    <a:pt x="146" y="76"/>
                  </a:cubicBezTo>
                  <a:cubicBezTo>
                    <a:pt x="125" y="85"/>
                    <a:pt x="106" y="99"/>
                    <a:pt x="93" y="115"/>
                  </a:cubicBezTo>
                  <a:cubicBezTo>
                    <a:pt x="74" y="121"/>
                    <a:pt x="67" y="135"/>
                    <a:pt x="67" y="149"/>
                  </a:cubicBezTo>
                  <a:cubicBezTo>
                    <a:pt x="67" y="199"/>
                    <a:pt x="67" y="199"/>
                    <a:pt x="67" y="199"/>
                  </a:cubicBezTo>
                  <a:cubicBezTo>
                    <a:pt x="13" y="199"/>
                    <a:pt x="13" y="199"/>
                    <a:pt x="13" y="199"/>
                  </a:cubicBezTo>
                  <a:cubicBezTo>
                    <a:pt x="10" y="207"/>
                    <a:pt x="10" y="207"/>
                    <a:pt x="10" y="207"/>
                  </a:cubicBezTo>
                  <a:cubicBezTo>
                    <a:pt x="3" y="227"/>
                    <a:pt x="0" y="249"/>
                    <a:pt x="0" y="273"/>
                  </a:cubicBezTo>
                  <a:cubicBezTo>
                    <a:pt x="0" y="347"/>
                    <a:pt x="28" y="433"/>
                    <a:pt x="55" y="501"/>
                  </a:cubicBezTo>
                  <a:cubicBezTo>
                    <a:pt x="96" y="602"/>
                    <a:pt x="150" y="695"/>
                    <a:pt x="179" y="726"/>
                  </a:cubicBezTo>
                  <a:cubicBezTo>
                    <a:pt x="185" y="732"/>
                    <a:pt x="191" y="738"/>
                    <a:pt x="200" y="738"/>
                  </a:cubicBezTo>
                  <a:cubicBezTo>
                    <a:pt x="200" y="738"/>
                    <a:pt x="200" y="738"/>
                    <a:pt x="200" y="738"/>
                  </a:cubicBezTo>
                  <a:cubicBezTo>
                    <a:pt x="201" y="738"/>
                    <a:pt x="201" y="738"/>
                    <a:pt x="201" y="738"/>
                  </a:cubicBezTo>
                  <a:cubicBezTo>
                    <a:pt x="210" y="738"/>
                    <a:pt x="215" y="732"/>
                    <a:pt x="222" y="726"/>
                  </a:cubicBezTo>
                  <a:cubicBezTo>
                    <a:pt x="251" y="695"/>
                    <a:pt x="306" y="602"/>
                    <a:pt x="347" y="501"/>
                  </a:cubicBezTo>
                  <a:cubicBezTo>
                    <a:pt x="374" y="433"/>
                    <a:pt x="401" y="347"/>
                    <a:pt x="401" y="273"/>
                  </a:cubicBezTo>
                  <a:cubicBezTo>
                    <a:pt x="401" y="249"/>
                    <a:pt x="399" y="227"/>
                    <a:pt x="392" y="207"/>
                  </a:cubicBezTo>
                  <a:moveTo>
                    <a:pt x="312" y="149"/>
                  </a:moveTo>
                  <a:cubicBezTo>
                    <a:pt x="312" y="199"/>
                    <a:pt x="312" y="199"/>
                    <a:pt x="312" y="199"/>
                  </a:cubicBezTo>
                  <a:cubicBezTo>
                    <a:pt x="263" y="199"/>
                    <a:pt x="263" y="199"/>
                    <a:pt x="263" y="199"/>
                  </a:cubicBezTo>
                  <a:cubicBezTo>
                    <a:pt x="263" y="147"/>
                    <a:pt x="263" y="147"/>
                    <a:pt x="263" y="147"/>
                  </a:cubicBezTo>
                  <a:cubicBezTo>
                    <a:pt x="263" y="140"/>
                    <a:pt x="264" y="139"/>
                    <a:pt x="266" y="138"/>
                  </a:cubicBezTo>
                  <a:cubicBezTo>
                    <a:pt x="268" y="136"/>
                    <a:pt x="275" y="134"/>
                    <a:pt x="290" y="134"/>
                  </a:cubicBezTo>
                  <a:cubicBezTo>
                    <a:pt x="310" y="134"/>
                    <a:pt x="312" y="143"/>
                    <a:pt x="312" y="149"/>
                  </a:cubicBezTo>
                  <a:moveTo>
                    <a:pt x="276" y="113"/>
                  </a:moveTo>
                  <a:cubicBezTo>
                    <a:pt x="269" y="114"/>
                    <a:pt x="261" y="116"/>
                    <a:pt x="255" y="119"/>
                  </a:cubicBezTo>
                  <a:cubicBezTo>
                    <a:pt x="248" y="108"/>
                    <a:pt x="238" y="101"/>
                    <a:pt x="224" y="97"/>
                  </a:cubicBezTo>
                  <a:cubicBezTo>
                    <a:pt x="224" y="89"/>
                    <a:pt x="224" y="89"/>
                    <a:pt x="224" y="89"/>
                  </a:cubicBezTo>
                  <a:cubicBezTo>
                    <a:pt x="243" y="93"/>
                    <a:pt x="262" y="101"/>
                    <a:pt x="276" y="113"/>
                  </a:cubicBezTo>
                  <a:moveTo>
                    <a:pt x="241" y="147"/>
                  </a:moveTo>
                  <a:cubicBezTo>
                    <a:pt x="241" y="199"/>
                    <a:pt x="241" y="199"/>
                    <a:pt x="241" y="199"/>
                  </a:cubicBezTo>
                  <a:cubicBezTo>
                    <a:pt x="200" y="199"/>
                    <a:pt x="200" y="199"/>
                    <a:pt x="200" y="199"/>
                  </a:cubicBezTo>
                  <a:cubicBezTo>
                    <a:pt x="160" y="199"/>
                    <a:pt x="160" y="199"/>
                    <a:pt x="160" y="199"/>
                  </a:cubicBezTo>
                  <a:cubicBezTo>
                    <a:pt x="160" y="147"/>
                    <a:pt x="160" y="147"/>
                    <a:pt x="160" y="147"/>
                  </a:cubicBezTo>
                  <a:cubicBezTo>
                    <a:pt x="160" y="132"/>
                    <a:pt x="170" y="114"/>
                    <a:pt x="200" y="114"/>
                  </a:cubicBezTo>
                  <a:cubicBezTo>
                    <a:pt x="231" y="114"/>
                    <a:pt x="241" y="132"/>
                    <a:pt x="241" y="147"/>
                  </a:cubicBezTo>
                  <a:moveTo>
                    <a:pt x="163" y="48"/>
                  </a:moveTo>
                  <a:cubicBezTo>
                    <a:pt x="194" y="48"/>
                    <a:pt x="194" y="48"/>
                    <a:pt x="194" y="48"/>
                  </a:cubicBezTo>
                  <a:cubicBezTo>
                    <a:pt x="194" y="17"/>
                    <a:pt x="194" y="17"/>
                    <a:pt x="194" y="17"/>
                  </a:cubicBezTo>
                  <a:cubicBezTo>
                    <a:pt x="200" y="17"/>
                    <a:pt x="200" y="17"/>
                    <a:pt x="200" y="17"/>
                  </a:cubicBezTo>
                  <a:cubicBezTo>
                    <a:pt x="207" y="17"/>
                    <a:pt x="207" y="17"/>
                    <a:pt x="207" y="17"/>
                  </a:cubicBezTo>
                  <a:cubicBezTo>
                    <a:pt x="207" y="48"/>
                    <a:pt x="207" y="48"/>
                    <a:pt x="207" y="48"/>
                  </a:cubicBezTo>
                  <a:cubicBezTo>
                    <a:pt x="238" y="48"/>
                    <a:pt x="238" y="48"/>
                    <a:pt x="238" y="48"/>
                  </a:cubicBezTo>
                  <a:cubicBezTo>
                    <a:pt x="238" y="61"/>
                    <a:pt x="238" y="61"/>
                    <a:pt x="238" y="61"/>
                  </a:cubicBezTo>
                  <a:cubicBezTo>
                    <a:pt x="207" y="61"/>
                    <a:pt x="207" y="61"/>
                    <a:pt x="207" y="61"/>
                  </a:cubicBezTo>
                  <a:cubicBezTo>
                    <a:pt x="207" y="92"/>
                    <a:pt x="207" y="92"/>
                    <a:pt x="207" y="92"/>
                  </a:cubicBezTo>
                  <a:cubicBezTo>
                    <a:pt x="200" y="92"/>
                    <a:pt x="200" y="92"/>
                    <a:pt x="200" y="92"/>
                  </a:cubicBezTo>
                  <a:cubicBezTo>
                    <a:pt x="194" y="92"/>
                    <a:pt x="194" y="92"/>
                    <a:pt x="194" y="92"/>
                  </a:cubicBezTo>
                  <a:cubicBezTo>
                    <a:pt x="194" y="61"/>
                    <a:pt x="194" y="61"/>
                    <a:pt x="194" y="61"/>
                  </a:cubicBezTo>
                  <a:cubicBezTo>
                    <a:pt x="163" y="61"/>
                    <a:pt x="163" y="61"/>
                    <a:pt x="163" y="61"/>
                  </a:cubicBezTo>
                  <a:lnTo>
                    <a:pt x="163" y="48"/>
                  </a:lnTo>
                  <a:close/>
                  <a:moveTo>
                    <a:pt x="177" y="89"/>
                  </a:moveTo>
                  <a:cubicBezTo>
                    <a:pt x="177" y="97"/>
                    <a:pt x="177" y="97"/>
                    <a:pt x="177" y="97"/>
                  </a:cubicBezTo>
                  <a:cubicBezTo>
                    <a:pt x="164" y="101"/>
                    <a:pt x="153" y="108"/>
                    <a:pt x="146" y="119"/>
                  </a:cubicBezTo>
                  <a:cubicBezTo>
                    <a:pt x="140" y="116"/>
                    <a:pt x="133" y="114"/>
                    <a:pt x="125" y="113"/>
                  </a:cubicBezTo>
                  <a:cubicBezTo>
                    <a:pt x="140" y="101"/>
                    <a:pt x="158" y="93"/>
                    <a:pt x="177" y="89"/>
                  </a:cubicBezTo>
                  <a:moveTo>
                    <a:pt x="89" y="149"/>
                  </a:moveTo>
                  <a:cubicBezTo>
                    <a:pt x="89" y="143"/>
                    <a:pt x="91" y="134"/>
                    <a:pt x="111" y="134"/>
                  </a:cubicBezTo>
                  <a:cubicBezTo>
                    <a:pt x="126" y="134"/>
                    <a:pt x="133" y="136"/>
                    <a:pt x="136" y="138"/>
                  </a:cubicBezTo>
                  <a:cubicBezTo>
                    <a:pt x="137" y="139"/>
                    <a:pt x="138" y="140"/>
                    <a:pt x="138" y="147"/>
                  </a:cubicBezTo>
                  <a:cubicBezTo>
                    <a:pt x="138" y="199"/>
                    <a:pt x="138" y="199"/>
                    <a:pt x="138" y="199"/>
                  </a:cubicBezTo>
                  <a:cubicBezTo>
                    <a:pt x="89" y="199"/>
                    <a:pt x="89" y="199"/>
                    <a:pt x="89" y="199"/>
                  </a:cubicBezTo>
                  <a:lnTo>
                    <a:pt x="89" y="149"/>
                  </a:lnTo>
                  <a:close/>
                  <a:moveTo>
                    <a:pt x="200" y="221"/>
                  </a:moveTo>
                  <a:cubicBezTo>
                    <a:pt x="200" y="221"/>
                    <a:pt x="200" y="221"/>
                    <a:pt x="200" y="221"/>
                  </a:cubicBezTo>
                  <a:cubicBezTo>
                    <a:pt x="374" y="221"/>
                    <a:pt x="374" y="221"/>
                    <a:pt x="374" y="221"/>
                  </a:cubicBezTo>
                  <a:cubicBezTo>
                    <a:pt x="374" y="224"/>
                    <a:pt x="375" y="228"/>
                    <a:pt x="376" y="231"/>
                  </a:cubicBezTo>
                  <a:cubicBezTo>
                    <a:pt x="294" y="231"/>
                    <a:pt x="294" y="231"/>
                    <a:pt x="294" y="231"/>
                  </a:cubicBezTo>
                  <a:cubicBezTo>
                    <a:pt x="260" y="231"/>
                    <a:pt x="245" y="240"/>
                    <a:pt x="245" y="259"/>
                  </a:cubicBezTo>
                  <a:cubicBezTo>
                    <a:pt x="245" y="266"/>
                    <a:pt x="248" y="272"/>
                    <a:pt x="254" y="277"/>
                  </a:cubicBezTo>
                  <a:cubicBezTo>
                    <a:pt x="250" y="279"/>
                    <a:pt x="233" y="284"/>
                    <a:pt x="231" y="285"/>
                  </a:cubicBezTo>
                  <a:cubicBezTo>
                    <a:pt x="229" y="283"/>
                    <a:pt x="225" y="280"/>
                    <a:pt x="225" y="274"/>
                  </a:cubicBezTo>
                  <a:cubicBezTo>
                    <a:pt x="226" y="272"/>
                    <a:pt x="230" y="266"/>
                    <a:pt x="230" y="258"/>
                  </a:cubicBezTo>
                  <a:cubicBezTo>
                    <a:pt x="230" y="246"/>
                    <a:pt x="222" y="234"/>
                    <a:pt x="200" y="233"/>
                  </a:cubicBezTo>
                  <a:cubicBezTo>
                    <a:pt x="190" y="233"/>
                    <a:pt x="184" y="236"/>
                    <a:pt x="178" y="240"/>
                  </a:cubicBezTo>
                  <a:cubicBezTo>
                    <a:pt x="178" y="241"/>
                    <a:pt x="178" y="241"/>
                    <a:pt x="177" y="241"/>
                  </a:cubicBezTo>
                  <a:cubicBezTo>
                    <a:pt x="168" y="244"/>
                    <a:pt x="163" y="250"/>
                    <a:pt x="163" y="258"/>
                  </a:cubicBezTo>
                  <a:cubicBezTo>
                    <a:pt x="163" y="267"/>
                    <a:pt x="163" y="267"/>
                    <a:pt x="163" y="267"/>
                  </a:cubicBezTo>
                  <a:cubicBezTo>
                    <a:pt x="163" y="267"/>
                    <a:pt x="167" y="267"/>
                    <a:pt x="169" y="268"/>
                  </a:cubicBezTo>
                  <a:cubicBezTo>
                    <a:pt x="172" y="269"/>
                    <a:pt x="173" y="270"/>
                    <a:pt x="174" y="272"/>
                  </a:cubicBezTo>
                  <a:cubicBezTo>
                    <a:pt x="176" y="275"/>
                    <a:pt x="174" y="283"/>
                    <a:pt x="169" y="285"/>
                  </a:cubicBezTo>
                  <a:cubicBezTo>
                    <a:pt x="167" y="284"/>
                    <a:pt x="150" y="279"/>
                    <a:pt x="146" y="277"/>
                  </a:cubicBezTo>
                  <a:cubicBezTo>
                    <a:pt x="152" y="272"/>
                    <a:pt x="156" y="266"/>
                    <a:pt x="156" y="259"/>
                  </a:cubicBezTo>
                  <a:cubicBezTo>
                    <a:pt x="156" y="240"/>
                    <a:pt x="141" y="231"/>
                    <a:pt x="106" y="231"/>
                  </a:cubicBezTo>
                  <a:cubicBezTo>
                    <a:pt x="26" y="231"/>
                    <a:pt x="26" y="231"/>
                    <a:pt x="26" y="231"/>
                  </a:cubicBezTo>
                  <a:cubicBezTo>
                    <a:pt x="27" y="228"/>
                    <a:pt x="28" y="224"/>
                    <a:pt x="29" y="221"/>
                  </a:cubicBezTo>
                  <a:lnTo>
                    <a:pt x="200" y="221"/>
                  </a:lnTo>
                  <a:close/>
                  <a:moveTo>
                    <a:pt x="41" y="391"/>
                  </a:moveTo>
                  <a:cubicBezTo>
                    <a:pt x="38" y="379"/>
                    <a:pt x="35" y="369"/>
                    <a:pt x="33" y="357"/>
                  </a:cubicBezTo>
                  <a:cubicBezTo>
                    <a:pt x="57" y="354"/>
                    <a:pt x="116" y="344"/>
                    <a:pt x="158" y="338"/>
                  </a:cubicBezTo>
                  <a:lnTo>
                    <a:pt x="41" y="391"/>
                  </a:lnTo>
                  <a:close/>
                  <a:moveTo>
                    <a:pt x="168" y="357"/>
                  </a:moveTo>
                  <a:cubicBezTo>
                    <a:pt x="145" y="391"/>
                    <a:pt x="145" y="391"/>
                    <a:pt x="145" y="391"/>
                  </a:cubicBezTo>
                  <a:cubicBezTo>
                    <a:pt x="95" y="391"/>
                    <a:pt x="95" y="391"/>
                    <a:pt x="95" y="391"/>
                  </a:cubicBezTo>
                  <a:lnTo>
                    <a:pt x="168" y="357"/>
                  </a:lnTo>
                  <a:close/>
                  <a:moveTo>
                    <a:pt x="47" y="413"/>
                  </a:moveTo>
                  <a:cubicBezTo>
                    <a:pt x="152" y="413"/>
                    <a:pt x="152" y="413"/>
                    <a:pt x="152" y="413"/>
                  </a:cubicBezTo>
                  <a:cubicBezTo>
                    <a:pt x="152" y="463"/>
                    <a:pt x="152" y="463"/>
                    <a:pt x="152" y="463"/>
                  </a:cubicBezTo>
                  <a:cubicBezTo>
                    <a:pt x="64" y="463"/>
                    <a:pt x="64" y="463"/>
                    <a:pt x="64" y="463"/>
                  </a:cubicBezTo>
                  <a:cubicBezTo>
                    <a:pt x="58" y="446"/>
                    <a:pt x="52" y="429"/>
                    <a:pt x="47" y="413"/>
                  </a:cubicBezTo>
                  <a:moveTo>
                    <a:pt x="152" y="650"/>
                  </a:moveTo>
                  <a:cubicBezTo>
                    <a:pt x="137" y="623"/>
                    <a:pt x="119" y="591"/>
                    <a:pt x="103" y="556"/>
                  </a:cubicBezTo>
                  <a:cubicBezTo>
                    <a:pt x="152" y="556"/>
                    <a:pt x="152" y="556"/>
                    <a:pt x="152" y="556"/>
                  </a:cubicBezTo>
                  <a:lnTo>
                    <a:pt x="152" y="650"/>
                  </a:lnTo>
                  <a:close/>
                  <a:moveTo>
                    <a:pt x="249" y="650"/>
                  </a:moveTo>
                  <a:cubicBezTo>
                    <a:pt x="249" y="556"/>
                    <a:pt x="249" y="556"/>
                    <a:pt x="249" y="556"/>
                  </a:cubicBezTo>
                  <a:cubicBezTo>
                    <a:pt x="299" y="556"/>
                    <a:pt x="299" y="556"/>
                    <a:pt x="299" y="556"/>
                  </a:cubicBezTo>
                  <a:cubicBezTo>
                    <a:pt x="282" y="591"/>
                    <a:pt x="265" y="623"/>
                    <a:pt x="249" y="650"/>
                  </a:cubicBezTo>
                  <a:moveTo>
                    <a:pt x="327" y="492"/>
                  </a:moveTo>
                  <a:cubicBezTo>
                    <a:pt x="321" y="507"/>
                    <a:pt x="314" y="520"/>
                    <a:pt x="308" y="534"/>
                  </a:cubicBezTo>
                  <a:cubicBezTo>
                    <a:pt x="238" y="534"/>
                    <a:pt x="238" y="534"/>
                    <a:pt x="238" y="534"/>
                  </a:cubicBezTo>
                  <a:cubicBezTo>
                    <a:pt x="227" y="534"/>
                    <a:pt x="227" y="534"/>
                    <a:pt x="227" y="534"/>
                  </a:cubicBezTo>
                  <a:cubicBezTo>
                    <a:pt x="227" y="684"/>
                    <a:pt x="227" y="684"/>
                    <a:pt x="227" y="684"/>
                  </a:cubicBezTo>
                  <a:cubicBezTo>
                    <a:pt x="219" y="695"/>
                    <a:pt x="212" y="704"/>
                    <a:pt x="206" y="711"/>
                  </a:cubicBezTo>
                  <a:cubicBezTo>
                    <a:pt x="204" y="712"/>
                    <a:pt x="202" y="715"/>
                    <a:pt x="200" y="716"/>
                  </a:cubicBezTo>
                  <a:cubicBezTo>
                    <a:pt x="199" y="715"/>
                    <a:pt x="196" y="712"/>
                    <a:pt x="194" y="711"/>
                  </a:cubicBezTo>
                  <a:cubicBezTo>
                    <a:pt x="188" y="704"/>
                    <a:pt x="182" y="695"/>
                    <a:pt x="173" y="684"/>
                  </a:cubicBezTo>
                  <a:cubicBezTo>
                    <a:pt x="173" y="534"/>
                    <a:pt x="173" y="534"/>
                    <a:pt x="173" y="534"/>
                  </a:cubicBezTo>
                  <a:cubicBezTo>
                    <a:pt x="163" y="534"/>
                    <a:pt x="163" y="534"/>
                    <a:pt x="163" y="534"/>
                  </a:cubicBezTo>
                  <a:cubicBezTo>
                    <a:pt x="93" y="534"/>
                    <a:pt x="93" y="534"/>
                    <a:pt x="93" y="534"/>
                  </a:cubicBezTo>
                  <a:cubicBezTo>
                    <a:pt x="87" y="520"/>
                    <a:pt x="81" y="507"/>
                    <a:pt x="75" y="492"/>
                  </a:cubicBezTo>
                  <a:cubicBezTo>
                    <a:pt x="74" y="490"/>
                    <a:pt x="73" y="487"/>
                    <a:pt x="72" y="484"/>
                  </a:cubicBezTo>
                  <a:cubicBezTo>
                    <a:pt x="173" y="484"/>
                    <a:pt x="173" y="484"/>
                    <a:pt x="173" y="484"/>
                  </a:cubicBezTo>
                  <a:cubicBezTo>
                    <a:pt x="173" y="413"/>
                    <a:pt x="173" y="413"/>
                    <a:pt x="173" y="413"/>
                  </a:cubicBezTo>
                  <a:cubicBezTo>
                    <a:pt x="200" y="413"/>
                    <a:pt x="200" y="413"/>
                    <a:pt x="200" y="413"/>
                  </a:cubicBezTo>
                  <a:cubicBezTo>
                    <a:pt x="227" y="413"/>
                    <a:pt x="227" y="413"/>
                    <a:pt x="227" y="413"/>
                  </a:cubicBezTo>
                  <a:cubicBezTo>
                    <a:pt x="227" y="484"/>
                    <a:pt x="227" y="484"/>
                    <a:pt x="227" y="484"/>
                  </a:cubicBezTo>
                  <a:cubicBezTo>
                    <a:pt x="330" y="484"/>
                    <a:pt x="330" y="484"/>
                    <a:pt x="330" y="484"/>
                  </a:cubicBezTo>
                  <a:cubicBezTo>
                    <a:pt x="329" y="487"/>
                    <a:pt x="328" y="490"/>
                    <a:pt x="327" y="492"/>
                  </a:cubicBezTo>
                  <a:moveTo>
                    <a:pt x="171" y="391"/>
                  </a:moveTo>
                  <a:cubicBezTo>
                    <a:pt x="189" y="364"/>
                    <a:pt x="189" y="364"/>
                    <a:pt x="189" y="364"/>
                  </a:cubicBezTo>
                  <a:cubicBezTo>
                    <a:pt x="189" y="391"/>
                    <a:pt x="189" y="391"/>
                    <a:pt x="189" y="391"/>
                  </a:cubicBezTo>
                  <a:lnTo>
                    <a:pt x="171" y="391"/>
                  </a:lnTo>
                  <a:close/>
                  <a:moveTo>
                    <a:pt x="211" y="391"/>
                  </a:moveTo>
                  <a:cubicBezTo>
                    <a:pt x="211" y="364"/>
                    <a:pt x="211" y="364"/>
                    <a:pt x="211" y="364"/>
                  </a:cubicBezTo>
                  <a:cubicBezTo>
                    <a:pt x="230" y="391"/>
                    <a:pt x="230" y="391"/>
                    <a:pt x="230" y="391"/>
                  </a:cubicBezTo>
                  <a:lnTo>
                    <a:pt x="211" y="391"/>
                  </a:lnTo>
                  <a:close/>
                  <a:moveTo>
                    <a:pt x="338" y="463"/>
                  </a:moveTo>
                  <a:cubicBezTo>
                    <a:pt x="249" y="463"/>
                    <a:pt x="249" y="463"/>
                    <a:pt x="249" y="463"/>
                  </a:cubicBezTo>
                  <a:cubicBezTo>
                    <a:pt x="249" y="413"/>
                    <a:pt x="249" y="413"/>
                    <a:pt x="249" y="413"/>
                  </a:cubicBezTo>
                  <a:cubicBezTo>
                    <a:pt x="355" y="413"/>
                    <a:pt x="355" y="413"/>
                    <a:pt x="355" y="413"/>
                  </a:cubicBezTo>
                  <a:cubicBezTo>
                    <a:pt x="350" y="429"/>
                    <a:pt x="344" y="446"/>
                    <a:pt x="338" y="463"/>
                  </a:cubicBezTo>
                  <a:moveTo>
                    <a:pt x="232" y="357"/>
                  </a:moveTo>
                  <a:cubicBezTo>
                    <a:pt x="307" y="391"/>
                    <a:pt x="307" y="391"/>
                    <a:pt x="307" y="391"/>
                  </a:cubicBezTo>
                  <a:cubicBezTo>
                    <a:pt x="256" y="391"/>
                    <a:pt x="256" y="391"/>
                    <a:pt x="256" y="391"/>
                  </a:cubicBezTo>
                  <a:lnTo>
                    <a:pt x="232" y="357"/>
                  </a:lnTo>
                  <a:close/>
                  <a:moveTo>
                    <a:pt x="361" y="391"/>
                  </a:moveTo>
                  <a:cubicBezTo>
                    <a:pt x="361" y="391"/>
                    <a:pt x="361" y="391"/>
                    <a:pt x="361" y="391"/>
                  </a:cubicBezTo>
                  <a:cubicBezTo>
                    <a:pt x="244" y="338"/>
                    <a:pt x="244" y="338"/>
                    <a:pt x="244" y="338"/>
                  </a:cubicBezTo>
                  <a:cubicBezTo>
                    <a:pt x="285" y="344"/>
                    <a:pt x="345" y="354"/>
                    <a:pt x="369" y="357"/>
                  </a:cubicBezTo>
                  <a:cubicBezTo>
                    <a:pt x="367" y="369"/>
                    <a:pt x="364" y="379"/>
                    <a:pt x="361" y="391"/>
                  </a:cubicBezTo>
                  <a:moveTo>
                    <a:pt x="374" y="336"/>
                  </a:moveTo>
                  <a:cubicBezTo>
                    <a:pt x="235" y="315"/>
                    <a:pt x="235" y="315"/>
                    <a:pt x="235" y="315"/>
                  </a:cubicBezTo>
                  <a:cubicBezTo>
                    <a:pt x="236" y="319"/>
                    <a:pt x="238" y="324"/>
                    <a:pt x="238" y="329"/>
                  </a:cubicBezTo>
                  <a:cubicBezTo>
                    <a:pt x="238" y="348"/>
                    <a:pt x="222" y="364"/>
                    <a:pt x="201" y="364"/>
                  </a:cubicBezTo>
                  <a:cubicBezTo>
                    <a:pt x="200" y="364"/>
                    <a:pt x="200" y="364"/>
                    <a:pt x="200" y="364"/>
                  </a:cubicBezTo>
                  <a:cubicBezTo>
                    <a:pt x="199" y="364"/>
                    <a:pt x="199" y="364"/>
                    <a:pt x="199" y="364"/>
                  </a:cubicBezTo>
                  <a:cubicBezTo>
                    <a:pt x="179" y="364"/>
                    <a:pt x="164" y="348"/>
                    <a:pt x="164" y="329"/>
                  </a:cubicBezTo>
                  <a:cubicBezTo>
                    <a:pt x="164" y="324"/>
                    <a:pt x="165" y="319"/>
                    <a:pt x="167" y="315"/>
                  </a:cubicBezTo>
                  <a:cubicBezTo>
                    <a:pt x="29" y="336"/>
                    <a:pt x="29" y="336"/>
                    <a:pt x="29" y="336"/>
                  </a:cubicBezTo>
                  <a:cubicBezTo>
                    <a:pt x="24" y="313"/>
                    <a:pt x="22" y="292"/>
                    <a:pt x="22" y="272"/>
                  </a:cubicBezTo>
                  <a:cubicBezTo>
                    <a:pt x="22" y="265"/>
                    <a:pt x="23" y="259"/>
                    <a:pt x="23" y="252"/>
                  </a:cubicBezTo>
                  <a:cubicBezTo>
                    <a:pt x="106" y="252"/>
                    <a:pt x="106" y="252"/>
                    <a:pt x="106" y="252"/>
                  </a:cubicBezTo>
                  <a:cubicBezTo>
                    <a:pt x="129" y="252"/>
                    <a:pt x="131" y="255"/>
                    <a:pt x="132" y="256"/>
                  </a:cubicBezTo>
                  <a:cubicBezTo>
                    <a:pt x="133" y="257"/>
                    <a:pt x="134" y="261"/>
                    <a:pt x="132" y="262"/>
                  </a:cubicBezTo>
                  <a:cubicBezTo>
                    <a:pt x="126" y="265"/>
                    <a:pt x="119" y="269"/>
                    <a:pt x="119" y="280"/>
                  </a:cubicBezTo>
                  <a:cubicBezTo>
                    <a:pt x="119" y="280"/>
                    <a:pt x="119" y="280"/>
                    <a:pt x="119" y="280"/>
                  </a:cubicBezTo>
                  <a:cubicBezTo>
                    <a:pt x="119" y="289"/>
                    <a:pt x="127" y="293"/>
                    <a:pt x="145" y="300"/>
                  </a:cubicBezTo>
                  <a:cubicBezTo>
                    <a:pt x="151" y="302"/>
                    <a:pt x="170" y="309"/>
                    <a:pt x="170" y="309"/>
                  </a:cubicBezTo>
                  <a:cubicBezTo>
                    <a:pt x="174" y="307"/>
                    <a:pt x="174" y="307"/>
                    <a:pt x="174" y="307"/>
                  </a:cubicBezTo>
                  <a:cubicBezTo>
                    <a:pt x="180" y="304"/>
                    <a:pt x="194" y="295"/>
                    <a:pt x="194" y="278"/>
                  </a:cubicBezTo>
                  <a:cubicBezTo>
                    <a:pt x="194" y="276"/>
                    <a:pt x="194" y="275"/>
                    <a:pt x="194" y="273"/>
                  </a:cubicBezTo>
                  <a:cubicBezTo>
                    <a:pt x="194" y="271"/>
                    <a:pt x="193" y="269"/>
                    <a:pt x="192" y="268"/>
                  </a:cubicBezTo>
                  <a:cubicBezTo>
                    <a:pt x="192" y="268"/>
                    <a:pt x="192" y="268"/>
                    <a:pt x="192" y="268"/>
                  </a:cubicBezTo>
                  <a:cubicBezTo>
                    <a:pt x="189" y="262"/>
                    <a:pt x="185" y="260"/>
                    <a:pt x="185" y="260"/>
                  </a:cubicBezTo>
                  <a:cubicBezTo>
                    <a:pt x="185" y="260"/>
                    <a:pt x="187" y="253"/>
                    <a:pt x="198" y="252"/>
                  </a:cubicBezTo>
                  <a:cubicBezTo>
                    <a:pt x="198" y="252"/>
                    <a:pt x="199" y="252"/>
                    <a:pt x="200" y="252"/>
                  </a:cubicBezTo>
                  <a:cubicBezTo>
                    <a:pt x="200" y="252"/>
                    <a:pt x="200" y="252"/>
                    <a:pt x="200" y="252"/>
                  </a:cubicBezTo>
                  <a:cubicBezTo>
                    <a:pt x="206" y="252"/>
                    <a:pt x="210" y="256"/>
                    <a:pt x="210" y="262"/>
                  </a:cubicBezTo>
                  <a:cubicBezTo>
                    <a:pt x="210" y="268"/>
                    <a:pt x="205" y="270"/>
                    <a:pt x="205" y="278"/>
                  </a:cubicBezTo>
                  <a:cubicBezTo>
                    <a:pt x="205" y="295"/>
                    <a:pt x="219" y="304"/>
                    <a:pt x="226" y="307"/>
                  </a:cubicBezTo>
                  <a:cubicBezTo>
                    <a:pt x="230" y="309"/>
                    <a:pt x="230" y="309"/>
                    <a:pt x="230" y="309"/>
                  </a:cubicBezTo>
                  <a:cubicBezTo>
                    <a:pt x="230" y="309"/>
                    <a:pt x="249" y="302"/>
                    <a:pt x="255" y="300"/>
                  </a:cubicBezTo>
                  <a:cubicBezTo>
                    <a:pt x="274" y="293"/>
                    <a:pt x="281" y="289"/>
                    <a:pt x="281" y="280"/>
                  </a:cubicBezTo>
                  <a:cubicBezTo>
                    <a:pt x="281" y="280"/>
                    <a:pt x="281" y="280"/>
                    <a:pt x="281" y="280"/>
                  </a:cubicBezTo>
                  <a:cubicBezTo>
                    <a:pt x="281" y="269"/>
                    <a:pt x="274" y="265"/>
                    <a:pt x="269" y="262"/>
                  </a:cubicBezTo>
                  <a:cubicBezTo>
                    <a:pt x="266" y="261"/>
                    <a:pt x="267" y="257"/>
                    <a:pt x="269" y="256"/>
                  </a:cubicBezTo>
                  <a:cubicBezTo>
                    <a:pt x="270" y="255"/>
                    <a:pt x="272" y="252"/>
                    <a:pt x="294" y="252"/>
                  </a:cubicBezTo>
                  <a:cubicBezTo>
                    <a:pt x="379" y="252"/>
                    <a:pt x="379" y="252"/>
                    <a:pt x="379" y="252"/>
                  </a:cubicBezTo>
                  <a:cubicBezTo>
                    <a:pt x="379" y="259"/>
                    <a:pt x="380" y="265"/>
                    <a:pt x="380" y="272"/>
                  </a:cubicBezTo>
                  <a:cubicBezTo>
                    <a:pt x="380" y="292"/>
                    <a:pt x="378" y="313"/>
                    <a:pt x="374" y="3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3869437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ernatieve Titeldia">
    <p:spTree>
      <p:nvGrpSpPr>
        <p:cNvPr id="1" name=""/>
        <p:cNvGrpSpPr/>
        <p:nvPr/>
      </p:nvGrpSpPr>
      <p:grpSpPr>
        <a:xfrm>
          <a:off x="0" y="0"/>
          <a:ext cx="0" cy="0"/>
          <a:chOff x="0" y="0"/>
          <a:chExt cx="0" cy="0"/>
        </a:xfrm>
      </p:grpSpPr>
      <p:sp>
        <p:nvSpPr>
          <p:cNvPr id="7" name="Rechthoek 6"/>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942026"/>
            <a:ext cx="7452000" cy="533400"/>
          </a:xfrm>
        </p:spPr>
        <p:txBody>
          <a:bodyPr/>
          <a:lstStyle>
            <a:lvl1pPr>
              <a:defRPr>
                <a:solidFill>
                  <a:schemeClr val="tx2"/>
                </a:solidFill>
              </a:defRPr>
            </a:lvl1pPr>
          </a:lstStyle>
          <a:p>
            <a:r>
              <a:rPr lang="nl-NL"/>
              <a:t>Klik om stijl te bewerken</a:t>
            </a:r>
          </a:p>
        </p:txBody>
      </p:sp>
      <p:sp>
        <p:nvSpPr>
          <p:cNvPr id="3" name="Ondertitel 2"/>
          <p:cNvSpPr>
            <a:spLocks noGrp="1"/>
          </p:cNvSpPr>
          <p:nvPr>
            <p:ph type="subTitle" idx="1"/>
          </p:nvPr>
        </p:nvSpPr>
        <p:spPr>
          <a:xfrm>
            <a:off x="845540" y="1427086"/>
            <a:ext cx="7452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p>
        </p:txBody>
      </p:sp>
      <p:sp>
        <p:nvSpPr>
          <p:cNvPr id="11" name="Rechthoek 10"/>
          <p:cNvSpPr/>
          <p:nvPr/>
        </p:nvSpPr>
        <p:spPr>
          <a:xfrm>
            <a:off x="521500" y="3708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0" y="2657578"/>
            <a:ext cx="5346157" cy="635000"/>
          </a:xfrm>
        </p:spPr>
        <p:txBody>
          <a:bodyPr>
            <a:noAutofit/>
          </a:bodyPr>
          <a:lstStyle>
            <a:lvl1pPr marL="0" indent="0" algn="l">
              <a:buNone/>
              <a:defRPr>
                <a:solidFill>
                  <a:schemeClr val="tx2"/>
                </a:solidFill>
              </a:defRPr>
            </a:lvl1pPr>
          </a:lstStyle>
          <a:p>
            <a:pPr lvl="0"/>
            <a:r>
              <a:rPr lang="nl-NL"/>
              <a:t>Klikken om de tekststijl van het model te bewerken</a:t>
            </a:r>
          </a:p>
        </p:txBody>
      </p:sp>
      <p:sp>
        <p:nvSpPr>
          <p:cNvPr id="9" name="Rechthoek 8"/>
          <p:cNvSpPr/>
          <p:nvPr/>
        </p:nvSpPr>
        <p:spPr>
          <a:xfrm>
            <a:off x="522000" y="468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Picture 2" descr="D:\Work\UMC St Radboud\Templates\PP-sjabloon\Amalia kinderziekenhuis\Radboudumc_AMALIA_67,5mm_RGB.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2262" y="4130996"/>
            <a:ext cx="2446088" cy="556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3846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8" name="Rechthoek 7"/>
          <p:cNvSpPr/>
          <p:nvPr/>
        </p:nvSpPr>
        <p:spPr>
          <a:xfrm>
            <a:off x="521500" y="445500"/>
            <a:ext cx="8100000" cy="31593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p:cNvSpPr>
            <a:spLocks noGrp="1"/>
          </p:cNvSpPr>
          <p:nvPr>
            <p:ph type="ctrTitle"/>
          </p:nvPr>
        </p:nvSpPr>
        <p:spPr>
          <a:xfrm>
            <a:off x="846000" y="752597"/>
            <a:ext cx="7452000" cy="400050"/>
          </a:xfrm>
        </p:spPr>
        <p:txBody>
          <a:bodyPr/>
          <a:lstStyle>
            <a:lvl1pPr>
              <a:defRPr>
                <a:solidFill>
                  <a:schemeClr val="bg2"/>
                </a:solidFill>
              </a:defRPr>
            </a:lvl1pPr>
          </a:lstStyle>
          <a:p>
            <a:r>
              <a:rPr lang="nl-NL"/>
              <a:t>Klik om stijl te bewerken</a:t>
            </a:r>
          </a:p>
        </p:txBody>
      </p:sp>
      <p:sp>
        <p:nvSpPr>
          <p:cNvPr id="3" name="Ondertitel 2"/>
          <p:cNvSpPr>
            <a:spLocks noGrp="1"/>
          </p:cNvSpPr>
          <p:nvPr>
            <p:ph type="subTitle" idx="1"/>
          </p:nvPr>
        </p:nvSpPr>
        <p:spPr>
          <a:xfrm>
            <a:off x="845540" y="1237657"/>
            <a:ext cx="7452000" cy="400050"/>
          </a:xfrm>
        </p:spPr>
        <p:txBody>
          <a:bodyPr>
            <a:noAutofit/>
          </a:bodyPr>
          <a:lstStyle>
            <a:lvl1pPr marL="0" indent="0" algn="l">
              <a:lnSpc>
                <a:spcPts val="3150"/>
              </a:lnSpc>
              <a:buNone/>
              <a:defRPr sz="3000">
                <a:solidFill>
                  <a:schemeClr val="bg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a:t>Klikken om de ondertitelstijl van het model te bewerken</a:t>
            </a:r>
          </a:p>
        </p:txBody>
      </p:sp>
      <p:sp>
        <p:nvSpPr>
          <p:cNvPr id="11" name="Rechthoek 10"/>
          <p:cNvSpPr/>
          <p:nvPr/>
        </p:nvSpPr>
        <p:spPr>
          <a:xfrm>
            <a:off x="521500" y="3969000"/>
            <a:ext cx="8100000" cy="8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4" name="Tijdelijke aanduiding voor tekst 13"/>
          <p:cNvSpPr>
            <a:spLocks noGrp="1"/>
          </p:cNvSpPr>
          <p:nvPr>
            <p:ph type="body" sz="quarter" idx="10"/>
          </p:nvPr>
        </p:nvSpPr>
        <p:spPr>
          <a:xfrm>
            <a:off x="846001" y="3058691"/>
            <a:ext cx="5346157" cy="476250"/>
          </a:xfrm>
        </p:spPr>
        <p:txBody>
          <a:bodyPr/>
          <a:lstStyle>
            <a:lvl1pPr marL="0" indent="0" algn="l">
              <a:buNone/>
              <a:defRPr>
                <a:solidFill>
                  <a:schemeClr val="bg2"/>
                </a:solidFill>
              </a:defRPr>
            </a:lvl1pPr>
          </a:lstStyle>
          <a:p>
            <a:pPr lvl="0"/>
            <a:r>
              <a:rPr lang="nl-NL"/>
              <a:t>Klikken om de tekststijl van het model te bewerken</a:t>
            </a:r>
          </a:p>
        </p:txBody>
      </p:sp>
      <p:pic>
        <p:nvPicPr>
          <p:cNvPr id="17" name="Afbeelding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001" y="4698000"/>
            <a:ext cx="2426807" cy="226800"/>
          </a:xfrm>
          <a:prstGeom prst="rect">
            <a:avLst/>
          </a:prstGeom>
        </p:spPr>
      </p:pic>
    </p:spTree>
    <p:extLst>
      <p:ext uri="{BB962C8B-B14F-4D97-AF65-F5344CB8AC3E}">
        <p14:creationId xmlns:p14="http://schemas.microsoft.com/office/powerpoint/2010/main" val="19650048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eldia 2">
    <p:spTree>
      <p:nvGrpSpPr>
        <p:cNvPr id="1" name=""/>
        <p:cNvGrpSpPr/>
        <p:nvPr/>
      </p:nvGrpSpPr>
      <p:grpSpPr>
        <a:xfrm>
          <a:off x="0" y="0"/>
          <a:ext cx="0" cy="0"/>
          <a:chOff x="0" y="0"/>
          <a:chExt cx="0" cy="0"/>
        </a:xfrm>
      </p:grpSpPr>
      <p:sp>
        <p:nvSpPr>
          <p:cNvPr id="7" name="Rechthoek 6"/>
          <p:cNvSpPr/>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 name="Titel 1"/>
          <p:cNvSpPr>
            <a:spLocks noGrp="1"/>
          </p:cNvSpPr>
          <p:nvPr>
            <p:ph type="ctrTitle"/>
          </p:nvPr>
        </p:nvSpPr>
        <p:spPr>
          <a:xfrm>
            <a:off x="846000" y="752597"/>
            <a:ext cx="7452000" cy="400050"/>
          </a:xfrm>
        </p:spPr>
        <p:txBody>
          <a:bodyPr/>
          <a:lstStyle>
            <a:lvl1pPr>
              <a:defRPr>
                <a:solidFill>
                  <a:schemeClr val="tx2"/>
                </a:solidFill>
              </a:defRPr>
            </a:lvl1pPr>
          </a:lstStyle>
          <a:p>
            <a:r>
              <a:rPr lang="nl-NL"/>
              <a:t>Klik om stijl te bewerken</a:t>
            </a:r>
          </a:p>
        </p:txBody>
      </p:sp>
      <p:sp>
        <p:nvSpPr>
          <p:cNvPr id="3" name="Ondertitel 2"/>
          <p:cNvSpPr>
            <a:spLocks noGrp="1"/>
          </p:cNvSpPr>
          <p:nvPr>
            <p:ph type="subTitle" idx="1"/>
          </p:nvPr>
        </p:nvSpPr>
        <p:spPr>
          <a:xfrm>
            <a:off x="845540" y="1237657"/>
            <a:ext cx="7452000" cy="400050"/>
          </a:xfrm>
        </p:spPr>
        <p:txBody>
          <a:bodyPr>
            <a:noAutofit/>
          </a:bodyPr>
          <a:lstStyle>
            <a:lvl1pPr marL="0" indent="0" algn="l">
              <a:lnSpc>
                <a:spcPts val="3150"/>
              </a:lnSpc>
              <a:buNone/>
              <a:defRPr sz="30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a:t>Klikken om de ondertitelstijl van het model te bewerken</a:t>
            </a:r>
          </a:p>
        </p:txBody>
      </p:sp>
      <p:sp>
        <p:nvSpPr>
          <p:cNvPr id="11" name="Rechthoek 10"/>
          <p:cNvSpPr/>
          <p:nvPr/>
        </p:nvSpPr>
        <p:spPr>
          <a:xfrm>
            <a:off x="521500" y="3969000"/>
            <a:ext cx="8100000" cy="8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4" name="Tijdelijke aanduiding voor tekst 13"/>
          <p:cNvSpPr>
            <a:spLocks noGrp="1"/>
          </p:cNvSpPr>
          <p:nvPr>
            <p:ph type="body" sz="quarter" idx="10"/>
          </p:nvPr>
        </p:nvSpPr>
        <p:spPr>
          <a:xfrm>
            <a:off x="846001" y="3058691"/>
            <a:ext cx="5346157" cy="476250"/>
          </a:xfrm>
        </p:spPr>
        <p:txBody>
          <a:bodyPr/>
          <a:lstStyle>
            <a:lvl1pPr marL="0" indent="0" algn="l">
              <a:buNone/>
              <a:defRPr>
                <a:solidFill>
                  <a:schemeClr val="tx2"/>
                </a:solidFill>
              </a:defRPr>
            </a:lvl1pPr>
          </a:lstStyle>
          <a:p>
            <a:pPr lvl="0"/>
            <a:r>
              <a:rPr lang="nl-NL"/>
              <a:t>Klikken om de tekststijl van het model te bewerken</a:t>
            </a:r>
          </a:p>
        </p:txBody>
      </p:sp>
      <p:pic>
        <p:nvPicPr>
          <p:cNvPr id="17" name="Afbeelding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001" y="4698000"/>
            <a:ext cx="2426807" cy="226800"/>
          </a:xfrm>
          <a:prstGeom prst="rect">
            <a:avLst/>
          </a:prstGeom>
        </p:spPr>
      </p:pic>
      <p:sp>
        <p:nvSpPr>
          <p:cNvPr id="9" name="Rechthoek 8"/>
          <p:cNvSpPr/>
          <p:nvPr/>
        </p:nvSpPr>
        <p:spPr>
          <a:xfrm>
            <a:off x="522000" y="445500"/>
            <a:ext cx="8100000" cy="37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Tree>
    <p:extLst>
      <p:ext uri="{BB962C8B-B14F-4D97-AF65-F5344CB8AC3E}">
        <p14:creationId xmlns:p14="http://schemas.microsoft.com/office/powerpoint/2010/main" val="93731929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r>
              <a:rPr lang="nl-NL"/>
              <a:t>&lt;Datum&gt;</a:t>
            </a:r>
          </a:p>
        </p:txBody>
      </p:sp>
      <p:sp>
        <p:nvSpPr>
          <p:cNvPr id="5" name="Tijdelijke aanduiding voor voettekst 4"/>
          <p:cNvSpPr>
            <a:spLocks noGrp="1"/>
          </p:cNvSpPr>
          <p:nvPr>
            <p:ph type="ftr" sz="quarter" idx="11"/>
          </p:nvPr>
        </p:nvSpPr>
        <p:spPr/>
        <p:txBody>
          <a:bodyPr/>
          <a:lstStyle/>
          <a:p>
            <a:r>
              <a:rPr lang="nl-NL"/>
              <a:t>&lt;Titel van de presentatie&gt;</a:t>
            </a:r>
          </a:p>
        </p:txBody>
      </p:sp>
      <p:sp>
        <p:nvSpPr>
          <p:cNvPr id="7" name="Tijdelijke aanduiding voor dianummer 5"/>
          <p:cNvSpPr>
            <a:spLocks noGrp="1"/>
          </p:cNvSpPr>
          <p:nvPr>
            <p:ph type="sldNum" sz="quarter" idx="4"/>
          </p:nvPr>
        </p:nvSpPr>
        <p:spPr>
          <a:xfrm>
            <a:off x="522000" y="4810807"/>
            <a:ext cx="810000" cy="114300"/>
          </a:xfrm>
          <a:prstGeom prst="rect">
            <a:avLst/>
          </a:prstGeom>
        </p:spPr>
        <p:txBody>
          <a:bodyPr vert="horz" lIns="0" tIns="0" rIns="0" bIns="0" rtlCol="0" anchor="ctr"/>
          <a:lstStyle>
            <a:lvl1pPr algn="l">
              <a:lnSpc>
                <a:spcPts val="900"/>
              </a:lnSpc>
              <a:defRPr sz="750">
                <a:solidFill>
                  <a:schemeClr val="accent1"/>
                </a:solidFill>
              </a:defRPr>
            </a:lvl1pPr>
          </a:lstStyle>
          <a:p>
            <a:r>
              <a:rPr lang="nl-NL"/>
              <a:t>Pagina </a:t>
            </a:r>
            <a:fld id="{7FC9B413-936F-403B-BC98-20250EBFF374}" type="slidenum">
              <a:rPr lang="nl-NL" smtClean="0"/>
              <a:pPr/>
              <a:t>‹#›</a:t>
            </a:fld>
            <a:endParaRPr lang="nl-NL"/>
          </a:p>
        </p:txBody>
      </p:sp>
    </p:spTree>
    <p:extLst>
      <p:ext uri="{BB962C8B-B14F-4D97-AF65-F5344CB8AC3E}">
        <p14:creationId xmlns:p14="http://schemas.microsoft.com/office/powerpoint/2010/main" val="3284255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r>
              <a:rPr lang="nl-NL"/>
              <a:t>&lt;Datum&gt;</a:t>
            </a:r>
          </a:p>
        </p:txBody>
      </p:sp>
      <p:sp>
        <p:nvSpPr>
          <p:cNvPr id="4" name="Tijdelijke aanduiding voor voettekst 3"/>
          <p:cNvSpPr>
            <a:spLocks noGrp="1"/>
          </p:cNvSpPr>
          <p:nvPr>
            <p:ph type="ftr" sz="quarter" idx="11"/>
          </p:nvPr>
        </p:nvSpPr>
        <p:spPr/>
        <p:txBody>
          <a:bodyPr/>
          <a:lstStyle/>
          <a:p>
            <a:r>
              <a:rPr lang="nl-NL"/>
              <a:t>&lt;Titel van de presentatie&gt;</a:t>
            </a:r>
          </a:p>
        </p:txBody>
      </p:sp>
      <p:sp>
        <p:nvSpPr>
          <p:cNvPr id="5" name="Tijdelijke aanduiding voor dianummer 4"/>
          <p:cNvSpPr>
            <a:spLocks noGrp="1"/>
          </p:cNvSpPr>
          <p:nvPr>
            <p:ph type="sldNum" sz="quarter" idx="12"/>
          </p:nvPr>
        </p:nvSpPr>
        <p:spPr/>
        <p:txBody>
          <a:bodyPr/>
          <a:lstStyle/>
          <a:p>
            <a:r>
              <a:rPr lang="nl-NL"/>
              <a:t>Pagina </a:t>
            </a:r>
            <a:fld id="{7FC9B413-936F-403B-BC98-20250EBFF374}" type="slidenum">
              <a:rPr lang="nl-NL" smtClean="0"/>
              <a:pPr/>
              <a:t>‹#›</a:t>
            </a:fld>
            <a:endParaRPr lang="nl-NL"/>
          </a:p>
        </p:txBody>
      </p:sp>
      <p:sp>
        <p:nvSpPr>
          <p:cNvPr id="6" name="Ondertitel 2"/>
          <p:cNvSpPr>
            <a:spLocks noGrp="1"/>
          </p:cNvSpPr>
          <p:nvPr>
            <p:ph type="subTitle" idx="1"/>
          </p:nvPr>
        </p:nvSpPr>
        <p:spPr>
          <a:xfrm>
            <a:off x="522000" y="1237657"/>
            <a:ext cx="8100000" cy="400050"/>
          </a:xfrm>
        </p:spPr>
        <p:txBody>
          <a:bodyPr>
            <a:noAutofit/>
          </a:bodyPr>
          <a:lstStyle>
            <a:lvl1pPr marL="0" indent="0" algn="l">
              <a:lnSpc>
                <a:spcPts val="3150"/>
              </a:lnSpc>
              <a:buNone/>
              <a:defRPr sz="30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nl-NL"/>
              <a:t>Klikken om de ondertitelstijl van het model te bewerken</a:t>
            </a:r>
          </a:p>
        </p:txBody>
      </p:sp>
    </p:spTree>
    <p:extLst>
      <p:ext uri="{BB962C8B-B14F-4D97-AF65-F5344CB8AC3E}">
        <p14:creationId xmlns:p14="http://schemas.microsoft.com/office/powerpoint/2010/main" val="94027374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522000" y="753258"/>
            <a:ext cx="8100000" cy="400050"/>
          </a:xfrm>
        </p:spPr>
        <p:txBody>
          <a:bodyPr/>
          <a:lstStyle/>
          <a:p>
            <a:r>
              <a:rPr lang="nl-NL"/>
              <a:t>Klik om stijl te bewerken</a:t>
            </a:r>
          </a:p>
        </p:txBody>
      </p:sp>
      <p:sp>
        <p:nvSpPr>
          <p:cNvPr id="5" name="Tijdelijke aanduiding voor datum 4"/>
          <p:cNvSpPr>
            <a:spLocks noGrp="1"/>
          </p:cNvSpPr>
          <p:nvPr>
            <p:ph type="dt" sz="half" idx="10"/>
          </p:nvPr>
        </p:nvSpPr>
        <p:spPr/>
        <p:txBody>
          <a:bodyPr/>
          <a:lstStyle/>
          <a:p>
            <a:r>
              <a:rPr lang="nl-NL"/>
              <a:t>&lt;Datum&gt;</a:t>
            </a:r>
          </a:p>
        </p:txBody>
      </p:sp>
      <p:sp>
        <p:nvSpPr>
          <p:cNvPr id="6" name="Tijdelijke aanduiding voor voettekst 5"/>
          <p:cNvSpPr>
            <a:spLocks noGrp="1"/>
          </p:cNvSpPr>
          <p:nvPr>
            <p:ph type="ftr" sz="quarter" idx="11"/>
          </p:nvPr>
        </p:nvSpPr>
        <p:spPr/>
        <p:txBody>
          <a:bodyPr/>
          <a:lstStyle/>
          <a:p>
            <a:r>
              <a:rPr lang="nl-NL"/>
              <a:t>&lt;Titel van de presentatie&gt;</a:t>
            </a:r>
          </a:p>
        </p:txBody>
      </p:sp>
      <p:sp>
        <p:nvSpPr>
          <p:cNvPr id="9" name="Tijdelijke aanduiding voor grafiek 8"/>
          <p:cNvSpPr>
            <a:spLocks noGrp="1"/>
          </p:cNvSpPr>
          <p:nvPr>
            <p:ph type="chart" sz="quarter" idx="13"/>
          </p:nvPr>
        </p:nvSpPr>
        <p:spPr>
          <a:xfrm>
            <a:off x="4647600" y="1239300"/>
            <a:ext cx="3974900" cy="3094200"/>
          </a:xfrm>
        </p:spPr>
        <p:txBody>
          <a:bodyPr/>
          <a:lstStyle>
            <a:lvl1pPr marL="0" indent="0">
              <a:buNone/>
              <a:defRPr/>
            </a:lvl1pPr>
          </a:lstStyle>
          <a:p>
            <a:r>
              <a:rPr lang="nl-NL"/>
              <a:t>Klik op het pictogram als u een grafiek wilt toevoegen</a:t>
            </a:r>
          </a:p>
        </p:txBody>
      </p:sp>
      <p:sp>
        <p:nvSpPr>
          <p:cNvPr id="11" name="Tijdelijke aanduiding voor tekst 10"/>
          <p:cNvSpPr>
            <a:spLocks noGrp="1"/>
          </p:cNvSpPr>
          <p:nvPr>
            <p:ph type="body" sz="quarter" idx="14"/>
          </p:nvPr>
        </p:nvSpPr>
        <p:spPr>
          <a:xfrm>
            <a:off x="522288" y="1239001"/>
            <a:ext cx="4039200" cy="309368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5" name="Tijdelijke aanduiding voor dianummer 5"/>
          <p:cNvSpPr>
            <a:spLocks noGrp="1"/>
          </p:cNvSpPr>
          <p:nvPr>
            <p:ph type="sldNum" sz="quarter" idx="4"/>
          </p:nvPr>
        </p:nvSpPr>
        <p:spPr>
          <a:xfrm>
            <a:off x="522000" y="4810807"/>
            <a:ext cx="810000" cy="114300"/>
          </a:xfrm>
          <a:prstGeom prst="rect">
            <a:avLst/>
          </a:prstGeom>
        </p:spPr>
        <p:txBody>
          <a:bodyPr vert="horz" lIns="0" tIns="0" rIns="0" bIns="0" rtlCol="0" anchor="ctr"/>
          <a:lstStyle>
            <a:lvl1pPr algn="l">
              <a:lnSpc>
                <a:spcPts val="900"/>
              </a:lnSpc>
              <a:defRPr sz="750">
                <a:solidFill>
                  <a:schemeClr val="accent1"/>
                </a:solidFill>
              </a:defRPr>
            </a:lvl1pPr>
          </a:lstStyle>
          <a:p>
            <a:r>
              <a:rPr lang="nl-NL"/>
              <a:t>Pagina </a:t>
            </a:r>
            <a:fld id="{7FC9B413-936F-403B-BC98-20250EBFF374}" type="slidenum">
              <a:rPr lang="nl-NL" smtClean="0"/>
              <a:pPr/>
              <a:t>‹#›</a:t>
            </a:fld>
            <a:endParaRPr lang="nl-NL"/>
          </a:p>
        </p:txBody>
      </p:sp>
    </p:spTree>
    <p:extLst>
      <p:ext uri="{BB962C8B-B14F-4D97-AF65-F5344CB8AC3E}">
        <p14:creationId xmlns:p14="http://schemas.microsoft.com/office/powerpoint/2010/main" val="2486355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kstdia met beeld">
    <p:spTree>
      <p:nvGrpSpPr>
        <p:cNvPr id="1" name=""/>
        <p:cNvGrpSpPr/>
        <p:nvPr/>
      </p:nvGrpSpPr>
      <p:grpSpPr>
        <a:xfrm>
          <a:off x="0" y="0"/>
          <a:ext cx="0" cy="0"/>
          <a:chOff x="0" y="0"/>
          <a:chExt cx="0" cy="0"/>
        </a:xfrm>
      </p:grpSpPr>
      <p:sp>
        <p:nvSpPr>
          <p:cNvPr id="2" name="Titel 1"/>
          <p:cNvSpPr>
            <a:spLocks noGrp="1"/>
          </p:cNvSpPr>
          <p:nvPr>
            <p:ph type="title"/>
          </p:nvPr>
        </p:nvSpPr>
        <p:spPr>
          <a:xfrm>
            <a:off x="522000" y="753258"/>
            <a:ext cx="8100000" cy="400050"/>
          </a:xfrm>
        </p:spPr>
        <p:txBody>
          <a:bodyPr/>
          <a:lstStyle/>
          <a:p>
            <a:r>
              <a:rPr lang="nl-NL"/>
              <a:t>Klik om stijl te bewerken</a:t>
            </a:r>
          </a:p>
        </p:txBody>
      </p:sp>
      <p:sp>
        <p:nvSpPr>
          <p:cNvPr id="5" name="Tijdelijke aanduiding voor datum 4"/>
          <p:cNvSpPr>
            <a:spLocks noGrp="1"/>
          </p:cNvSpPr>
          <p:nvPr>
            <p:ph type="dt" sz="half" idx="10"/>
          </p:nvPr>
        </p:nvSpPr>
        <p:spPr/>
        <p:txBody>
          <a:bodyPr/>
          <a:lstStyle/>
          <a:p>
            <a:r>
              <a:rPr lang="nl-NL"/>
              <a:t>&lt;Datum&gt;</a:t>
            </a:r>
          </a:p>
        </p:txBody>
      </p:sp>
      <p:sp>
        <p:nvSpPr>
          <p:cNvPr id="6" name="Tijdelijke aanduiding voor voettekst 5"/>
          <p:cNvSpPr>
            <a:spLocks noGrp="1"/>
          </p:cNvSpPr>
          <p:nvPr>
            <p:ph type="ftr" sz="quarter" idx="11"/>
          </p:nvPr>
        </p:nvSpPr>
        <p:spPr/>
        <p:txBody>
          <a:bodyPr/>
          <a:lstStyle/>
          <a:p>
            <a:r>
              <a:rPr lang="nl-NL"/>
              <a:t>&lt;Titel van de presentatie&gt;</a:t>
            </a:r>
          </a:p>
        </p:txBody>
      </p:sp>
      <p:sp>
        <p:nvSpPr>
          <p:cNvPr id="11" name="Tijdelijke aanduiding voor tekst 10"/>
          <p:cNvSpPr>
            <a:spLocks noGrp="1"/>
          </p:cNvSpPr>
          <p:nvPr>
            <p:ph type="body" sz="quarter" idx="14"/>
          </p:nvPr>
        </p:nvSpPr>
        <p:spPr>
          <a:xfrm>
            <a:off x="522288" y="1239300"/>
            <a:ext cx="4039200" cy="30942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afbeelding 3"/>
          <p:cNvSpPr>
            <a:spLocks noGrp="1"/>
          </p:cNvSpPr>
          <p:nvPr>
            <p:ph type="pic" sz="quarter" idx="15"/>
          </p:nvPr>
        </p:nvSpPr>
        <p:spPr>
          <a:xfrm>
            <a:off x="4647600" y="1239300"/>
            <a:ext cx="3974900" cy="3094200"/>
          </a:xfrm>
        </p:spPr>
        <p:txBody>
          <a:bodyPr/>
          <a:lstStyle>
            <a:lvl1pPr marL="0" indent="0">
              <a:buNone/>
              <a:defRPr/>
            </a:lvl1pPr>
          </a:lstStyle>
          <a:p>
            <a:r>
              <a:rPr lang="nl-NL"/>
              <a:t>Klik op het pictogram als u een afbeelding wilt toevoegen</a:t>
            </a:r>
          </a:p>
        </p:txBody>
      </p:sp>
      <p:sp>
        <p:nvSpPr>
          <p:cNvPr id="10" name="Tijdelijke aanduiding voor dianummer 5"/>
          <p:cNvSpPr>
            <a:spLocks noGrp="1"/>
          </p:cNvSpPr>
          <p:nvPr>
            <p:ph type="sldNum" sz="quarter" idx="4"/>
          </p:nvPr>
        </p:nvSpPr>
        <p:spPr>
          <a:xfrm>
            <a:off x="522000" y="4810807"/>
            <a:ext cx="810000" cy="114300"/>
          </a:xfrm>
          <a:prstGeom prst="rect">
            <a:avLst/>
          </a:prstGeom>
        </p:spPr>
        <p:txBody>
          <a:bodyPr vert="horz" lIns="0" tIns="0" rIns="0" bIns="0" rtlCol="0" anchor="ctr"/>
          <a:lstStyle>
            <a:lvl1pPr algn="l">
              <a:lnSpc>
                <a:spcPts val="900"/>
              </a:lnSpc>
              <a:defRPr sz="750">
                <a:solidFill>
                  <a:schemeClr val="accent1"/>
                </a:solidFill>
              </a:defRPr>
            </a:lvl1pPr>
          </a:lstStyle>
          <a:p>
            <a:r>
              <a:rPr lang="nl-NL"/>
              <a:t>Pagina </a:t>
            </a:r>
            <a:fld id="{7FC9B413-936F-403B-BC98-20250EBFF374}" type="slidenum">
              <a:rPr lang="nl-NL" smtClean="0"/>
              <a:pPr/>
              <a:t>‹#›</a:t>
            </a:fld>
            <a:endParaRPr lang="nl-NL"/>
          </a:p>
        </p:txBody>
      </p:sp>
    </p:spTree>
    <p:extLst>
      <p:ext uri="{BB962C8B-B14F-4D97-AF65-F5344CB8AC3E}">
        <p14:creationId xmlns:p14="http://schemas.microsoft.com/office/powerpoint/2010/main" val="151121129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eelddia met titel">
    <p:spTree>
      <p:nvGrpSpPr>
        <p:cNvPr id="1" name=""/>
        <p:cNvGrpSpPr/>
        <p:nvPr/>
      </p:nvGrpSpPr>
      <p:grpSpPr>
        <a:xfrm>
          <a:off x="0" y="0"/>
          <a:ext cx="0" cy="0"/>
          <a:chOff x="0" y="0"/>
          <a:chExt cx="0" cy="0"/>
        </a:xfrm>
      </p:grpSpPr>
      <p:sp>
        <p:nvSpPr>
          <p:cNvPr id="2" name="Titel 1"/>
          <p:cNvSpPr>
            <a:spLocks noGrp="1"/>
          </p:cNvSpPr>
          <p:nvPr>
            <p:ph type="title"/>
          </p:nvPr>
        </p:nvSpPr>
        <p:spPr>
          <a:xfrm>
            <a:off x="522000" y="753258"/>
            <a:ext cx="8100000" cy="400050"/>
          </a:xfrm>
        </p:spPr>
        <p:txBody>
          <a:bodyPr/>
          <a:lstStyle/>
          <a:p>
            <a:r>
              <a:rPr lang="nl-NL"/>
              <a:t>Klik om stijl te bewerken</a:t>
            </a:r>
          </a:p>
        </p:txBody>
      </p:sp>
      <p:sp>
        <p:nvSpPr>
          <p:cNvPr id="5" name="Tijdelijke aanduiding voor datum 4"/>
          <p:cNvSpPr>
            <a:spLocks noGrp="1"/>
          </p:cNvSpPr>
          <p:nvPr>
            <p:ph type="dt" sz="half" idx="10"/>
          </p:nvPr>
        </p:nvSpPr>
        <p:spPr/>
        <p:txBody>
          <a:bodyPr/>
          <a:lstStyle/>
          <a:p>
            <a:r>
              <a:rPr lang="nl-NL"/>
              <a:t>&lt;Datum&gt;</a:t>
            </a:r>
          </a:p>
        </p:txBody>
      </p:sp>
      <p:sp>
        <p:nvSpPr>
          <p:cNvPr id="6" name="Tijdelijke aanduiding voor voettekst 5"/>
          <p:cNvSpPr>
            <a:spLocks noGrp="1"/>
          </p:cNvSpPr>
          <p:nvPr>
            <p:ph type="ftr" sz="quarter" idx="11"/>
          </p:nvPr>
        </p:nvSpPr>
        <p:spPr/>
        <p:txBody>
          <a:bodyPr/>
          <a:lstStyle/>
          <a:p>
            <a:r>
              <a:rPr lang="nl-NL"/>
              <a:t>&lt;Titel van de presentatie&gt;</a:t>
            </a:r>
          </a:p>
        </p:txBody>
      </p:sp>
      <p:sp>
        <p:nvSpPr>
          <p:cNvPr id="4" name="Tijdelijke aanduiding voor afbeelding 3"/>
          <p:cNvSpPr>
            <a:spLocks noGrp="1"/>
          </p:cNvSpPr>
          <p:nvPr>
            <p:ph type="pic" sz="quarter" idx="15"/>
          </p:nvPr>
        </p:nvSpPr>
        <p:spPr>
          <a:xfrm>
            <a:off x="521500" y="1239300"/>
            <a:ext cx="8101000" cy="3094200"/>
          </a:xfrm>
        </p:spPr>
        <p:txBody>
          <a:bodyPr/>
          <a:lstStyle>
            <a:lvl1pPr marL="0" indent="0">
              <a:buNone/>
              <a:defRPr/>
            </a:lvl1pPr>
          </a:lstStyle>
          <a:p>
            <a:r>
              <a:rPr lang="nl-NL"/>
              <a:t>Klik op het pictogram als u een afbeelding wilt toevoegen</a:t>
            </a:r>
          </a:p>
        </p:txBody>
      </p:sp>
      <p:sp>
        <p:nvSpPr>
          <p:cNvPr id="8" name="Tijdelijke aanduiding voor dianummer 5"/>
          <p:cNvSpPr>
            <a:spLocks noGrp="1"/>
          </p:cNvSpPr>
          <p:nvPr>
            <p:ph type="sldNum" sz="quarter" idx="4"/>
          </p:nvPr>
        </p:nvSpPr>
        <p:spPr>
          <a:xfrm>
            <a:off x="522000" y="4810807"/>
            <a:ext cx="810000" cy="114300"/>
          </a:xfrm>
          <a:prstGeom prst="rect">
            <a:avLst/>
          </a:prstGeom>
        </p:spPr>
        <p:txBody>
          <a:bodyPr vert="horz" lIns="0" tIns="0" rIns="0" bIns="0" rtlCol="0" anchor="ctr"/>
          <a:lstStyle>
            <a:lvl1pPr algn="l">
              <a:lnSpc>
                <a:spcPts val="900"/>
              </a:lnSpc>
              <a:defRPr sz="750">
                <a:solidFill>
                  <a:schemeClr val="accent1"/>
                </a:solidFill>
              </a:defRPr>
            </a:lvl1pPr>
          </a:lstStyle>
          <a:p>
            <a:r>
              <a:rPr lang="nl-NL"/>
              <a:t>Pagina </a:t>
            </a:r>
            <a:fld id="{7FC9B413-936F-403B-BC98-20250EBFF374}" type="slidenum">
              <a:rPr lang="nl-NL" smtClean="0"/>
              <a:pPr/>
              <a:t>‹#›</a:t>
            </a:fld>
            <a:endParaRPr lang="nl-NL"/>
          </a:p>
        </p:txBody>
      </p:sp>
    </p:spTree>
    <p:extLst>
      <p:ext uri="{BB962C8B-B14F-4D97-AF65-F5344CB8AC3E}">
        <p14:creationId xmlns:p14="http://schemas.microsoft.com/office/powerpoint/2010/main" val="186423416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eelddia zonder titel">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r>
              <a:rPr lang="nl-NL"/>
              <a:t>&lt;Datum&gt;</a:t>
            </a:r>
          </a:p>
        </p:txBody>
      </p:sp>
      <p:sp>
        <p:nvSpPr>
          <p:cNvPr id="6" name="Tijdelijke aanduiding voor voettekst 5"/>
          <p:cNvSpPr>
            <a:spLocks noGrp="1"/>
          </p:cNvSpPr>
          <p:nvPr>
            <p:ph type="ftr" sz="quarter" idx="11"/>
          </p:nvPr>
        </p:nvSpPr>
        <p:spPr/>
        <p:txBody>
          <a:bodyPr/>
          <a:lstStyle/>
          <a:p>
            <a:r>
              <a:rPr lang="nl-NL"/>
              <a:t>&lt;Titel van de presentatie&gt;</a:t>
            </a:r>
          </a:p>
        </p:txBody>
      </p:sp>
      <p:sp>
        <p:nvSpPr>
          <p:cNvPr id="4" name="Tijdelijke aanduiding voor afbeelding 3"/>
          <p:cNvSpPr>
            <a:spLocks noGrp="1"/>
          </p:cNvSpPr>
          <p:nvPr>
            <p:ph type="pic" sz="quarter" idx="15"/>
          </p:nvPr>
        </p:nvSpPr>
        <p:spPr>
          <a:xfrm>
            <a:off x="521500" y="444699"/>
            <a:ext cx="8101000" cy="3888802"/>
          </a:xfrm>
          <a:solidFill>
            <a:schemeClr val="bg1"/>
          </a:solidFill>
        </p:spPr>
        <p:txBody>
          <a:bodyPr/>
          <a:lstStyle>
            <a:lvl1pPr marL="0" indent="0">
              <a:buNone/>
              <a:defRPr/>
            </a:lvl1pPr>
          </a:lstStyle>
          <a:p>
            <a:r>
              <a:rPr lang="nl-NL"/>
              <a:t>Klik op het pictogram als u een afbeelding wilt toevoegen</a:t>
            </a:r>
          </a:p>
        </p:txBody>
      </p:sp>
      <p:sp>
        <p:nvSpPr>
          <p:cNvPr id="8" name="Tijdelijke aanduiding voor dianummer 5"/>
          <p:cNvSpPr>
            <a:spLocks noGrp="1"/>
          </p:cNvSpPr>
          <p:nvPr>
            <p:ph type="sldNum" sz="quarter" idx="4"/>
          </p:nvPr>
        </p:nvSpPr>
        <p:spPr>
          <a:xfrm>
            <a:off x="522000" y="4810807"/>
            <a:ext cx="810000" cy="114300"/>
          </a:xfrm>
          <a:prstGeom prst="rect">
            <a:avLst/>
          </a:prstGeom>
        </p:spPr>
        <p:txBody>
          <a:bodyPr vert="horz" lIns="0" tIns="0" rIns="0" bIns="0" rtlCol="0" anchor="ctr"/>
          <a:lstStyle>
            <a:lvl1pPr algn="l">
              <a:lnSpc>
                <a:spcPts val="900"/>
              </a:lnSpc>
              <a:defRPr sz="750">
                <a:solidFill>
                  <a:schemeClr val="accent1"/>
                </a:solidFill>
              </a:defRPr>
            </a:lvl1pPr>
          </a:lstStyle>
          <a:p>
            <a:r>
              <a:rPr lang="nl-NL"/>
              <a:t>Pagina </a:t>
            </a:r>
            <a:fld id="{7FC9B413-936F-403B-BC98-20250EBFF374}" type="slidenum">
              <a:rPr lang="nl-NL" smtClean="0"/>
              <a:pPr/>
              <a:t>‹#›</a:t>
            </a:fld>
            <a:endParaRPr lang="nl-NL"/>
          </a:p>
        </p:txBody>
      </p:sp>
    </p:spTree>
    <p:extLst>
      <p:ext uri="{BB962C8B-B14F-4D97-AF65-F5344CB8AC3E}">
        <p14:creationId xmlns:p14="http://schemas.microsoft.com/office/powerpoint/2010/main" val="95838169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22000" y="787149"/>
            <a:ext cx="8100000" cy="533400"/>
          </a:xfrm>
        </p:spPr>
        <p:txBody>
          <a:bodyPr/>
          <a:lstStyle>
            <a:lvl1pPr>
              <a:defRPr>
                <a:solidFill>
                  <a:schemeClr val="tx2"/>
                </a:solidFill>
              </a:defRPr>
            </a:lvl1p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2"/>
          </p:nvPr>
        </p:nvSpPr>
        <p:spPr>
          <a:xfrm>
            <a:off x="1494000" y="491318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p>
        </p:txBody>
      </p:sp>
      <p:sp>
        <p:nvSpPr>
          <p:cNvPr id="8" name="Tijdelijke aanduiding voor voettekst 4"/>
          <p:cNvSpPr>
            <a:spLocks noGrp="1"/>
          </p:cNvSpPr>
          <p:nvPr>
            <p:ph type="ftr" sz="quarter" idx="3"/>
          </p:nvPr>
        </p:nvSpPr>
        <p:spPr>
          <a:xfrm>
            <a:off x="2790000" y="4913189"/>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p>
        </p:txBody>
      </p:sp>
      <p:sp>
        <p:nvSpPr>
          <p:cNvPr id="12" name="Tijdelijke aanduiding voor dianummer 5"/>
          <p:cNvSpPr>
            <a:spLocks noGrp="1"/>
          </p:cNvSpPr>
          <p:nvPr>
            <p:ph type="sldNum" sz="quarter" idx="4"/>
          </p:nvPr>
        </p:nvSpPr>
        <p:spPr>
          <a:xfrm>
            <a:off x="522000" y="491318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a:t>
            </a:fld>
            <a:endParaRPr lang="nl-NL"/>
          </a:p>
        </p:txBody>
      </p:sp>
    </p:spTree>
    <p:extLst>
      <p:ext uri="{BB962C8B-B14F-4D97-AF65-F5344CB8AC3E}">
        <p14:creationId xmlns:p14="http://schemas.microsoft.com/office/powerpoint/2010/main" val="391523989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eeld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0" y="1"/>
            <a:ext cx="9144000" cy="5143499"/>
          </a:xfrm>
          <a:solidFill>
            <a:schemeClr val="bg1"/>
          </a:solidFill>
        </p:spPr>
        <p:txBody>
          <a:bodyPr/>
          <a:lstStyle>
            <a:lvl1pPr marL="0" indent="0">
              <a:buNone/>
              <a:defRPr/>
            </a:lvl1pPr>
          </a:lstStyle>
          <a:p>
            <a:r>
              <a:rPr lang="nl-NL"/>
              <a:t>Klik op het pictogram als u een afbeelding wilt toevoegen</a:t>
            </a:r>
          </a:p>
        </p:txBody>
      </p:sp>
      <p:grpSp>
        <p:nvGrpSpPr>
          <p:cNvPr id="25" name="Groep 24"/>
          <p:cNvGrpSpPr/>
          <p:nvPr/>
        </p:nvGrpSpPr>
        <p:grpSpPr>
          <a:xfrm>
            <a:off x="5867400" y="4698206"/>
            <a:ext cx="2427288" cy="226220"/>
            <a:chOff x="5867400" y="6264275"/>
            <a:chExt cx="2427288" cy="301626"/>
          </a:xfrm>
        </p:grpSpPr>
        <p:sp>
          <p:nvSpPr>
            <p:cNvPr id="15" name="Freeform 10"/>
            <p:cNvSpPr>
              <a:spLocks noEditPoints="1"/>
            </p:cNvSpPr>
            <p:nvPr/>
          </p:nvSpPr>
          <p:spPr bwMode="auto">
            <a:xfrm>
              <a:off x="5867400" y="6264275"/>
              <a:ext cx="258763" cy="295275"/>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350"/>
            </a:p>
          </p:txBody>
        </p:sp>
        <p:sp>
          <p:nvSpPr>
            <p:cNvPr id="16" name="Freeform 11"/>
            <p:cNvSpPr>
              <a:spLocks noEditPoints="1"/>
            </p:cNvSpPr>
            <p:nvPr/>
          </p:nvSpPr>
          <p:spPr bwMode="auto">
            <a:xfrm>
              <a:off x="6350000" y="6264275"/>
              <a:ext cx="220663" cy="301625"/>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350"/>
            </a:p>
          </p:txBody>
        </p:sp>
        <p:sp>
          <p:nvSpPr>
            <p:cNvPr id="17" name="Freeform 12"/>
            <p:cNvSpPr>
              <a:spLocks/>
            </p:cNvSpPr>
            <p:nvPr/>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350"/>
            </a:p>
          </p:txBody>
        </p:sp>
        <p:sp>
          <p:nvSpPr>
            <p:cNvPr id="18" name="Freeform 13"/>
            <p:cNvSpPr>
              <a:spLocks noEditPoints="1"/>
            </p:cNvSpPr>
            <p:nvPr/>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350"/>
            </a:p>
          </p:txBody>
        </p:sp>
        <p:sp>
          <p:nvSpPr>
            <p:cNvPr id="19" name="Freeform 14"/>
            <p:cNvSpPr>
              <a:spLocks noEditPoints="1"/>
            </p:cNvSpPr>
            <p:nvPr/>
          </p:nvSpPr>
          <p:spPr bwMode="auto">
            <a:xfrm>
              <a:off x="6565900" y="6264275"/>
              <a:ext cx="222250" cy="301625"/>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350"/>
            </a:p>
          </p:txBody>
        </p:sp>
        <p:sp>
          <p:nvSpPr>
            <p:cNvPr id="20" name="Freeform 15"/>
            <p:cNvSpPr>
              <a:spLocks noEditPoints="1"/>
            </p:cNvSpPr>
            <p:nvPr/>
          </p:nvSpPr>
          <p:spPr bwMode="auto">
            <a:xfrm>
              <a:off x="7283450" y="6264275"/>
              <a:ext cx="222250" cy="301625"/>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350"/>
            </a:p>
          </p:txBody>
        </p:sp>
        <p:sp>
          <p:nvSpPr>
            <p:cNvPr id="21" name="Freeform 16"/>
            <p:cNvSpPr>
              <a:spLocks noEditPoints="1"/>
            </p:cNvSpPr>
            <p:nvPr/>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350"/>
            </a:p>
          </p:txBody>
        </p:sp>
        <p:sp>
          <p:nvSpPr>
            <p:cNvPr id="22" name="Freeform 17"/>
            <p:cNvSpPr>
              <a:spLocks/>
            </p:cNvSpPr>
            <p:nvPr/>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350"/>
            </a:p>
          </p:txBody>
        </p:sp>
        <p:sp>
          <p:nvSpPr>
            <p:cNvPr id="23" name="Freeform 18"/>
            <p:cNvSpPr>
              <a:spLocks/>
            </p:cNvSpPr>
            <p:nvPr/>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350"/>
            </a:p>
          </p:txBody>
        </p:sp>
        <p:sp>
          <p:nvSpPr>
            <p:cNvPr id="24" name="Freeform 19"/>
            <p:cNvSpPr>
              <a:spLocks/>
            </p:cNvSpPr>
            <p:nvPr/>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350"/>
            </a:p>
          </p:txBody>
        </p:sp>
      </p:grpSp>
    </p:spTree>
    <p:extLst>
      <p:ext uri="{BB962C8B-B14F-4D97-AF65-F5344CB8AC3E}">
        <p14:creationId xmlns:p14="http://schemas.microsoft.com/office/powerpoint/2010/main" val="4244000771"/>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Afsluitende dia">
    <p:spTree>
      <p:nvGrpSpPr>
        <p:cNvPr id="1" name=""/>
        <p:cNvGrpSpPr/>
        <p:nvPr/>
      </p:nvGrpSpPr>
      <p:grpSpPr>
        <a:xfrm>
          <a:off x="0" y="0"/>
          <a:ext cx="0" cy="0"/>
          <a:chOff x="0" y="0"/>
          <a:chExt cx="0" cy="0"/>
        </a:xfrm>
      </p:grpSpPr>
      <p:sp>
        <p:nvSpPr>
          <p:cNvPr id="7" name="Rechthoek 6"/>
          <p:cNvSpPr/>
          <p:nvPr/>
        </p:nvSpPr>
        <p:spPr>
          <a:xfrm>
            <a:off x="359480" y="4637505"/>
            <a:ext cx="8263020" cy="37451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8" name="Afbeelding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0000" y="4455000"/>
            <a:ext cx="648000" cy="696933"/>
          </a:xfrm>
          <a:prstGeom prst="rect">
            <a:avLst/>
          </a:prstGeom>
        </p:spPr>
      </p:pic>
      <p:sp>
        <p:nvSpPr>
          <p:cNvPr id="3" name="Titel 2"/>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2160548688"/>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846000" y="942026"/>
            <a:ext cx="7452000" cy="533400"/>
          </a:xfrm>
        </p:spPr>
        <p:txBody>
          <a:bodyPr>
            <a:noAutofit/>
          </a:bodyPr>
          <a:lstStyle>
            <a:lvl1pPr>
              <a:defRPr>
                <a:solidFill>
                  <a:schemeClr val="bg2"/>
                </a:solidFill>
              </a:defRPr>
            </a:lvl1pPr>
          </a:lstStyle>
          <a:p>
            <a:r>
              <a:rPr lang="en-US" noProof="0"/>
              <a:t>Type your title</a:t>
            </a:r>
          </a:p>
        </p:txBody>
      </p:sp>
      <p:sp>
        <p:nvSpPr>
          <p:cNvPr id="3" name="Ondertitel 2"/>
          <p:cNvSpPr>
            <a:spLocks noGrp="1"/>
          </p:cNvSpPr>
          <p:nvPr>
            <p:ph type="subTitle" idx="1" hasCustomPrompt="1"/>
          </p:nvPr>
        </p:nvSpPr>
        <p:spPr>
          <a:xfrm>
            <a:off x="845540" y="1427086"/>
            <a:ext cx="7452000" cy="533400"/>
          </a:xfrm>
        </p:spPr>
        <p:txBody>
          <a:bodyPr>
            <a:noAutofit/>
          </a:bodyPr>
          <a:lstStyle>
            <a:lvl1pPr marL="0" indent="0" algn="l">
              <a:lnSpc>
                <a:spcPts val="4200"/>
              </a:lnSpc>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Type your subtitle</a:t>
            </a:r>
          </a:p>
        </p:txBody>
      </p:sp>
      <p:sp>
        <p:nvSpPr>
          <p:cNvPr id="14" name="Tijdelijke aanduiding voor tekst 13"/>
          <p:cNvSpPr>
            <a:spLocks noGrp="1"/>
          </p:cNvSpPr>
          <p:nvPr>
            <p:ph type="body" sz="quarter" idx="10" hasCustomPrompt="1"/>
          </p:nvPr>
        </p:nvSpPr>
        <p:spPr>
          <a:xfrm>
            <a:off x="846000" y="2657578"/>
            <a:ext cx="5346157" cy="635000"/>
          </a:xfrm>
        </p:spPr>
        <p:txBody>
          <a:bodyPr>
            <a:noAutofit/>
          </a:bodyPr>
          <a:lstStyle>
            <a:lvl1pPr marL="0" indent="0" algn="l">
              <a:buNone/>
              <a:defRPr>
                <a:solidFill>
                  <a:schemeClr val="bg2"/>
                </a:solidFill>
              </a:defRPr>
            </a:lvl1pPr>
          </a:lstStyle>
          <a:p>
            <a:pPr lvl="0"/>
            <a:r>
              <a:rPr lang="en-US" noProof="0" err="1"/>
              <a:t>Firstname</a:t>
            </a:r>
            <a:r>
              <a:rPr lang="en-US" noProof="0"/>
              <a:t> </a:t>
            </a:r>
            <a:r>
              <a:rPr lang="en-US" noProof="0" err="1"/>
              <a:t>Lastname</a:t>
            </a:r>
            <a:br>
              <a:rPr lang="en-US" noProof="0"/>
            </a:br>
            <a:r>
              <a:rPr lang="en-US" noProof="0"/>
              <a:t>00 month 0000</a:t>
            </a:r>
          </a:p>
        </p:txBody>
      </p:sp>
    </p:spTree>
    <p:extLst>
      <p:ext uri="{BB962C8B-B14F-4D97-AF65-F5344CB8AC3E}">
        <p14:creationId xmlns:p14="http://schemas.microsoft.com/office/powerpoint/2010/main" val="1320274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22000" y="787149"/>
            <a:ext cx="8100000" cy="533400"/>
          </a:xfrm>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2"/>
          </p:nvPr>
        </p:nvSpPr>
        <p:spPr>
          <a:xfrm>
            <a:off x="1494000" y="491318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p>
        </p:txBody>
      </p:sp>
      <p:sp>
        <p:nvSpPr>
          <p:cNvPr id="8" name="Tijdelijke aanduiding voor voettekst 4"/>
          <p:cNvSpPr>
            <a:spLocks noGrp="1"/>
          </p:cNvSpPr>
          <p:nvPr>
            <p:ph type="ftr" sz="quarter" idx="3"/>
          </p:nvPr>
        </p:nvSpPr>
        <p:spPr>
          <a:xfrm>
            <a:off x="2790000" y="4913189"/>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p>
        </p:txBody>
      </p:sp>
      <p:sp>
        <p:nvSpPr>
          <p:cNvPr id="12" name="Tijdelijke aanduiding voor dianummer 5"/>
          <p:cNvSpPr>
            <a:spLocks noGrp="1"/>
          </p:cNvSpPr>
          <p:nvPr>
            <p:ph type="sldNum" sz="quarter" idx="4"/>
          </p:nvPr>
        </p:nvSpPr>
        <p:spPr>
          <a:xfrm>
            <a:off x="522000" y="491318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a:t>
            </a:fld>
            <a:endParaRPr lang="nl-NL"/>
          </a:p>
        </p:txBody>
      </p:sp>
    </p:spTree>
    <p:extLst>
      <p:ext uri="{BB962C8B-B14F-4D97-AF65-F5344CB8AC3E}">
        <p14:creationId xmlns:p14="http://schemas.microsoft.com/office/powerpoint/2010/main" val="52487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lvl1pPr>
              <a:defRPr>
                <a:solidFill>
                  <a:schemeClr val="accent1"/>
                </a:solidFill>
              </a:defRPr>
            </a:lvl1pPr>
          </a:lstStyle>
          <a:p>
            <a:r>
              <a:rPr lang="nl-NL"/>
              <a:t>&lt;Datum&gt;</a:t>
            </a:r>
          </a:p>
        </p:txBody>
      </p:sp>
      <p:sp>
        <p:nvSpPr>
          <p:cNvPr id="4" name="Tijdelijke aanduiding voor voettekst 3"/>
          <p:cNvSpPr>
            <a:spLocks noGrp="1"/>
          </p:cNvSpPr>
          <p:nvPr>
            <p:ph type="ftr" sz="quarter" idx="11"/>
          </p:nvPr>
        </p:nvSpPr>
        <p:spPr/>
        <p:txBody>
          <a:bodyPr/>
          <a:lstStyle>
            <a:lvl1pPr>
              <a:defRPr>
                <a:solidFill>
                  <a:schemeClr val="accent1"/>
                </a:solidFill>
              </a:defRPr>
            </a:lvl1pPr>
          </a:lstStyle>
          <a:p>
            <a:r>
              <a:rPr lang="nl-NL"/>
              <a:t>&lt;Titel van de presentatie&gt;</a:t>
            </a:r>
          </a:p>
        </p:txBody>
      </p:sp>
      <p:sp>
        <p:nvSpPr>
          <p:cNvPr id="5" name="Tijdelijke aanduiding voor dianummer 4"/>
          <p:cNvSpPr>
            <a:spLocks noGrp="1"/>
          </p:cNvSpPr>
          <p:nvPr>
            <p:ph type="sldNum" sz="quarter" idx="12"/>
          </p:nvPr>
        </p:nvSpPr>
        <p:spPr/>
        <p:txBody>
          <a:bodyPr/>
          <a:lstStyle>
            <a:lvl1pPr>
              <a:defRPr>
                <a:solidFill>
                  <a:schemeClr val="accent1"/>
                </a:solidFill>
              </a:defRPr>
            </a:lvl1pPr>
          </a:lstStyle>
          <a:p>
            <a:r>
              <a:rPr lang="nl-NL"/>
              <a:t>Pagina </a:t>
            </a:r>
            <a:fld id="{7FC9B413-936F-403B-BC98-20250EBFF374}" type="slidenum">
              <a:rPr lang="nl-NL" smtClean="0"/>
              <a:pPr/>
              <a:t>‹#›</a:t>
            </a:fld>
            <a:endParaRPr lang="nl-NL"/>
          </a:p>
        </p:txBody>
      </p:sp>
      <p:sp>
        <p:nvSpPr>
          <p:cNvPr id="6" name="Ondertitel 2"/>
          <p:cNvSpPr>
            <a:spLocks noGrp="1"/>
          </p:cNvSpPr>
          <p:nvPr>
            <p:ph type="subTitle" idx="1"/>
          </p:nvPr>
        </p:nvSpPr>
        <p:spPr>
          <a:xfrm>
            <a:off x="522000" y="1526001"/>
            <a:ext cx="8100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p>
        </p:txBody>
      </p:sp>
    </p:spTree>
    <p:extLst>
      <p:ext uri="{BB962C8B-B14F-4D97-AF65-F5344CB8AC3E}">
        <p14:creationId xmlns:p14="http://schemas.microsoft.com/office/powerpoint/2010/main" val="1135227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522000" y="784800"/>
            <a:ext cx="8100000" cy="532800"/>
          </a:xfrm>
        </p:spPr>
        <p:txBody>
          <a:bodyPr/>
          <a:lstStyle/>
          <a:p>
            <a:r>
              <a:rPr lang="nl-NL"/>
              <a:t>Klik om stijl te bewerken</a:t>
            </a:r>
          </a:p>
        </p:txBody>
      </p:sp>
      <p:sp>
        <p:nvSpPr>
          <p:cNvPr id="9" name="Tijdelijke aanduiding voor grafiek 8"/>
          <p:cNvSpPr>
            <a:spLocks noGrp="1"/>
          </p:cNvSpPr>
          <p:nvPr>
            <p:ph type="chart" sz="quarter" idx="13"/>
          </p:nvPr>
        </p:nvSpPr>
        <p:spPr>
          <a:xfrm>
            <a:off x="4647600" y="1526400"/>
            <a:ext cx="3974900" cy="2826000"/>
          </a:xfrm>
        </p:spPr>
        <p:txBody>
          <a:bodyPr/>
          <a:lstStyle>
            <a:lvl1pPr marL="0" indent="0">
              <a:buNone/>
              <a:defRPr/>
            </a:lvl1pPr>
          </a:lstStyle>
          <a:p>
            <a:r>
              <a:rPr lang="nl-NL"/>
              <a:t>Klik op het pictogram als u een grafiek wilt toevoegen</a:t>
            </a:r>
          </a:p>
        </p:txBody>
      </p:sp>
      <p:sp>
        <p:nvSpPr>
          <p:cNvPr id="11" name="Tijdelijke aanduiding voor tekst 10"/>
          <p:cNvSpPr>
            <a:spLocks noGrp="1"/>
          </p:cNvSpPr>
          <p:nvPr>
            <p:ph type="body" sz="quarter" idx="14"/>
          </p:nvPr>
        </p:nvSpPr>
        <p:spPr>
          <a:xfrm>
            <a:off x="522288" y="1527182"/>
            <a:ext cx="4039200" cy="282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3"/>
          <p:cNvSpPr>
            <a:spLocks noGrp="1"/>
          </p:cNvSpPr>
          <p:nvPr>
            <p:ph type="dt" sz="half" idx="2"/>
          </p:nvPr>
        </p:nvSpPr>
        <p:spPr>
          <a:xfrm>
            <a:off x="1494000" y="491318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p>
        </p:txBody>
      </p:sp>
      <p:sp>
        <p:nvSpPr>
          <p:cNvPr id="14" name="Tijdelijke aanduiding voor voettekst 4"/>
          <p:cNvSpPr>
            <a:spLocks noGrp="1"/>
          </p:cNvSpPr>
          <p:nvPr>
            <p:ph type="ftr" sz="quarter" idx="3"/>
          </p:nvPr>
        </p:nvSpPr>
        <p:spPr>
          <a:xfrm>
            <a:off x="2790000" y="4913189"/>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p>
        </p:txBody>
      </p:sp>
      <p:sp>
        <p:nvSpPr>
          <p:cNvPr id="15" name="Tijdelijke aanduiding voor dianummer 5"/>
          <p:cNvSpPr>
            <a:spLocks noGrp="1"/>
          </p:cNvSpPr>
          <p:nvPr>
            <p:ph type="sldNum" sz="quarter" idx="4"/>
          </p:nvPr>
        </p:nvSpPr>
        <p:spPr>
          <a:xfrm>
            <a:off x="522000" y="491318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a:t>
            </a:fld>
            <a:endParaRPr lang="nl-NL"/>
          </a:p>
        </p:txBody>
      </p:sp>
    </p:spTree>
    <p:extLst>
      <p:ext uri="{BB962C8B-B14F-4D97-AF65-F5344CB8AC3E}">
        <p14:creationId xmlns:p14="http://schemas.microsoft.com/office/powerpoint/2010/main" val="3118032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dia met beeld">
    <p:spTree>
      <p:nvGrpSpPr>
        <p:cNvPr id="1" name=""/>
        <p:cNvGrpSpPr/>
        <p:nvPr/>
      </p:nvGrpSpPr>
      <p:grpSpPr>
        <a:xfrm>
          <a:off x="0" y="0"/>
          <a:ext cx="0" cy="0"/>
          <a:chOff x="0" y="0"/>
          <a:chExt cx="0" cy="0"/>
        </a:xfrm>
      </p:grpSpPr>
      <p:sp>
        <p:nvSpPr>
          <p:cNvPr id="11" name="Tijdelijke aanduiding voor tekst 10"/>
          <p:cNvSpPr>
            <a:spLocks noGrp="1"/>
          </p:cNvSpPr>
          <p:nvPr>
            <p:ph type="body" sz="quarter" idx="14"/>
          </p:nvPr>
        </p:nvSpPr>
        <p:spPr>
          <a:xfrm>
            <a:off x="522288" y="1526400"/>
            <a:ext cx="4039200" cy="2826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afbeelding 3"/>
          <p:cNvSpPr>
            <a:spLocks noGrp="1"/>
          </p:cNvSpPr>
          <p:nvPr>
            <p:ph type="pic" sz="quarter" idx="15"/>
          </p:nvPr>
        </p:nvSpPr>
        <p:spPr>
          <a:xfrm>
            <a:off x="4647600" y="1526400"/>
            <a:ext cx="3974900" cy="2826000"/>
          </a:xfrm>
        </p:spPr>
        <p:txBody>
          <a:bodyPr/>
          <a:lstStyle>
            <a:lvl1pPr marL="0" indent="0">
              <a:buNone/>
              <a:defRPr/>
            </a:lvl1pPr>
          </a:lstStyle>
          <a:p>
            <a:r>
              <a:rPr lang="nl-NL"/>
              <a:t>Klik op het pictogram als u een afbeelding wilt toevoegen</a:t>
            </a:r>
          </a:p>
        </p:txBody>
      </p:sp>
      <p:sp>
        <p:nvSpPr>
          <p:cNvPr id="10" name="Titel 1"/>
          <p:cNvSpPr>
            <a:spLocks noGrp="1"/>
          </p:cNvSpPr>
          <p:nvPr>
            <p:ph type="title"/>
          </p:nvPr>
        </p:nvSpPr>
        <p:spPr>
          <a:xfrm>
            <a:off x="522000" y="784800"/>
            <a:ext cx="8100000" cy="532800"/>
          </a:xfrm>
        </p:spPr>
        <p:txBody>
          <a:bodyPr/>
          <a:lstStyle/>
          <a:p>
            <a:r>
              <a:rPr lang="nl-NL"/>
              <a:t>Klik om stijl te bewerken</a:t>
            </a:r>
          </a:p>
        </p:txBody>
      </p:sp>
      <p:sp>
        <p:nvSpPr>
          <p:cNvPr id="13" name="Tijdelijke aanduiding voor datum 3"/>
          <p:cNvSpPr>
            <a:spLocks noGrp="1"/>
          </p:cNvSpPr>
          <p:nvPr>
            <p:ph type="dt" sz="half" idx="2"/>
          </p:nvPr>
        </p:nvSpPr>
        <p:spPr>
          <a:xfrm>
            <a:off x="1494000" y="491318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p>
        </p:txBody>
      </p:sp>
      <p:sp>
        <p:nvSpPr>
          <p:cNvPr id="14" name="Tijdelijke aanduiding voor voettekst 4"/>
          <p:cNvSpPr>
            <a:spLocks noGrp="1"/>
          </p:cNvSpPr>
          <p:nvPr>
            <p:ph type="ftr" sz="quarter" idx="3"/>
          </p:nvPr>
        </p:nvSpPr>
        <p:spPr>
          <a:xfrm>
            <a:off x="2790000" y="4913189"/>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p>
        </p:txBody>
      </p:sp>
      <p:sp>
        <p:nvSpPr>
          <p:cNvPr id="15" name="Tijdelijke aanduiding voor dianummer 5"/>
          <p:cNvSpPr>
            <a:spLocks noGrp="1"/>
          </p:cNvSpPr>
          <p:nvPr>
            <p:ph type="sldNum" sz="quarter" idx="4"/>
          </p:nvPr>
        </p:nvSpPr>
        <p:spPr>
          <a:xfrm>
            <a:off x="522000" y="491318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a:t>
            </a:fld>
            <a:endParaRPr lang="nl-NL"/>
          </a:p>
        </p:txBody>
      </p:sp>
    </p:spTree>
    <p:extLst>
      <p:ext uri="{BB962C8B-B14F-4D97-AF65-F5344CB8AC3E}">
        <p14:creationId xmlns:p14="http://schemas.microsoft.com/office/powerpoint/2010/main" val="172291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eelddia met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521500" y="1526400"/>
            <a:ext cx="8101000" cy="2826000"/>
          </a:xfrm>
        </p:spPr>
        <p:txBody>
          <a:bodyPr/>
          <a:lstStyle>
            <a:lvl1pPr marL="0" indent="0">
              <a:buNone/>
              <a:defRPr/>
            </a:lvl1pPr>
          </a:lstStyle>
          <a:p>
            <a:r>
              <a:rPr lang="nl-NL"/>
              <a:t>Klik op het pictogram als u een afbeelding wilt toevoegen</a:t>
            </a:r>
          </a:p>
        </p:txBody>
      </p:sp>
      <p:sp>
        <p:nvSpPr>
          <p:cNvPr id="8" name="Titel 1"/>
          <p:cNvSpPr>
            <a:spLocks noGrp="1"/>
          </p:cNvSpPr>
          <p:nvPr>
            <p:ph type="title"/>
          </p:nvPr>
        </p:nvSpPr>
        <p:spPr>
          <a:xfrm>
            <a:off x="522000" y="784800"/>
            <a:ext cx="8100000" cy="532800"/>
          </a:xfrm>
        </p:spPr>
        <p:txBody>
          <a:bodyPr/>
          <a:lstStyle/>
          <a:p>
            <a:r>
              <a:rPr lang="nl-NL"/>
              <a:t>Klik om stijl te bewerken</a:t>
            </a:r>
          </a:p>
        </p:txBody>
      </p:sp>
      <p:sp>
        <p:nvSpPr>
          <p:cNvPr id="11" name="Tijdelijke aanduiding voor datum 3"/>
          <p:cNvSpPr>
            <a:spLocks noGrp="1"/>
          </p:cNvSpPr>
          <p:nvPr>
            <p:ph type="dt" sz="half" idx="2"/>
          </p:nvPr>
        </p:nvSpPr>
        <p:spPr>
          <a:xfrm>
            <a:off x="1494000" y="491318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p>
        </p:txBody>
      </p:sp>
      <p:sp>
        <p:nvSpPr>
          <p:cNvPr id="12" name="Tijdelijke aanduiding voor voettekst 4"/>
          <p:cNvSpPr>
            <a:spLocks noGrp="1"/>
          </p:cNvSpPr>
          <p:nvPr>
            <p:ph type="ftr" sz="quarter" idx="3"/>
          </p:nvPr>
        </p:nvSpPr>
        <p:spPr>
          <a:xfrm>
            <a:off x="2790000" y="4913189"/>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p>
        </p:txBody>
      </p:sp>
      <p:sp>
        <p:nvSpPr>
          <p:cNvPr id="13" name="Tijdelijke aanduiding voor dianummer 5"/>
          <p:cNvSpPr>
            <a:spLocks noGrp="1"/>
          </p:cNvSpPr>
          <p:nvPr>
            <p:ph type="sldNum" sz="quarter" idx="4"/>
          </p:nvPr>
        </p:nvSpPr>
        <p:spPr>
          <a:xfrm>
            <a:off x="522000" y="491318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a:t>
            </a:fld>
            <a:endParaRPr lang="nl-NL"/>
          </a:p>
        </p:txBody>
      </p:sp>
    </p:spTree>
    <p:extLst>
      <p:ext uri="{BB962C8B-B14F-4D97-AF65-F5344CB8AC3E}">
        <p14:creationId xmlns:p14="http://schemas.microsoft.com/office/powerpoint/2010/main" val="3105146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eelddia zonder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521500" y="444698"/>
            <a:ext cx="8101000" cy="3909600"/>
          </a:xfrm>
          <a:solidFill>
            <a:schemeClr val="bg1"/>
          </a:solidFill>
        </p:spPr>
        <p:txBody>
          <a:bodyPr/>
          <a:lstStyle>
            <a:lvl1pPr marL="0" indent="0">
              <a:buNone/>
              <a:defRPr/>
            </a:lvl1pPr>
          </a:lstStyle>
          <a:p>
            <a:r>
              <a:rPr lang="nl-NL"/>
              <a:t>Klik op het pictogram als u een afbeelding wilt toevoegen</a:t>
            </a:r>
          </a:p>
        </p:txBody>
      </p:sp>
      <p:sp>
        <p:nvSpPr>
          <p:cNvPr id="6" name="Tijdelijke aanduiding voor datum 3"/>
          <p:cNvSpPr>
            <a:spLocks noGrp="1"/>
          </p:cNvSpPr>
          <p:nvPr>
            <p:ph type="dt" sz="half" idx="2"/>
          </p:nvPr>
        </p:nvSpPr>
        <p:spPr>
          <a:xfrm>
            <a:off x="1494000" y="491318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p>
        </p:txBody>
      </p:sp>
      <p:sp>
        <p:nvSpPr>
          <p:cNvPr id="8" name="Tijdelijke aanduiding voor voettekst 4"/>
          <p:cNvSpPr>
            <a:spLocks noGrp="1"/>
          </p:cNvSpPr>
          <p:nvPr>
            <p:ph type="ftr" sz="quarter" idx="3"/>
          </p:nvPr>
        </p:nvSpPr>
        <p:spPr>
          <a:xfrm>
            <a:off x="2790000" y="4913189"/>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p>
        </p:txBody>
      </p:sp>
      <p:sp>
        <p:nvSpPr>
          <p:cNvPr id="11" name="Tijdelijke aanduiding voor dianummer 5"/>
          <p:cNvSpPr>
            <a:spLocks noGrp="1"/>
          </p:cNvSpPr>
          <p:nvPr>
            <p:ph type="sldNum" sz="quarter" idx="4"/>
          </p:nvPr>
        </p:nvSpPr>
        <p:spPr>
          <a:xfrm>
            <a:off x="522000" y="491318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a:t>
            </a:fld>
            <a:endParaRPr lang="nl-NL"/>
          </a:p>
        </p:txBody>
      </p:sp>
    </p:spTree>
    <p:extLst>
      <p:ext uri="{BB962C8B-B14F-4D97-AF65-F5344CB8AC3E}">
        <p14:creationId xmlns:p14="http://schemas.microsoft.com/office/powerpoint/2010/main" val="1165657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eeld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0" y="1"/>
            <a:ext cx="9144000" cy="5143499"/>
          </a:xfrm>
          <a:solidFill>
            <a:schemeClr val="bg1"/>
          </a:solidFill>
        </p:spPr>
        <p:txBody>
          <a:bodyPr/>
          <a:lstStyle>
            <a:lvl1pPr marL="0" indent="0">
              <a:buNone/>
              <a:defRPr/>
            </a:lvl1pPr>
          </a:lstStyle>
          <a:p>
            <a:r>
              <a:rPr lang="nl-NL"/>
              <a:t>Klik op het pictogram als u een afbeelding wilt toevoegen</a:t>
            </a:r>
          </a:p>
        </p:txBody>
      </p:sp>
      <p:grpSp>
        <p:nvGrpSpPr>
          <p:cNvPr id="25" name="Groep 24"/>
          <p:cNvGrpSpPr/>
          <p:nvPr/>
        </p:nvGrpSpPr>
        <p:grpSpPr>
          <a:xfrm>
            <a:off x="5867400" y="4698206"/>
            <a:ext cx="2427288" cy="226220"/>
            <a:chOff x="5867400" y="6264275"/>
            <a:chExt cx="2427288" cy="301626"/>
          </a:xfrm>
        </p:grpSpPr>
        <p:sp>
          <p:nvSpPr>
            <p:cNvPr id="15" name="Freeform 10"/>
            <p:cNvSpPr>
              <a:spLocks noEditPoints="1"/>
            </p:cNvSpPr>
            <p:nvPr/>
          </p:nvSpPr>
          <p:spPr bwMode="auto">
            <a:xfrm>
              <a:off x="5867400" y="6264275"/>
              <a:ext cx="258763" cy="295275"/>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6" name="Freeform 11"/>
            <p:cNvSpPr>
              <a:spLocks noEditPoints="1"/>
            </p:cNvSpPr>
            <p:nvPr/>
          </p:nvSpPr>
          <p:spPr bwMode="auto">
            <a:xfrm>
              <a:off x="6350000" y="6264275"/>
              <a:ext cx="220663" cy="301625"/>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7" name="Freeform 12"/>
            <p:cNvSpPr>
              <a:spLocks/>
            </p:cNvSpPr>
            <p:nvPr/>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8" name="Freeform 13"/>
            <p:cNvSpPr>
              <a:spLocks noEditPoints="1"/>
            </p:cNvSpPr>
            <p:nvPr/>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9" name="Freeform 14"/>
            <p:cNvSpPr>
              <a:spLocks noEditPoints="1"/>
            </p:cNvSpPr>
            <p:nvPr/>
          </p:nvSpPr>
          <p:spPr bwMode="auto">
            <a:xfrm>
              <a:off x="6565900" y="6264275"/>
              <a:ext cx="222250" cy="301625"/>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0" name="Freeform 15"/>
            <p:cNvSpPr>
              <a:spLocks noEditPoints="1"/>
            </p:cNvSpPr>
            <p:nvPr/>
          </p:nvSpPr>
          <p:spPr bwMode="auto">
            <a:xfrm>
              <a:off x="7283450" y="6264275"/>
              <a:ext cx="222250" cy="301625"/>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1" name="Freeform 16"/>
            <p:cNvSpPr>
              <a:spLocks noEditPoints="1"/>
            </p:cNvSpPr>
            <p:nvPr/>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2" name="Freeform 17"/>
            <p:cNvSpPr>
              <a:spLocks/>
            </p:cNvSpPr>
            <p:nvPr/>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3" name="Freeform 18"/>
            <p:cNvSpPr>
              <a:spLocks/>
            </p:cNvSpPr>
            <p:nvPr/>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4" name="Freeform 19"/>
            <p:cNvSpPr>
              <a:spLocks/>
            </p:cNvSpPr>
            <p:nvPr/>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3803406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22000" y="782946"/>
            <a:ext cx="8100000" cy="533400"/>
          </a:xfrm>
          <a:prstGeom prst="rect">
            <a:avLst/>
          </a:prstGeom>
        </p:spPr>
        <p:txBody>
          <a:bodyPr vert="horz" lIns="0" tIns="0" rIns="0" bIns="0" rtlCol="0" anchor="ctr">
            <a:noAutofit/>
          </a:bodyPr>
          <a:lstStyle/>
          <a:p>
            <a:r>
              <a:rPr lang="nl-NL"/>
              <a:t>Klik om de stijl te bewerken</a:t>
            </a:r>
          </a:p>
        </p:txBody>
      </p:sp>
      <p:sp>
        <p:nvSpPr>
          <p:cNvPr id="3" name="Tijdelijke aanduiding voor tekst 2"/>
          <p:cNvSpPr>
            <a:spLocks noGrp="1"/>
          </p:cNvSpPr>
          <p:nvPr>
            <p:ph type="body" idx="1"/>
          </p:nvPr>
        </p:nvSpPr>
        <p:spPr>
          <a:xfrm>
            <a:off x="522000" y="1525378"/>
            <a:ext cx="8100000" cy="3152632"/>
          </a:xfrm>
          <a:prstGeom prst="rect">
            <a:avLst/>
          </a:prstGeom>
        </p:spPr>
        <p:txBody>
          <a:bodyPr vert="horz" lIns="0" tIns="0" rIns="0" bIns="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1494000" y="4913189"/>
            <a:ext cx="108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&lt;Datum&gt;</a:t>
            </a:r>
          </a:p>
        </p:txBody>
      </p:sp>
      <p:sp>
        <p:nvSpPr>
          <p:cNvPr id="5" name="Tijdelijke aanduiding voor voettekst 4"/>
          <p:cNvSpPr>
            <a:spLocks noGrp="1"/>
          </p:cNvSpPr>
          <p:nvPr>
            <p:ph type="ftr" sz="quarter" idx="3"/>
          </p:nvPr>
        </p:nvSpPr>
        <p:spPr>
          <a:xfrm>
            <a:off x="2790000" y="4913189"/>
            <a:ext cx="396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&lt;Titel van de presentatie&gt;</a:t>
            </a:r>
          </a:p>
        </p:txBody>
      </p:sp>
      <p:sp>
        <p:nvSpPr>
          <p:cNvPr id="6" name="Tijdelijke aanduiding voor dianummer 5"/>
          <p:cNvSpPr>
            <a:spLocks noGrp="1"/>
          </p:cNvSpPr>
          <p:nvPr>
            <p:ph type="sldNum" sz="quarter" idx="4"/>
          </p:nvPr>
        </p:nvSpPr>
        <p:spPr>
          <a:xfrm>
            <a:off x="522000" y="4913189"/>
            <a:ext cx="810000" cy="152400"/>
          </a:xfrm>
          <a:prstGeom prst="rect">
            <a:avLst/>
          </a:prstGeom>
        </p:spPr>
        <p:txBody>
          <a:bodyPr vert="horz" lIns="0" tIns="0" rIns="0" bIns="0" rtlCol="0" anchor="ctr"/>
          <a:lstStyle>
            <a:lvl1pPr algn="l">
              <a:lnSpc>
                <a:spcPts val="1200"/>
              </a:lnSpc>
              <a:defRPr sz="1000">
                <a:solidFill>
                  <a:schemeClr val="accent1"/>
                </a:solidFill>
              </a:defRPr>
            </a:lvl1pPr>
          </a:lstStyle>
          <a:p>
            <a:r>
              <a:rPr lang="nl-NL"/>
              <a:t>Pagina </a:t>
            </a:r>
            <a:fld id="{7FC9B413-936F-403B-BC98-20250EBFF374}" type="slidenum">
              <a:rPr lang="nl-NL" smtClean="0"/>
              <a:pPr/>
              <a:t>‹#›</a:t>
            </a:fld>
            <a:endParaRPr lang="nl-NL"/>
          </a:p>
        </p:txBody>
      </p:sp>
      <p:sp>
        <p:nvSpPr>
          <p:cNvPr id="7" name="Rechthoek 6"/>
          <p:cNvSpPr/>
          <p:nvPr/>
        </p:nvSpPr>
        <p:spPr>
          <a:xfrm>
            <a:off x="522000" y="468000"/>
            <a:ext cx="8100000" cy="5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p:nvSpPr>
        <p:spPr>
          <a:xfrm>
            <a:off x="522000" y="4680000"/>
            <a:ext cx="8100000" cy="8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2" descr="D:\Work\UMC St Radboud\Templates\PP-sjabloon\Amalia kinderziekenhuis\Radboudumc_AMALIA_67,5mm_RGB.e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64000" y="4775315"/>
            <a:ext cx="1148400" cy="260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42937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sldNum="0" hdr="0" ftr="0" dt="0"/>
  <p:txStyles>
    <p:title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p:titleStyle>
    <p:bodyStyle>
      <a:lvl1pPr marL="322263" indent="-322263"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1pPr>
      <a:lvl2pPr marL="647700" indent="-325438"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2pPr>
      <a:lvl3pPr marL="969963"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3pPr>
      <a:lvl4pPr marL="1293813" indent="-322263"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4pPr>
      <a:lvl5pPr marL="1619250"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22000" y="753258"/>
            <a:ext cx="8100000" cy="400050"/>
          </a:xfrm>
          <a:prstGeom prst="rect">
            <a:avLst/>
          </a:prstGeom>
        </p:spPr>
        <p:txBody>
          <a:bodyPr vert="horz" lIns="0" tIns="0" rIns="0" bIns="0" rtlCol="0" anchor="ctr">
            <a:noAutofit/>
          </a:bodyPr>
          <a:lstStyle/>
          <a:p>
            <a:r>
              <a:rPr lang="nl-NL"/>
              <a:t>Klik om de stijl te bewerken</a:t>
            </a:r>
          </a:p>
        </p:txBody>
      </p:sp>
      <p:sp>
        <p:nvSpPr>
          <p:cNvPr id="3" name="Tijdelijke aanduiding voor tekst 2"/>
          <p:cNvSpPr>
            <a:spLocks noGrp="1"/>
          </p:cNvSpPr>
          <p:nvPr>
            <p:ph type="body" idx="1"/>
          </p:nvPr>
        </p:nvSpPr>
        <p:spPr>
          <a:xfrm>
            <a:off x="522000" y="1360976"/>
            <a:ext cx="8100000" cy="3094024"/>
          </a:xfrm>
          <a:prstGeom prst="rect">
            <a:avLst/>
          </a:prstGeom>
        </p:spPr>
        <p:txBody>
          <a:bodyPr vert="horz" lIns="0" tIns="0" rIns="0" bIns="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1494000" y="4810807"/>
            <a:ext cx="1080000" cy="114300"/>
          </a:xfrm>
          <a:prstGeom prst="rect">
            <a:avLst/>
          </a:prstGeom>
        </p:spPr>
        <p:txBody>
          <a:bodyPr vert="horz" lIns="0" tIns="0" rIns="0" bIns="0" rtlCol="0" anchor="ctr"/>
          <a:lstStyle>
            <a:lvl1pPr algn="l">
              <a:lnSpc>
                <a:spcPts val="900"/>
              </a:lnSpc>
              <a:defRPr sz="750">
                <a:solidFill>
                  <a:schemeClr val="accent1"/>
                </a:solidFill>
              </a:defRPr>
            </a:lvl1pPr>
          </a:lstStyle>
          <a:p>
            <a:r>
              <a:rPr lang="nl-NL"/>
              <a:t>&lt;Datum&gt;</a:t>
            </a:r>
          </a:p>
        </p:txBody>
      </p:sp>
      <p:sp>
        <p:nvSpPr>
          <p:cNvPr id="5" name="Tijdelijke aanduiding voor voettekst 4"/>
          <p:cNvSpPr>
            <a:spLocks noGrp="1"/>
          </p:cNvSpPr>
          <p:nvPr>
            <p:ph type="ftr" sz="quarter" idx="3"/>
          </p:nvPr>
        </p:nvSpPr>
        <p:spPr>
          <a:xfrm>
            <a:off x="2790000" y="4810807"/>
            <a:ext cx="3960000" cy="114300"/>
          </a:xfrm>
          <a:prstGeom prst="rect">
            <a:avLst/>
          </a:prstGeom>
        </p:spPr>
        <p:txBody>
          <a:bodyPr vert="horz" lIns="0" tIns="0" rIns="0" bIns="0" rtlCol="0" anchor="ctr"/>
          <a:lstStyle>
            <a:lvl1pPr algn="l">
              <a:lnSpc>
                <a:spcPts val="900"/>
              </a:lnSpc>
              <a:defRPr sz="750">
                <a:solidFill>
                  <a:schemeClr val="accent1"/>
                </a:solidFill>
              </a:defRPr>
            </a:lvl1pPr>
          </a:lstStyle>
          <a:p>
            <a:r>
              <a:rPr lang="nl-NL"/>
              <a:t>&lt;Titel van de presentatie&gt;</a:t>
            </a:r>
          </a:p>
        </p:txBody>
      </p:sp>
      <p:sp>
        <p:nvSpPr>
          <p:cNvPr id="6" name="Tijdelijke aanduiding voor dianummer 5"/>
          <p:cNvSpPr>
            <a:spLocks noGrp="1"/>
          </p:cNvSpPr>
          <p:nvPr>
            <p:ph type="sldNum" sz="quarter" idx="4"/>
          </p:nvPr>
        </p:nvSpPr>
        <p:spPr>
          <a:xfrm>
            <a:off x="522000" y="4810807"/>
            <a:ext cx="810000" cy="114300"/>
          </a:xfrm>
          <a:prstGeom prst="rect">
            <a:avLst/>
          </a:prstGeom>
        </p:spPr>
        <p:txBody>
          <a:bodyPr vert="horz" lIns="0" tIns="0" rIns="0" bIns="0" rtlCol="0" anchor="ctr"/>
          <a:lstStyle>
            <a:lvl1pPr algn="l">
              <a:lnSpc>
                <a:spcPts val="900"/>
              </a:lnSpc>
              <a:defRPr sz="750">
                <a:solidFill>
                  <a:schemeClr val="accent1"/>
                </a:solidFill>
              </a:defRPr>
            </a:lvl1pPr>
          </a:lstStyle>
          <a:p>
            <a:r>
              <a:rPr lang="nl-NL"/>
              <a:t>Pagina </a:t>
            </a:r>
            <a:fld id="{7FC9B413-936F-403B-BC98-20250EBFF374}" type="slidenum">
              <a:rPr lang="nl-NL" smtClean="0"/>
              <a:pPr/>
              <a:t>‹#›</a:t>
            </a:fld>
            <a:endParaRPr lang="nl-NL"/>
          </a:p>
        </p:txBody>
      </p:sp>
      <p:sp>
        <p:nvSpPr>
          <p:cNvPr id="7" name="Rechthoek 6"/>
          <p:cNvSpPr/>
          <p:nvPr/>
        </p:nvSpPr>
        <p:spPr>
          <a:xfrm>
            <a:off x="522000" y="445500"/>
            <a:ext cx="8100000" cy="37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8" name="Rechthoek 17"/>
          <p:cNvSpPr/>
          <p:nvPr/>
        </p:nvSpPr>
        <p:spPr>
          <a:xfrm>
            <a:off x="522000" y="4698000"/>
            <a:ext cx="8100000" cy="81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9" name="Afbeelding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200000" y="4811400"/>
            <a:ext cx="1104790" cy="102600"/>
          </a:xfrm>
          <a:prstGeom prst="rect">
            <a:avLst/>
          </a:prstGeom>
        </p:spPr>
      </p:pic>
    </p:spTree>
    <p:extLst>
      <p:ext uri="{BB962C8B-B14F-4D97-AF65-F5344CB8AC3E}">
        <p14:creationId xmlns:p14="http://schemas.microsoft.com/office/powerpoint/2010/main" val="1235320733"/>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Lst>
  <p:hf sldNum="0" hdr="0" ftr="0" dt="0"/>
  <p:txStyles>
    <p:titleStyle>
      <a:lvl1pPr algn="l" defTabSz="685800" rtl="0" eaLnBrk="1" latinLnBrk="0" hangingPunct="1">
        <a:lnSpc>
          <a:spcPts val="3150"/>
        </a:lnSpc>
        <a:spcBef>
          <a:spcPct val="0"/>
        </a:spcBef>
        <a:buNone/>
        <a:defRPr sz="3000" b="1" kern="1200">
          <a:solidFill>
            <a:schemeClr val="tx2"/>
          </a:solidFill>
          <a:latin typeface="+mj-lt"/>
          <a:ea typeface="+mj-ea"/>
          <a:cs typeface="+mj-cs"/>
        </a:defRPr>
      </a:lvl1pPr>
    </p:titleStyle>
    <p:bodyStyle>
      <a:lvl1pPr marL="241697" indent="-241697" algn="l" defTabSz="685800" rtl="0" eaLnBrk="1" latinLnBrk="0" hangingPunct="1">
        <a:lnSpc>
          <a:spcPts val="1875"/>
        </a:lnSpc>
        <a:spcBef>
          <a:spcPts val="0"/>
        </a:spcBef>
        <a:buClr>
          <a:schemeClr val="tx2"/>
        </a:buClr>
        <a:buFont typeface="Arial" pitchFamily="34" charset="0"/>
        <a:buChar char="•"/>
        <a:defRPr sz="1500" kern="1200">
          <a:solidFill>
            <a:schemeClr val="tx1"/>
          </a:solidFill>
          <a:latin typeface="+mn-lt"/>
          <a:ea typeface="+mn-ea"/>
          <a:cs typeface="+mn-cs"/>
        </a:defRPr>
      </a:lvl1pPr>
      <a:lvl2pPr marL="485775" indent="-244079" algn="l" defTabSz="685800" rtl="0" eaLnBrk="1" latinLnBrk="0" hangingPunct="1">
        <a:lnSpc>
          <a:spcPts val="1875"/>
        </a:lnSpc>
        <a:spcBef>
          <a:spcPts val="0"/>
        </a:spcBef>
        <a:buFont typeface="Arial" pitchFamily="34" charset="0"/>
        <a:buChar char="•"/>
        <a:defRPr sz="1500" kern="1200">
          <a:solidFill>
            <a:schemeClr val="tx1"/>
          </a:solidFill>
          <a:latin typeface="+mn-lt"/>
          <a:ea typeface="+mn-ea"/>
          <a:cs typeface="+mn-cs"/>
        </a:defRPr>
      </a:lvl2pPr>
      <a:lvl3pPr marL="727472" indent="-242888" algn="l" defTabSz="685800" rtl="0" eaLnBrk="1" latinLnBrk="0" hangingPunct="1">
        <a:lnSpc>
          <a:spcPts val="1875"/>
        </a:lnSpc>
        <a:spcBef>
          <a:spcPts val="0"/>
        </a:spcBef>
        <a:buClr>
          <a:schemeClr val="tx2"/>
        </a:buClr>
        <a:buFont typeface="Arial" pitchFamily="34" charset="0"/>
        <a:buChar char="•"/>
        <a:defRPr sz="1500" kern="1200">
          <a:solidFill>
            <a:schemeClr val="tx1"/>
          </a:solidFill>
          <a:latin typeface="+mn-lt"/>
          <a:ea typeface="+mn-ea"/>
          <a:cs typeface="+mn-cs"/>
        </a:defRPr>
      </a:lvl3pPr>
      <a:lvl4pPr marL="970360" indent="-241697" algn="l" defTabSz="685800" rtl="0" eaLnBrk="1" latinLnBrk="0" hangingPunct="1">
        <a:lnSpc>
          <a:spcPts val="1875"/>
        </a:lnSpc>
        <a:spcBef>
          <a:spcPts val="0"/>
        </a:spcBef>
        <a:buFont typeface="Arial" pitchFamily="34" charset="0"/>
        <a:buChar char="•"/>
        <a:defRPr sz="1500" kern="1200">
          <a:solidFill>
            <a:schemeClr val="tx1"/>
          </a:solidFill>
          <a:latin typeface="+mn-lt"/>
          <a:ea typeface="+mn-ea"/>
          <a:cs typeface="+mn-cs"/>
        </a:defRPr>
      </a:lvl4pPr>
      <a:lvl5pPr marL="1214438" indent="-242888" algn="l" defTabSz="685800" rtl="0" eaLnBrk="1" latinLnBrk="0" hangingPunct="1">
        <a:lnSpc>
          <a:spcPts val="1875"/>
        </a:lnSpc>
        <a:spcBef>
          <a:spcPts val="0"/>
        </a:spcBef>
        <a:buClr>
          <a:schemeClr val="tx2"/>
        </a:buClr>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13.svg"/></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chart" Target="../charts/chart7.xml"/><Relationship Id="rId4" Type="http://schemas.openxmlformats.org/officeDocument/2006/relationships/image" Target="../media/image16.svg"/></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6.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35.svg"/><Relationship Id="rId4" Type="http://schemas.openxmlformats.org/officeDocument/2006/relationships/image" Target="../media/image34.sv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6.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79093819-A764-2539-B73F-63F1397D29E2}"/>
            </a:ext>
          </a:extLst>
        </p:cNvPr>
        <p:cNvGrpSpPr/>
        <p:nvPr/>
      </p:nvGrpSpPr>
      <p:grpSpPr>
        <a:xfrm>
          <a:off x="0" y="0"/>
          <a:ext cx="0" cy="0"/>
          <a:chOff x="0" y="0"/>
          <a:chExt cx="0" cy="0"/>
        </a:xfrm>
      </p:grpSpPr>
      <p:sp>
        <p:nvSpPr>
          <p:cNvPr id="5" name="AutoShape 2" descr="Multiple photos of diverse children aged between 0-5 years with their hands behind their ears. The children vary in socio-economic backgrounds, representing different ethnicities, and are dressed in a range of clothing styles that reflect this diversity. Each photo shows different children either smiling, playing, or curiously listening. The background is neutral and light, with the focus on the children's expressions and poses.">
            <a:extLst>
              <a:ext uri="{FF2B5EF4-FFF2-40B4-BE49-F238E27FC236}">
                <a16:creationId xmlns:a16="http://schemas.microsoft.com/office/drawing/2014/main" id="{CD06AC32-0410-08A6-DADC-ED756D7A681C}"/>
              </a:ext>
            </a:extLst>
          </p:cNvPr>
          <p:cNvSpPr>
            <a:spLocks noChangeAspect="1" noChangeArrowheads="1"/>
          </p:cNvSpPr>
          <p:nvPr/>
        </p:nvSpPr>
        <p:spPr bwMode="auto">
          <a:xfrm>
            <a:off x="3491345" y="1491095"/>
            <a:ext cx="1233055" cy="12330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2" name="Groep 11">
            <a:extLst>
              <a:ext uri="{FF2B5EF4-FFF2-40B4-BE49-F238E27FC236}">
                <a16:creationId xmlns:a16="http://schemas.microsoft.com/office/drawing/2014/main" id="{89D2733F-0232-D8A0-FC4C-C181BDAE757D}"/>
              </a:ext>
            </a:extLst>
          </p:cNvPr>
          <p:cNvGrpSpPr/>
          <p:nvPr/>
        </p:nvGrpSpPr>
        <p:grpSpPr>
          <a:xfrm>
            <a:off x="205664" y="10657"/>
            <a:ext cx="8734803" cy="5143500"/>
            <a:chOff x="0" y="0"/>
            <a:chExt cx="8734803" cy="5188943"/>
          </a:xfrm>
          <a:solidFill>
            <a:schemeClr val="tx1"/>
          </a:solidFill>
        </p:grpSpPr>
        <p:pic>
          <p:nvPicPr>
            <p:cNvPr id="7" name="Afbeelding 6">
              <a:extLst>
                <a:ext uri="{FF2B5EF4-FFF2-40B4-BE49-F238E27FC236}">
                  <a16:creationId xmlns:a16="http://schemas.microsoft.com/office/drawing/2014/main" id="{9F578517-D7EC-D845-AF1C-5364C7601CE2}"/>
                </a:ext>
              </a:extLst>
            </p:cNvPr>
            <p:cNvPicPr>
              <a:picLocks noChangeAspect="1"/>
            </p:cNvPicPr>
            <p:nvPr/>
          </p:nvPicPr>
          <p:blipFill rotWithShape="1">
            <a:blip r:embed="rId3"/>
            <a:srcRect b="24063"/>
            <a:stretch/>
          </p:blipFill>
          <p:spPr>
            <a:xfrm>
              <a:off x="0" y="0"/>
              <a:ext cx="6773337" cy="5188941"/>
            </a:xfrm>
            <a:prstGeom prst="rect">
              <a:avLst/>
            </a:prstGeom>
            <a:grpFill/>
          </p:spPr>
        </p:pic>
        <p:pic>
          <p:nvPicPr>
            <p:cNvPr id="8" name="Afbeelding 7">
              <a:extLst>
                <a:ext uri="{FF2B5EF4-FFF2-40B4-BE49-F238E27FC236}">
                  <a16:creationId xmlns:a16="http://schemas.microsoft.com/office/drawing/2014/main" id="{60FF4BD9-A72C-7CE8-F6A2-7926375FD9CC}"/>
                </a:ext>
              </a:extLst>
            </p:cNvPr>
            <p:cNvPicPr>
              <a:picLocks noChangeAspect="1"/>
            </p:cNvPicPr>
            <p:nvPr/>
          </p:nvPicPr>
          <p:blipFill rotWithShape="1">
            <a:blip r:embed="rId3"/>
            <a:srcRect l="76771" t="78051" b="-42"/>
            <a:stretch/>
          </p:blipFill>
          <p:spPr>
            <a:xfrm>
              <a:off x="6773333" y="0"/>
              <a:ext cx="1961467" cy="1857026"/>
            </a:xfrm>
            <a:prstGeom prst="rect">
              <a:avLst/>
            </a:prstGeom>
            <a:solidFill>
              <a:schemeClr val="tx1"/>
            </a:solidFill>
          </p:spPr>
        </p:pic>
        <p:pic>
          <p:nvPicPr>
            <p:cNvPr id="9" name="Afbeelding 8">
              <a:extLst>
                <a:ext uri="{FF2B5EF4-FFF2-40B4-BE49-F238E27FC236}">
                  <a16:creationId xmlns:a16="http://schemas.microsoft.com/office/drawing/2014/main" id="{F13FC2E5-BD44-037A-2C47-0681F33BC8A0}"/>
                </a:ext>
              </a:extLst>
            </p:cNvPr>
            <p:cNvPicPr>
              <a:picLocks noChangeAspect="1"/>
            </p:cNvPicPr>
            <p:nvPr/>
          </p:nvPicPr>
          <p:blipFill rotWithShape="1">
            <a:blip r:embed="rId3"/>
            <a:srcRect l="51463" t="78345" r="24589" b="-42"/>
            <a:stretch/>
          </p:blipFill>
          <p:spPr>
            <a:xfrm>
              <a:off x="6773335" y="1658846"/>
              <a:ext cx="1961467" cy="1777200"/>
            </a:xfrm>
            <a:prstGeom prst="rect">
              <a:avLst/>
            </a:prstGeom>
            <a:grpFill/>
          </p:spPr>
        </p:pic>
        <p:pic>
          <p:nvPicPr>
            <p:cNvPr id="10" name="Afbeelding 9">
              <a:extLst>
                <a:ext uri="{FF2B5EF4-FFF2-40B4-BE49-F238E27FC236}">
                  <a16:creationId xmlns:a16="http://schemas.microsoft.com/office/drawing/2014/main" id="{921776C2-AA43-CED6-8F3C-508A52A8BF71}"/>
                </a:ext>
              </a:extLst>
            </p:cNvPr>
            <p:cNvPicPr>
              <a:picLocks noChangeAspect="1"/>
            </p:cNvPicPr>
            <p:nvPr/>
          </p:nvPicPr>
          <p:blipFill rotWithShape="1">
            <a:blip r:embed="rId3"/>
            <a:srcRect l="25701" t="78051" r="50026" b="-42"/>
            <a:stretch/>
          </p:blipFill>
          <p:spPr>
            <a:xfrm>
              <a:off x="6773336" y="3411743"/>
              <a:ext cx="1961467" cy="1777200"/>
            </a:xfrm>
            <a:prstGeom prst="rect">
              <a:avLst/>
            </a:prstGeom>
            <a:grpFill/>
          </p:spPr>
        </p:pic>
        <p:pic>
          <p:nvPicPr>
            <p:cNvPr id="11" name="Picture 12" descr="How does the Sense of Hearing Develop in Childhood? | 5senses4kids">
              <a:extLst>
                <a:ext uri="{FF2B5EF4-FFF2-40B4-BE49-F238E27FC236}">
                  <a16:creationId xmlns:a16="http://schemas.microsoft.com/office/drawing/2014/main" id="{57E9DDED-4BFB-964A-7EB1-DA4E7C3B629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47" t="-552" r="22353" b="3922"/>
            <a:stretch/>
          </p:blipFill>
          <p:spPr bwMode="auto">
            <a:xfrm>
              <a:off x="3425565" y="1664482"/>
              <a:ext cx="1738493" cy="1740683"/>
            </a:xfrm>
            <a:prstGeom prst="rect">
              <a:avLst/>
            </a:prstGeom>
            <a:grpFill/>
          </p:spPr>
        </p:pic>
      </p:grpSp>
      <p:pic>
        <p:nvPicPr>
          <p:cNvPr id="13" name="Picture 14" descr="Hearing loss in babies – DoktorBudak">
            <a:extLst>
              <a:ext uri="{FF2B5EF4-FFF2-40B4-BE49-F238E27FC236}">
                <a16:creationId xmlns:a16="http://schemas.microsoft.com/office/drawing/2014/main" id="{D04F9A15-4FD6-794B-E606-BA6EA301CC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1044" y="3398796"/>
            <a:ext cx="1961467" cy="17471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earing in Children - You might not realise there's a problem...">
            <a:extLst>
              <a:ext uri="{FF2B5EF4-FFF2-40B4-BE49-F238E27FC236}">
                <a16:creationId xmlns:a16="http://schemas.microsoft.com/office/drawing/2014/main" id="{59020538-2F81-495A-9A39-BDD7F48C66F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096" t="-36" r="14084" b="3498"/>
          <a:stretch/>
        </p:blipFill>
        <p:spPr bwMode="auto">
          <a:xfrm>
            <a:off x="203533" y="1681869"/>
            <a:ext cx="1647511" cy="17169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earing Loss Prevention in Children: What You Can Do - Hearing Aid  Accessories">
            <a:extLst>
              <a:ext uri="{FF2B5EF4-FFF2-40B4-BE49-F238E27FC236}">
                <a16:creationId xmlns:a16="http://schemas.microsoft.com/office/drawing/2014/main" id="{4B9EC4E4-102A-B757-B8E9-6B31914C72D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0041" b="11111"/>
          <a:stretch/>
        </p:blipFill>
        <p:spPr bwMode="auto">
          <a:xfrm>
            <a:off x="3601313" y="3401435"/>
            <a:ext cx="1772685" cy="175272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DA4ADB70-2495-279E-B671-18F5EEBA3900}"/>
              </a:ext>
            </a:extLst>
          </p:cNvPr>
          <p:cNvSpPr>
            <a:spLocks noGrp="1"/>
          </p:cNvSpPr>
          <p:nvPr>
            <p:ph type="ctrTitle"/>
          </p:nvPr>
        </p:nvSpPr>
        <p:spPr>
          <a:xfrm>
            <a:off x="1381779" y="1244600"/>
            <a:ext cx="6223649" cy="1385131"/>
          </a:xfrm>
          <a:solidFill>
            <a:schemeClr val="tx1"/>
          </a:solidFill>
          <a:ln>
            <a:noFill/>
          </a:ln>
        </p:spPr>
        <p:txBody>
          <a:bodyPr/>
          <a:lstStyle/>
          <a:p>
            <a:pPr algn="ctr"/>
            <a:br>
              <a:rPr lang="nl-NL" sz="2000" i="1" dirty="0">
                <a:solidFill>
                  <a:schemeClr val="bg1"/>
                </a:solidFill>
                <a:effectLst/>
                <a:latin typeface="Helvetica" pitchFamily="2" charset="0"/>
              </a:rPr>
            </a:br>
            <a:r>
              <a:rPr lang="nl-NL" sz="2000" i="1" dirty="0">
                <a:solidFill>
                  <a:schemeClr val="bg1"/>
                </a:solidFill>
                <a:effectLst/>
                <a:latin typeface="Helvetica" pitchFamily="2" charset="0"/>
              </a:rPr>
              <a:t>Een multidisciplinair drieluik rondom </a:t>
            </a:r>
            <a:br>
              <a:rPr lang="nl-NL" sz="2000" i="1" dirty="0">
                <a:solidFill>
                  <a:schemeClr val="bg1"/>
                </a:solidFill>
                <a:effectLst/>
                <a:latin typeface="Helvetica" pitchFamily="2" charset="0"/>
              </a:rPr>
            </a:br>
            <a:r>
              <a:rPr lang="nl-NL" sz="2000" i="1" dirty="0">
                <a:solidFill>
                  <a:schemeClr val="bg1"/>
                </a:solidFill>
                <a:effectLst/>
                <a:latin typeface="Helvetica" pitchFamily="2" charset="0"/>
              </a:rPr>
              <a:t>diagnostiek van erfelijk gehoorverlies en </a:t>
            </a:r>
            <a:br>
              <a:rPr lang="nl-NL" sz="2000" i="1" dirty="0">
                <a:solidFill>
                  <a:schemeClr val="bg1"/>
                </a:solidFill>
                <a:effectLst/>
                <a:latin typeface="Helvetica" pitchFamily="2" charset="0"/>
              </a:rPr>
            </a:br>
            <a:r>
              <a:rPr lang="nl-NL" sz="2000" i="1" dirty="0">
                <a:solidFill>
                  <a:schemeClr val="bg1"/>
                </a:solidFill>
                <a:effectLst/>
                <a:latin typeface="Helvetica" pitchFamily="2" charset="0"/>
              </a:rPr>
              <a:t>nieuwe ontwikkelingen</a:t>
            </a:r>
            <a:br>
              <a:rPr lang="nl-NL" sz="2000" dirty="0">
                <a:effectLst/>
                <a:latin typeface="Helvetica" pitchFamily="2" charset="0"/>
              </a:rPr>
            </a:br>
            <a:r>
              <a:rPr lang="en-US" sz="4000" dirty="0">
                <a:solidFill>
                  <a:schemeClr val="bg1"/>
                </a:solidFill>
                <a:latin typeface="Calibri Light"/>
                <a:ea typeface="Times New Roman" panose="02020603050405020304" pitchFamily="18" charset="0"/>
                <a:cs typeface="Times New Roman"/>
              </a:rPr>
              <a:t> </a:t>
            </a:r>
            <a:endParaRPr lang="en-US" sz="4000" dirty="0">
              <a:solidFill>
                <a:schemeClr val="bg1"/>
              </a:solidFill>
              <a:effectLst/>
              <a:latin typeface="Calibri Light"/>
              <a:ea typeface="Calibri" panose="020F0502020204030204" pitchFamily="34" charset="0"/>
              <a:cs typeface="Times New Roman"/>
            </a:endParaRPr>
          </a:p>
        </p:txBody>
      </p:sp>
      <p:sp>
        <p:nvSpPr>
          <p:cNvPr id="6" name="Subtitle 2">
            <a:extLst>
              <a:ext uri="{FF2B5EF4-FFF2-40B4-BE49-F238E27FC236}">
                <a16:creationId xmlns:a16="http://schemas.microsoft.com/office/drawing/2014/main" id="{3D88795B-B48C-84C5-D767-E59C27588BC9}"/>
              </a:ext>
            </a:extLst>
          </p:cNvPr>
          <p:cNvSpPr>
            <a:spLocks noGrp="1"/>
          </p:cNvSpPr>
          <p:nvPr>
            <p:ph type="subTitle" idx="1"/>
          </p:nvPr>
        </p:nvSpPr>
        <p:spPr>
          <a:xfrm>
            <a:off x="1381782" y="2552773"/>
            <a:ext cx="6217531" cy="953961"/>
          </a:xfrm>
          <a:solidFill>
            <a:schemeClr val="tx1"/>
          </a:solidFill>
        </p:spPr>
        <p:txBody>
          <a:bodyPr vert="horz" lIns="0" tIns="0" rIns="0" bIns="0" rtlCol="0" anchor="t">
            <a:noAutofit/>
          </a:bodyPr>
          <a:lstStyle/>
          <a:p>
            <a:pPr>
              <a:lnSpc>
                <a:spcPct val="150000"/>
              </a:lnSpc>
            </a:pPr>
            <a:r>
              <a:rPr lang="en-US" sz="1600" dirty="0">
                <a:solidFill>
                  <a:srgbClr val="FFFFFF"/>
                </a:solidFill>
                <a:ea typeface="Calibri"/>
                <a:cs typeface="Calibri"/>
              </a:rPr>
              <a:t>   </a:t>
            </a:r>
            <a:r>
              <a:rPr lang="en-US" sz="1600" dirty="0" err="1">
                <a:solidFill>
                  <a:srgbClr val="FFFFFF"/>
                </a:solidFill>
                <a:ea typeface="Calibri"/>
                <a:cs typeface="Calibri"/>
              </a:rPr>
              <a:t>Cris</a:t>
            </a:r>
            <a:r>
              <a:rPr lang="en-US" sz="1600" dirty="0">
                <a:solidFill>
                  <a:srgbClr val="FFFFFF"/>
                </a:solidFill>
                <a:ea typeface="Calibri"/>
                <a:cs typeface="Calibri"/>
              </a:rPr>
              <a:t> </a:t>
            </a:r>
            <a:r>
              <a:rPr lang="en-US" sz="1600" dirty="0" err="1">
                <a:solidFill>
                  <a:srgbClr val="FFFFFF"/>
                </a:solidFill>
                <a:ea typeface="Calibri"/>
                <a:cs typeface="Calibri"/>
              </a:rPr>
              <a:t>Lanting</a:t>
            </a:r>
            <a:r>
              <a:rPr lang="en-US" sz="1600" dirty="0">
                <a:solidFill>
                  <a:srgbClr val="FFFFFF"/>
                </a:solidFill>
                <a:ea typeface="Calibri"/>
                <a:cs typeface="Calibri"/>
              </a:rPr>
              <a:t> </a:t>
            </a:r>
            <a:r>
              <a:rPr lang="en-US" sz="1600" dirty="0" err="1">
                <a:solidFill>
                  <a:srgbClr val="FFFFFF"/>
                </a:solidFill>
                <a:ea typeface="Calibri"/>
                <a:cs typeface="Calibri"/>
              </a:rPr>
              <a:t>en</a:t>
            </a:r>
            <a:r>
              <a:rPr lang="en-US" sz="1600" dirty="0">
                <a:solidFill>
                  <a:srgbClr val="FFFFFF"/>
                </a:solidFill>
                <a:ea typeface="Calibri"/>
                <a:cs typeface="Calibri"/>
              </a:rPr>
              <a:t> </a:t>
            </a:r>
            <a:r>
              <a:rPr lang="en-US" sz="1600" dirty="0" err="1">
                <a:solidFill>
                  <a:srgbClr val="FFFFFF"/>
                </a:solidFill>
                <a:ea typeface="Calibri"/>
                <a:cs typeface="Calibri"/>
              </a:rPr>
              <a:t>Froukje</a:t>
            </a:r>
            <a:r>
              <a:rPr lang="en-US" sz="1600" dirty="0">
                <a:solidFill>
                  <a:srgbClr val="FFFFFF"/>
                </a:solidFill>
                <a:ea typeface="Calibri"/>
                <a:cs typeface="Calibri"/>
              </a:rPr>
              <a:t> Cals</a:t>
            </a:r>
            <a:r>
              <a:rPr lang="en-US" sz="1100" dirty="0">
                <a:solidFill>
                  <a:srgbClr val="FFFFFF"/>
                </a:solidFill>
                <a:latin typeface="Calibri Light"/>
                <a:ea typeface="Calibri Light"/>
                <a:cs typeface="Calibri Light"/>
              </a:rPr>
              <a:t>   </a:t>
            </a:r>
          </a:p>
          <a:p>
            <a:pPr>
              <a:lnSpc>
                <a:spcPct val="150000"/>
              </a:lnSpc>
            </a:pPr>
            <a:r>
              <a:rPr lang="en-US" sz="1100" dirty="0">
                <a:solidFill>
                  <a:srgbClr val="FFFFFF"/>
                </a:solidFill>
                <a:latin typeface="Calibri Light"/>
                <a:ea typeface="Calibri Light"/>
                <a:cs typeface="Calibri Light"/>
              </a:rPr>
              <a:t>    </a:t>
            </a:r>
            <a:r>
              <a:rPr lang="en-US" sz="1100" dirty="0" err="1">
                <a:solidFill>
                  <a:srgbClr val="FFFFFF"/>
                </a:solidFill>
                <a:latin typeface="Calibri Light"/>
                <a:ea typeface="Calibri Light"/>
                <a:cs typeface="Calibri Light"/>
              </a:rPr>
              <a:t>Afdeling</a:t>
            </a:r>
            <a:r>
              <a:rPr lang="en-US" sz="1100" dirty="0">
                <a:solidFill>
                  <a:srgbClr val="FFFFFF"/>
                </a:solidFill>
                <a:latin typeface="Calibri Light"/>
                <a:ea typeface="Calibri Light"/>
                <a:cs typeface="Calibri Light"/>
              </a:rPr>
              <a:t> </a:t>
            </a:r>
            <a:r>
              <a:rPr lang="en-US" sz="1100" dirty="0" err="1">
                <a:solidFill>
                  <a:srgbClr val="FFFFFF"/>
                </a:solidFill>
                <a:latin typeface="Calibri Light"/>
                <a:ea typeface="Calibri Light"/>
                <a:cs typeface="Calibri Light"/>
              </a:rPr>
              <a:t>Audiologie</a:t>
            </a:r>
            <a:r>
              <a:rPr lang="en-US" sz="1100" dirty="0">
                <a:solidFill>
                  <a:srgbClr val="FFFFFF"/>
                </a:solidFill>
                <a:latin typeface="Calibri Light"/>
                <a:ea typeface="Calibri Light"/>
                <a:cs typeface="Calibri Light"/>
              </a:rPr>
              <a:t> </a:t>
            </a:r>
            <a:r>
              <a:rPr lang="en-US" sz="1100" dirty="0" err="1">
                <a:solidFill>
                  <a:srgbClr val="FFFFFF"/>
                </a:solidFill>
                <a:latin typeface="Calibri Light"/>
                <a:ea typeface="Calibri Light"/>
                <a:cs typeface="Calibri Light"/>
              </a:rPr>
              <a:t>en</a:t>
            </a:r>
            <a:r>
              <a:rPr lang="en-US" sz="1100" dirty="0">
                <a:solidFill>
                  <a:srgbClr val="FFFFFF"/>
                </a:solidFill>
                <a:latin typeface="Calibri Light"/>
                <a:ea typeface="Calibri Light"/>
                <a:cs typeface="Calibri Light"/>
              </a:rPr>
              <a:t> keel-, </a:t>
            </a:r>
            <a:r>
              <a:rPr lang="en-US" sz="1100" dirty="0" err="1">
                <a:solidFill>
                  <a:srgbClr val="FFFFFF"/>
                </a:solidFill>
                <a:latin typeface="Calibri Light"/>
                <a:ea typeface="Calibri Light"/>
                <a:cs typeface="Calibri Light"/>
              </a:rPr>
              <a:t>neus</a:t>
            </a:r>
            <a:r>
              <a:rPr lang="en-US" sz="1100" dirty="0">
                <a:solidFill>
                  <a:srgbClr val="FFFFFF"/>
                </a:solidFill>
                <a:latin typeface="Calibri Light"/>
                <a:ea typeface="Calibri Light"/>
                <a:cs typeface="Calibri Light"/>
              </a:rPr>
              <a:t>- </a:t>
            </a:r>
            <a:r>
              <a:rPr lang="en-US" sz="1100" dirty="0" err="1">
                <a:solidFill>
                  <a:srgbClr val="FFFFFF"/>
                </a:solidFill>
                <a:latin typeface="Calibri Light"/>
                <a:ea typeface="Calibri Light"/>
                <a:cs typeface="Calibri Light"/>
              </a:rPr>
              <a:t>en</a:t>
            </a:r>
            <a:r>
              <a:rPr lang="en-US" sz="1100" dirty="0">
                <a:solidFill>
                  <a:srgbClr val="FFFFFF"/>
                </a:solidFill>
                <a:latin typeface="Calibri Light"/>
                <a:ea typeface="Calibri Light"/>
                <a:cs typeface="Calibri Light"/>
              </a:rPr>
              <a:t> </a:t>
            </a:r>
            <a:r>
              <a:rPr lang="en-US" sz="1100" dirty="0" err="1">
                <a:solidFill>
                  <a:srgbClr val="FFFFFF"/>
                </a:solidFill>
                <a:latin typeface="Calibri Light"/>
                <a:ea typeface="Calibri Light"/>
                <a:cs typeface="Calibri Light"/>
              </a:rPr>
              <a:t>oorheelkunde</a:t>
            </a:r>
            <a:r>
              <a:rPr lang="en-US" sz="1100" dirty="0">
                <a:solidFill>
                  <a:srgbClr val="FFFFFF"/>
                </a:solidFill>
                <a:latin typeface="Calibri Light"/>
                <a:ea typeface="Calibri Light"/>
                <a:cs typeface="Calibri Light"/>
              </a:rPr>
              <a:t>, </a:t>
            </a:r>
            <a:r>
              <a:rPr lang="en-US" sz="1100" dirty="0" err="1">
                <a:solidFill>
                  <a:srgbClr val="FFFFFF"/>
                </a:solidFill>
                <a:latin typeface="Calibri Light"/>
                <a:ea typeface="Calibri Light"/>
                <a:cs typeface="Calibri Light"/>
              </a:rPr>
              <a:t>Radboudumc</a:t>
            </a:r>
            <a:r>
              <a:rPr lang="en-US" sz="1100" dirty="0">
                <a:solidFill>
                  <a:srgbClr val="FFFFFF"/>
                </a:solidFill>
                <a:latin typeface="Calibri Light"/>
                <a:ea typeface="Calibri Light"/>
                <a:cs typeface="Calibri Light"/>
              </a:rPr>
              <a:t> Nijmegen </a:t>
            </a:r>
          </a:p>
          <a:p>
            <a:pPr>
              <a:lnSpc>
                <a:spcPct val="150000"/>
              </a:lnSpc>
            </a:pPr>
            <a:r>
              <a:rPr lang="en-US" sz="1100" dirty="0">
                <a:solidFill>
                  <a:srgbClr val="FFFFFF"/>
                </a:solidFill>
                <a:latin typeface="Calibri Light"/>
                <a:ea typeface="Calibri Light"/>
                <a:cs typeface="Calibri Light"/>
              </a:rPr>
              <a:t>    5-6-2025 </a:t>
            </a:r>
            <a:r>
              <a:rPr lang="en-US" sz="1100" dirty="0" err="1">
                <a:solidFill>
                  <a:srgbClr val="FFFFFF"/>
                </a:solidFill>
                <a:latin typeface="Calibri Light"/>
                <a:ea typeface="Calibri Light"/>
                <a:cs typeface="Calibri Light"/>
              </a:rPr>
              <a:t>KKau</a:t>
            </a:r>
            <a:endParaRPr lang="en-US" sz="1100" dirty="0">
              <a:solidFill>
                <a:srgbClr val="FFFFFF"/>
              </a:solidFill>
              <a:latin typeface="Calibri Light"/>
              <a:ea typeface="Calibri Light"/>
              <a:cs typeface="Calibri Light"/>
            </a:endParaRPr>
          </a:p>
          <a:p>
            <a:endParaRPr lang="en-US" dirty="0">
              <a:solidFill>
                <a:srgbClr val="FFFFFF"/>
              </a:solidFill>
            </a:endParaRPr>
          </a:p>
        </p:txBody>
      </p:sp>
    </p:spTree>
    <p:extLst>
      <p:ext uri="{BB962C8B-B14F-4D97-AF65-F5344CB8AC3E}">
        <p14:creationId xmlns:p14="http://schemas.microsoft.com/office/powerpoint/2010/main" val="3747052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hthoek 48">
            <a:extLst>
              <a:ext uri="{FF2B5EF4-FFF2-40B4-BE49-F238E27FC236}">
                <a16:creationId xmlns:a16="http://schemas.microsoft.com/office/drawing/2014/main" id="{54F6DCD3-21FD-62AC-DCB4-ECE5A6E94B66}"/>
              </a:ext>
            </a:extLst>
          </p:cNvPr>
          <p:cNvSpPr/>
          <p:nvPr/>
        </p:nvSpPr>
        <p:spPr>
          <a:xfrm>
            <a:off x="1691643" y="1432193"/>
            <a:ext cx="3295730" cy="2371404"/>
          </a:xfrm>
          <a:prstGeom prst="rect">
            <a:avLst/>
          </a:prstGeom>
          <a:solidFill>
            <a:schemeClr val="bg1">
              <a:alpha val="9102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9" name="Grafiek 28">
            <a:extLst>
              <a:ext uri="{FF2B5EF4-FFF2-40B4-BE49-F238E27FC236}">
                <a16:creationId xmlns:a16="http://schemas.microsoft.com/office/drawing/2014/main" id="{162D2CA9-5D4C-9236-953C-573AFA8BB148}"/>
              </a:ext>
            </a:extLst>
          </p:cNvPr>
          <p:cNvGraphicFramePr>
            <a:graphicFrameLocks/>
          </p:cNvGraphicFramePr>
          <p:nvPr/>
        </p:nvGraphicFramePr>
        <p:xfrm>
          <a:off x="219456" y="1248216"/>
          <a:ext cx="4529765" cy="319040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D2F84B33-8EA6-16E5-5F06-5416650BD6DF}"/>
              </a:ext>
            </a:extLst>
          </p:cNvPr>
          <p:cNvSpPr>
            <a:spLocks noGrp="1"/>
          </p:cNvSpPr>
          <p:nvPr>
            <p:ph type="title"/>
          </p:nvPr>
        </p:nvSpPr>
        <p:spPr/>
        <p:txBody>
          <a:bodyPr/>
          <a:lstStyle/>
          <a:p>
            <a:pPr>
              <a:lnSpc>
                <a:spcPct val="150000"/>
              </a:lnSpc>
              <a:spcBef>
                <a:spcPts val="0"/>
              </a:spcBef>
            </a:pPr>
            <a:r>
              <a:rPr lang="nl-NL" sz="2700"/>
              <a:t>Getallen NGS 2023</a:t>
            </a:r>
            <a:endParaRPr lang="nl-NL" sz="1600" b="0">
              <a:ea typeface="Calibri"/>
              <a:cs typeface="Calibri"/>
            </a:endParaRPr>
          </a:p>
        </p:txBody>
      </p:sp>
      <p:cxnSp>
        <p:nvCxnSpPr>
          <p:cNvPr id="33" name="Rechte verbindingslijn met pijl 32">
            <a:extLst>
              <a:ext uri="{FF2B5EF4-FFF2-40B4-BE49-F238E27FC236}">
                <a16:creationId xmlns:a16="http://schemas.microsoft.com/office/drawing/2014/main" id="{8E123AE4-5D73-9BD1-AD79-AD07DBC54A77}"/>
              </a:ext>
            </a:extLst>
          </p:cNvPr>
          <p:cNvCxnSpPr>
            <a:cxnSpLocks/>
          </p:cNvCxnSpPr>
          <p:nvPr/>
        </p:nvCxnSpPr>
        <p:spPr>
          <a:xfrm>
            <a:off x="2948208" y="2209529"/>
            <a:ext cx="819482" cy="1594068"/>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a:extLst>
              <a:ext uri="{FF2B5EF4-FFF2-40B4-BE49-F238E27FC236}">
                <a16:creationId xmlns:a16="http://schemas.microsoft.com/office/drawing/2014/main" id="{0158AD92-A695-181B-55BB-ABF3F3E4942F}"/>
              </a:ext>
            </a:extLst>
          </p:cNvPr>
          <p:cNvCxnSpPr>
            <a:cxnSpLocks/>
          </p:cNvCxnSpPr>
          <p:nvPr/>
        </p:nvCxnSpPr>
        <p:spPr>
          <a:xfrm>
            <a:off x="2974995" y="1529900"/>
            <a:ext cx="792695" cy="0"/>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sp>
        <p:nvSpPr>
          <p:cNvPr id="46" name="Tekstvak 45">
            <a:extLst>
              <a:ext uri="{FF2B5EF4-FFF2-40B4-BE49-F238E27FC236}">
                <a16:creationId xmlns:a16="http://schemas.microsoft.com/office/drawing/2014/main" id="{8098FC7A-AD32-FD1A-C056-2E51ECCB87C5}"/>
              </a:ext>
            </a:extLst>
          </p:cNvPr>
          <p:cNvSpPr txBox="1"/>
          <p:nvPr/>
        </p:nvSpPr>
        <p:spPr>
          <a:xfrm>
            <a:off x="1694394" y="1487533"/>
            <a:ext cx="591829" cy="338554"/>
          </a:xfrm>
          <a:prstGeom prst="rect">
            <a:avLst/>
          </a:prstGeom>
          <a:noFill/>
        </p:spPr>
        <p:txBody>
          <a:bodyPr wrap="none" rtlCol="0">
            <a:spAutoFit/>
          </a:bodyPr>
          <a:lstStyle/>
          <a:p>
            <a:r>
              <a:rPr lang="en-GB" sz="1600"/>
              <a:t>5.4%</a:t>
            </a:r>
          </a:p>
        </p:txBody>
      </p:sp>
      <p:sp>
        <p:nvSpPr>
          <p:cNvPr id="47" name="Tekstvak 46">
            <a:extLst>
              <a:ext uri="{FF2B5EF4-FFF2-40B4-BE49-F238E27FC236}">
                <a16:creationId xmlns:a16="http://schemas.microsoft.com/office/drawing/2014/main" id="{D16B837A-F8CA-BC6C-5B7C-529713B14DD1}"/>
              </a:ext>
            </a:extLst>
          </p:cNvPr>
          <p:cNvSpPr txBox="1"/>
          <p:nvPr/>
        </p:nvSpPr>
        <p:spPr>
          <a:xfrm>
            <a:off x="2968435" y="1496677"/>
            <a:ext cx="696024" cy="338554"/>
          </a:xfrm>
          <a:prstGeom prst="rect">
            <a:avLst/>
          </a:prstGeom>
          <a:noFill/>
        </p:spPr>
        <p:txBody>
          <a:bodyPr wrap="none" rtlCol="0">
            <a:spAutoFit/>
          </a:bodyPr>
          <a:lstStyle/>
          <a:p>
            <a:r>
              <a:rPr lang="en-GB" sz="1600"/>
              <a:t>30.4%</a:t>
            </a:r>
          </a:p>
        </p:txBody>
      </p:sp>
      <p:cxnSp>
        <p:nvCxnSpPr>
          <p:cNvPr id="25" name="Rechte verbindingslijn met pijl 24">
            <a:extLst>
              <a:ext uri="{FF2B5EF4-FFF2-40B4-BE49-F238E27FC236}">
                <a16:creationId xmlns:a16="http://schemas.microsoft.com/office/drawing/2014/main" id="{A800BAFF-B6B8-1075-ED00-1B5B61D35F90}"/>
              </a:ext>
            </a:extLst>
          </p:cNvPr>
          <p:cNvCxnSpPr>
            <a:cxnSpLocks/>
          </p:cNvCxnSpPr>
          <p:nvPr/>
        </p:nvCxnSpPr>
        <p:spPr>
          <a:xfrm>
            <a:off x="1691643" y="1632235"/>
            <a:ext cx="792695" cy="2171362"/>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9AEF4B54-5704-F6A8-5189-E7ABA2882CE9}"/>
              </a:ext>
            </a:extLst>
          </p:cNvPr>
          <p:cNvCxnSpPr>
            <a:cxnSpLocks/>
          </p:cNvCxnSpPr>
          <p:nvPr/>
        </p:nvCxnSpPr>
        <p:spPr>
          <a:xfrm>
            <a:off x="1691643" y="1529900"/>
            <a:ext cx="792695" cy="0"/>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3D54E9E3-3B19-2ABD-BC75-E48067EA05E6}"/>
              </a:ext>
            </a:extLst>
          </p:cNvPr>
          <p:cNvSpPr txBox="1"/>
          <p:nvPr/>
        </p:nvSpPr>
        <p:spPr>
          <a:xfrm>
            <a:off x="4981420" y="593147"/>
            <a:ext cx="4124804" cy="1139030"/>
          </a:xfrm>
          <a:prstGeom prst="rect">
            <a:avLst/>
          </a:prstGeom>
          <a:noFill/>
        </p:spPr>
        <p:txBody>
          <a:bodyPr wrap="square" lIns="91440" tIns="45720" rIns="91440" bIns="45720" anchor="t">
            <a:spAutoFit/>
          </a:bodyPr>
          <a:lstStyle/>
          <a:p>
            <a:pPr marL="0" lvl="1" indent="-400050">
              <a:lnSpc>
                <a:spcPct val="150000"/>
              </a:lnSpc>
            </a:pPr>
            <a:r>
              <a:rPr lang="nl-NL" sz="1500">
                <a:sym typeface="Wingdings" pitchFamily="2" charset="2"/>
              </a:rPr>
              <a:t>             101  pasgeborene via andere route </a:t>
            </a:r>
            <a:endParaRPr lang="nl-NL" sz="1500">
              <a:ea typeface="Calibri"/>
              <a:cs typeface="Calibri"/>
            </a:endParaRPr>
          </a:p>
          <a:p>
            <a:pPr marL="0" lvl="1" indent="-400050">
              <a:lnSpc>
                <a:spcPct val="150000"/>
              </a:lnSpc>
            </a:pPr>
            <a:endParaRPr lang="nl-NL" sz="1600">
              <a:cs typeface="Calibri"/>
              <a:sym typeface="Wingdings" pitchFamily="2" charset="2"/>
            </a:endParaRPr>
          </a:p>
          <a:p>
            <a:pPr marL="0" lvl="1" indent="-400050">
              <a:lnSpc>
                <a:spcPct val="150000"/>
              </a:lnSpc>
            </a:pPr>
            <a:r>
              <a:rPr lang="nl-NL" sz="1600">
                <a:sym typeface="Wingdings" pitchFamily="2" charset="2"/>
              </a:rPr>
              <a:t>   Totaal </a:t>
            </a:r>
            <a:r>
              <a:rPr lang="nl-NL" sz="1600" b="1">
                <a:sym typeface="Wingdings" pitchFamily="2" charset="2"/>
              </a:rPr>
              <a:t>582 pasgeborenen verwezen naar AC </a:t>
            </a:r>
            <a:endParaRPr lang="nl-NL" sz="1600">
              <a:ea typeface="Calibri"/>
              <a:cs typeface="Calibri"/>
            </a:endParaRPr>
          </a:p>
        </p:txBody>
      </p:sp>
      <p:cxnSp>
        <p:nvCxnSpPr>
          <p:cNvPr id="8" name="Rechte verbindingslijn met pijl 7">
            <a:extLst>
              <a:ext uri="{FF2B5EF4-FFF2-40B4-BE49-F238E27FC236}">
                <a16:creationId xmlns:a16="http://schemas.microsoft.com/office/drawing/2014/main" id="{2B581913-4B19-3C01-CF86-F6A01FBDC3C2}"/>
              </a:ext>
            </a:extLst>
          </p:cNvPr>
          <p:cNvCxnSpPr>
            <a:cxnSpLocks/>
          </p:cNvCxnSpPr>
          <p:nvPr/>
        </p:nvCxnSpPr>
        <p:spPr>
          <a:xfrm>
            <a:off x="5754265" y="972852"/>
            <a:ext cx="0" cy="459341"/>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C0F2CC29-97C0-F88F-0956-1D38F21DE110}"/>
              </a:ext>
            </a:extLst>
          </p:cNvPr>
          <p:cNvSpPr txBox="1"/>
          <p:nvPr/>
        </p:nvSpPr>
        <p:spPr>
          <a:xfrm>
            <a:off x="4952969" y="1743701"/>
            <a:ext cx="4572000" cy="1734642"/>
          </a:xfrm>
          <a:prstGeom prst="rect">
            <a:avLst/>
          </a:prstGeom>
          <a:noFill/>
        </p:spPr>
        <p:txBody>
          <a:bodyPr wrap="square" lIns="91440" tIns="45720" rIns="91440" bIns="45720" anchor="t">
            <a:spAutoFit/>
          </a:bodyPr>
          <a:lstStyle/>
          <a:p>
            <a:pPr marL="742950" lvl="1" indent="-285750">
              <a:lnSpc>
                <a:spcPct val="120000"/>
              </a:lnSpc>
              <a:buFont typeface="Arial" panose="020B0604020202020204" pitchFamily="34" charset="0"/>
              <a:buChar char="•"/>
            </a:pPr>
            <a:r>
              <a:rPr lang="nl-NL" sz="1600" dirty="0">
                <a:solidFill>
                  <a:schemeClr val="bg1">
                    <a:lumMod val="75000"/>
                  </a:schemeClr>
                </a:solidFill>
                <a:ea typeface="Calibri"/>
                <a:cs typeface="Calibri"/>
                <a:sym typeface="Wingdings" pitchFamily="2" charset="2"/>
              </a:rPr>
              <a:t>23 lost of follow-up</a:t>
            </a:r>
            <a:endParaRPr lang="nl-NL" sz="1600" dirty="0">
              <a:solidFill>
                <a:schemeClr val="bg1">
                  <a:lumMod val="75000"/>
                </a:schemeClr>
              </a:solidFill>
              <a:ea typeface="Calibri"/>
              <a:cs typeface="Calibri"/>
            </a:endParaRPr>
          </a:p>
          <a:p>
            <a:pPr marL="742950" lvl="1" indent="-285750">
              <a:lnSpc>
                <a:spcPct val="120000"/>
              </a:lnSpc>
              <a:buFont typeface="Arial" panose="020B0604020202020204" pitchFamily="34" charset="0"/>
              <a:buChar char="•"/>
            </a:pPr>
            <a:r>
              <a:rPr lang="nl-NL" sz="1600" dirty="0">
                <a:sym typeface="Wingdings" pitchFamily="2" charset="2"/>
              </a:rPr>
              <a:t>359 normaal gehoor</a:t>
            </a:r>
          </a:p>
          <a:p>
            <a:pPr marL="1200150" lvl="2" indent="-285750">
              <a:lnSpc>
                <a:spcPct val="120000"/>
              </a:lnSpc>
              <a:buFont typeface="Arial" panose="020B0604020202020204" pitchFamily="34" charset="0"/>
              <a:buChar char="•"/>
            </a:pPr>
            <a:r>
              <a:rPr lang="nl-NL" sz="1400" dirty="0">
                <a:solidFill>
                  <a:srgbClr val="00B0F0"/>
                </a:solidFill>
                <a:ea typeface="Calibri"/>
                <a:cs typeface="Calibri"/>
                <a:sym typeface="Wingdings" pitchFamily="2" charset="2"/>
              </a:rPr>
              <a:t>Cerumen</a:t>
            </a:r>
          </a:p>
          <a:p>
            <a:pPr marL="1200150" lvl="2" indent="-285750">
              <a:lnSpc>
                <a:spcPct val="120000"/>
              </a:lnSpc>
              <a:buFont typeface="Arial" panose="020B0604020202020204" pitchFamily="34" charset="0"/>
              <a:buChar char="•"/>
            </a:pPr>
            <a:r>
              <a:rPr lang="nl-NL" sz="1400" dirty="0">
                <a:solidFill>
                  <a:srgbClr val="00B0F0"/>
                </a:solidFill>
                <a:ea typeface="Calibri"/>
                <a:cs typeface="Calibri"/>
                <a:sym typeface="Wingdings" pitchFamily="2" charset="2"/>
              </a:rPr>
              <a:t>Test omstandigheden</a:t>
            </a:r>
          </a:p>
          <a:p>
            <a:pPr marL="1200150" lvl="2" indent="-285750">
              <a:lnSpc>
                <a:spcPct val="120000"/>
              </a:lnSpc>
              <a:buFont typeface="Arial" panose="020B0604020202020204" pitchFamily="34" charset="0"/>
              <a:buChar char="•"/>
            </a:pPr>
            <a:r>
              <a:rPr lang="nl-NL" sz="1400" dirty="0">
                <a:solidFill>
                  <a:srgbClr val="00B0F0"/>
                </a:solidFill>
                <a:ea typeface="Calibri"/>
                <a:cs typeface="Calibri"/>
                <a:sym typeface="Wingdings" pitchFamily="2" charset="2"/>
              </a:rPr>
              <a:t>Otitis media met effusie</a:t>
            </a:r>
            <a:endParaRPr lang="nl-NL" sz="1400" dirty="0">
              <a:solidFill>
                <a:srgbClr val="00B0F0"/>
              </a:solidFill>
              <a:ea typeface="Calibri"/>
              <a:cs typeface="Calibri"/>
            </a:endParaRPr>
          </a:p>
          <a:p>
            <a:pPr marL="742950" lvl="1" indent="-285750">
              <a:lnSpc>
                <a:spcPct val="120000"/>
              </a:lnSpc>
              <a:buFont typeface="Arial" panose="020B0604020202020204" pitchFamily="34" charset="0"/>
              <a:buChar char="•"/>
            </a:pPr>
            <a:endParaRPr lang="nl-NL" sz="1600" b="1" dirty="0">
              <a:solidFill>
                <a:srgbClr val="00AFDC"/>
              </a:solidFill>
              <a:ea typeface="Calibri"/>
              <a:cs typeface="Calibri"/>
            </a:endParaRPr>
          </a:p>
        </p:txBody>
      </p:sp>
      <p:sp>
        <p:nvSpPr>
          <p:cNvPr id="9" name="Tekstvak 8">
            <a:extLst>
              <a:ext uri="{FF2B5EF4-FFF2-40B4-BE49-F238E27FC236}">
                <a16:creationId xmlns:a16="http://schemas.microsoft.com/office/drawing/2014/main" id="{69C25EE0-CE56-07F3-5CF0-A51AAE4C30A7}"/>
              </a:ext>
            </a:extLst>
          </p:cNvPr>
          <p:cNvSpPr txBox="1"/>
          <p:nvPr/>
        </p:nvSpPr>
        <p:spPr>
          <a:xfrm>
            <a:off x="4291908" y="1509567"/>
            <a:ext cx="696024" cy="338554"/>
          </a:xfrm>
          <a:prstGeom prst="rect">
            <a:avLst/>
          </a:prstGeom>
          <a:noFill/>
        </p:spPr>
        <p:txBody>
          <a:bodyPr wrap="none" lIns="91440" tIns="45720" rIns="91440" bIns="45720" rtlCol="0" anchor="t">
            <a:spAutoFit/>
          </a:bodyPr>
          <a:lstStyle/>
          <a:p>
            <a:r>
              <a:rPr lang="en-GB" sz="1600"/>
              <a:t>19.9%</a:t>
            </a:r>
          </a:p>
        </p:txBody>
      </p:sp>
      <p:cxnSp>
        <p:nvCxnSpPr>
          <p:cNvPr id="10" name="Rechte verbindingslijn met pijl 9">
            <a:extLst>
              <a:ext uri="{FF2B5EF4-FFF2-40B4-BE49-F238E27FC236}">
                <a16:creationId xmlns:a16="http://schemas.microsoft.com/office/drawing/2014/main" id="{29888C6E-5724-27E9-EE79-89F120A827FE}"/>
              </a:ext>
            </a:extLst>
          </p:cNvPr>
          <p:cNvCxnSpPr>
            <a:cxnSpLocks/>
          </p:cNvCxnSpPr>
          <p:nvPr/>
        </p:nvCxnSpPr>
        <p:spPr>
          <a:xfrm flipV="1">
            <a:off x="4218743" y="1779713"/>
            <a:ext cx="746433" cy="236452"/>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36BA66EC-198E-99B2-8A85-7BA91BDB4B08}"/>
              </a:ext>
            </a:extLst>
          </p:cNvPr>
          <p:cNvCxnSpPr>
            <a:cxnSpLocks/>
          </p:cNvCxnSpPr>
          <p:nvPr/>
        </p:nvCxnSpPr>
        <p:spPr>
          <a:xfrm>
            <a:off x="4242607" y="1529899"/>
            <a:ext cx="792695" cy="0"/>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45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hthoek 48">
            <a:extLst>
              <a:ext uri="{FF2B5EF4-FFF2-40B4-BE49-F238E27FC236}">
                <a16:creationId xmlns:a16="http://schemas.microsoft.com/office/drawing/2014/main" id="{54F6DCD3-21FD-62AC-DCB4-ECE5A6E94B66}"/>
              </a:ext>
            </a:extLst>
          </p:cNvPr>
          <p:cNvSpPr/>
          <p:nvPr/>
        </p:nvSpPr>
        <p:spPr>
          <a:xfrm>
            <a:off x="1691643" y="1432193"/>
            <a:ext cx="3295730" cy="2371404"/>
          </a:xfrm>
          <a:prstGeom prst="rect">
            <a:avLst/>
          </a:prstGeom>
          <a:solidFill>
            <a:schemeClr val="bg1">
              <a:alpha val="9102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9" name="Grafiek 28">
            <a:extLst>
              <a:ext uri="{FF2B5EF4-FFF2-40B4-BE49-F238E27FC236}">
                <a16:creationId xmlns:a16="http://schemas.microsoft.com/office/drawing/2014/main" id="{162D2CA9-5D4C-9236-953C-573AFA8BB148}"/>
              </a:ext>
            </a:extLst>
          </p:cNvPr>
          <p:cNvGraphicFramePr>
            <a:graphicFrameLocks/>
          </p:cNvGraphicFramePr>
          <p:nvPr/>
        </p:nvGraphicFramePr>
        <p:xfrm>
          <a:off x="219456" y="1248216"/>
          <a:ext cx="4529765" cy="319040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D2F84B33-8EA6-16E5-5F06-5416650BD6DF}"/>
              </a:ext>
            </a:extLst>
          </p:cNvPr>
          <p:cNvSpPr>
            <a:spLocks noGrp="1"/>
          </p:cNvSpPr>
          <p:nvPr>
            <p:ph type="title"/>
          </p:nvPr>
        </p:nvSpPr>
        <p:spPr/>
        <p:txBody>
          <a:bodyPr/>
          <a:lstStyle/>
          <a:p>
            <a:pPr>
              <a:lnSpc>
                <a:spcPct val="150000"/>
              </a:lnSpc>
              <a:spcBef>
                <a:spcPts val="0"/>
              </a:spcBef>
            </a:pPr>
            <a:r>
              <a:rPr lang="nl-NL" sz="2700"/>
              <a:t>Getallen NGS 2023</a:t>
            </a:r>
            <a:endParaRPr lang="nl-NL" sz="1600" b="0">
              <a:ea typeface="Calibri"/>
              <a:cs typeface="Calibri"/>
            </a:endParaRPr>
          </a:p>
        </p:txBody>
      </p:sp>
      <p:cxnSp>
        <p:nvCxnSpPr>
          <p:cNvPr id="33" name="Rechte verbindingslijn met pijl 32">
            <a:extLst>
              <a:ext uri="{FF2B5EF4-FFF2-40B4-BE49-F238E27FC236}">
                <a16:creationId xmlns:a16="http://schemas.microsoft.com/office/drawing/2014/main" id="{8E123AE4-5D73-9BD1-AD79-AD07DBC54A77}"/>
              </a:ext>
            </a:extLst>
          </p:cNvPr>
          <p:cNvCxnSpPr>
            <a:cxnSpLocks/>
          </p:cNvCxnSpPr>
          <p:nvPr/>
        </p:nvCxnSpPr>
        <p:spPr>
          <a:xfrm>
            <a:off x="2948208" y="2209529"/>
            <a:ext cx="819482" cy="1594068"/>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a:extLst>
              <a:ext uri="{FF2B5EF4-FFF2-40B4-BE49-F238E27FC236}">
                <a16:creationId xmlns:a16="http://schemas.microsoft.com/office/drawing/2014/main" id="{0158AD92-A695-181B-55BB-ABF3F3E4942F}"/>
              </a:ext>
            </a:extLst>
          </p:cNvPr>
          <p:cNvCxnSpPr>
            <a:cxnSpLocks/>
          </p:cNvCxnSpPr>
          <p:nvPr/>
        </p:nvCxnSpPr>
        <p:spPr>
          <a:xfrm>
            <a:off x="2974995" y="1529900"/>
            <a:ext cx="792695" cy="0"/>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sp>
        <p:nvSpPr>
          <p:cNvPr id="46" name="Tekstvak 45">
            <a:extLst>
              <a:ext uri="{FF2B5EF4-FFF2-40B4-BE49-F238E27FC236}">
                <a16:creationId xmlns:a16="http://schemas.microsoft.com/office/drawing/2014/main" id="{8098FC7A-AD32-FD1A-C056-2E51ECCB87C5}"/>
              </a:ext>
            </a:extLst>
          </p:cNvPr>
          <p:cNvSpPr txBox="1"/>
          <p:nvPr/>
        </p:nvSpPr>
        <p:spPr>
          <a:xfrm>
            <a:off x="1694394" y="1487533"/>
            <a:ext cx="591829" cy="338554"/>
          </a:xfrm>
          <a:prstGeom prst="rect">
            <a:avLst/>
          </a:prstGeom>
          <a:noFill/>
        </p:spPr>
        <p:txBody>
          <a:bodyPr wrap="none" rtlCol="0">
            <a:spAutoFit/>
          </a:bodyPr>
          <a:lstStyle/>
          <a:p>
            <a:r>
              <a:rPr lang="en-GB" sz="1600"/>
              <a:t>5.4%</a:t>
            </a:r>
          </a:p>
        </p:txBody>
      </p:sp>
      <p:sp>
        <p:nvSpPr>
          <p:cNvPr id="47" name="Tekstvak 46">
            <a:extLst>
              <a:ext uri="{FF2B5EF4-FFF2-40B4-BE49-F238E27FC236}">
                <a16:creationId xmlns:a16="http://schemas.microsoft.com/office/drawing/2014/main" id="{D16B837A-F8CA-BC6C-5B7C-529713B14DD1}"/>
              </a:ext>
            </a:extLst>
          </p:cNvPr>
          <p:cNvSpPr txBox="1"/>
          <p:nvPr/>
        </p:nvSpPr>
        <p:spPr>
          <a:xfrm>
            <a:off x="2968435" y="1496677"/>
            <a:ext cx="696024" cy="338554"/>
          </a:xfrm>
          <a:prstGeom prst="rect">
            <a:avLst/>
          </a:prstGeom>
          <a:noFill/>
        </p:spPr>
        <p:txBody>
          <a:bodyPr wrap="none" rtlCol="0">
            <a:spAutoFit/>
          </a:bodyPr>
          <a:lstStyle/>
          <a:p>
            <a:r>
              <a:rPr lang="en-GB" sz="1600"/>
              <a:t>30.4%</a:t>
            </a:r>
          </a:p>
        </p:txBody>
      </p:sp>
      <p:cxnSp>
        <p:nvCxnSpPr>
          <p:cNvPr id="25" name="Rechte verbindingslijn met pijl 24">
            <a:extLst>
              <a:ext uri="{FF2B5EF4-FFF2-40B4-BE49-F238E27FC236}">
                <a16:creationId xmlns:a16="http://schemas.microsoft.com/office/drawing/2014/main" id="{A800BAFF-B6B8-1075-ED00-1B5B61D35F90}"/>
              </a:ext>
            </a:extLst>
          </p:cNvPr>
          <p:cNvCxnSpPr>
            <a:cxnSpLocks/>
          </p:cNvCxnSpPr>
          <p:nvPr/>
        </p:nvCxnSpPr>
        <p:spPr>
          <a:xfrm>
            <a:off x="1691643" y="1632235"/>
            <a:ext cx="792695" cy="2171362"/>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9AEF4B54-5704-F6A8-5189-E7ABA2882CE9}"/>
              </a:ext>
            </a:extLst>
          </p:cNvPr>
          <p:cNvCxnSpPr>
            <a:cxnSpLocks/>
          </p:cNvCxnSpPr>
          <p:nvPr/>
        </p:nvCxnSpPr>
        <p:spPr>
          <a:xfrm>
            <a:off x="1691643" y="1529900"/>
            <a:ext cx="792695" cy="0"/>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3D54E9E3-3B19-2ABD-BC75-E48067EA05E6}"/>
              </a:ext>
            </a:extLst>
          </p:cNvPr>
          <p:cNvSpPr txBox="1"/>
          <p:nvPr/>
        </p:nvSpPr>
        <p:spPr>
          <a:xfrm>
            <a:off x="4981420" y="593147"/>
            <a:ext cx="4124804" cy="1139030"/>
          </a:xfrm>
          <a:prstGeom prst="rect">
            <a:avLst/>
          </a:prstGeom>
          <a:noFill/>
        </p:spPr>
        <p:txBody>
          <a:bodyPr wrap="square" lIns="91440" tIns="45720" rIns="91440" bIns="45720" anchor="t">
            <a:spAutoFit/>
          </a:bodyPr>
          <a:lstStyle/>
          <a:p>
            <a:pPr marL="0" lvl="1" indent="-400050">
              <a:lnSpc>
                <a:spcPct val="150000"/>
              </a:lnSpc>
            </a:pPr>
            <a:r>
              <a:rPr lang="nl-NL" sz="1500">
                <a:sym typeface="Wingdings" pitchFamily="2" charset="2"/>
              </a:rPr>
              <a:t>             101  pasgeborene via andere route </a:t>
            </a:r>
            <a:endParaRPr lang="nl-NL" sz="1500">
              <a:ea typeface="Calibri"/>
              <a:cs typeface="Calibri"/>
            </a:endParaRPr>
          </a:p>
          <a:p>
            <a:pPr marL="0" lvl="1" indent="-400050">
              <a:lnSpc>
                <a:spcPct val="150000"/>
              </a:lnSpc>
            </a:pPr>
            <a:endParaRPr lang="nl-NL" sz="1600">
              <a:cs typeface="Calibri"/>
              <a:sym typeface="Wingdings" pitchFamily="2" charset="2"/>
            </a:endParaRPr>
          </a:p>
          <a:p>
            <a:pPr marL="0" lvl="1" indent="-400050">
              <a:lnSpc>
                <a:spcPct val="150000"/>
              </a:lnSpc>
            </a:pPr>
            <a:r>
              <a:rPr lang="nl-NL" sz="1600">
                <a:sym typeface="Wingdings" pitchFamily="2" charset="2"/>
              </a:rPr>
              <a:t>   Totaal </a:t>
            </a:r>
            <a:r>
              <a:rPr lang="nl-NL" sz="1600" b="1">
                <a:sym typeface="Wingdings" pitchFamily="2" charset="2"/>
              </a:rPr>
              <a:t>582 pasgeborenen verwezen naar AC </a:t>
            </a:r>
            <a:endParaRPr lang="nl-NL" sz="1600">
              <a:ea typeface="Calibri"/>
              <a:cs typeface="Calibri"/>
            </a:endParaRPr>
          </a:p>
        </p:txBody>
      </p:sp>
      <p:sp>
        <p:nvSpPr>
          <p:cNvPr id="5" name="Rechteraccolade 4">
            <a:extLst>
              <a:ext uri="{FF2B5EF4-FFF2-40B4-BE49-F238E27FC236}">
                <a16:creationId xmlns:a16="http://schemas.microsoft.com/office/drawing/2014/main" id="{D232D48E-40AF-304C-FBA7-17FAD1161F64}"/>
              </a:ext>
            </a:extLst>
          </p:cNvPr>
          <p:cNvSpPr/>
          <p:nvPr/>
        </p:nvSpPr>
        <p:spPr>
          <a:xfrm rot="5400000">
            <a:off x="5782522" y="3118060"/>
            <a:ext cx="262759" cy="53339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6" name="Tekstvak 5">
            <a:extLst>
              <a:ext uri="{FF2B5EF4-FFF2-40B4-BE49-F238E27FC236}">
                <a16:creationId xmlns:a16="http://schemas.microsoft.com/office/drawing/2014/main" id="{64C09CFA-B9C3-6EA4-6E25-D903964010FA}"/>
              </a:ext>
            </a:extLst>
          </p:cNvPr>
          <p:cNvSpPr txBox="1"/>
          <p:nvPr/>
        </p:nvSpPr>
        <p:spPr>
          <a:xfrm>
            <a:off x="5751724" y="3514054"/>
            <a:ext cx="2166159" cy="584775"/>
          </a:xfrm>
          <a:prstGeom prst="rect">
            <a:avLst/>
          </a:prstGeom>
          <a:noFill/>
        </p:spPr>
        <p:txBody>
          <a:bodyPr wrap="square" lIns="91440" tIns="45720" rIns="91440" bIns="45720" rtlCol="0" anchor="t">
            <a:spAutoFit/>
          </a:bodyPr>
          <a:lstStyle/>
          <a:p>
            <a:r>
              <a:rPr lang="nl-NL" sz="1600" dirty="0"/>
              <a:t>PPV: 36% van verwezen pasgeborenen</a:t>
            </a:r>
          </a:p>
        </p:txBody>
      </p:sp>
      <p:pic>
        <p:nvPicPr>
          <p:cNvPr id="7" name="Graphic 6" descr="Weegschalen van gerechtigheid silhouet">
            <a:extLst>
              <a:ext uri="{FF2B5EF4-FFF2-40B4-BE49-F238E27FC236}">
                <a16:creationId xmlns:a16="http://schemas.microsoft.com/office/drawing/2014/main" id="{5519AB1D-BE10-0661-D16D-E370391A79CD}"/>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13621" y="3796684"/>
            <a:ext cx="914400" cy="914400"/>
          </a:xfrm>
          <a:prstGeom prst="rect">
            <a:avLst/>
          </a:prstGeom>
        </p:spPr>
      </p:pic>
      <p:cxnSp>
        <p:nvCxnSpPr>
          <p:cNvPr id="8" name="Rechte verbindingslijn met pijl 7">
            <a:extLst>
              <a:ext uri="{FF2B5EF4-FFF2-40B4-BE49-F238E27FC236}">
                <a16:creationId xmlns:a16="http://schemas.microsoft.com/office/drawing/2014/main" id="{2B581913-4B19-3C01-CF86-F6A01FBDC3C2}"/>
              </a:ext>
            </a:extLst>
          </p:cNvPr>
          <p:cNvCxnSpPr>
            <a:cxnSpLocks/>
          </p:cNvCxnSpPr>
          <p:nvPr/>
        </p:nvCxnSpPr>
        <p:spPr>
          <a:xfrm>
            <a:off x="5754265" y="972852"/>
            <a:ext cx="0" cy="459341"/>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Tekstvak 10">
            <a:extLst>
              <a:ext uri="{FF2B5EF4-FFF2-40B4-BE49-F238E27FC236}">
                <a16:creationId xmlns:a16="http://schemas.microsoft.com/office/drawing/2014/main" id="{C0F2CC29-97C0-F88F-0956-1D38F21DE110}"/>
              </a:ext>
            </a:extLst>
          </p:cNvPr>
          <p:cNvSpPr txBox="1"/>
          <p:nvPr/>
        </p:nvSpPr>
        <p:spPr>
          <a:xfrm>
            <a:off x="4952969" y="1743701"/>
            <a:ext cx="4572000" cy="1549976"/>
          </a:xfrm>
          <a:prstGeom prst="rect">
            <a:avLst/>
          </a:prstGeom>
          <a:noFill/>
        </p:spPr>
        <p:txBody>
          <a:bodyPr wrap="square" lIns="91440" tIns="45720" rIns="91440" bIns="45720" anchor="t">
            <a:spAutoFit/>
          </a:bodyPr>
          <a:lstStyle/>
          <a:p>
            <a:pPr marL="742950" lvl="1" indent="-285750">
              <a:lnSpc>
                <a:spcPct val="120000"/>
              </a:lnSpc>
              <a:buFont typeface="Arial" panose="020B0604020202020204" pitchFamily="34" charset="0"/>
              <a:buChar char="•"/>
            </a:pPr>
            <a:r>
              <a:rPr lang="nl-NL" sz="1600" dirty="0">
                <a:solidFill>
                  <a:schemeClr val="bg1">
                    <a:lumMod val="75000"/>
                  </a:schemeClr>
                </a:solidFill>
                <a:ea typeface="Calibri"/>
                <a:cs typeface="Calibri"/>
                <a:sym typeface="Wingdings" pitchFamily="2" charset="2"/>
              </a:rPr>
              <a:t>23 lost of follow-up</a:t>
            </a:r>
            <a:endParaRPr lang="nl-NL" sz="1600" dirty="0">
              <a:solidFill>
                <a:schemeClr val="bg1">
                  <a:lumMod val="75000"/>
                </a:schemeClr>
              </a:solidFill>
              <a:ea typeface="Calibri"/>
              <a:cs typeface="Calibri"/>
            </a:endParaRPr>
          </a:p>
          <a:p>
            <a:pPr marL="742950" lvl="1" indent="-285750">
              <a:lnSpc>
                <a:spcPct val="120000"/>
              </a:lnSpc>
              <a:buFont typeface="Arial" panose="020B0604020202020204" pitchFamily="34" charset="0"/>
              <a:buChar char="•"/>
            </a:pPr>
            <a:r>
              <a:rPr lang="nl-NL" sz="1600" dirty="0">
                <a:sym typeface="Wingdings" pitchFamily="2" charset="2"/>
              </a:rPr>
              <a:t>359 normaal gehoor</a:t>
            </a:r>
            <a:endParaRPr lang="nl-NL" sz="1600" dirty="0">
              <a:ea typeface="Calibri"/>
              <a:cs typeface="Calibri"/>
            </a:endParaRPr>
          </a:p>
          <a:p>
            <a:pPr marL="742950" lvl="1" indent="-285750">
              <a:lnSpc>
                <a:spcPct val="120000"/>
              </a:lnSpc>
              <a:buFont typeface="Arial" panose="020B0604020202020204" pitchFamily="34" charset="0"/>
              <a:buChar char="•"/>
            </a:pPr>
            <a:endParaRPr lang="nl-NL" sz="1600" b="1" dirty="0">
              <a:solidFill>
                <a:srgbClr val="00AFDC"/>
              </a:solidFill>
              <a:sym typeface="Wingdings" pitchFamily="2" charset="2"/>
            </a:endParaRPr>
          </a:p>
          <a:p>
            <a:pPr marL="742950" lvl="1" indent="-285750">
              <a:lnSpc>
                <a:spcPct val="120000"/>
              </a:lnSpc>
              <a:buFont typeface="Arial" panose="020B0604020202020204" pitchFamily="34" charset="0"/>
              <a:buChar char="•"/>
            </a:pPr>
            <a:r>
              <a:rPr lang="nl-NL" sz="1600" b="1" dirty="0">
                <a:solidFill>
                  <a:srgbClr val="C00000"/>
                </a:solidFill>
                <a:sym typeface="Wingdings" pitchFamily="2" charset="2"/>
              </a:rPr>
              <a:t>108 bilateraal gehoorverlies</a:t>
            </a:r>
            <a:endParaRPr lang="nl-NL" sz="1600" b="1" dirty="0">
              <a:solidFill>
                <a:srgbClr val="C00000"/>
              </a:solidFill>
              <a:cs typeface="Calibri"/>
              <a:sym typeface="Wingdings" pitchFamily="2" charset="2"/>
            </a:endParaRPr>
          </a:p>
          <a:p>
            <a:pPr marL="742950" lvl="1" indent="-285750">
              <a:lnSpc>
                <a:spcPct val="120000"/>
              </a:lnSpc>
              <a:buFont typeface="Arial" panose="020B0604020202020204" pitchFamily="34" charset="0"/>
              <a:buChar char="•"/>
            </a:pPr>
            <a:r>
              <a:rPr lang="nl-NL" sz="1600" b="1" dirty="0">
                <a:solidFill>
                  <a:srgbClr val="C00000"/>
                </a:solidFill>
                <a:sym typeface="Wingdings" pitchFamily="2" charset="2"/>
              </a:rPr>
              <a:t>92 unilateraal gehoorverlies</a:t>
            </a:r>
            <a:endParaRPr lang="nl-NL" sz="1600" b="1" dirty="0">
              <a:solidFill>
                <a:srgbClr val="C00000"/>
              </a:solidFill>
              <a:ea typeface="Calibri"/>
              <a:cs typeface="Calibri"/>
            </a:endParaRPr>
          </a:p>
        </p:txBody>
      </p:sp>
      <p:sp>
        <p:nvSpPr>
          <p:cNvPr id="9" name="Tekstvak 8">
            <a:extLst>
              <a:ext uri="{FF2B5EF4-FFF2-40B4-BE49-F238E27FC236}">
                <a16:creationId xmlns:a16="http://schemas.microsoft.com/office/drawing/2014/main" id="{69C25EE0-CE56-07F3-5CF0-A51AAE4C30A7}"/>
              </a:ext>
            </a:extLst>
          </p:cNvPr>
          <p:cNvSpPr txBox="1"/>
          <p:nvPr/>
        </p:nvSpPr>
        <p:spPr>
          <a:xfrm>
            <a:off x="4291908" y="1509567"/>
            <a:ext cx="696024" cy="338554"/>
          </a:xfrm>
          <a:prstGeom prst="rect">
            <a:avLst/>
          </a:prstGeom>
          <a:noFill/>
        </p:spPr>
        <p:txBody>
          <a:bodyPr wrap="none" lIns="91440" tIns="45720" rIns="91440" bIns="45720" rtlCol="0" anchor="t">
            <a:spAutoFit/>
          </a:bodyPr>
          <a:lstStyle/>
          <a:p>
            <a:r>
              <a:rPr lang="en-GB" sz="1600"/>
              <a:t>19.9%</a:t>
            </a:r>
          </a:p>
        </p:txBody>
      </p:sp>
      <p:cxnSp>
        <p:nvCxnSpPr>
          <p:cNvPr id="10" name="Rechte verbindingslijn met pijl 9">
            <a:extLst>
              <a:ext uri="{FF2B5EF4-FFF2-40B4-BE49-F238E27FC236}">
                <a16:creationId xmlns:a16="http://schemas.microsoft.com/office/drawing/2014/main" id="{29888C6E-5724-27E9-EE79-89F120A827FE}"/>
              </a:ext>
            </a:extLst>
          </p:cNvPr>
          <p:cNvCxnSpPr>
            <a:cxnSpLocks/>
          </p:cNvCxnSpPr>
          <p:nvPr/>
        </p:nvCxnSpPr>
        <p:spPr>
          <a:xfrm flipV="1">
            <a:off x="4218743" y="1779713"/>
            <a:ext cx="746433" cy="236452"/>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36BA66EC-198E-99B2-8A85-7BA91BDB4B08}"/>
              </a:ext>
            </a:extLst>
          </p:cNvPr>
          <p:cNvCxnSpPr>
            <a:cxnSpLocks/>
          </p:cNvCxnSpPr>
          <p:nvPr/>
        </p:nvCxnSpPr>
        <p:spPr>
          <a:xfrm>
            <a:off x="4242607" y="1529899"/>
            <a:ext cx="792695" cy="0"/>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980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CD1899-1F80-4ADF-BB7E-714EBD8A4CB5}"/>
              </a:ext>
            </a:extLst>
          </p:cNvPr>
          <p:cNvSpPr>
            <a:spLocks noGrp="1"/>
          </p:cNvSpPr>
          <p:nvPr>
            <p:ph type="title"/>
          </p:nvPr>
        </p:nvSpPr>
        <p:spPr/>
        <p:txBody>
          <a:bodyPr/>
          <a:lstStyle/>
          <a:p>
            <a:r>
              <a:rPr lang="en-GB" dirty="0" err="1"/>
              <a:t>Gemiddeld</a:t>
            </a:r>
            <a:r>
              <a:rPr lang="en-GB" dirty="0"/>
              <a:t> </a:t>
            </a:r>
            <a:r>
              <a:rPr lang="en-GB" dirty="0" err="1"/>
              <a:t>ongeveer</a:t>
            </a:r>
            <a:r>
              <a:rPr lang="en-GB" dirty="0"/>
              <a:t> 200 </a:t>
            </a:r>
            <a:r>
              <a:rPr lang="en-GB" dirty="0" err="1"/>
              <a:t>kinderen</a:t>
            </a:r>
            <a:r>
              <a:rPr lang="en-GB" dirty="0"/>
              <a:t>/ </a:t>
            </a:r>
            <a:r>
              <a:rPr lang="en-GB" dirty="0" err="1"/>
              <a:t>jaar</a:t>
            </a:r>
            <a:endParaRPr lang="en-GB" dirty="0"/>
          </a:p>
        </p:txBody>
      </p:sp>
      <p:pic>
        <p:nvPicPr>
          <p:cNvPr id="1026" name="Picture 2" descr="Fig. 1">
            <a:extLst>
              <a:ext uri="{FF2B5EF4-FFF2-40B4-BE49-F238E27FC236}">
                <a16:creationId xmlns:a16="http://schemas.microsoft.com/office/drawing/2014/main" id="{E663D363-D088-BE1F-25F8-A37F76535A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522001" y="1325216"/>
            <a:ext cx="3466146" cy="317599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ig. 1">
            <a:extLst>
              <a:ext uri="{FF2B5EF4-FFF2-40B4-BE49-F238E27FC236}">
                <a16:creationId xmlns:a16="http://schemas.microsoft.com/office/drawing/2014/main" id="{93467479-2E5F-D833-319E-A5BA90D6C2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000"/>
          <a:stretch/>
        </p:blipFill>
        <p:spPr bwMode="auto">
          <a:xfrm>
            <a:off x="4835719" y="1325216"/>
            <a:ext cx="3653760" cy="3347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4603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D11BD-2DE3-0337-D3B9-9E2F8F684DE4}"/>
              </a:ext>
            </a:extLst>
          </p:cNvPr>
          <p:cNvSpPr>
            <a:spLocks noGrp="1"/>
          </p:cNvSpPr>
          <p:nvPr>
            <p:ph idx="1"/>
          </p:nvPr>
        </p:nvSpPr>
        <p:spPr>
          <a:xfrm>
            <a:off x="522000" y="1285495"/>
            <a:ext cx="5253284" cy="3169505"/>
          </a:xfrm>
        </p:spPr>
        <p:txBody>
          <a:bodyPr vert="horz" lIns="0" tIns="0" rIns="0" bIns="0" rtlCol="0" anchor="t">
            <a:noAutofit/>
          </a:bodyPr>
          <a:lstStyle/>
          <a:p>
            <a:pPr marL="228600" indent="-228600">
              <a:lnSpc>
                <a:spcPct val="150000"/>
              </a:lnSpc>
              <a:buFont typeface=""/>
              <a:buChar char="•"/>
            </a:pPr>
            <a:r>
              <a:rPr lang="nl-NL" sz="1600" baseline="0" dirty="0">
                <a:solidFill>
                  <a:srgbClr val="444444"/>
                </a:solidFill>
                <a:latin typeface="Calibri"/>
                <a:ea typeface="Arial"/>
                <a:cs typeface="Arial"/>
              </a:rPr>
              <a:t>Wij zien regelmatig kinderen </a:t>
            </a:r>
            <a:r>
              <a:rPr lang="nl-NL" sz="1600" dirty="0">
                <a:solidFill>
                  <a:srgbClr val="444444"/>
                </a:solidFill>
                <a:latin typeface="Calibri"/>
                <a:ea typeface="Arial"/>
                <a:cs typeface="Arial"/>
              </a:rPr>
              <a:t>met een perceptief gehoorverlies </a:t>
            </a:r>
            <a:r>
              <a:rPr lang="nl-NL" sz="1600" baseline="0" dirty="0">
                <a:solidFill>
                  <a:srgbClr val="444444"/>
                </a:solidFill>
                <a:latin typeface="Calibri"/>
                <a:ea typeface="Arial"/>
                <a:cs typeface="Arial"/>
              </a:rPr>
              <a:t>(&lt;5 jaar) voor etiologische </a:t>
            </a:r>
          </a:p>
          <a:p>
            <a:pPr marL="0" lvl="0" indent="0" rtl="0">
              <a:lnSpc>
                <a:spcPct val="150000"/>
              </a:lnSpc>
              <a:buNone/>
            </a:pPr>
            <a:r>
              <a:rPr lang="nl-NL" sz="1600" dirty="0">
                <a:solidFill>
                  <a:srgbClr val="444444"/>
                </a:solidFill>
                <a:latin typeface="Calibri"/>
                <a:ea typeface="Arial"/>
                <a:cs typeface="Arial"/>
              </a:rPr>
              <a:t>     </a:t>
            </a:r>
            <a:r>
              <a:rPr lang="nl-NL" sz="1600" baseline="0" dirty="0">
                <a:solidFill>
                  <a:srgbClr val="444444"/>
                </a:solidFill>
                <a:latin typeface="Calibri"/>
                <a:ea typeface="Arial"/>
                <a:cs typeface="Arial"/>
              </a:rPr>
              <a:t>diagnostiek met een </a:t>
            </a:r>
            <a:r>
              <a:rPr lang="nl-NL" sz="1600" b="1" baseline="0" dirty="0">
                <a:solidFill>
                  <a:srgbClr val="444444"/>
                </a:solidFill>
                <a:latin typeface="Calibri"/>
                <a:ea typeface="Arial"/>
                <a:cs typeface="Arial"/>
              </a:rPr>
              <a:t>geslaagde</a:t>
            </a:r>
            <a:r>
              <a:rPr lang="nl-NL" sz="1600" baseline="0" dirty="0">
                <a:solidFill>
                  <a:srgbClr val="444444"/>
                </a:solidFill>
                <a:latin typeface="Calibri"/>
                <a:ea typeface="Arial"/>
                <a:cs typeface="Arial"/>
              </a:rPr>
              <a:t> </a:t>
            </a:r>
            <a:r>
              <a:rPr lang="nl-NL" sz="1600" b="1" dirty="0">
                <a:solidFill>
                  <a:srgbClr val="444444"/>
                </a:solidFill>
                <a:latin typeface="Calibri"/>
                <a:ea typeface="Arial"/>
                <a:cs typeface="Arial"/>
              </a:rPr>
              <a:t>NGS</a:t>
            </a:r>
            <a:endParaRPr lang="en-US" sz="1600">
              <a:solidFill>
                <a:srgbClr val="444444"/>
              </a:solidFill>
              <a:latin typeface="Calibri"/>
              <a:ea typeface="Arial"/>
              <a:cs typeface="Arial"/>
            </a:endParaRPr>
          </a:p>
          <a:p>
            <a:pPr marL="0" indent="0">
              <a:lnSpc>
                <a:spcPct val="150000"/>
              </a:lnSpc>
              <a:buNone/>
            </a:pPr>
            <a:endParaRPr lang="en-US" sz="1600" dirty="0">
              <a:solidFill>
                <a:srgbClr val="444444"/>
              </a:solidFill>
              <a:latin typeface="Calibri"/>
              <a:ea typeface="Arial"/>
              <a:cs typeface="Arial"/>
            </a:endParaRPr>
          </a:p>
          <a:p>
            <a:pPr marL="1014095" lvl="4" indent="-285750">
              <a:lnSpc>
                <a:spcPct val="150000"/>
              </a:lnSpc>
              <a:buFont typeface="Wingdings" pitchFamily="2" charset="2"/>
              <a:buChar char="Ø"/>
            </a:pPr>
            <a:r>
              <a:rPr lang="nl-NL" sz="1600" dirty="0">
                <a:solidFill>
                  <a:srgbClr val="444444"/>
                </a:solidFill>
                <a:latin typeface="Calibri"/>
                <a:ea typeface="Arial"/>
                <a:cs typeface="Arial"/>
              </a:rPr>
              <a:t>Om hoeveel kinderen gaat het?</a:t>
            </a:r>
            <a:endParaRPr lang="nl-NL" sz="1600" baseline="0" dirty="0">
              <a:solidFill>
                <a:srgbClr val="444444"/>
              </a:solidFill>
              <a:latin typeface="Calibri"/>
              <a:ea typeface="Arial"/>
              <a:cs typeface="Arial"/>
            </a:endParaRPr>
          </a:p>
          <a:p>
            <a:pPr marL="1014095" lvl="4" indent="-285750">
              <a:lnSpc>
                <a:spcPct val="150000"/>
              </a:lnSpc>
              <a:buFont typeface="Wingdings" pitchFamily="2" charset="2"/>
              <a:buChar char="Ø"/>
            </a:pPr>
            <a:r>
              <a:rPr lang="nl-NL" sz="1600" dirty="0">
                <a:solidFill>
                  <a:srgbClr val="444444"/>
                </a:solidFill>
                <a:latin typeface="Calibri"/>
                <a:ea typeface="Arial"/>
                <a:cs typeface="Arial"/>
              </a:rPr>
              <a:t>Kunnen we deze kinderen eerder detecteren?</a:t>
            </a:r>
          </a:p>
          <a:p>
            <a:pPr marL="1014095" lvl="4" indent="-285750">
              <a:lnSpc>
                <a:spcPct val="150000"/>
              </a:lnSpc>
              <a:buFont typeface="Wingdings" pitchFamily="2" charset="2"/>
              <a:buChar char="Ø"/>
            </a:pPr>
            <a:r>
              <a:rPr lang="nl-NL" sz="1600" dirty="0">
                <a:solidFill>
                  <a:srgbClr val="444444"/>
                </a:solidFill>
                <a:latin typeface="Calibri"/>
                <a:ea typeface="Calibri"/>
                <a:cs typeface="Calibri"/>
              </a:rPr>
              <a:t>Hoe ziet deze groep eruit?</a:t>
            </a:r>
            <a:endParaRPr lang="nl-NL" sz="1600" dirty="0">
              <a:solidFill>
                <a:srgbClr val="444444"/>
              </a:solidFill>
              <a:latin typeface="Calibri"/>
              <a:ea typeface="Arial"/>
              <a:cs typeface="Arial"/>
            </a:endParaRPr>
          </a:p>
        </p:txBody>
      </p:sp>
      <p:sp>
        <p:nvSpPr>
          <p:cNvPr id="2" name="Title 1">
            <a:extLst>
              <a:ext uri="{FF2B5EF4-FFF2-40B4-BE49-F238E27FC236}">
                <a16:creationId xmlns:a16="http://schemas.microsoft.com/office/drawing/2014/main" id="{C505B230-1ACF-14E4-CB7E-B6115DDC4843}"/>
              </a:ext>
            </a:extLst>
          </p:cNvPr>
          <p:cNvSpPr>
            <a:spLocks noGrp="1"/>
          </p:cNvSpPr>
          <p:nvPr>
            <p:ph type="title"/>
          </p:nvPr>
        </p:nvSpPr>
        <p:spPr/>
        <p:txBody>
          <a:bodyPr/>
          <a:lstStyle/>
          <a:p>
            <a:r>
              <a:rPr lang="en-US" sz="2700" err="1">
                <a:ea typeface="Calibri"/>
                <a:cs typeface="Calibri"/>
              </a:rPr>
              <a:t>Vraagtekens</a:t>
            </a:r>
            <a:endParaRPr lang="en-US" sz="2700" err="1"/>
          </a:p>
        </p:txBody>
      </p:sp>
      <p:pic>
        <p:nvPicPr>
          <p:cNvPr id="5" name="Graphic 4" descr="Tekenfiguur silhouet">
            <a:extLst>
              <a:ext uri="{FF2B5EF4-FFF2-40B4-BE49-F238E27FC236}">
                <a16:creationId xmlns:a16="http://schemas.microsoft.com/office/drawing/2014/main" id="{B64A9DED-DBDC-56F8-F68C-CBAF1240A149}"/>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41101" y="1288971"/>
            <a:ext cx="1174550" cy="1152984"/>
          </a:xfrm>
          <a:prstGeom prst="rect">
            <a:avLst/>
          </a:prstGeom>
        </p:spPr>
      </p:pic>
      <p:pic>
        <p:nvPicPr>
          <p:cNvPr id="7" name="Graphic 6" descr="Vraagteken silhouet">
            <a:extLst>
              <a:ext uri="{FF2B5EF4-FFF2-40B4-BE49-F238E27FC236}">
                <a16:creationId xmlns:a16="http://schemas.microsoft.com/office/drawing/2014/main" id="{713C6E2A-EC61-A774-15B8-C07982142C8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320000">
            <a:off x="7399699" y="516673"/>
            <a:ext cx="913163" cy="880814"/>
          </a:xfrm>
          <a:prstGeom prst="rect">
            <a:avLst/>
          </a:prstGeom>
        </p:spPr>
      </p:pic>
      <p:graphicFrame>
        <p:nvGraphicFramePr>
          <p:cNvPr id="8" name="Grafiek 28">
            <a:extLst>
              <a:ext uri="{FF2B5EF4-FFF2-40B4-BE49-F238E27FC236}">
                <a16:creationId xmlns:a16="http://schemas.microsoft.com/office/drawing/2014/main" id="{A2AA0168-618B-FD65-D5ED-472C8B0F44D4}"/>
              </a:ext>
            </a:extLst>
          </p:cNvPr>
          <p:cNvGraphicFramePr>
            <a:graphicFrameLocks noChangeAspect="1"/>
          </p:cNvGraphicFramePr>
          <p:nvPr>
            <p:extLst>
              <p:ext uri="{D42A27DB-BD31-4B8C-83A1-F6EECF244321}">
                <p14:modId xmlns:p14="http://schemas.microsoft.com/office/powerpoint/2010/main" val="2595116818"/>
              </p:ext>
            </p:extLst>
          </p:nvPr>
        </p:nvGraphicFramePr>
        <p:xfrm>
          <a:off x="5858975" y="2272602"/>
          <a:ext cx="3138756" cy="236011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07081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0CA635-8CDA-E2B2-C53E-F67E09FED95C}"/>
              </a:ext>
            </a:extLst>
          </p:cNvPr>
          <p:cNvSpPr>
            <a:spLocks noGrp="1"/>
          </p:cNvSpPr>
          <p:nvPr>
            <p:ph type="title"/>
          </p:nvPr>
        </p:nvSpPr>
        <p:spPr/>
        <p:txBody>
          <a:bodyPr/>
          <a:lstStyle/>
          <a:p>
            <a:r>
              <a:rPr lang="nl-NL" sz="2700"/>
              <a:t>Methode</a:t>
            </a:r>
          </a:p>
        </p:txBody>
      </p:sp>
      <p:sp>
        <p:nvSpPr>
          <p:cNvPr id="3" name="Tijdelijke aanduiding voor inhoud 2">
            <a:extLst>
              <a:ext uri="{FF2B5EF4-FFF2-40B4-BE49-F238E27FC236}">
                <a16:creationId xmlns:a16="http://schemas.microsoft.com/office/drawing/2014/main" id="{99111B59-EC22-DEA6-AED2-AF8E9D91526C}"/>
              </a:ext>
            </a:extLst>
          </p:cNvPr>
          <p:cNvSpPr>
            <a:spLocks noGrp="1"/>
          </p:cNvSpPr>
          <p:nvPr>
            <p:ph idx="1"/>
          </p:nvPr>
        </p:nvSpPr>
        <p:spPr/>
        <p:txBody>
          <a:bodyPr vert="horz" lIns="0" tIns="0" rIns="0" bIns="0" rtlCol="0" anchor="t">
            <a:normAutofit lnSpcReduction="10000"/>
          </a:bodyPr>
          <a:lstStyle/>
          <a:p>
            <a:pPr marL="241300" indent="-241300">
              <a:lnSpc>
                <a:spcPct val="150000"/>
              </a:lnSpc>
            </a:pPr>
            <a:r>
              <a:rPr lang="nl-NL" sz="1600" dirty="0"/>
              <a:t>Retrospectief status onderzoek</a:t>
            </a:r>
            <a:endParaRPr lang="en-US" sz="1600" dirty="0"/>
          </a:p>
          <a:p>
            <a:pPr marL="241300" indent="-241300">
              <a:lnSpc>
                <a:spcPct val="150000"/>
              </a:lnSpc>
            </a:pPr>
            <a:r>
              <a:rPr lang="nl-NL" sz="1600" dirty="0"/>
              <a:t>2014 - 2024</a:t>
            </a:r>
            <a:endParaRPr lang="nl-NL" sz="1600" dirty="0">
              <a:ea typeface="Calibri"/>
              <a:cs typeface="Calibri"/>
            </a:endParaRPr>
          </a:p>
          <a:p>
            <a:pPr marL="241300" indent="-241300">
              <a:lnSpc>
                <a:spcPct val="150000"/>
              </a:lnSpc>
            </a:pPr>
            <a:r>
              <a:rPr lang="nl-NL" sz="1600" dirty="0"/>
              <a:t>Presentatie bij KNO, AC of KG</a:t>
            </a:r>
            <a:endParaRPr lang="nl-NL" sz="1600" dirty="0">
              <a:ea typeface="Calibri"/>
              <a:cs typeface="Calibri"/>
            </a:endParaRPr>
          </a:p>
          <a:p>
            <a:pPr marL="0" indent="0">
              <a:lnSpc>
                <a:spcPct val="150000"/>
              </a:lnSpc>
              <a:buNone/>
            </a:pPr>
            <a:endParaRPr lang="nl-NL" sz="1600">
              <a:effectLst/>
              <a:latin typeface="Calibri Light" panose="020F0302020204030204" pitchFamily="34" charset="0"/>
              <a:ea typeface="Calibri" panose="020F0502020204030204" pitchFamily="34" charset="0"/>
              <a:cs typeface="Times New Roman" panose="02020603050405020304" pitchFamily="18" charset="0"/>
            </a:endParaRPr>
          </a:p>
          <a:p>
            <a:pPr marL="241300" indent="-241300">
              <a:lnSpc>
                <a:spcPct val="150000"/>
              </a:lnSpc>
            </a:pPr>
            <a:r>
              <a:rPr lang="nl-NL" sz="1600" dirty="0"/>
              <a:t>Inclusie: </a:t>
            </a:r>
            <a:endParaRPr lang="nl-NL" sz="1600" dirty="0">
              <a:ea typeface="Calibri"/>
              <a:cs typeface="Calibri"/>
            </a:endParaRPr>
          </a:p>
          <a:p>
            <a:pPr marL="482600" lvl="2" indent="-241300">
              <a:lnSpc>
                <a:spcPct val="150000"/>
              </a:lnSpc>
            </a:pPr>
            <a:r>
              <a:rPr lang="nl-NL" sz="1600" dirty="0"/>
              <a:t>Presentatie met </a:t>
            </a:r>
            <a:r>
              <a:rPr lang="nl-NL" sz="1600" b="1" dirty="0">
                <a:solidFill>
                  <a:srgbClr val="00B0F0"/>
                </a:solidFill>
              </a:rPr>
              <a:t>perceptief</a:t>
            </a:r>
            <a:r>
              <a:rPr lang="nl-NL" sz="1600" dirty="0"/>
              <a:t> (of gemengd) gehoorverlies vóór 5-jarige leeftijd</a:t>
            </a:r>
            <a:endParaRPr lang="nl-NL" sz="1600" dirty="0">
              <a:ea typeface="Calibri"/>
              <a:cs typeface="Calibri"/>
            </a:endParaRPr>
          </a:p>
          <a:p>
            <a:pPr marL="482600" lvl="2" indent="-241300">
              <a:lnSpc>
                <a:spcPct val="150000"/>
              </a:lnSpc>
            </a:pPr>
            <a:r>
              <a:rPr lang="nl-NL" sz="1600" b="1" dirty="0">
                <a:solidFill>
                  <a:srgbClr val="00B0F0"/>
                </a:solidFill>
              </a:rPr>
              <a:t>Geslaagde</a:t>
            </a:r>
            <a:r>
              <a:rPr lang="nl-NL" sz="1600" dirty="0"/>
              <a:t> NGS (voldoende gehoor) beiderzijds of aan één oor maar beiderzijds gehoorverlies</a:t>
            </a:r>
            <a:endParaRPr lang="nl-NL" sz="1600" dirty="0">
              <a:ea typeface="Calibri"/>
              <a:cs typeface="Calibri"/>
            </a:endParaRPr>
          </a:p>
          <a:p>
            <a:pPr marL="482600" lvl="2" indent="-241300">
              <a:lnSpc>
                <a:spcPct val="150000"/>
              </a:lnSpc>
            </a:pPr>
            <a:r>
              <a:rPr lang="nl-NL" sz="1600" b="1" dirty="0">
                <a:solidFill>
                  <a:srgbClr val="00B0F0"/>
                </a:solidFill>
              </a:rPr>
              <a:t>Etiologische </a:t>
            </a:r>
            <a:r>
              <a:rPr lang="nl-NL" sz="1600" dirty="0"/>
              <a:t>diagnostiek verricht</a:t>
            </a:r>
          </a:p>
          <a:p>
            <a:pPr marL="241300" lvl="2" indent="0">
              <a:lnSpc>
                <a:spcPct val="150000"/>
              </a:lnSpc>
              <a:buNone/>
            </a:pPr>
            <a:endParaRPr lang="nl-NL" sz="1600" dirty="0">
              <a:ea typeface="Calibri"/>
              <a:cs typeface="Calibri"/>
            </a:endParaRPr>
          </a:p>
        </p:txBody>
      </p:sp>
      <p:pic>
        <p:nvPicPr>
          <p:cNvPr id="5" name="Graphic 4" descr="Klembord silhouet">
            <a:extLst>
              <a:ext uri="{FF2B5EF4-FFF2-40B4-BE49-F238E27FC236}">
                <a16:creationId xmlns:a16="http://schemas.microsoft.com/office/drawing/2014/main" id="{DE9A3533-2E48-06B0-0170-005FAB12C31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616245" y="1360976"/>
            <a:ext cx="1082163" cy="1082163"/>
          </a:xfrm>
          <a:prstGeom prst="rect">
            <a:avLst/>
          </a:prstGeom>
        </p:spPr>
      </p:pic>
    </p:spTree>
    <p:extLst>
      <p:ext uri="{BB962C8B-B14F-4D97-AF65-F5344CB8AC3E}">
        <p14:creationId xmlns:p14="http://schemas.microsoft.com/office/powerpoint/2010/main" val="3743698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726E61-0220-45A6-409B-D6AE4A85D521}"/>
              </a:ext>
            </a:extLst>
          </p:cNvPr>
          <p:cNvSpPr>
            <a:spLocks noGrp="1"/>
          </p:cNvSpPr>
          <p:nvPr>
            <p:ph type="title"/>
          </p:nvPr>
        </p:nvSpPr>
        <p:spPr/>
        <p:txBody>
          <a:bodyPr/>
          <a:lstStyle/>
          <a:p>
            <a:r>
              <a:rPr lang="nl-NL"/>
              <a:t>Diagnostiek</a:t>
            </a:r>
          </a:p>
        </p:txBody>
      </p:sp>
      <p:sp>
        <p:nvSpPr>
          <p:cNvPr id="3" name="Tijdelijke aanduiding voor tekst 2">
            <a:extLst>
              <a:ext uri="{FF2B5EF4-FFF2-40B4-BE49-F238E27FC236}">
                <a16:creationId xmlns:a16="http://schemas.microsoft.com/office/drawing/2014/main" id="{857131C1-5F80-EA81-7D56-DBE4BE154C5E}"/>
              </a:ext>
            </a:extLst>
          </p:cNvPr>
          <p:cNvSpPr>
            <a:spLocks noGrp="1"/>
          </p:cNvSpPr>
          <p:nvPr>
            <p:ph type="body" sz="quarter" idx="14"/>
          </p:nvPr>
        </p:nvSpPr>
        <p:spPr/>
        <p:txBody>
          <a:bodyPr vert="horz" lIns="0" tIns="0" rIns="0" bIns="0" rtlCol="0" anchor="t">
            <a:noAutofit/>
          </a:bodyPr>
          <a:lstStyle/>
          <a:p>
            <a:pPr marL="485140" lvl="1" indent="-241300">
              <a:lnSpc>
                <a:spcPct val="130000"/>
              </a:lnSpc>
            </a:pPr>
            <a:r>
              <a:rPr lang="nl-NL" sz="1600" dirty="0"/>
              <a:t>Anamnese</a:t>
            </a:r>
            <a:endParaRPr lang="en-US" dirty="0"/>
          </a:p>
          <a:p>
            <a:pPr marL="485140" lvl="1" indent="-241300">
              <a:lnSpc>
                <a:spcPct val="130000"/>
              </a:lnSpc>
            </a:pPr>
            <a:r>
              <a:rPr lang="nl-NL" sz="1600" dirty="0"/>
              <a:t>Voorgeschiedenis</a:t>
            </a:r>
            <a:endParaRPr lang="nl-NL" sz="1600" dirty="0">
              <a:ea typeface="Calibri"/>
              <a:cs typeface="Calibri"/>
            </a:endParaRPr>
          </a:p>
          <a:p>
            <a:pPr marL="485140" lvl="1" indent="-241300">
              <a:lnSpc>
                <a:spcPct val="130000"/>
              </a:lnSpc>
            </a:pPr>
            <a:endParaRPr lang="nl-NL" sz="1600">
              <a:ea typeface="Calibri"/>
              <a:cs typeface="Calibri"/>
            </a:endParaRPr>
          </a:p>
          <a:p>
            <a:pPr marL="485140" lvl="1" indent="-241300">
              <a:lnSpc>
                <a:spcPct val="130000"/>
              </a:lnSpc>
            </a:pPr>
            <a:r>
              <a:rPr lang="nl-NL" sz="1600" err="1"/>
              <a:t>cCMV</a:t>
            </a:r>
            <a:r>
              <a:rPr lang="nl-NL" sz="1600" dirty="0"/>
              <a:t> uit hielprik</a:t>
            </a:r>
            <a:endParaRPr lang="nl-NL" sz="1600" dirty="0">
              <a:ea typeface="Calibri"/>
              <a:cs typeface="Calibri"/>
            </a:endParaRPr>
          </a:p>
          <a:p>
            <a:pPr marL="485140" lvl="1" indent="-241300">
              <a:lnSpc>
                <a:spcPct val="130000"/>
              </a:lnSpc>
            </a:pPr>
            <a:r>
              <a:rPr lang="nl-NL" sz="1600" dirty="0"/>
              <a:t>Beeldvorming</a:t>
            </a:r>
            <a:endParaRPr lang="nl-NL" sz="1600" dirty="0">
              <a:ea typeface="Calibri"/>
              <a:cs typeface="Calibri"/>
            </a:endParaRPr>
          </a:p>
          <a:p>
            <a:pPr marL="485140" lvl="1" indent="-241300">
              <a:lnSpc>
                <a:spcPct val="130000"/>
              </a:lnSpc>
            </a:pPr>
            <a:r>
              <a:rPr lang="nl-NL" sz="1600" dirty="0"/>
              <a:t>Gen</a:t>
            </a:r>
            <a:r>
              <a:rPr lang="nl-NL" dirty="0"/>
              <a:t>etische onderzoek</a:t>
            </a:r>
            <a:endParaRPr lang="nl-NL" dirty="0">
              <a:ea typeface="Calibri"/>
              <a:cs typeface="Calibri"/>
            </a:endParaRPr>
          </a:p>
        </p:txBody>
      </p:sp>
      <p:pic>
        <p:nvPicPr>
          <p:cNvPr id="5" name="Afbeelding 4" descr="Afbeelding met tekst, schermopname, diagram, Parallel&#10;&#10;Door AI gegenereerde inhoud is mogelijk onjuist.">
            <a:extLst>
              <a:ext uri="{FF2B5EF4-FFF2-40B4-BE49-F238E27FC236}">
                <a16:creationId xmlns:a16="http://schemas.microsoft.com/office/drawing/2014/main" id="{CB0C420E-3CBF-4F57-8B2D-3EF3DE836DE6}"/>
              </a:ext>
            </a:extLst>
          </p:cNvPr>
          <p:cNvPicPr>
            <a:picLocks noChangeAspect="1"/>
          </p:cNvPicPr>
          <p:nvPr/>
        </p:nvPicPr>
        <p:blipFill>
          <a:blip r:embed="rId3"/>
          <a:stretch>
            <a:fillRect/>
          </a:stretch>
        </p:blipFill>
        <p:spPr>
          <a:xfrm>
            <a:off x="4567713" y="0"/>
            <a:ext cx="4429613" cy="5143500"/>
          </a:xfrm>
          <a:prstGeom prst="rect">
            <a:avLst/>
          </a:prstGeom>
        </p:spPr>
      </p:pic>
    </p:spTree>
    <p:extLst>
      <p:ext uri="{BB962C8B-B14F-4D97-AF65-F5344CB8AC3E}">
        <p14:creationId xmlns:p14="http://schemas.microsoft.com/office/powerpoint/2010/main" val="2408894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31D09-248F-8482-9F1E-DFA75CA6BA6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ECF7E5C-31F8-C30C-F303-49F2B8BFF2EB}"/>
              </a:ext>
            </a:extLst>
          </p:cNvPr>
          <p:cNvSpPr>
            <a:spLocks noGrp="1"/>
          </p:cNvSpPr>
          <p:nvPr>
            <p:ph type="title"/>
          </p:nvPr>
        </p:nvSpPr>
        <p:spPr/>
        <p:txBody>
          <a:bodyPr>
            <a:normAutofit fontScale="90000"/>
          </a:bodyPr>
          <a:lstStyle/>
          <a:p>
            <a:r>
              <a:rPr lang="nl-NL" dirty="0">
                <a:ea typeface="Calibri"/>
                <a:cs typeface="Calibri"/>
              </a:rPr>
              <a:t>Verwijzing</a:t>
            </a:r>
          </a:p>
        </p:txBody>
      </p:sp>
      <p:sp>
        <p:nvSpPr>
          <p:cNvPr id="15" name="Tekstvak 3">
            <a:extLst>
              <a:ext uri="{FF2B5EF4-FFF2-40B4-BE49-F238E27FC236}">
                <a16:creationId xmlns:a16="http://schemas.microsoft.com/office/drawing/2014/main" id="{2C95A2DF-AF03-4767-C384-11D61E70D877}"/>
              </a:ext>
            </a:extLst>
          </p:cNvPr>
          <p:cNvSpPr txBox="1"/>
          <p:nvPr/>
        </p:nvSpPr>
        <p:spPr>
          <a:xfrm>
            <a:off x="422709" y="1761227"/>
            <a:ext cx="2705105" cy="369332"/>
          </a:xfrm>
          <a:prstGeom prst="rect">
            <a:avLst/>
          </a:prstGeom>
          <a:noFill/>
          <a:ln w="19050">
            <a:solidFill>
              <a:schemeClr val="accent1">
                <a:shade val="95000"/>
                <a:satMod val="105000"/>
              </a:schemeClr>
            </a:solidFill>
          </a:ln>
        </p:spPr>
        <p:txBody>
          <a:bodyPr wrap="square" lIns="91440" tIns="45720" rIns="91440" bIns="45720" rtlCol="0" anchor="t">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solidFill>
                  <a:srgbClr val="00B0F0"/>
                </a:solidFill>
              </a:rPr>
              <a:t>In NL: 60 kinderen per jaar</a:t>
            </a:r>
          </a:p>
        </p:txBody>
      </p:sp>
      <p:pic>
        <p:nvPicPr>
          <p:cNvPr id="25" name="Afbeelding 24" descr="Afbeelding met tekst, schermopname, Lettertype, nummer&#10;&#10;Door AI gegenereerde inhoud is mogelijk onjuist.">
            <a:extLst>
              <a:ext uri="{FF2B5EF4-FFF2-40B4-BE49-F238E27FC236}">
                <a16:creationId xmlns:a16="http://schemas.microsoft.com/office/drawing/2014/main" id="{676021FB-B3E9-3ACC-DDFC-709CA21D16C8}"/>
              </a:ext>
            </a:extLst>
          </p:cNvPr>
          <p:cNvPicPr>
            <a:picLocks noChangeAspect="1"/>
          </p:cNvPicPr>
          <p:nvPr/>
        </p:nvPicPr>
        <p:blipFill>
          <a:blip r:embed="rId3"/>
          <a:srcRect l="-4692" t="312" b="-935"/>
          <a:stretch/>
        </p:blipFill>
        <p:spPr>
          <a:xfrm>
            <a:off x="5915598" y="593725"/>
            <a:ext cx="2832014" cy="2559000"/>
          </a:xfrm>
          <a:prstGeom prst="rect">
            <a:avLst/>
          </a:prstGeom>
        </p:spPr>
      </p:pic>
      <p:pic>
        <p:nvPicPr>
          <p:cNvPr id="27" name="Afbeelding 26" descr="Afbeelding met tekst, schermopname, Lettertype, nummer&#10;&#10;Door AI gegenereerde inhoud is mogelijk onjuist.">
            <a:extLst>
              <a:ext uri="{FF2B5EF4-FFF2-40B4-BE49-F238E27FC236}">
                <a16:creationId xmlns:a16="http://schemas.microsoft.com/office/drawing/2014/main" id="{B448952E-D87D-12E9-9ED7-7FA0F75C3B59}"/>
              </a:ext>
            </a:extLst>
          </p:cNvPr>
          <p:cNvPicPr>
            <a:picLocks noChangeAspect="1"/>
          </p:cNvPicPr>
          <p:nvPr/>
        </p:nvPicPr>
        <p:blipFill>
          <a:blip r:embed="rId4"/>
          <a:srcRect l="-724" t="2136" r="3760" b="11616"/>
          <a:stretch/>
        </p:blipFill>
        <p:spPr>
          <a:xfrm>
            <a:off x="5369500" y="3264998"/>
            <a:ext cx="3380299" cy="1207615"/>
          </a:xfrm>
          <a:prstGeom prst="rect">
            <a:avLst/>
          </a:prstGeom>
        </p:spPr>
      </p:pic>
      <p:pic>
        <p:nvPicPr>
          <p:cNvPr id="29" name="Afbeelding 28" descr="Afbeelding met tekst, Lettertype, schermopname, nummer&#10;&#10;Door AI gegenereerde inhoud is mogelijk onjuist.">
            <a:extLst>
              <a:ext uri="{FF2B5EF4-FFF2-40B4-BE49-F238E27FC236}">
                <a16:creationId xmlns:a16="http://schemas.microsoft.com/office/drawing/2014/main" id="{64E83D6C-44F3-4AD4-D834-41704186DE9D}"/>
              </a:ext>
            </a:extLst>
          </p:cNvPr>
          <p:cNvPicPr>
            <a:picLocks noChangeAspect="1"/>
          </p:cNvPicPr>
          <p:nvPr/>
        </p:nvPicPr>
        <p:blipFill>
          <a:blip r:embed="rId5"/>
          <a:srcRect l="115" r="-441" b="14359"/>
          <a:stretch>
            <a:fillRect/>
          </a:stretch>
        </p:blipFill>
        <p:spPr>
          <a:xfrm>
            <a:off x="3219071" y="584770"/>
            <a:ext cx="2694826" cy="1378589"/>
          </a:xfrm>
          <a:prstGeom prst="rect">
            <a:avLst/>
          </a:prstGeom>
        </p:spPr>
      </p:pic>
      <p:sp>
        <p:nvSpPr>
          <p:cNvPr id="31" name="Ovaal 30">
            <a:extLst>
              <a:ext uri="{FF2B5EF4-FFF2-40B4-BE49-F238E27FC236}">
                <a16:creationId xmlns:a16="http://schemas.microsoft.com/office/drawing/2014/main" id="{3CB7EA0E-875B-6181-5B5D-11E4E238345F}"/>
              </a:ext>
            </a:extLst>
          </p:cNvPr>
          <p:cNvSpPr/>
          <p:nvPr/>
        </p:nvSpPr>
        <p:spPr>
          <a:xfrm>
            <a:off x="7837896" y="2609413"/>
            <a:ext cx="994258" cy="556613"/>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Ovaal 31">
            <a:extLst>
              <a:ext uri="{FF2B5EF4-FFF2-40B4-BE49-F238E27FC236}">
                <a16:creationId xmlns:a16="http://schemas.microsoft.com/office/drawing/2014/main" id="{CB51204E-39C4-2466-78A0-1AC4976C35C6}"/>
              </a:ext>
            </a:extLst>
          </p:cNvPr>
          <p:cNvSpPr/>
          <p:nvPr/>
        </p:nvSpPr>
        <p:spPr>
          <a:xfrm>
            <a:off x="4935373" y="1570251"/>
            <a:ext cx="1208570" cy="4058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Ovaal 32">
            <a:extLst>
              <a:ext uri="{FF2B5EF4-FFF2-40B4-BE49-F238E27FC236}">
                <a16:creationId xmlns:a16="http://schemas.microsoft.com/office/drawing/2014/main" id="{EB9DD88F-0463-F333-F389-1AA9D5B34F76}"/>
              </a:ext>
            </a:extLst>
          </p:cNvPr>
          <p:cNvSpPr/>
          <p:nvPr/>
        </p:nvSpPr>
        <p:spPr>
          <a:xfrm>
            <a:off x="7917271" y="1300376"/>
            <a:ext cx="835508" cy="31055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vaal 32">
            <a:extLst>
              <a:ext uri="{FF2B5EF4-FFF2-40B4-BE49-F238E27FC236}">
                <a16:creationId xmlns:a16="http://schemas.microsoft.com/office/drawing/2014/main" id="{BC6C2EE6-4EF4-8B32-6F24-0029B2C8A4B8}"/>
              </a:ext>
            </a:extLst>
          </p:cNvPr>
          <p:cNvSpPr/>
          <p:nvPr/>
        </p:nvSpPr>
        <p:spPr>
          <a:xfrm>
            <a:off x="7917271" y="2141451"/>
            <a:ext cx="835508" cy="43994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xtBox 3">
            <a:extLst>
              <a:ext uri="{FF2B5EF4-FFF2-40B4-BE49-F238E27FC236}">
                <a16:creationId xmlns:a16="http://schemas.microsoft.com/office/drawing/2014/main" id="{443BBFCE-9629-A599-A615-E0579614B5B2}"/>
              </a:ext>
            </a:extLst>
          </p:cNvPr>
          <p:cNvSpPr txBox="1"/>
          <p:nvPr/>
        </p:nvSpPr>
        <p:spPr>
          <a:xfrm>
            <a:off x="483080" y="1254065"/>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nl-NL" sz="1600"/>
              <a:t>119 patiënten</a:t>
            </a:r>
            <a:endParaRPr lang="en-US">
              <a:ea typeface="Calibri"/>
              <a:cs typeface="Calibri"/>
            </a:endParaRPr>
          </a:p>
        </p:txBody>
      </p:sp>
      <p:sp>
        <p:nvSpPr>
          <p:cNvPr id="5" name="TextBox 4">
            <a:extLst>
              <a:ext uri="{FF2B5EF4-FFF2-40B4-BE49-F238E27FC236}">
                <a16:creationId xmlns:a16="http://schemas.microsoft.com/office/drawing/2014/main" id="{C0F9C376-392D-A345-BCFD-A1982F188405}"/>
              </a:ext>
            </a:extLst>
          </p:cNvPr>
          <p:cNvSpPr txBox="1"/>
          <p:nvPr/>
        </p:nvSpPr>
        <p:spPr>
          <a:xfrm>
            <a:off x="483080" y="2375499"/>
            <a:ext cx="2743200"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1600" b="1" dirty="0"/>
              <a:t>♂ </a:t>
            </a:r>
            <a:r>
              <a:rPr lang="en-US" sz="1600" dirty="0"/>
              <a:t>= </a:t>
            </a:r>
            <a:r>
              <a:rPr lang="en-US" sz="1600" b="1" dirty="0"/>
              <a:t>♀</a:t>
            </a:r>
            <a:endParaRPr lang="en-US" sz="1600" dirty="0">
              <a:ea typeface="Calibri"/>
              <a:cs typeface="Calibri"/>
            </a:endParaRPr>
          </a:p>
        </p:txBody>
      </p:sp>
      <p:sp>
        <p:nvSpPr>
          <p:cNvPr id="9" name="TextBox 8">
            <a:extLst>
              <a:ext uri="{FF2B5EF4-FFF2-40B4-BE49-F238E27FC236}">
                <a16:creationId xmlns:a16="http://schemas.microsoft.com/office/drawing/2014/main" id="{E83F36D1-DF77-CBE6-B68C-2FBA0ADCE688}"/>
              </a:ext>
            </a:extLst>
          </p:cNvPr>
          <p:cNvSpPr txBox="1"/>
          <p:nvPr/>
        </p:nvSpPr>
        <p:spPr>
          <a:xfrm>
            <a:off x="483079" y="2720555"/>
            <a:ext cx="5029199" cy="1900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a:buChar char="•"/>
            </a:pPr>
            <a:r>
              <a:rPr lang="en-US" sz="1600" err="1">
                <a:solidFill>
                  <a:srgbClr val="202122"/>
                </a:solidFill>
                <a:cs typeface="Arial"/>
              </a:rPr>
              <a:t>Merendeel</a:t>
            </a:r>
            <a:r>
              <a:rPr lang="en-US" sz="1600">
                <a:cs typeface="Arial"/>
              </a:rPr>
              <a:t>​</a:t>
            </a:r>
            <a:endParaRPr lang="en-US" sz="2000" dirty="0">
              <a:solidFill>
                <a:srgbClr val="000000"/>
              </a:solidFill>
              <a:ea typeface="Calibri"/>
              <a:cs typeface="Segoe UI"/>
            </a:endParaRPr>
          </a:p>
          <a:p>
            <a:pPr marL="742950" lvl="1" indent="-285750">
              <a:lnSpc>
                <a:spcPct val="150000"/>
              </a:lnSpc>
              <a:buFont typeface="Courier New,monospace"/>
              <a:buChar char="o"/>
            </a:pPr>
            <a:r>
              <a:rPr lang="en-US" sz="1600" err="1">
                <a:solidFill>
                  <a:srgbClr val="202122"/>
                </a:solidFill>
                <a:cs typeface="Arial"/>
              </a:rPr>
              <a:t>Verwijzing</a:t>
            </a:r>
            <a:r>
              <a:rPr lang="en-US" sz="1600">
                <a:solidFill>
                  <a:srgbClr val="202122"/>
                </a:solidFill>
                <a:cs typeface="Arial"/>
              </a:rPr>
              <a:t> via AC</a:t>
            </a:r>
            <a:r>
              <a:rPr lang="en-US" sz="1600">
                <a:cs typeface="Arial"/>
              </a:rPr>
              <a:t>​</a:t>
            </a:r>
            <a:endParaRPr lang="en-US" sz="2000">
              <a:ea typeface="Calibri"/>
              <a:cs typeface="Segoe UI"/>
            </a:endParaRPr>
          </a:p>
          <a:p>
            <a:pPr marL="742950" lvl="1" indent="-285750">
              <a:lnSpc>
                <a:spcPct val="150000"/>
              </a:lnSpc>
              <a:buFont typeface="Courier New,monospace"/>
              <a:buChar char="o"/>
            </a:pPr>
            <a:r>
              <a:rPr lang="en-US" sz="1600" err="1">
                <a:cs typeface="Arial"/>
              </a:rPr>
              <a:t>I.v.m</a:t>
            </a:r>
            <a:r>
              <a:rPr lang="en-US" sz="1600" dirty="0">
                <a:cs typeface="Arial"/>
              </a:rPr>
              <a:t>. </a:t>
            </a:r>
            <a:r>
              <a:rPr lang="en-US" sz="1600" err="1">
                <a:cs typeface="Arial"/>
              </a:rPr>
              <a:t>gehoorverlies</a:t>
            </a:r>
            <a:r>
              <a:rPr lang="en-US" sz="1600" dirty="0">
                <a:cs typeface="Arial"/>
              </a:rPr>
              <a:t> </a:t>
            </a:r>
            <a:r>
              <a:rPr lang="en-US" sz="1600" err="1">
                <a:cs typeface="Arial"/>
              </a:rPr>
              <a:t>en</a:t>
            </a:r>
            <a:r>
              <a:rPr lang="en-US" sz="1600">
                <a:cs typeface="Arial"/>
              </a:rPr>
              <a:t>/of STO​</a:t>
            </a:r>
            <a:endParaRPr lang="en-US" sz="2000">
              <a:ea typeface="Calibri"/>
              <a:cs typeface="Segoe UI"/>
            </a:endParaRPr>
          </a:p>
          <a:p>
            <a:pPr marL="742950" lvl="1" indent="-285750">
              <a:lnSpc>
                <a:spcPct val="150000"/>
              </a:lnSpc>
              <a:buFont typeface="Courier New,monospace"/>
              <a:buChar char="o"/>
            </a:pPr>
            <a:r>
              <a:rPr lang="en-US" sz="1600" dirty="0">
                <a:cs typeface="Arial"/>
              </a:rPr>
              <a:t>Na 3 </a:t>
            </a:r>
            <a:r>
              <a:rPr lang="en-US" sz="1600" err="1">
                <a:cs typeface="Arial"/>
              </a:rPr>
              <a:t>jarige</a:t>
            </a:r>
            <a:r>
              <a:rPr lang="en-US" sz="1600" dirty="0">
                <a:cs typeface="Arial"/>
              </a:rPr>
              <a:t> </a:t>
            </a:r>
            <a:r>
              <a:rPr lang="en-US" sz="1600" err="1">
                <a:cs typeface="Arial"/>
              </a:rPr>
              <a:t>leeftijd</a:t>
            </a:r>
            <a:r>
              <a:rPr lang="en-US" sz="1600" dirty="0">
                <a:cs typeface="Arial"/>
              </a:rPr>
              <a:t> </a:t>
            </a:r>
            <a:r>
              <a:rPr lang="en-US" sz="1600" err="1">
                <a:cs typeface="Arial"/>
              </a:rPr>
              <a:t>verwezen</a:t>
            </a:r>
            <a:r>
              <a:rPr lang="en-US" sz="1600" dirty="0">
                <a:cs typeface="Arial"/>
              </a:rPr>
              <a:t> </a:t>
            </a:r>
            <a:r>
              <a:rPr lang="nl-NL" sz="1600" dirty="0">
                <a:cs typeface="Arial"/>
              </a:rPr>
              <a:t>​</a:t>
            </a:r>
            <a:endParaRPr lang="en-US" sz="2000">
              <a:ea typeface="Calibri"/>
              <a:cs typeface="Segoe UI"/>
            </a:endParaRPr>
          </a:p>
          <a:p>
            <a:pPr>
              <a:lnSpc>
                <a:spcPct val="150000"/>
              </a:lnSpc>
            </a:pPr>
            <a:r>
              <a:rPr lang="en-US" sz="1600" dirty="0">
                <a:cs typeface="Segoe UI"/>
              </a:rPr>
              <a:t>(</a:t>
            </a:r>
            <a:r>
              <a:rPr lang="en-US" sz="1600" err="1">
                <a:cs typeface="Segoe UI"/>
              </a:rPr>
              <a:t>leeftijd</a:t>
            </a:r>
            <a:r>
              <a:rPr lang="en-US" sz="1600" dirty="0">
                <a:cs typeface="Segoe UI"/>
              </a:rPr>
              <a:t> </a:t>
            </a:r>
            <a:r>
              <a:rPr lang="en-US" sz="1600" err="1">
                <a:cs typeface="Segoe UI"/>
              </a:rPr>
              <a:t>aanvang</a:t>
            </a:r>
            <a:r>
              <a:rPr lang="en-US" sz="1600" dirty="0">
                <a:cs typeface="Segoe UI"/>
              </a:rPr>
              <a:t> </a:t>
            </a:r>
            <a:r>
              <a:rPr lang="en-US" sz="1600" err="1">
                <a:cs typeface="Segoe UI"/>
              </a:rPr>
              <a:t>niet</a:t>
            </a:r>
            <a:r>
              <a:rPr lang="en-US" sz="1600" dirty="0">
                <a:cs typeface="Segoe UI"/>
              </a:rPr>
              <a:t> </a:t>
            </a:r>
            <a:r>
              <a:rPr lang="en-US" sz="1600" err="1">
                <a:cs typeface="Segoe UI"/>
              </a:rPr>
              <a:t>betrouwbaar</a:t>
            </a:r>
            <a:r>
              <a:rPr lang="en-US" sz="1600" dirty="0">
                <a:cs typeface="Segoe UI"/>
              </a:rPr>
              <a:t> vast </a:t>
            </a:r>
            <a:r>
              <a:rPr lang="en-US" sz="1600" err="1">
                <a:cs typeface="Segoe UI"/>
              </a:rPr>
              <a:t>te</a:t>
            </a:r>
            <a:r>
              <a:rPr lang="en-US" sz="1600" dirty="0">
                <a:cs typeface="Segoe UI"/>
              </a:rPr>
              <a:t> </a:t>
            </a:r>
            <a:r>
              <a:rPr lang="en-US" sz="1600" err="1">
                <a:cs typeface="Segoe UI"/>
              </a:rPr>
              <a:t>stellen</a:t>
            </a:r>
            <a:r>
              <a:rPr lang="en-US" sz="1600" dirty="0">
                <a:cs typeface="Segoe UI"/>
              </a:rPr>
              <a:t>)</a:t>
            </a:r>
            <a:endParaRPr lang="en-US" sz="1600" dirty="0">
              <a:ea typeface="Calibri"/>
              <a:cs typeface="Segoe UI"/>
            </a:endParaRPr>
          </a:p>
        </p:txBody>
      </p:sp>
    </p:spTree>
    <p:extLst>
      <p:ext uri="{BB962C8B-B14F-4D97-AF65-F5344CB8AC3E}">
        <p14:creationId xmlns:p14="http://schemas.microsoft.com/office/powerpoint/2010/main" val="184465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1" grpId="0" animBg="1"/>
      <p:bldP spid="32" grpId="0" animBg="1"/>
      <p:bldP spid="33" grpId="0" animBg="1"/>
      <p:bldP spid="3" grpId="0" animBg="1"/>
      <p:bldP spid="5"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474F9D-8452-70D1-1E6F-5243D33BF1BF}"/>
              </a:ext>
            </a:extLst>
          </p:cNvPr>
          <p:cNvSpPr>
            <a:spLocks noGrp="1"/>
          </p:cNvSpPr>
          <p:nvPr>
            <p:ph type="title"/>
          </p:nvPr>
        </p:nvSpPr>
        <p:spPr/>
        <p:txBody>
          <a:bodyPr/>
          <a:lstStyle/>
          <a:p>
            <a:pPr>
              <a:lnSpc>
                <a:spcPct val="150000"/>
              </a:lnSpc>
            </a:pPr>
            <a:r>
              <a:rPr lang="nl-NL" sz="2700"/>
              <a:t>Gehoorverlies</a:t>
            </a:r>
            <a:endParaRPr lang="en-US"/>
          </a:p>
        </p:txBody>
      </p:sp>
      <p:pic>
        <p:nvPicPr>
          <p:cNvPr id="3074" name="Picture 2" descr="Gehoorschade cartoon">
            <a:extLst>
              <a:ext uri="{FF2B5EF4-FFF2-40B4-BE49-F238E27FC236}">
                <a16:creationId xmlns:a16="http://schemas.microsoft.com/office/drawing/2014/main" id="{04F278EA-6B0D-DD38-77EA-915541A10E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6360" y="2466646"/>
            <a:ext cx="2245822" cy="2043318"/>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descr="Afbeelding met tekst, Lettertype, schermopname, ontvangst&#10;&#10;Door AI gegenereerde inhoud is mogelijk onjuist.">
            <a:extLst>
              <a:ext uri="{FF2B5EF4-FFF2-40B4-BE49-F238E27FC236}">
                <a16:creationId xmlns:a16="http://schemas.microsoft.com/office/drawing/2014/main" id="{BAFCD78B-7FD5-DC2C-6CDA-2DC512A0B6AB}"/>
              </a:ext>
            </a:extLst>
          </p:cNvPr>
          <p:cNvPicPr>
            <a:picLocks noChangeAspect="1"/>
          </p:cNvPicPr>
          <p:nvPr/>
        </p:nvPicPr>
        <p:blipFill>
          <a:blip r:embed="rId4"/>
          <a:stretch>
            <a:fillRect/>
          </a:stretch>
        </p:blipFill>
        <p:spPr>
          <a:xfrm>
            <a:off x="5975835" y="1227714"/>
            <a:ext cx="2717860" cy="1240766"/>
          </a:xfrm>
          <a:prstGeom prst="rect">
            <a:avLst/>
          </a:prstGeom>
        </p:spPr>
      </p:pic>
      <p:pic>
        <p:nvPicPr>
          <p:cNvPr id="7" name="Afbeelding 6" descr="Afbeelding met tekst, Lettertype, schermopname, wit&#10;&#10;Door AI gegenereerde inhoud is mogelijk onjuist.">
            <a:extLst>
              <a:ext uri="{FF2B5EF4-FFF2-40B4-BE49-F238E27FC236}">
                <a16:creationId xmlns:a16="http://schemas.microsoft.com/office/drawing/2014/main" id="{F16DDD93-B439-D208-4E68-BE10DB5BF40F}"/>
              </a:ext>
            </a:extLst>
          </p:cNvPr>
          <p:cNvPicPr>
            <a:picLocks noChangeAspect="1"/>
          </p:cNvPicPr>
          <p:nvPr/>
        </p:nvPicPr>
        <p:blipFill>
          <a:blip r:embed="rId5"/>
          <a:stretch>
            <a:fillRect/>
          </a:stretch>
        </p:blipFill>
        <p:spPr>
          <a:xfrm>
            <a:off x="5979939" y="2568591"/>
            <a:ext cx="2758476" cy="1245259"/>
          </a:xfrm>
          <a:prstGeom prst="rect">
            <a:avLst/>
          </a:prstGeom>
        </p:spPr>
      </p:pic>
      <p:pic>
        <p:nvPicPr>
          <p:cNvPr id="9" name="Afbeelding 8" descr="Afbeelding met tekst, Lettertype, schermopname, ontvangst&#10;&#10;Door AI gegenereerde inhoud is mogelijk onjuist.">
            <a:extLst>
              <a:ext uri="{FF2B5EF4-FFF2-40B4-BE49-F238E27FC236}">
                <a16:creationId xmlns:a16="http://schemas.microsoft.com/office/drawing/2014/main" id="{1797FDC7-4F5F-AE0D-960D-E1FF2723D901}"/>
              </a:ext>
            </a:extLst>
          </p:cNvPr>
          <p:cNvPicPr>
            <a:picLocks noChangeAspect="1"/>
          </p:cNvPicPr>
          <p:nvPr/>
        </p:nvPicPr>
        <p:blipFill>
          <a:blip r:embed="rId6"/>
          <a:stretch>
            <a:fillRect/>
          </a:stretch>
        </p:blipFill>
        <p:spPr>
          <a:xfrm>
            <a:off x="2986381" y="1229424"/>
            <a:ext cx="2927769" cy="1104181"/>
          </a:xfrm>
          <a:prstGeom prst="rect">
            <a:avLst/>
          </a:prstGeom>
        </p:spPr>
      </p:pic>
      <p:sp>
        <p:nvSpPr>
          <p:cNvPr id="11" name="Ovaal 10">
            <a:extLst>
              <a:ext uri="{FF2B5EF4-FFF2-40B4-BE49-F238E27FC236}">
                <a16:creationId xmlns:a16="http://schemas.microsoft.com/office/drawing/2014/main" id="{C5791AF4-301F-2CBA-69C3-B2F6E79FB1B6}"/>
              </a:ext>
            </a:extLst>
          </p:cNvPr>
          <p:cNvSpPr/>
          <p:nvPr/>
        </p:nvSpPr>
        <p:spPr>
          <a:xfrm>
            <a:off x="5087527" y="1855630"/>
            <a:ext cx="816788" cy="26801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xtBox 2">
            <a:extLst>
              <a:ext uri="{FF2B5EF4-FFF2-40B4-BE49-F238E27FC236}">
                <a16:creationId xmlns:a16="http://schemas.microsoft.com/office/drawing/2014/main" id="{DE32242A-8E9E-9A50-C8FA-9D4B1B9FE1F3}"/>
              </a:ext>
            </a:extLst>
          </p:cNvPr>
          <p:cNvSpPr txBox="1"/>
          <p:nvPr/>
        </p:nvSpPr>
        <p:spPr>
          <a:xfrm>
            <a:off x="504645" y="1275631"/>
            <a:ext cx="3077473" cy="263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Font typeface="Arial" panose="020B0604020202020204" pitchFamily="34" charset="0"/>
              <a:buChar char="•"/>
            </a:pPr>
            <a:r>
              <a:rPr lang="nl-NL" sz="1600" dirty="0"/>
              <a:t>119 patiënten = 205 oren</a:t>
            </a:r>
            <a:endParaRPr lang="en-US" dirty="0"/>
          </a:p>
          <a:p>
            <a:pPr>
              <a:lnSpc>
                <a:spcPct val="150000"/>
              </a:lnSpc>
            </a:pPr>
            <a:endParaRPr lang="nl-NL" sz="1600" dirty="0">
              <a:ea typeface="Calibri"/>
              <a:cs typeface="Calibri"/>
            </a:endParaRPr>
          </a:p>
          <a:p>
            <a:pPr marL="285750" indent="-285750">
              <a:lnSpc>
                <a:spcPct val="150000"/>
              </a:lnSpc>
              <a:buFont typeface="Arial" panose="020B0604020202020204" pitchFamily="34" charset="0"/>
              <a:buChar char="•"/>
            </a:pPr>
            <a:r>
              <a:rPr lang="nl-NL" sz="1600" dirty="0">
                <a:ea typeface="Calibri"/>
                <a:cs typeface="Calibri"/>
              </a:rPr>
              <a:t>Merendeel:</a:t>
            </a:r>
          </a:p>
          <a:p>
            <a:pPr marL="742950" lvl="1" indent="-285750">
              <a:lnSpc>
                <a:spcPct val="150000"/>
              </a:lnSpc>
              <a:buFont typeface="Courier New" panose="020B0604020202020204" pitchFamily="34" charset="0"/>
              <a:buChar char="o"/>
            </a:pPr>
            <a:r>
              <a:rPr lang="nl-NL" sz="1600" dirty="0">
                <a:ea typeface="Calibri"/>
                <a:cs typeface="Calibri"/>
              </a:rPr>
              <a:t>Bilateraal symmetrisch</a:t>
            </a:r>
          </a:p>
          <a:p>
            <a:pPr marL="742950" lvl="1" indent="-285750">
              <a:lnSpc>
                <a:spcPct val="150000"/>
              </a:lnSpc>
              <a:buFont typeface="Courier New" panose="020B0604020202020204" pitchFamily="34" charset="0"/>
              <a:buChar char="o"/>
            </a:pPr>
            <a:r>
              <a:rPr lang="nl-NL" sz="1600" dirty="0">
                <a:ea typeface="Calibri"/>
                <a:cs typeface="Calibri"/>
              </a:rPr>
              <a:t>Matig</a:t>
            </a:r>
          </a:p>
          <a:p>
            <a:pPr marL="742950" lvl="1" indent="-285750">
              <a:lnSpc>
                <a:spcPct val="150000"/>
              </a:lnSpc>
              <a:buFont typeface="Courier New" panose="020B0604020202020204" pitchFamily="34" charset="0"/>
              <a:buChar char="o"/>
            </a:pPr>
            <a:endParaRPr lang="nl-NL" sz="1600" dirty="0">
              <a:ea typeface="Calibri"/>
              <a:cs typeface="Calibri"/>
            </a:endParaRPr>
          </a:p>
          <a:p>
            <a:pPr marL="285750" indent="-285750">
              <a:lnSpc>
                <a:spcPct val="150000"/>
              </a:lnSpc>
              <a:buFont typeface="Arial" panose="020B0604020202020204" pitchFamily="34" charset="0"/>
              <a:buChar char="•"/>
            </a:pPr>
            <a:r>
              <a:rPr lang="nl-NL" sz="1600" dirty="0">
                <a:ea typeface="Calibri"/>
                <a:cs typeface="Calibri"/>
              </a:rPr>
              <a:t>24% Mild</a:t>
            </a:r>
          </a:p>
        </p:txBody>
      </p:sp>
      <p:sp>
        <p:nvSpPr>
          <p:cNvPr id="5" name="Ovaal 10">
            <a:extLst>
              <a:ext uri="{FF2B5EF4-FFF2-40B4-BE49-F238E27FC236}">
                <a16:creationId xmlns:a16="http://schemas.microsoft.com/office/drawing/2014/main" id="{AC9DB008-6FB1-6302-5B64-55CD30F002E4}"/>
              </a:ext>
            </a:extLst>
          </p:cNvPr>
          <p:cNvSpPr/>
          <p:nvPr/>
        </p:nvSpPr>
        <p:spPr>
          <a:xfrm>
            <a:off x="7880485" y="3203819"/>
            <a:ext cx="816788" cy="26801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Ovaal 10">
            <a:extLst>
              <a:ext uri="{FF2B5EF4-FFF2-40B4-BE49-F238E27FC236}">
                <a16:creationId xmlns:a16="http://schemas.microsoft.com/office/drawing/2014/main" id="{B790C277-CBA6-3C17-BB3A-C578740F44D0}"/>
              </a:ext>
            </a:extLst>
          </p:cNvPr>
          <p:cNvSpPr/>
          <p:nvPr/>
        </p:nvSpPr>
        <p:spPr>
          <a:xfrm>
            <a:off x="7698455" y="1997247"/>
            <a:ext cx="1140278" cy="47289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5463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a:extLst>
              <a:ext uri="{FF2B5EF4-FFF2-40B4-BE49-F238E27FC236}">
                <a16:creationId xmlns:a16="http://schemas.microsoft.com/office/drawing/2014/main" id="{E377F765-7137-404F-F857-C428E9C8CD87}"/>
              </a:ext>
            </a:extLst>
          </p:cNvPr>
          <p:cNvPicPr>
            <a:picLocks noChangeAspect="1"/>
          </p:cNvPicPr>
          <p:nvPr/>
        </p:nvPicPr>
        <p:blipFill rotWithShape="1">
          <a:blip r:embed="rId3"/>
          <a:srcRect t="15311"/>
          <a:stretch/>
        </p:blipFill>
        <p:spPr>
          <a:xfrm>
            <a:off x="4476706" y="2572037"/>
            <a:ext cx="4274227" cy="2163785"/>
          </a:xfrm>
          <a:prstGeom prst="rect">
            <a:avLst/>
          </a:prstGeom>
          <a:solidFill>
            <a:srgbClr val="0070C0"/>
          </a:solidFill>
          <a:ln w="19050">
            <a:noFill/>
          </a:ln>
        </p:spPr>
      </p:pic>
      <p:pic>
        <p:nvPicPr>
          <p:cNvPr id="4" name="Picture 3">
            <a:extLst>
              <a:ext uri="{FF2B5EF4-FFF2-40B4-BE49-F238E27FC236}">
                <a16:creationId xmlns:a16="http://schemas.microsoft.com/office/drawing/2014/main" id="{3662373A-E9AB-142B-AF4B-41C223F5AB6B}"/>
              </a:ext>
            </a:extLst>
          </p:cNvPr>
          <p:cNvPicPr>
            <a:picLocks noChangeAspect="1"/>
          </p:cNvPicPr>
          <p:nvPr/>
        </p:nvPicPr>
        <p:blipFill rotWithShape="1">
          <a:blip r:embed="rId4"/>
          <a:srcRect t="14718"/>
          <a:stretch/>
        </p:blipFill>
        <p:spPr>
          <a:xfrm>
            <a:off x="213378" y="182079"/>
            <a:ext cx="4274226" cy="2200344"/>
          </a:xfrm>
          <a:prstGeom prst="rect">
            <a:avLst/>
          </a:prstGeom>
        </p:spPr>
      </p:pic>
      <p:pic>
        <p:nvPicPr>
          <p:cNvPr id="5" name="Picture 4">
            <a:extLst>
              <a:ext uri="{FF2B5EF4-FFF2-40B4-BE49-F238E27FC236}">
                <a16:creationId xmlns:a16="http://schemas.microsoft.com/office/drawing/2014/main" id="{086FACC2-9BD1-A0E4-EF71-81FC36635FA5}"/>
              </a:ext>
            </a:extLst>
          </p:cNvPr>
          <p:cNvPicPr>
            <a:picLocks noChangeAspect="1"/>
          </p:cNvPicPr>
          <p:nvPr/>
        </p:nvPicPr>
        <p:blipFill rotWithShape="1">
          <a:blip r:embed="rId5"/>
          <a:srcRect t="15257"/>
          <a:stretch/>
        </p:blipFill>
        <p:spPr>
          <a:xfrm>
            <a:off x="301520" y="2575909"/>
            <a:ext cx="4274226" cy="2200345"/>
          </a:xfrm>
          <a:prstGeom prst="rect">
            <a:avLst/>
          </a:prstGeom>
          <a:solidFill>
            <a:srgbClr val="0070C0"/>
          </a:solidFill>
          <a:ln w="19050">
            <a:noFill/>
          </a:ln>
        </p:spPr>
      </p:pic>
      <p:pic>
        <p:nvPicPr>
          <p:cNvPr id="10" name="Picture 4">
            <a:extLst>
              <a:ext uri="{FF2B5EF4-FFF2-40B4-BE49-F238E27FC236}">
                <a16:creationId xmlns:a16="http://schemas.microsoft.com/office/drawing/2014/main" id="{A44507FF-D3F3-96C3-9F27-D126729D181E}"/>
              </a:ext>
            </a:extLst>
          </p:cNvPr>
          <p:cNvPicPr>
            <a:picLocks noChangeAspect="1"/>
          </p:cNvPicPr>
          <p:nvPr/>
        </p:nvPicPr>
        <p:blipFill rotWithShape="1">
          <a:blip r:embed="rId6"/>
          <a:srcRect t="16136"/>
          <a:stretch/>
        </p:blipFill>
        <p:spPr>
          <a:xfrm>
            <a:off x="4479844" y="221338"/>
            <a:ext cx="4274225" cy="2163785"/>
          </a:xfrm>
          <a:prstGeom prst="rect">
            <a:avLst/>
          </a:prstGeom>
        </p:spPr>
      </p:pic>
      <p:sp>
        <p:nvSpPr>
          <p:cNvPr id="12" name="Tekstvak 11">
            <a:extLst>
              <a:ext uri="{FF2B5EF4-FFF2-40B4-BE49-F238E27FC236}">
                <a16:creationId xmlns:a16="http://schemas.microsoft.com/office/drawing/2014/main" id="{C9971DC7-38BB-4F78-93EE-4E6F30BE8EAD}"/>
              </a:ext>
            </a:extLst>
          </p:cNvPr>
          <p:cNvSpPr txBox="1"/>
          <p:nvPr/>
        </p:nvSpPr>
        <p:spPr>
          <a:xfrm>
            <a:off x="1567222" y="1442670"/>
            <a:ext cx="1630541" cy="369332"/>
          </a:xfrm>
          <a:prstGeom prst="rect">
            <a:avLst/>
          </a:prstGeom>
          <a:solidFill>
            <a:srgbClr val="0070C0"/>
          </a:solidFill>
          <a:ln w="19050">
            <a:solidFill>
              <a:srgbClr val="0070C0"/>
            </a:solidFill>
          </a:ln>
        </p:spPr>
        <p:txBody>
          <a:bodyPr wrap="square" lIns="91440" tIns="45720" rIns="91440" bIns="45720" rtlCol="0" anchor="t">
            <a:spAutoFit/>
          </a:bodyPr>
          <a:lstStyle/>
          <a:p>
            <a:r>
              <a:rPr lang="nl-NL">
                <a:solidFill>
                  <a:schemeClr val="bg1"/>
                </a:solidFill>
              </a:rPr>
              <a:t>N = 69 (33.6%)</a:t>
            </a:r>
            <a:endParaRPr lang="nl-NL">
              <a:solidFill>
                <a:schemeClr val="bg1"/>
              </a:solidFill>
              <a:ea typeface="Calibri"/>
              <a:cs typeface="Calibri"/>
            </a:endParaRPr>
          </a:p>
        </p:txBody>
      </p:sp>
      <p:sp>
        <p:nvSpPr>
          <p:cNvPr id="7" name="Tekstvak 6">
            <a:extLst>
              <a:ext uri="{FF2B5EF4-FFF2-40B4-BE49-F238E27FC236}">
                <a16:creationId xmlns:a16="http://schemas.microsoft.com/office/drawing/2014/main" id="{846E0A51-8086-6FA9-B522-4C83C4581FAD}"/>
              </a:ext>
            </a:extLst>
          </p:cNvPr>
          <p:cNvSpPr txBox="1"/>
          <p:nvPr/>
        </p:nvSpPr>
        <p:spPr>
          <a:xfrm>
            <a:off x="6056342" y="3868639"/>
            <a:ext cx="1630541" cy="369332"/>
          </a:xfrm>
          <a:prstGeom prst="rect">
            <a:avLst/>
          </a:prstGeom>
          <a:solidFill>
            <a:srgbClr val="0070C0"/>
          </a:solidFill>
          <a:ln w="19050">
            <a:solidFill>
              <a:srgbClr val="0070C0"/>
            </a:solidFill>
          </a:ln>
        </p:spPr>
        <p:txBody>
          <a:bodyPr wrap="square" lIns="91440" tIns="45720" rIns="91440" bIns="45720" rtlCol="0" anchor="t">
            <a:spAutoFit/>
          </a:bodyPr>
          <a:lstStyle/>
          <a:p>
            <a:r>
              <a:rPr lang="nl-NL">
                <a:solidFill>
                  <a:schemeClr val="bg1"/>
                </a:solidFill>
              </a:rPr>
              <a:t>N = 29 (14.1%)</a:t>
            </a:r>
            <a:endParaRPr lang="nl-NL">
              <a:solidFill>
                <a:schemeClr val="bg1"/>
              </a:solidFill>
              <a:ea typeface="Calibri"/>
              <a:cs typeface="Calibri"/>
            </a:endParaRPr>
          </a:p>
        </p:txBody>
      </p:sp>
      <p:sp>
        <p:nvSpPr>
          <p:cNvPr id="15" name="Tekstvak 14">
            <a:extLst>
              <a:ext uri="{FF2B5EF4-FFF2-40B4-BE49-F238E27FC236}">
                <a16:creationId xmlns:a16="http://schemas.microsoft.com/office/drawing/2014/main" id="{160D6C01-9CEA-5965-1272-51893E352001}"/>
              </a:ext>
            </a:extLst>
          </p:cNvPr>
          <p:cNvSpPr txBox="1"/>
          <p:nvPr/>
        </p:nvSpPr>
        <p:spPr>
          <a:xfrm>
            <a:off x="1576597" y="3870436"/>
            <a:ext cx="1630541" cy="369332"/>
          </a:xfrm>
          <a:prstGeom prst="rect">
            <a:avLst/>
          </a:prstGeom>
          <a:solidFill>
            <a:srgbClr val="0070C0"/>
          </a:solidFill>
          <a:ln w="19050">
            <a:solidFill>
              <a:srgbClr val="0070C0"/>
            </a:solidFill>
          </a:ln>
        </p:spPr>
        <p:txBody>
          <a:bodyPr wrap="square" lIns="91440" tIns="45720" rIns="91440" bIns="45720" rtlCol="0" anchor="t">
            <a:spAutoFit/>
          </a:bodyPr>
          <a:lstStyle/>
          <a:p>
            <a:r>
              <a:rPr lang="nl-NL">
                <a:solidFill>
                  <a:schemeClr val="bg1"/>
                </a:solidFill>
              </a:rPr>
              <a:t>N = 41 (20.0%)</a:t>
            </a:r>
            <a:endParaRPr lang="nl-NL">
              <a:solidFill>
                <a:schemeClr val="bg1"/>
              </a:solidFill>
              <a:ea typeface="Calibri"/>
              <a:cs typeface="Calibri"/>
            </a:endParaRPr>
          </a:p>
        </p:txBody>
      </p:sp>
      <p:sp>
        <p:nvSpPr>
          <p:cNvPr id="17" name="Tekstvak 16">
            <a:extLst>
              <a:ext uri="{FF2B5EF4-FFF2-40B4-BE49-F238E27FC236}">
                <a16:creationId xmlns:a16="http://schemas.microsoft.com/office/drawing/2014/main" id="{C5580F39-0F36-11BD-A1C1-63079F5828B6}"/>
              </a:ext>
            </a:extLst>
          </p:cNvPr>
          <p:cNvSpPr txBox="1"/>
          <p:nvPr/>
        </p:nvSpPr>
        <p:spPr>
          <a:xfrm>
            <a:off x="6051550" y="1442460"/>
            <a:ext cx="1630541" cy="369332"/>
          </a:xfrm>
          <a:prstGeom prst="rect">
            <a:avLst/>
          </a:prstGeom>
          <a:solidFill>
            <a:srgbClr val="0070C0"/>
          </a:solidFill>
          <a:ln w="19050">
            <a:solidFill>
              <a:srgbClr val="0070C0"/>
            </a:solidFill>
          </a:ln>
        </p:spPr>
        <p:txBody>
          <a:bodyPr wrap="square" lIns="91440" tIns="45720" rIns="91440" bIns="45720" rtlCol="0" anchor="t">
            <a:spAutoFit/>
          </a:bodyPr>
          <a:lstStyle/>
          <a:p>
            <a:r>
              <a:rPr lang="nl-NL">
                <a:solidFill>
                  <a:schemeClr val="bg1"/>
                </a:solidFill>
              </a:rPr>
              <a:t>N = 65 (31.7%)</a:t>
            </a:r>
            <a:endParaRPr lang="nl-NL">
              <a:solidFill>
                <a:schemeClr val="bg1"/>
              </a:solidFill>
              <a:ea typeface="Calibri"/>
              <a:cs typeface="Calibri"/>
            </a:endParaRPr>
          </a:p>
        </p:txBody>
      </p:sp>
    </p:spTree>
    <p:extLst>
      <p:ext uri="{BB962C8B-B14F-4D97-AF65-F5344CB8AC3E}">
        <p14:creationId xmlns:p14="http://schemas.microsoft.com/office/powerpoint/2010/main" val="45496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6C1D43-6CBC-9FB4-E2AD-BBF3E185448C}"/>
              </a:ext>
            </a:extLst>
          </p:cNvPr>
          <p:cNvSpPr>
            <a:spLocks noGrp="1"/>
          </p:cNvSpPr>
          <p:nvPr>
            <p:ph type="title"/>
          </p:nvPr>
        </p:nvSpPr>
        <p:spPr/>
        <p:txBody>
          <a:bodyPr/>
          <a:lstStyle/>
          <a:p>
            <a:r>
              <a:rPr lang="nl-NL" sz="2700"/>
              <a:t>Spraaktaalontwikkeling</a:t>
            </a:r>
          </a:p>
        </p:txBody>
      </p:sp>
      <p:sp>
        <p:nvSpPr>
          <p:cNvPr id="3" name="Tijdelijke aanduiding voor inhoud 2">
            <a:extLst>
              <a:ext uri="{FF2B5EF4-FFF2-40B4-BE49-F238E27FC236}">
                <a16:creationId xmlns:a16="http://schemas.microsoft.com/office/drawing/2014/main" id="{E5253BAA-963F-A927-8F5C-70BEFFC05A53}"/>
              </a:ext>
            </a:extLst>
          </p:cNvPr>
          <p:cNvSpPr>
            <a:spLocks noGrp="1"/>
          </p:cNvSpPr>
          <p:nvPr>
            <p:ph idx="1"/>
          </p:nvPr>
        </p:nvSpPr>
        <p:spPr/>
        <p:txBody>
          <a:bodyPr vert="horz" lIns="0" tIns="0" rIns="0" bIns="0" rtlCol="0" anchor="t">
            <a:noAutofit/>
          </a:bodyPr>
          <a:lstStyle/>
          <a:p>
            <a:pPr marL="241300" indent="-241300">
              <a:lnSpc>
                <a:spcPct val="150000"/>
              </a:lnSpc>
            </a:pPr>
            <a:r>
              <a:rPr lang="nl-NL" sz="1600"/>
              <a:t>&gt;2/3 afwijkend spraaktaalontwikkeling</a:t>
            </a:r>
            <a:endParaRPr lang="nl-NL" sz="1600">
              <a:ea typeface="Calibri"/>
              <a:cs typeface="Calibri"/>
            </a:endParaRPr>
          </a:p>
          <a:p>
            <a:pPr lvl="1" indent="-243840">
              <a:lnSpc>
                <a:spcPct val="150000"/>
              </a:lnSpc>
            </a:pPr>
            <a:r>
              <a:rPr lang="nl-NL" sz="1600"/>
              <a:t>90% vertraagde STO, 7% gestagneerde STO, 3% afwezige STO</a:t>
            </a:r>
            <a:endParaRPr lang="nl-NL" sz="1600">
              <a:ea typeface="Calibri"/>
              <a:cs typeface="Calibri"/>
            </a:endParaRPr>
          </a:p>
          <a:p>
            <a:pPr lvl="1" indent="-243840">
              <a:lnSpc>
                <a:spcPct val="150000"/>
              </a:lnSpc>
            </a:pPr>
            <a:r>
              <a:rPr lang="nl-NL" sz="1600"/>
              <a:t>Komt voor bij mild tot zeer ernstige en ook bij unilaterale gehoorverliezen</a:t>
            </a:r>
            <a:endParaRPr lang="nl-NL" sz="1600">
              <a:ea typeface="Calibri"/>
              <a:cs typeface="Calibri"/>
            </a:endParaRPr>
          </a:p>
          <a:p>
            <a:pPr marL="241300" indent="-241300">
              <a:lnSpc>
                <a:spcPct val="150000"/>
              </a:lnSpc>
            </a:pPr>
            <a:r>
              <a:rPr lang="nl-NL" sz="1600"/>
              <a:t>&gt;60% logopedie</a:t>
            </a:r>
            <a:endParaRPr lang="nl-NL" sz="1600">
              <a:ea typeface="Calibri"/>
              <a:cs typeface="Calibri"/>
            </a:endParaRPr>
          </a:p>
          <a:p>
            <a:pPr marL="241300" indent="-241300">
              <a:lnSpc>
                <a:spcPct val="150000"/>
              </a:lnSpc>
            </a:pPr>
            <a:r>
              <a:rPr lang="nl-NL" sz="1600"/>
              <a:t>4 kinderen speciaal onderwijs</a:t>
            </a:r>
            <a:endParaRPr lang="nl-NL" sz="1600">
              <a:ea typeface="Calibri"/>
              <a:cs typeface="Calibri"/>
            </a:endParaRPr>
          </a:p>
          <a:p>
            <a:pPr marL="241300" indent="-241300">
              <a:lnSpc>
                <a:spcPct val="150000"/>
              </a:lnSpc>
            </a:pPr>
            <a:r>
              <a:rPr lang="nl-NL" sz="1600"/>
              <a:t>60% hoortoestel, 11% CI</a:t>
            </a:r>
            <a:endParaRPr lang="nl-NL" sz="1600">
              <a:ea typeface="Calibri"/>
              <a:cs typeface="Calibri"/>
            </a:endParaRPr>
          </a:p>
        </p:txBody>
      </p:sp>
      <p:pic>
        <p:nvPicPr>
          <p:cNvPr id="5" name="Afbeelding 4" descr="Afbeelding met tekst, Lettertype, schermopname, nummer&#10;&#10;Door AI gegenereerde inhoud is mogelijk onjuist.">
            <a:extLst>
              <a:ext uri="{FF2B5EF4-FFF2-40B4-BE49-F238E27FC236}">
                <a16:creationId xmlns:a16="http://schemas.microsoft.com/office/drawing/2014/main" id="{09CCA7A1-0AC0-1AD2-86AD-547156C92EF2}"/>
              </a:ext>
            </a:extLst>
          </p:cNvPr>
          <p:cNvPicPr>
            <a:picLocks noChangeAspect="1"/>
          </p:cNvPicPr>
          <p:nvPr/>
        </p:nvPicPr>
        <p:blipFill>
          <a:blip r:embed="rId3"/>
          <a:stretch>
            <a:fillRect/>
          </a:stretch>
        </p:blipFill>
        <p:spPr>
          <a:xfrm>
            <a:off x="4504349" y="2860433"/>
            <a:ext cx="3679717" cy="1525615"/>
          </a:xfrm>
          <a:prstGeom prst="rect">
            <a:avLst/>
          </a:prstGeom>
        </p:spPr>
      </p:pic>
    </p:spTree>
    <p:extLst>
      <p:ext uri="{BB962C8B-B14F-4D97-AF65-F5344CB8AC3E}">
        <p14:creationId xmlns:p14="http://schemas.microsoft.com/office/powerpoint/2010/main" val="672717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BBFF14B-B639-DF63-8CDB-5F6A0ABC2D3F}"/>
              </a:ext>
            </a:extLst>
          </p:cNvPr>
          <p:cNvSpPr>
            <a:spLocks noGrp="1"/>
          </p:cNvSpPr>
          <p:nvPr>
            <p:ph type="title"/>
          </p:nvPr>
        </p:nvSpPr>
        <p:spPr/>
        <p:txBody>
          <a:bodyPr/>
          <a:lstStyle/>
          <a:p>
            <a:r>
              <a:rPr lang="en-GB" dirty="0" err="1"/>
              <a:t>Enkele</a:t>
            </a:r>
            <a:r>
              <a:rPr lang="en-GB" dirty="0"/>
              <a:t> </a:t>
            </a:r>
            <a:r>
              <a:rPr lang="en-GB" dirty="0" err="1"/>
              <a:t>feitjes</a:t>
            </a:r>
            <a:endParaRPr lang="en-GB" dirty="0"/>
          </a:p>
        </p:txBody>
      </p:sp>
      <p:sp>
        <p:nvSpPr>
          <p:cNvPr id="6" name="Tijdelijke aanduiding voor inhoud 5">
            <a:extLst>
              <a:ext uri="{FF2B5EF4-FFF2-40B4-BE49-F238E27FC236}">
                <a16:creationId xmlns:a16="http://schemas.microsoft.com/office/drawing/2014/main" id="{87BA26A3-53AD-5F99-4BE6-E6578B1CDFD5}"/>
              </a:ext>
            </a:extLst>
          </p:cNvPr>
          <p:cNvSpPr>
            <a:spLocks noGrp="1"/>
          </p:cNvSpPr>
          <p:nvPr>
            <p:ph idx="1"/>
          </p:nvPr>
        </p:nvSpPr>
        <p:spPr/>
        <p:txBody>
          <a:bodyPr numCol="1"/>
          <a:lstStyle/>
          <a:p>
            <a:pPr>
              <a:lnSpc>
                <a:spcPct val="150000"/>
              </a:lnSpc>
            </a:pPr>
            <a:r>
              <a:rPr lang="nl-NL" b="0" i="0" dirty="0">
                <a:effectLst/>
                <a:highlight>
                  <a:srgbClr val="FFFFFF"/>
                </a:highlight>
                <a:latin typeface="Arial" panose="020B0604020202020204" pitchFamily="34" charset="0"/>
              </a:rPr>
              <a:t>Gehoorverlies </a:t>
            </a:r>
            <a:r>
              <a:rPr lang="nl-NL" dirty="0">
                <a:highlight>
                  <a:srgbClr val="FFFFFF"/>
                </a:highlight>
                <a:latin typeface="Arial" panose="020B0604020202020204" pitchFamily="34" charset="0"/>
              </a:rPr>
              <a:t>is meest voorkomende afwijking bij de geboorte</a:t>
            </a:r>
          </a:p>
          <a:p>
            <a:pPr>
              <a:lnSpc>
                <a:spcPct val="150000"/>
              </a:lnSpc>
            </a:pPr>
            <a:r>
              <a:rPr lang="nl-NL" b="0" i="0" dirty="0">
                <a:effectLst/>
                <a:highlight>
                  <a:srgbClr val="FFFFFF"/>
                </a:highlight>
                <a:latin typeface="Arial" panose="020B0604020202020204" pitchFamily="34" charset="0"/>
              </a:rPr>
              <a:t>Incidentie van aangeboren gehoorverlies ligt rond 1 – 3 per 1000 pasgeborenen</a:t>
            </a:r>
          </a:p>
          <a:p>
            <a:pPr>
              <a:lnSpc>
                <a:spcPct val="150000"/>
              </a:lnSpc>
            </a:pPr>
            <a:r>
              <a:rPr lang="nl-NL" dirty="0">
                <a:highlight>
                  <a:srgbClr val="FFFFFF"/>
                </a:highlight>
                <a:latin typeface="Arial" panose="020B0604020202020204" pitchFamily="34" charset="0"/>
              </a:rPr>
              <a:t>Bij NICU kinderen rond 2 – 4 per 100</a:t>
            </a:r>
          </a:p>
          <a:p>
            <a:pPr>
              <a:lnSpc>
                <a:spcPct val="150000"/>
              </a:lnSpc>
            </a:pPr>
            <a:r>
              <a:rPr lang="nl-NL" dirty="0">
                <a:highlight>
                  <a:srgbClr val="FFFFFF"/>
                </a:highlight>
                <a:latin typeface="Arial" panose="020B0604020202020204" pitchFamily="34" charset="0"/>
              </a:rPr>
              <a:t>Incidentie van </a:t>
            </a:r>
            <a:r>
              <a:rPr lang="nl-NL" dirty="0" err="1">
                <a:highlight>
                  <a:srgbClr val="FFFFFF"/>
                </a:highlight>
                <a:latin typeface="Arial" panose="020B0604020202020204" pitchFamily="34" charset="0"/>
              </a:rPr>
              <a:t>cCMV</a:t>
            </a:r>
            <a:r>
              <a:rPr lang="nl-NL" dirty="0">
                <a:highlight>
                  <a:srgbClr val="FFFFFF"/>
                </a:highlight>
                <a:latin typeface="Arial" panose="020B0604020202020204" pitchFamily="34" charset="0"/>
              </a:rPr>
              <a:t> ligt tussen 0.2% - 2.2% van alle neonaten, circa 30 – 50% heeft al SNHL vanaf geboorte</a:t>
            </a:r>
          </a:p>
        </p:txBody>
      </p:sp>
    </p:spTree>
    <p:extLst>
      <p:ext uri="{BB962C8B-B14F-4D97-AF65-F5344CB8AC3E}">
        <p14:creationId xmlns:p14="http://schemas.microsoft.com/office/powerpoint/2010/main" val="2086251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A7BB7B3A-4CD3-0BEC-643A-325D1910FEF8}"/>
              </a:ext>
            </a:extLst>
          </p:cNvPr>
          <p:cNvSpPr>
            <a:spLocks noGrp="1"/>
          </p:cNvSpPr>
          <p:nvPr>
            <p:ph type="title"/>
          </p:nvPr>
        </p:nvSpPr>
        <p:spPr/>
        <p:txBody>
          <a:bodyPr/>
          <a:lstStyle/>
          <a:p>
            <a:r>
              <a:rPr lang="nl-NL" sz="2700"/>
              <a:t>Verrichte diagnostiek</a:t>
            </a:r>
          </a:p>
        </p:txBody>
      </p:sp>
      <p:pic>
        <p:nvPicPr>
          <p:cNvPr id="2" name="Afbeelding 1" descr="Afbeelding">
            <a:extLst>
              <a:ext uri="{FF2B5EF4-FFF2-40B4-BE49-F238E27FC236}">
                <a16:creationId xmlns:a16="http://schemas.microsoft.com/office/drawing/2014/main" id="{DDD9A1F1-1D9A-BA60-F0A4-F081A0DDE977}"/>
              </a:ext>
            </a:extLst>
          </p:cNvPr>
          <p:cNvPicPr>
            <a:picLocks noChangeAspect="1"/>
          </p:cNvPicPr>
          <p:nvPr/>
        </p:nvPicPr>
        <p:blipFill>
          <a:blip r:embed="rId3"/>
          <a:stretch>
            <a:fillRect/>
          </a:stretch>
        </p:blipFill>
        <p:spPr>
          <a:xfrm>
            <a:off x="2760453" y="1093849"/>
            <a:ext cx="6238875" cy="3705225"/>
          </a:xfrm>
          <a:prstGeom prst="rect">
            <a:avLst/>
          </a:prstGeom>
        </p:spPr>
      </p:pic>
      <p:sp>
        <p:nvSpPr>
          <p:cNvPr id="4" name="Tekstvak 3">
            <a:extLst>
              <a:ext uri="{FF2B5EF4-FFF2-40B4-BE49-F238E27FC236}">
                <a16:creationId xmlns:a16="http://schemas.microsoft.com/office/drawing/2014/main" id="{44CF6461-5A05-7CF3-63EA-70C582F2BBD3}"/>
              </a:ext>
            </a:extLst>
          </p:cNvPr>
          <p:cNvSpPr txBox="1"/>
          <p:nvPr/>
        </p:nvSpPr>
        <p:spPr>
          <a:xfrm>
            <a:off x="368060" y="1449358"/>
            <a:ext cx="2743200" cy="3008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41300" indent="-241300">
              <a:lnSpc>
                <a:spcPct val="150000"/>
              </a:lnSpc>
              <a:buFont typeface=""/>
              <a:buChar char="•"/>
            </a:pPr>
            <a:r>
              <a:rPr lang="nl-NL" sz="1600">
                <a:latin typeface="Calibri"/>
                <a:ea typeface="Calibri"/>
                <a:cs typeface="Calibri"/>
              </a:rPr>
              <a:t>103 genetica</a:t>
            </a:r>
            <a:r>
              <a:rPr lang="en-US" sz="1600">
                <a:latin typeface="Calibri"/>
                <a:ea typeface="Calibri"/>
                <a:cs typeface="Calibri"/>
              </a:rPr>
              <a:t>​</a:t>
            </a:r>
            <a:endParaRPr lang="en-US"/>
          </a:p>
          <a:p>
            <a:pPr marL="241300" indent="-241300">
              <a:lnSpc>
                <a:spcPct val="150000"/>
              </a:lnSpc>
              <a:buFont typeface=""/>
              <a:buChar char="•"/>
            </a:pPr>
            <a:r>
              <a:rPr lang="nl-NL" sz="1600">
                <a:latin typeface="Calibri"/>
                <a:ea typeface="Calibri"/>
                <a:cs typeface="Calibri"/>
              </a:rPr>
              <a:t>84 beeldvorming​</a:t>
            </a:r>
          </a:p>
          <a:p>
            <a:pPr marL="241300" indent="-241300">
              <a:lnSpc>
                <a:spcPct val="150000"/>
              </a:lnSpc>
              <a:buFont typeface=""/>
              <a:buChar char="•"/>
            </a:pPr>
            <a:r>
              <a:rPr lang="nl-NL" sz="1600">
                <a:latin typeface="Calibri"/>
                <a:ea typeface="Calibri"/>
                <a:cs typeface="Calibri"/>
              </a:rPr>
              <a:t>81 cCMV​</a:t>
            </a:r>
          </a:p>
          <a:p>
            <a:pPr marL="241300" indent="-241300">
              <a:lnSpc>
                <a:spcPct val="150000"/>
              </a:lnSpc>
              <a:buFont typeface=""/>
              <a:buChar char="•"/>
            </a:pPr>
            <a:r>
              <a:rPr lang="nl-NL" sz="1600">
                <a:latin typeface="Calibri"/>
                <a:ea typeface="Calibri"/>
                <a:cs typeface="Calibri"/>
              </a:rPr>
              <a:t>49 alles​</a:t>
            </a:r>
          </a:p>
          <a:p>
            <a:pPr marL="241300" indent="-241300">
              <a:lnSpc>
                <a:spcPct val="150000"/>
              </a:lnSpc>
              <a:buFont typeface=""/>
              <a:buChar char="•"/>
            </a:pPr>
            <a:endParaRPr lang="nl-NL" sz="1600">
              <a:latin typeface="Calibri"/>
              <a:ea typeface="Calibri"/>
              <a:cs typeface="Calibri"/>
            </a:endParaRPr>
          </a:p>
          <a:p>
            <a:pPr marL="241300" indent="-241300">
              <a:lnSpc>
                <a:spcPct val="150000"/>
              </a:lnSpc>
              <a:buFont typeface=""/>
              <a:buChar char="•"/>
            </a:pPr>
            <a:r>
              <a:rPr lang="nl-NL" sz="1600">
                <a:latin typeface="Calibri"/>
                <a:ea typeface="Calibri"/>
                <a:cs typeface="Calibri"/>
              </a:rPr>
              <a:t>Meestal te verklaren waarom niet alle diagnostiek gehad​</a:t>
            </a:r>
          </a:p>
        </p:txBody>
      </p:sp>
    </p:spTree>
    <p:extLst>
      <p:ext uri="{BB962C8B-B14F-4D97-AF65-F5344CB8AC3E}">
        <p14:creationId xmlns:p14="http://schemas.microsoft.com/office/powerpoint/2010/main" val="941954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a:extLst>
              <a:ext uri="{FF2B5EF4-FFF2-40B4-BE49-F238E27FC236}">
                <a16:creationId xmlns:a16="http://schemas.microsoft.com/office/drawing/2014/main" id="{7D03A288-3EB7-2199-FF87-C415BD849656}"/>
              </a:ext>
            </a:extLst>
          </p:cNvPr>
          <p:cNvPicPr>
            <a:picLocks noChangeAspect="1"/>
          </p:cNvPicPr>
          <p:nvPr/>
        </p:nvPicPr>
        <p:blipFill>
          <a:blip r:embed="rId3"/>
          <a:stretch>
            <a:fillRect/>
          </a:stretch>
        </p:blipFill>
        <p:spPr>
          <a:xfrm>
            <a:off x="1807196" y="598022"/>
            <a:ext cx="6692164" cy="4304210"/>
          </a:xfrm>
          <a:prstGeom prst="rect">
            <a:avLst/>
          </a:prstGeom>
          <a:ln>
            <a:noFill/>
          </a:ln>
        </p:spPr>
      </p:pic>
      <p:sp>
        <p:nvSpPr>
          <p:cNvPr id="23" name="Titel 22">
            <a:extLst>
              <a:ext uri="{FF2B5EF4-FFF2-40B4-BE49-F238E27FC236}">
                <a16:creationId xmlns:a16="http://schemas.microsoft.com/office/drawing/2014/main" id="{78D4BED0-0446-99ED-A6CA-5EEAEF6710BC}"/>
              </a:ext>
            </a:extLst>
          </p:cNvPr>
          <p:cNvSpPr>
            <a:spLocks noGrp="1"/>
          </p:cNvSpPr>
          <p:nvPr>
            <p:ph type="title"/>
          </p:nvPr>
        </p:nvSpPr>
        <p:spPr/>
        <p:txBody>
          <a:bodyPr/>
          <a:lstStyle/>
          <a:p>
            <a:r>
              <a:rPr lang="nl-NL" sz="2700"/>
              <a:t>Diagnose</a:t>
            </a:r>
          </a:p>
        </p:txBody>
      </p:sp>
      <p:sp>
        <p:nvSpPr>
          <p:cNvPr id="7" name="Rechthoek 6">
            <a:extLst>
              <a:ext uri="{FF2B5EF4-FFF2-40B4-BE49-F238E27FC236}">
                <a16:creationId xmlns:a16="http://schemas.microsoft.com/office/drawing/2014/main" id="{E1B184B1-F165-3443-86A1-417AC2093A21}"/>
              </a:ext>
            </a:extLst>
          </p:cNvPr>
          <p:cNvSpPr/>
          <p:nvPr/>
        </p:nvSpPr>
        <p:spPr>
          <a:xfrm>
            <a:off x="1809223" y="1601379"/>
            <a:ext cx="6823559" cy="3404534"/>
          </a:xfrm>
          <a:prstGeom prst="rect">
            <a:avLst/>
          </a:prstGeom>
          <a:solidFill>
            <a:schemeClr val="bg1">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148671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7F7F2-AD35-3D64-C808-23496D3F22F2}"/>
            </a:ext>
          </a:extLst>
        </p:cNvPr>
        <p:cNvGrpSpPr/>
        <p:nvPr/>
      </p:nvGrpSpPr>
      <p:grpSpPr>
        <a:xfrm>
          <a:off x="0" y="0"/>
          <a:ext cx="0" cy="0"/>
          <a:chOff x="0" y="0"/>
          <a:chExt cx="0" cy="0"/>
        </a:xfrm>
      </p:grpSpPr>
      <p:pic>
        <p:nvPicPr>
          <p:cNvPr id="3" name="Afbeelding 2" descr="Afbeelding">
            <a:extLst>
              <a:ext uri="{FF2B5EF4-FFF2-40B4-BE49-F238E27FC236}">
                <a16:creationId xmlns:a16="http://schemas.microsoft.com/office/drawing/2014/main" id="{69F99A9F-8F90-7147-B84C-1E099463070E}"/>
              </a:ext>
            </a:extLst>
          </p:cNvPr>
          <p:cNvPicPr>
            <a:picLocks noChangeAspect="1"/>
          </p:cNvPicPr>
          <p:nvPr/>
        </p:nvPicPr>
        <p:blipFill>
          <a:blip r:embed="rId3"/>
          <a:stretch>
            <a:fillRect/>
          </a:stretch>
        </p:blipFill>
        <p:spPr>
          <a:xfrm>
            <a:off x="1807196" y="598022"/>
            <a:ext cx="6692164" cy="4304210"/>
          </a:xfrm>
          <a:prstGeom prst="rect">
            <a:avLst/>
          </a:prstGeom>
        </p:spPr>
      </p:pic>
      <p:sp>
        <p:nvSpPr>
          <p:cNvPr id="23" name="Titel 22">
            <a:extLst>
              <a:ext uri="{FF2B5EF4-FFF2-40B4-BE49-F238E27FC236}">
                <a16:creationId xmlns:a16="http://schemas.microsoft.com/office/drawing/2014/main" id="{78B241D8-3D56-948E-EA0A-480166A698CA}"/>
              </a:ext>
            </a:extLst>
          </p:cNvPr>
          <p:cNvSpPr>
            <a:spLocks noGrp="1"/>
          </p:cNvSpPr>
          <p:nvPr>
            <p:ph type="title"/>
          </p:nvPr>
        </p:nvSpPr>
        <p:spPr/>
        <p:txBody>
          <a:bodyPr/>
          <a:lstStyle/>
          <a:p>
            <a:r>
              <a:rPr lang="nl-NL" sz="2700"/>
              <a:t>Diagnose</a:t>
            </a:r>
          </a:p>
        </p:txBody>
      </p:sp>
      <p:sp>
        <p:nvSpPr>
          <p:cNvPr id="7" name="Rechthoek 6">
            <a:extLst>
              <a:ext uri="{FF2B5EF4-FFF2-40B4-BE49-F238E27FC236}">
                <a16:creationId xmlns:a16="http://schemas.microsoft.com/office/drawing/2014/main" id="{D8CE3EA8-EF2F-63F3-FD41-06F05A292523}"/>
              </a:ext>
            </a:extLst>
          </p:cNvPr>
          <p:cNvSpPr/>
          <p:nvPr/>
        </p:nvSpPr>
        <p:spPr>
          <a:xfrm>
            <a:off x="5881160" y="1601379"/>
            <a:ext cx="2751622" cy="3404534"/>
          </a:xfrm>
          <a:prstGeom prst="rect">
            <a:avLst/>
          </a:prstGeom>
          <a:solidFill>
            <a:schemeClr val="bg1">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hthoek 6">
            <a:extLst>
              <a:ext uri="{FF2B5EF4-FFF2-40B4-BE49-F238E27FC236}">
                <a16:creationId xmlns:a16="http://schemas.microsoft.com/office/drawing/2014/main" id="{BFE4BAF4-B84A-7E1E-85A0-C0522C27813E}"/>
              </a:ext>
            </a:extLst>
          </p:cNvPr>
          <p:cNvSpPr/>
          <p:nvPr/>
        </p:nvSpPr>
        <p:spPr>
          <a:xfrm>
            <a:off x="1898518" y="1047737"/>
            <a:ext cx="1885443" cy="582753"/>
          </a:xfrm>
          <a:prstGeom prst="rect">
            <a:avLst/>
          </a:prstGeom>
          <a:solidFill>
            <a:schemeClr val="bg1">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hthoek 6">
            <a:extLst>
              <a:ext uri="{FF2B5EF4-FFF2-40B4-BE49-F238E27FC236}">
                <a16:creationId xmlns:a16="http://schemas.microsoft.com/office/drawing/2014/main" id="{993052A2-E389-E0F8-CC6E-B5680C6915C8}"/>
              </a:ext>
            </a:extLst>
          </p:cNvPr>
          <p:cNvSpPr/>
          <p:nvPr/>
        </p:nvSpPr>
        <p:spPr>
          <a:xfrm>
            <a:off x="4247024" y="1485292"/>
            <a:ext cx="1644343" cy="582753"/>
          </a:xfrm>
          <a:prstGeom prst="rect">
            <a:avLst/>
          </a:prstGeom>
          <a:solidFill>
            <a:schemeClr val="bg1">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803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113885-E459-6023-D0DF-BF96858C469E}"/>
            </a:ext>
          </a:extLst>
        </p:cNvPr>
        <p:cNvGrpSpPr/>
        <p:nvPr/>
      </p:nvGrpSpPr>
      <p:grpSpPr>
        <a:xfrm>
          <a:off x="0" y="0"/>
          <a:ext cx="0" cy="0"/>
          <a:chOff x="0" y="0"/>
          <a:chExt cx="0" cy="0"/>
        </a:xfrm>
      </p:grpSpPr>
      <p:pic>
        <p:nvPicPr>
          <p:cNvPr id="3" name="Afbeelding 2" descr="Afbeelding">
            <a:extLst>
              <a:ext uri="{FF2B5EF4-FFF2-40B4-BE49-F238E27FC236}">
                <a16:creationId xmlns:a16="http://schemas.microsoft.com/office/drawing/2014/main" id="{9EDFD818-72B7-A352-50A3-BE861832944E}"/>
              </a:ext>
            </a:extLst>
          </p:cNvPr>
          <p:cNvPicPr>
            <a:picLocks noChangeAspect="1"/>
          </p:cNvPicPr>
          <p:nvPr/>
        </p:nvPicPr>
        <p:blipFill>
          <a:blip r:embed="rId3"/>
          <a:stretch>
            <a:fillRect/>
          </a:stretch>
        </p:blipFill>
        <p:spPr>
          <a:xfrm>
            <a:off x="1807196" y="598022"/>
            <a:ext cx="6692164" cy="4304210"/>
          </a:xfrm>
          <a:prstGeom prst="rect">
            <a:avLst/>
          </a:prstGeom>
          <a:ln>
            <a:noFill/>
          </a:ln>
        </p:spPr>
      </p:pic>
      <p:sp>
        <p:nvSpPr>
          <p:cNvPr id="23" name="Titel 22">
            <a:extLst>
              <a:ext uri="{FF2B5EF4-FFF2-40B4-BE49-F238E27FC236}">
                <a16:creationId xmlns:a16="http://schemas.microsoft.com/office/drawing/2014/main" id="{DC930F2D-0483-8228-9483-592E407A4084}"/>
              </a:ext>
            </a:extLst>
          </p:cNvPr>
          <p:cNvSpPr>
            <a:spLocks noGrp="1"/>
          </p:cNvSpPr>
          <p:nvPr>
            <p:ph type="title"/>
          </p:nvPr>
        </p:nvSpPr>
        <p:spPr/>
        <p:txBody>
          <a:bodyPr/>
          <a:lstStyle/>
          <a:p>
            <a:r>
              <a:rPr lang="nl-NL" sz="2700"/>
              <a:t>Diagnose</a:t>
            </a:r>
          </a:p>
        </p:txBody>
      </p:sp>
      <p:sp>
        <p:nvSpPr>
          <p:cNvPr id="7" name="Rechthoek 6">
            <a:extLst>
              <a:ext uri="{FF2B5EF4-FFF2-40B4-BE49-F238E27FC236}">
                <a16:creationId xmlns:a16="http://schemas.microsoft.com/office/drawing/2014/main" id="{714B7002-62C8-BF33-6D9A-D10254789D5B}"/>
              </a:ext>
            </a:extLst>
          </p:cNvPr>
          <p:cNvSpPr/>
          <p:nvPr/>
        </p:nvSpPr>
        <p:spPr>
          <a:xfrm>
            <a:off x="1568121" y="2092512"/>
            <a:ext cx="4287528" cy="3404534"/>
          </a:xfrm>
          <a:prstGeom prst="rect">
            <a:avLst/>
          </a:prstGeom>
          <a:solidFill>
            <a:schemeClr val="bg1">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hthoek 6">
            <a:extLst>
              <a:ext uri="{FF2B5EF4-FFF2-40B4-BE49-F238E27FC236}">
                <a16:creationId xmlns:a16="http://schemas.microsoft.com/office/drawing/2014/main" id="{90B6BFA3-8D22-DC60-C611-3BEEA7999A00}"/>
              </a:ext>
            </a:extLst>
          </p:cNvPr>
          <p:cNvSpPr/>
          <p:nvPr/>
        </p:nvSpPr>
        <p:spPr>
          <a:xfrm>
            <a:off x="5865153" y="1876345"/>
            <a:ext cx="157632" cy="2229185"/>
          </a:xfrm>
          <a:prstGeom prst="rect">
            <a:avLst/>
          </a:prstGeom>
          <a:solidFill>
            <a:schemeClr val="bg1">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hthoek 6">
            <a:extLst>
              <a:ext uri="{FF2B5EF4-FFF2-40B4-BE49-F238E27FC236}">
                <a16:creationId xmlns:a16="http://schemas.microsoft.com/office/drawing/2014/main" id="{DCD97BCB-14D1-C8E5-5859-C4F75C2EA6A6}"/>
              </a:ext>
            </a:extLst>
          </p:cNvPr>
          <p:cNvSpPr/>
          <p:nvPr/>
        </p:nvSpPr>
        <p:spPr>
          <a:xfrm>
            <a:off x="1898518" y="1047737"/>
            <a:ext cx="1885443" cy="582753"/>
          </a:xfrm>
          <a:prstGeom prst="rect">
            <a:avLst/>
          </a:prstGeom>
          <a:solidFill>
            <a:schemeClr val="bg1">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hthoek 6">
            <a:extLst>
              <a:ext uri="{FF2B5EF4-FFF2-40B4-BE49-F238E27FC236}">
                <a16:creationId xmlns:a16="http://schemas.microsoft.com/office/drawing/2014/main" id="{63C36784-D2D9-10FB-11ED-6A71D1B76DF0}"/>
              </a:ext>
            </a:extLst>
          </p:cNvPr>
          <p:cNvSpPr/>
          <p:nvPr/>
        </p:nvSpPr>
        <p:spPr>
          <a:xfrm>
            <a:off x="6026898" y="2566458"/>
            <a:ext cx="2594594" cy="2337016"/>
          </a:xfrm>
          <a:prstGeom prst="rect">
            <a:avLst/>
          </a:prstGeom>
          <a:solidFill>
            <a:schemeClr val="bg1">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74907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A16156-EB53-BA8F-C6F8-46CA3F5ED628}"/>
            </a:ext>
          </a:extLst>
        </p:cNvPr>
        <p:cNvGrpSpPr/>
        <p:nvPr/>
      </p:nvGrpSpPr>
      <p:grpSpPr>
        <a:xfrm>
          <a:off x="0" y="0"/>
          <a:ext cx="0" cy="0"/>
          <a:chOff x="0" y="0"/>
          <a:chExt cx="0" cy="0"/>
        </a:xfrm>
      </p:grpSpPr>
      <p:pic>
        <p:nvPicPr>
          <p:cNvPr id="3" name="Afbeelding 2" descr="Afbeelding">
            <a:extLst>
              <a:ext uri="{FF2B5EF4-FFF2-40B4-BE49-F238E27FC236}">
                <a16:creationId xmlns:a16="http://schemas.microsoft.com/office/drawing/2014/main" id="{73BA9FE2-BD47-A89F-547F-FB50CA29645F}"/>
              </a:ext>
            </a:extLst>
          </p:cNvPr>
          <p:cNvPicPr>
            <a:picLocks noChangeAspect="1"/>
          </p:cNvPicPr>
          <p:nvPr/>
        </p:nvPicPr>
        <p:blipFill>
          <a:blip r:embed="rId3"/>
          <a:stretch>
            <a:fillRect/>
          </a:stretch>
        </p:blipFill>
        <p:spPr>
          <a:xfrm>
            <a:off x="1807196" y="598022"/>
            <a:ext cx="6692164" cy="4304210"/>
          </a:xfrm>
          <a:prstGeom prst="rect">
            <a:avLst/>
          </a:prstGeom>
          <a:ln>
            <a:noFill/>
          </a:ln>
        </p:spPr>
      </p:pic>
      <p:sp>
        <p:nvSpPr>
          <p:cNvPr id="23" name="Titel 22">
            <a:extLst>
              <a:ext uri="{FF2B5EF4-FFF2-40B4-BE49-F238E27FC236}">
                <a16:creationId xmlns:a16="http://schemas.microsoft.com/office/drawing/2014/main" id="{42FCA838-42D3-C576-6920-A2E8479F45FC}"/>
              </a:ext>
            </a:extLst>
          </p:cNvPr>
          <p:cNvSpPr>
            <a:spLocks noGrp="1"/>
          </p:cNvSpPr>
          <p:nvPr>
            <p:ph type="title"/>
          </p:nvPr>
        </p:nvSpPr>
        <p:spPr/>
        <p:txBody>
          <a:bodyPr/>
          <a:lstStyle/>
          <a:p>
            <a:r>
              <a:rPr lang="nl-NL" sz="2700"/>
              <a:t>Diagnose</a:t>
            </a:r>
          </a:p>
        </p:txBody>
      </p:sp>
      <p:sp>
        <p:nvSpPr>
          <p:cNvPr id="7" name="Rechthoek 6">
            <a:extLst>
              <a:ext uri="{FF2B5EF4-FFF2-40B4-BE49-F238E27FC236}">
                <a16:creationId xmlns:a16="http://schemas.microsoft.com/office/drawing/2014/main" id="{2B7A506F-2B66-EEF0-AF9E-8FDE20989217}"/>
              </a:ext>
            </a:extLst>
          </p:cNvPr>
          <p:cNvSpPr/>
          <p:nvPr/>
        </p:nvSpPr>
        <p:spPr>
          <a:xfrm>
            <a:off x="1568121" y="2092512"/>
            <a:ext cx="4287528" cy="3404534"/>
          </a:xfrm>
          <a:prstGeom prst="rect">
            <a:avLst/>
          </a:prstGeom>
          <a:solidFill>
            <a:schemeClr val="bg1">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hthoek 6">
            <a:extLst>
              <a:ext uri="{FF2B5EF4-FFF2-40B4-BE49-F238E27FC236}">
                <a16:creationId xmlns:a16="http://schemas.microsoft.com/office/drawing/2014/main" id="{45360F0B-450C-E2F9-0FD6-5699C5E9F1F8}"/>
              </a:ext>
            </a:extLst>
          </p:cNvPr>
          <p:cNvSpPr/>
          <p:nvPr/>
        </p:nvSpPr>
        <p:spPr>
          <a:xfrm>
            <a:off x="5972983" y="949005"/>
            <a:ext cx="2680859" cy="1506723"/>
          </a:xfrm>
          <a:prstGeom prst="rect">
            <a:avLst/>
          </a:prstGeom>
          <a:solidFill>
            <a:schemeClr val="bg1">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hthoek 6">
            <a:extLst>
              <a:ext uri="{FF2B5EF4-FFF2-40B4-BE49-F238E27FC236}">
                <a16:creationId xmlns:a16="http://schemas.microsoft.com/office/drawing/2014/main" id="{45910216-640C-4767-21C6-54CEE1B5A2CF}"/>
              </a:ext>
            </a:extLst>
          </p:cNvPr>
          <p:cNvSpPr/>
          <p:nvPr/>
        </p:nvSpPr>
        <p:spPr>
          <a:xfrm>
            <a:off x="1898518" y="1047737"/>
            <a:ext cx="1885443" cy="582753"/>
          </a:xfrm>
          <a:prstGeom prst="rect">
            <a:avLst/>
          </a:prstGeom>
          <a:solidFill>
            <a:schemeClr val="bg1">
              <a:alpha val="74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4541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E1A7E-6CD7-3357-9F15-A5DDA5909CC8}"/>
            </a:ext>
          </a:extLst>
        </p:cNvPr>
        <p:cNvGrpSpPr/>
        <p:nvPr/>
      </p:nvGrpSpPr>
      <p:grpSpPr>
        <a:xfrm>
          <a:off x="0" y="0"/>
          <a:ext cx="0" cy="0"/>
          <a:chOff x="0" y="0"/>
          <a:chExt cx="0" cy="0"/>
        </a:xfrm>
      </p:grpSpPr>
      <p:pic>
        <p:nvPicPr>
          <p:cNvPr id="9" name="Picture 4">
            <a:extLst>
              <a:ext uri="{FF2B5EF4-FFF2-40B4-BE49-F238E27FC236}">
                <a16:creationId xmlns:a16="http://schemas.microsoft.com/office/drawing/2014/main" id="{1456A1F1-0CF2-3846-D50D-C968329AF59F}"/>
              </a:ext>
            </a:extLst>
          </p:cNvPr>
          <p:cNvPicPr>
            <a:picLocks noChangeAspect="1"/>
          </p:cNvPicPr>
          <p:nvPr/>
        </p:nvPicPr>
        <p:blipFill rotWithShape="1">
          <a:blip r:embed="rId3"/>
          <a:srcRect t="15311"/>
          <a:stretch/>
        </p:blipFill>
        <p:spPr>
          <a:xfrm>
            <a:off x="195847" y="2701433"/>
            <a:ext cx="4274227" cy="2163785"/>
          </a:xfrm>
          <a:prstGeom prst="rect">
            <a:avLst/>
          </a:prstGeom>
          <a:solidFill>
            <a:srgbClr val="0070C0"/>
          </a:solidFill>
          <a:ln w="19050">
            <a:noFill/>
          </a:ln>
        </p:spPr>
      </p:pic>
      <p:pic>
        <p:nvPicPr>
          <p:cNvPr id="4" name="Picture 3">
            <a:extLst>
              <a:ext uri="{FF2B5EF4-FFF2-40B4-BE49-F238E27FC236}">
                <a16:creationId xmlns:a16="http://schemas.microsoft.com/office/drawing/2014/main" id="{40AF46CA-0DB5-456A-EFA4-914942ACE948}"/>
              </a:ext>
            </a:extLst>
          </p:cNvPr>
          <p:cNvPicPr>
            <a:picLocks noChangeAspect="1"/>
          </p:cNvPicPr>
          <p:nvPr/>
        </p:nvPicPr>
        <p:blipFill rotWithShape="1">
          <a:blip r:embed="rId4"/>
          <a:srcRect t="14718"/>
          <a:stretch/>
        </p:blipFill>
        <p:spPr>
          <a:xfrm>
            <a:off x="40850" y="182079"/>
            <a:ext cx="4274226" cy="2200344"/>
          </a:xfrm>
          <a:prstGeom prst="rect">
            <a:avLst/>
          </a:prstGeom>
        </p:spPr>
      </p:pic>
      <p:pic>
        <p:nvPicPr>
          <p:cNvPr id="5" name="Picture 4">
            <a:extLst>
              <a:ext uri="{FF2B5EF4-FFF2-40B4-BE49-F238E27FC236}">
                <a16:creationId xmlns:a16="http://schemas.microsoft.com/office/drawing/2014/main" id="{7CB30FCC-6741-40A5-D543-26299EF2F9D6}"/>
              </a:ext>
            </a:extLst>
          </p:cNvPr>
          <p:cNvPicPr>
            <a:picLocks noChangeAspect="1"/>
          </p:cNvPicPr>
          <p:nvPr/>
        </p:nvPicPr>
        <p:blipFill rotWithShape="1">
          <a:blip r:embed="rId5"/>
          <a:srcRect t="15257"/>
          <a:stretch/>
        </p:blipFill>
        <p:spPr>
          <a:xfrm>
            <a:off x="4679425" y="182079"/>
            <a:ext cx="4274226" cy="2200345"/>
          </a:xfrm>
          <a:prstGeom prst="rect">
            <a:avLst/>
          </a:prstGeom>
          <a:solidFill>
            <a:srgbClr val="0070C0"/>
          </a:solidFill>
          <a:ln w="19050">
            <a:noFill/>
          </a:ln>
        </p:spPr>
      </p:pic>
      <p:pic>
        <p:nvPicPr>
          <p:cNvPr id="10" name="Picture 4">
            <a:extLst>
              <a:ext uri="{FF2B5EF4-FFF2-40B4-BE49-F238E27FC236}">
                <a16:creationId xmlns:a16="http://schemas.microsoft.com/office/drawing/2014/main" id="{16921647-BDFF-691E-3436-04DC58927E10}"/>
              </a:ext>
            </a:extLst>
          </p:cNvPr>
          <p:cNvPicPr>
            <a:picLocks noChangeAspect="1"/>
          </p:cNvPicPr>
          <p:nvPr/>
        </p:nvPicPr>
        <p:blipFill rotWithShape="1">
          <a:blip r:embed="rId6"/>
          <a:srcRect t="16136"/>
          <a:stretch/>
        </p:blipFill>
        <p:spPr>
          <a:xfrm>
            <a:off x="4857249" y="2701432"/>
            <a:ext cx="4274225" cy="2163785"/>
          </a:xfrm>
          <a:prstGeom prst="rect">
            <a:avLst/>
          </a:prstGeom>
        </p:spPr>
      </p:pic>
      <p:sp>
        <p:nvSpPr>
          <p:cNvPr id="12" name="Tekstvak 11">
            <a:extLst>
              <a:ext uri="{FF2B5EF4-FFF2-40B4-BE49-F238E27FC236}">
                <a16:creationId xmlns:a16="http://schemas.microsoft.com/office/drawing/2014/main" id="{A0EC29E5-A261-5BEC-C92D-DE20A4FFBF01}"/>
              </a:ext>
            </a:extLst>
          </p:cNvPr>
          <p:cNvSpPr txBox="1"/>
          <p:nvPr/>
        </p:nvSpPr>
        <p:spPr>
          <a:xfrm>
            <a:off x="1567222" y="1442670"/>
            <a:ext cx="1630541" cy="369332"/>
          </a:xfrm>
          <a:prstGeom prst="rect">
            <a:avLst/>
          </a:prstGeom>
          <a:solidFill>
            <a:srgbClr val="0070C0"/>
          </a:solidFill>
          <a:ln w="19050">
            <a:solidFill>
              <a:srgbClr val="0070C0"/>
            </a:solidFill>
          </a:ln>
        </p:spPr>
        <p:txBody>
          <a:bodyPr wrap="square" lIns="91440" tIns="45720" rIns="91440" bIns="45720" rtlCol="0" anchor="t">
            <a:spAutoFit/>
          </a:bodyPr>
          <a:lstStyle/>
          <a:p>
            <a:r>
              <a:rPr lang="nl-NL">
                <a:solidFill>
                  <a:schemeClr val="bg1"/>
                </a:solidFill>
              </a:rPr>
              <a:t>N = 11 (25.6%)</a:t>
            </a:r>
            <a:endParaRPr lang="nl-NL">
              <a:solidFill>
                <a:schemeClr val="bg1"/>
              </a:solidFill>
              <a:ea typeface="Calibri"/>
              <a:cs typeface="Calibri"/>
            </a:endParaRPr>
          </a:p>
        </p:txBody>
      </p:sp>
      <p:sp>
        <p:nvSpPr>
          <p:cNvPr id="7" name="Tekstvak 6">
            <a:extLst>
              <a:ext uri="{FF2B5EF4-FFF2-40B4-BE49-F238E27FC236}">
                <a16:creationId xmlns:a16="http://schemas.microsoft.com/office/drawing/2014/main" id="{EE3CC9A8-D21F-E336-1122-5D3AC2442EE7}"/>
              </a:ext>
            </a:extLst>
          </p:cNvPr>
          <p:cNvSpPr txBox="1"/>
          <p:nvPr/>
        </p:nvSpPr>
        <p:spPr>
          <a:xfrm>
            <a:off x="1473559" y="3825507"/>
            <a:ext cx="1630541" cy="369332"/>
          </a:xfrm>
          <a:prstGeom prst="rect">
            <a:avLst/>
          </a:prstGeom>
          <a:solidFill>
            <a:srgbClr val="0070C0"/>
          </a:solidFill>
          <a:ln w="19050">
            <a:solidFill>
              <a:srgbClr val="0070C0"/>
            </a:solidFill>
          </a:ln>
        </p:spPr>
        <p:txBody>
          <a:bodyPr wrap="square" lIns="91440" tIns="45720" rIns="91440" bIns="45720" rtlCol="0" anchor="t">
            <a:spAutoFit/>
          </a:bodyPr>
          <a:lstStyle/>
          <a:p>
            <a:r>
              <a:rPr lang="nl-NL">
                <a:solidFill>
                  <a:schemeClr val="bg1"/>
                </a:solidFill>
              </a:rPr>
              <a:t>N = 7 (16.3%)</a:t>
            </a:r>
            <a:endParaRPr lang="nl-NL">
              <a:solidFill>
                <a:schemeClr val="bg1"/>
              </a:solidFill>
              <a:ea typeface="Calibri"/>
              <a:cs typeface="Calibri"/>
            </a:endParaRPr>
          </a:p>
        </p:txBody>
      </p:sp>
      <p:sp>
        <p:nvSpPr>
          <p:cNvPr id="15" name="Tekstvak 14">
            <a:extLst>
              <a:ext uri="{FF2B5EF4-FFF2-40B4-BE49-F238E27FC236}">
                <a16:creationId xmlns:a16="http://schemas.microsoft.com/office/drawing/2014/main" id="{512F4802-DFFD-EBCF-71CC-0F6B0A63F27D}"/>
              </a:ext>
            </a:extLst>
          </p:cNvPr>
          <p:cNvSpPr txBox="1"/>
          <p:nvPr/>
        </p:nvSpPr>
        <p:spPr>
          <a:xfrm>
            <a:off x="6299559" y="1444257"/>
            <a:ext cx="1630541" cy="369332"/>
          </a:xfrm>
          <a:prstGeom prst="rect">
            <a:avLst/>
          </a:prstGeom>
          <a:solidFill>
            <a:srgbClr val="0070C0"/>
          </a:solidFill>
          <a:ln w="19050">
            <a:solidFill>
              <a:srgbClr val="0070C0"/>
            </a:solidFill>
          </a:ln>
        </p:spPr>
        <p:txBody>
          <a:bodyPr wrap="square" lIns="91440" tIns="45720" rIns="91440" bIns="45720" rtlCol="0" anchor="t">
            <a:spAutoFit/>
          </a:bodyPr>
          <a:lstStyle/>
          <a:p>
            <a:r>
              <a:rPr lang="nl-NL">
                <a:solidFill>
                  <a:schemeClr val="bg1"/>
                </a:solidFill>
              </a:rPr>
              <a:t>N = 6 (14.0%)</a:t>
            </a:r>
            <a:endParaRPr lang="nl-NL">
              <a:solidFill>
                <a:schemeClr val="bg1"/>
              </a:solidFill>
              <a:ea typeface="Calibri"/>
              <a:cs typeface="Calibri"/>
            </a:endParaRPr>
          </a:p>
        </p:txBody>
      </p:sp>
      <p:sp>
        <p:nvSpPr>
          <p:cNvPr id="17" name="Tekstvak 16">
            <a:extLst>
              <a:ext uri="{FF2B5EF4-FFF2-40B4-BE49-F238E27FC236}">
                <a16:creationId xmlns:a16="http://schemas.microsoft.com/office/drawing/2014/main" id="{6D378FCE-D21D-6BD7-F595-132C82F6D46A}"/>
              </a:ext>
            </a:extLst>
          </p:cNvPr>
          <p:cNvSpPr txBox="1"/>
          <p:nvPr/>
        </p:nvSpPr>
        <p:spPr>
          <a:xfrm>
            <a:off x="6299559" y="3825507"/>
            <a:ext cx="1630541" cy="369332"/>
          </a:xfrm>
          <a:prstGeom prst="rect">
            <a:avLst/>
          </a:prstGeom>
          <a:solidFill>
            <a:srgbClr val="0070C0"/>
          </a:solidFill>
          <a:ln w="19050">
            <a:solidFill>
              <a:srgbClr val="0070C0"/>
            </a:solidFill>
          </a:ln>
        </p:spPr>
        <p:txBody>
          <a:bodyPr wrap="square" lIns="91440" tIns="45720" rIns="91440" bIns="45720" rtlCol="0" anchor="t">
            <a:spAutoFit/>
          </a:bodyPr>
          <a:lstStyle/>
          <a:p>
            <a:r>
              <a:rPr lang="nl-NL">
                <a:solidFill>
                  <a:schemeClr val="bg1"/>
                </a:solidFill>
              </a:rPr>
              <a:t>N = 5 (11.6%)</a:t>
            </a:r>
            <a:endParaRPr lang="nl-NL">
              <a:solidFill>
                <a:schemeClr val="bg1"/>
              </a:solidFill>
              <a:ea typeface="Calibri"/>
              <a:cs typeface="Calibri"/>
            </a:endParaRPr>
          </a:p>
        </p:txBody>
      </p:sp>
      <p:sp>
        <p:nvSpPr>
          <p:cNvPr id="3" name="Tekstvak 2">
            <a:extLst>
              <a:ext uri="{FF2B5EF4-FFF2-40B4-BE49-F238E27FC236}">
                <a16:creationId xmlns:a16="http://schemas.microsoft.com/office/drawing/2014/main" id="{DDDFBBF7-6EC7-108C-D831-E93BC93F9174}"/>
              </a:ext>
            </a:extLst>
          </p:cNvPr>
          <p:cNvSpPr txBox="1"/>
          <p:nvPr/>
        </p:nvSpPr>
        <p:spPr>
          <a:xfrm>
            <a:off x="3204494" y="2383310"/>
            <a:ext cx="2544941" cy="369332"/>
          </a:xfrm>
          <a:prstGeom prst="rect">
            <a:avLst/>
          </a:prstGeom>
          <a:solidFill>
            <a:srgbClr val="0070C0"/>
          </a:solidFill>
          <a:ln w="19050">
            <a:solidFill>
              <a:srgbClr val="0070C0"/>
            </a:solidFill>
          </a:ln>
        </p:spPr>
        <p:txBody>
          <a:bodyPr wrap="square" lIns="91440" tIns="45720" rIns="91440" bIns="45720" rtlCol="0" anchor="t">
            <a:spAutoFit/>
          </a:bodyPr>
          <a:lstStyle/>
          <a:p>
            <a:r>
              <a:rPr lang="nl-NL">
                <a:solidFill>
                  <a:schemeClr val="bg1"/>
                </a:solidFill>
              </a:rPr>
              <a:t>N gemengd = 14 (32.6%)</a:t>
            </a:r>
            <a:endParaRPr lang="nl-NL">
              <a:solidFill>
                <a:schemeClr val="bg1"/>
              </a:solidFill>
              <a:ea typeface="Calibri"/>
              <a:cs typeface="Calibri"/>
            </a:endParaRPr>
          </a:p>
        </p:txBody>
      </p:sp>
      <p:sp>
        <p:nvSpPr>
          <p:cNvPr id="8" name="Tekstvak 7">
            <a:extLst>
              <a:ext uri="{FF2B5EF4-FFF2-40B4-BE49-F238E27FC236}">
                <a16:creationId xmlns:a16="http://schemas.microsoft.com/office/drawing/2014/main" id="{02C121DC-C876-4803-3B82-6D2FE23BA521}"/>
              </a:ext>
            </a:extLst>
          </p:cNvPr>
          <p:cNvSpPr txBox="1"/>
          <p:nvPr/>
        </p:nvSpPr>
        <p:spPr>
          <a:xfrm>
            <a:off x="2529901" y="4841880"/>
            <a:ext cx="4467869" cy="369332"/>
          </a:xfrm>
          <a:prstGeom prst="rect">
            <a:avLst/>
          </a:prstGeom>
          <a:solidFill>
            <a:schemeClr val="accent4">
              <a:lumMod val="20000"/>
              <a:lumOff val="80000"/>
            </a:schemeClr>
          </a:solidFill>
          <a:ln w="19050">
            <a:solidFill>
              <a:srgbClr val="0070C0"/>
            </a:solidFill>
          </a:ln>
        </p:spPr>
        <p:txBody>
          <a:bodyPr wrap="square" lIns="91440" tIns="45720" rIns="91440" bIns="45720" rtlCol="0" anchor="t">
            <a:spAutoFit/>
          </a:bodyPr>
          <a:lstStyle/>
          <a:p>
            <a:r>
              <a:rPr lang="nl-NL">
                <a:solidFill>
                  <a:srgbClr val="002060"/>
                </a:solidFill>
              </a:rPr>
              <a:t>Enkel de </a:t>
            </a:r>
            <a:r>
              <a:rPr lang="nl-NL" err="1">
                <a:solidFill>
                  <a:srgbClr val="002060"/>
                </a:solidFill>
              </a:rPr>
              <a:t>patienten</a:t>
            </a:r>
            <a:r>
              <a:rPr lang="nl-NL">
                <a:solidFill>
                  <a:srgbClr val="002060"/>
                </a:solidFill>
              </a:rPr>
              <a:t> met genetische diagnose</a:t>
            </a:r>
            <a:endParaRPr lang="nl-NL">
              <a:solidFill>
                <a:srgbClr val="002060"/>
              </a:solidFill>
              <a:ea typeface="Calibri"/>
              <a:cs typeface="Calibri"/>
            </a:endParaRPr>
          </a:p>
        </p:txBody>
      </p:sp>
    </p:spTree>
    <p:extLst>
      <p:ext uri="{BB962C8B-B14F-4D97-AF65-F5344CB8AC3E}">
        <p14:creationId xmlns:p14="http://schemas.microsoft.com/office/powerpoint/2010/main" val="1084048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15" grpId="0" animBg="1"/>
      <p:bldP spid="17" grpId="0" animBg="1"/>
      <p:bldP spid="3"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8A40379-B90B-99E2-9C86-F7447A233153}"/>
              </a:ext>
            </a:extLst>
          </p:cNvPr>
          <p:cNvSpPr>
            <a:spLocks noGrp="1"/>
          </p:cNvSpPr>
          <p:nvPr>
            <p:ph idx="1"/>
          </p:nvPr>
        </p:nvSpPr>
        <p:spPr>
          <a:xfrm>
            <a:off x="529936" y="1321289"/>
            <a:ext cx="8298438" cy="3165461"/>
          </a:xfrm>
        </p:spPr>
        <p:txBody>
          <a:bodyPr vert="horz" lIns="0" tIns="0" rIns="0" bIns="0" rtlCol="0" anchor="t">
            <a:noAutofit/>
          </a:bodyPr>
          <a:lstStyle/>
          <a:p>
            <a:pPr lvl="1" indent="-243840">
              <a:lnSpc>
                <a:spcPct val="150000"/>
              </a:lnSpc>
            </a:pPr>
            <a:r>
              <a:rPr lang="nl-NL" sz="1600" dirty="0">
                <a:ea typeface="Calibri"/>
                <a:cs typeface="Calibri"/>
              </a:rPr>
              <a:t>Screening goed met hoge deelname!</a:t>
            </a:r>
          </a:p>
          <a:p>
            <a:pPr lvl="1" indent="-243840">
              <a:lnSpc>
                <a:spcPct val="150000"/>
              </a:lnSpc>
            </a:pPr>
            <a:r>
              <a:rPr lang="nl-NL" sz="1600" dirty="0">
                <a:solidFill>
                  <a:srgbClr val="000000"/>
                </a:solidFill>
                <a:ea typeface="Calibri"/>
                <a:cs typeface="Calibri"/>
              </a:rPr>
              <a:t>Toch 60 patiënten per jaar met geslaagde NGS en toch SNHL &lt;5 jaar</a:t>
            </a:r>
          </a:p>
          <a:p>
            <a:pPr lvl="1" indent="-243840">
              <a:lnSpc>
                <a:spcPct val="150000"/>
              </a:lnSpc>
            </a:pPr>
            <a:r>
              <a:rPr lang="en-GB" sz="1600" dirty="0" err="1"/>
              <a:t>Heterogene</a:t>
            </a:r>
            <a:r>
              <a:rPr lang="en-GB" sz="1600" dirty="0"/>
              <a:t> </a:t>
            </a:r>
            <a:r>
              <a:rPr lang="en-GB" sz="1600" dirty="0" err="1"/>
              <a:t>groep</a:t>
            </a:r>
            <a:endParaRPr lang="nl-NL" sz="1600" b="1" i="1" dirty="0" err="1">
              <a:solidFill>
                <a:srgbClr val="00B0F0"/>
              </a:solidFill>
              <a:ea typeface="Calibri"/>
              <a:cs typeface="Calibri"/>
            </a:endParaRPr>
          </a:p>
          <a:p>
            <a:pPr lvl="1" indent="-243840">
              <a:lnSpc>
                <a:spcPct val="150000"/>
              </a:lnSpc>
            </a:pPr>
            <a:r>
              <a:rPr lang="en-GB" sz="1600" dirty="0" err="1">
                <a:ea typeface="Calibri"/>
                <a:cs typeface="Calibri"/>
              </a:rPr>
              <a:t>Mogelijkheden</a:t>
            </a:r>
            <a:r>
              <a:rPr lang="en-GB" sz="1600" dirty="0">
                <a:ea typeface="Calibri"/>
                <a:cs typeface="Calibri"/>
              </a:rPr>
              <a:t> </a:t>
            </a:r>
            <a:r>
              <a:rPr lang="en-GB" sz="1600" dirty="0" err="1">
                <a:ea typeface="Calibri"/>
                <a:cs typeface="Calibri"/>
              </a:rPr>
              <a:t>voor</a:t>
            </a:r>
            <a:r>
              <a:rPr lang="en-GB" sz="1600" dirty="0">
                <a:ea typeface="Calibri"/>
                <a:cs typeface="Calibri"/>
              </a:rPr>
              <a:t> </a:t>
            </a:r>
            <a:r>
              <a:rPr lang="en-GB" sz="1600" dirty="0" err="1">
                <a:ea typeface="Calibri"/>
                <a:cs typeface="Calibri"/>
              </a:rPr>
              <a:t>vroegere</a:t>
            </a:r>
            <a:r>
              <a:rPr lang="en-GB" sz="1600" dirty="0">
                <a:ea typeface="Calibri"/>
                <a:cs typeface="Calibri"/>
              </a:rPr>
              <a:t> </a:t>
            </a:r>
            <a:r>
              <a:rPr lang="en-GB" sz="1600" dirty="0" err="1">
                <a:ea typeface="Calibri"/>
                <a:cs typeface="Calibri"/>
              </a:rPr>
              <a:t>detectie</a:t>
            </a:r>
            <a:r>
              <a:rPr lang="en-GB" sz="1600" dirty="0">
                <a:ea typeface="Calibri"/>
                <a:cs typeface="Calibri"/>
              </a:rPr>
              <a:t> </a:t>
            </a:r>
            <a:r>
              <a:rPr lang="en-GB" sz="1600" dirty="0" err="1">
                <a:ea typeface="Calibri"/>
                <a:cs typeface="Calibri"/>
              </a:rPr>
              <a:t>ter</a:t>
            </a:r>
            <a:r>
              <a:rPr lang="en-GB" sz="1600" dirty="0">
                <a:ea typeface="Calibri"/>
                <a:cs typeface="Calibri"/>
              </a:rPr>
              <a:t> </a:t>
            </a:r>
            <a:r>
              <a:rPr lang="en-GB" sz="1600" dirty="0" err="1">
                <a:ea typeface="Calibri"/>
                <a:cs typeface="Calibri"/>
              </a:rPr>
              <a:t>voorkoming</a:t>
            </a:r>
            <a:r>
              <a:rPr lang="en-GB" sz="1600" dirty="0">
                <a:ea typeface="Calibri"/>
                <a:cs typeface="Calibri"/>
              </a:rPr>
              <a:t> </a:t>
            </a:r>
            <a:r>
              <a:rPr lang="en-GB" sz="1600" dirty="0" err="1">
                <a:ea typeface="Calibri"/>
                <a:cs typeface="Calibri"/>
              </a:rPr>
              <a:t>spraaktaalontwikkelingsstoornis</a:t>
            </a:r>
          </a:p>
          <a:p>
            <a:pPr lvl="5">
              <a:lnSpc>
                <a:spcPct val="150000"/>
              </a:lnSpc>
              <a:buClr>
                <a:srgbClr val="00AFDC"/>
              </a:buClr>
            </a:pPr>
            <a:r>
              <a:rPr lang="nl-NL" sz="1600" strike="sngStrike" dirty="0">
                <a:ea typeface="Calibri"/>
                <a:cs typeface="Calibri"/>
              </a:rPr>
              <a:t>(Single) genetische test</a:t>
            </a:r>
            <a:endParaRPr lang="en-US" sz="1600" dirty="0">
              <a:ea typeface="Calibri"/>
              <a:cs typeface="Calibri"/>
            </a:endParaRPr>
          </a:p>
          <a:p>
            <a:pPr lvl="5">
              <a:lnSpc>
                <a:spcPct val="150000"/>
              </a:lnSpc>
            </a:pPr>
            <a:r>
              <a:rPr lang="nl-NL" sz="1600" dirty="0">
                <a:ea typeface="Calibri"/>
                <a:cs typeface="Calibri"/>
              </a:rPr>
              <a:t>Tweede screening? </a:t>
            </a:r>
            <a:endParaRPr lang="en-GB" dirty="0"/>
          </a:p>
          <a:p>
            <a:pPr lvl="1" indent="-243840">
              <a:lnSpc>
                <a:spcPct val="150000"/>
              </a:lnSpc>
            </a:pPr>
            <a:endParaRPr lang="en-GB" sz="1600" dirty="0">
              <a:ea typeface="Calibri"/>
              <a:cs typeface="Calibri"/>
            </a:endParaRPr>
          </a:p>
          <a:p>
            <a:pPr lvl="1" indent="-243840">
              <a:lnSpc>
                <a:spcPct val="150000"/>
              </a:lnSpc>
            </a:pPr>
            <a:endParaRPr lang="nl-NL" sz="1600"/>
          </a:p>
          <a:p>
            <a:pPr marL="484505" lvl="2" indent="0">
              <a:lnSpc>
                <a:spcPct val="150000"/>
              </a:lnSpc>
              <a:buNone/>
            </a:pPr>
            <a:r>
              <a:rPr lang="nl-NL" sz="1600" dirty="0"/>
              <a:t>					</a:t>
            </a:r>
            <a:endParaRPr lang="nl-NL" sz="1600" dirty="0">
              <a:ea typeface="Calibri"/>
              <a:cs typeface="Calibri"/>
            </a:endParaRPr>
          </a:p>
        </p:txBody>
      </p:sp>
      <p:pic>
        <p:nvPicPr>
          <p:cNvPr id="11" name="Graphic 10" descr="Klep open silhouet">
            <a:extLst>
              <a:ext uri="{FF2B5EF4-FFF2-40B4-BE49-F238E27FC236}">
                <a16:creationId xmlns:a16="http://schemas.microsoft.com/office/drawing/2014/main" id="{12A04C4A-61EB-025B-E83E-A198F2EBA4E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189" y="3056215"/>
            <a:ext cx="1617039" cy="1617039"/>
          </a:xfrm>
          <a:prstGeom prst="rect">
            <a:avLst/>
          </a:prstGeom>
        </p:spPr>
      </p:pic>
      <p:sp>
        <p:nvSpPr>
          <p:cNvPr id="2" name="Titel 1">
            <a:extLst>
              <a:ext uri="{FF2B5EF4-FFF2-40B4-BE49-F238E27FC236}">
                <a16:creationId xmlns:a16="http://schemas.microsoft.com/office/drawing/2014/main" id="{BB5FF0B0-A117-3FB5-E931-A505DCE696D4}"/>
              </a:ext>
            </a:extLst>
          </p:cNvPr>
          <p:cNvSpPr>
            <a:spLocks noGrp="1"/>
          </p:cNvSpPr>
          <p:nvPr>
            <p:ph type="title"/>
          </p:nvPr>
        </p:nvSpPr>
        <p:spPr/>
        <p:txBody>
          <a:bodyPr/>
          <a:lstStyle/>
          <a:p>
            <a:r>
              <a:rPr lang="en-GB" err="1"/>
              <a:t>Conclusies</a:t>
            </a:r>
            <a:endParaRPr lang="en-GB" err="1">
              <a:ea typeface="Calibri"/>
              <a:cs typeface="Calibri"/>
            </a:endParaRPr>
          </a:p>
        </p:txBody>
      </p:sp>
      <p:pic>
        <p:nvPicPr>
          <p:cNvPr id="5" name="Graphic 4" descr="Hulpmiddelen met effen opvulling">
            <a:extLst>
              <a:ext uri="{FF2B5EF4-FFF2-40B4-BE49-F238E27FC236}">
                <a16:creationId xmlns:a16="http://schemas.microsoft.com/office/drawing/2014/main" id="{9AC77F86-3685-DA56-DA17-4F38E616E42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05451" y="3183727"/>
            <a:ext cx="1044514" cy="1044514"/>
          </a:xfrm>
          <a:prstGeom prst="rect">
            <a:avLst/>
          </a:prstGeom>
        </p:spPr>
      </p:pic>
      <p:pic>
        <p:nvPicPr>
          <p:cNvPr id="7" name="Graphic 6" descr="Denkwolkje silhouet">
            <a:extLst>
              <a:ext uri="{FF2B5EF4-FFF2-40B4-BE49-F238E27FC236}">
                <a16:creationId xmlns:a16="http://schemas.microsoft.com/office/drawing/2014/main" id="{604EF268-AA9D-0A49-0329-BE1E0186696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flipH="1">
            <a:off x="7358312" y="3057640"/>
            <a:ext cx="1272221" cy="1302124"/>
          </a:xfrm>
          <a:prstGeom prst="rect">
            <a:avLst/>
          </a:prstGeom>
        </p:spPr>
      </p:pic>
    </p:spTree>
    <p:extLst>
      <p:ext uri="{BB962C8B-B14F-4D97-AF65-F5344CB8AC3E}">
        <p14:creationId xmlns:p14="http://schemas.microsoft.com/office/powerpoint/2010/main" val="320267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5CD744-6ACF-B7C9-7808-FDE032215FA0}"/>
              </a:ext>
            </a:extLst>
          </p:cNvPr>
          <p:cNvSpPr>
            <a:spLocks noGrp="1"/>
          </p:cNvSpPr>
          <p:nvPr>
            <p:ph type="ctrTitle"/>
          </p:nvPr>
        </p:nvSpPr>
        <p:spPr/>
        <p:txBody>
          <a:bodyPr/>
          <a:lstStyle/>
          <a:p>
            <a:endParaRPr lang="en-GB"/>
          </a:p>
        </p:txBody>
      </p:sp>
      <p:sp>
        <p:nvSpPr>
          <p:cNvPr id="3" name="Ondertitel 2">
            <a:extLst>
              <a:ext uri="{FF2B5EF4-FFF2-40B4-BE49-F238E27FC236}">
                <a16:creationId xmlns:a16="http://schemas.microsoft.com/office/drawing/2014/main" id="{E44D33F4-E6AD-5BD1-4736-80AB1C450A5E}"/>
              </a:ext>
            </a:extLst>
          </p:cNvPr>
          <p:cNvSpPr>
            <a:spLocks noGrp="1"/>
          </p:cNvSpPr>
          <p:nvPr>
            <p:ph type="subTitle" idx="1"/>
          </p:nvPr>
        </p:nvSpPr>
        <p:spPr/>
        <p:txBody>
          <a:bodyPr/>
          <a:lstStyle/>
          <a:p>
            <a:endParaRPr lang="en-GB"/>
          </a:p>
        </p:txBody>
      </p:sp>
      <p:sp>
        <p:nvSpPr>
          <p:cNvPr id="4" name="Tijdelijke aanduiding voor tekst 3">
            <a:extLst>
              <a:ext uri="{FF2B5EF4-FFF2-40B4-BE49-F238E27FC236}">
                <a16:creationId xmlns:a16="http://schemas.microsoft.com/office/drawing/2014/main" id="{DF0509FB-9040-5C3C-646E-C5916A0DB846}"/>
              </a:ext>
            </a:extLst>
          </p:cNvPr>
          <p:cNvSpPr>
            <a:spLocks noGrp="1"/>
          </p:cNvSpPr>
          <p:nvPr>
            <p:ph type="body" sz="quarter" idx="10"/>
          </p:nvPr>
        </p:nvSpPr>
        <p:spPr/>
        <p:txBody>
          <a:bodyPr/>
          <a:lstStyle/>
          <a:p>
            <a:endParaRPr lang="en-GB"/>
          </a:p>
        </p:txBody>
      </p:sp>
      <p:sp>
        <p:nvSpPr>
          <p:cNvPr id="5" name="AutoShape 2" descr="Multiple photos of diverse children aged between 0-5 years with their hands behind their ears. The children vary in socio-economic backgrounds, representing different ethnicities, and are dressed in a range of clothing styles that reflect this diversity. Each photo shows different children either smiling, playing, or curiously listening. The background is neutral and light, with the focus on the children's expressions and poses.">
            <a:extLst>
              <a:ext uri="{FF2B5EF4-FFF2-40B4-BE49-F238E27FC236}">
                <a16:creationId xmlns:a16="http://schemas.microsoft.com/office/drawing/2014/main" id="{F0AE6F5A-A37D-BCF7-F44F-D293DAC80F7F}"/>
              </a:ext>
            </a:extLst>
          </p:cNvPr>
          <p:cNvSpPr>
            <a:spLocks noChangeAspect="1" noChangeArrowheads="1"/>
          </p:cNvSpPr>
          <p:nvPr/>
        </p:nvSpPr>
        <p:spPr bwMode="auto">
          <a:xfrm>
            <a:off x="3491345" y="1491095"/>
            <a:ext cx="1233055" cy="12330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12" name="Groep 11">
            <a:extLst>
              <a:ext uri="{FF2B5EF4-FFF2-40B4-BE49-F238E27FC236}">
                <a16:creationId xmlns:a16="http://schemas.microsoft.com/office/drawing/2014/main" id="{6054573E-4A5B-1B9D-7287-BAE7F79C87FC}"/>
              </a:ext>
            </a:extLst>
          </p:cNvPr>
          <p:cNvGrpSpPr/>
          <p:nvPr/>
        </p:nvGrpSpPr>
        <p:grpSpPr>
          <a:xfrm>
            <a:off x="197712" y="0"/>
            <a:ext cx="8734803" cy="5188943"/>
            <a:chOff x="0" y="0"/>
            <a:chExt cx="8734803" cy="5188943"/>
          </a:xfrm>
        </p:grpSpPr>
        <p:pic>
          <p:nvPicPr>
            <p:cNvPr id="7" name="Afbeelding 6">
              <a:extLst>
                <a:ext uri="{FF2B5EF4-FFF2-40B4-BE49-F238E27FC236}">
                  <a16:creationId xmlns:a16="http://schemas.microsoft.com/office/drawing/2014/main" id="{74233D7C-6927-E245-0CAD-DEE9CE7F5E26}"/>
                </a:ext>
              </a:extLst>
            </p:cNvPr>
            <p:cNvPicPr>
              <a:picLocks noChangeAspect="1"/>
            </p:cNvPicPr>
            <p:nvPr/>
          </p:nvPicPr>
          <p:blipFill rotWithShape="1">
            <a:blip r:embed="rId3"/>
            <a:srcRect b="24063"/>
            <a:stretch/>
          </p:blipFill>
          <p:spPr>
            <a:xfrm>
              <a:off x="0" y="0"/>
              <a:ext cx="6773337" cy="5143500"/>
            </a:xfrm>
            <a:prstGeom prst="rect">
              <a:avLst/>
            </a:prstGeom>
          </p:spPr>
        </p:pic>
        <p:pic>
          <p:nvPicPr>
            <p:cNvPr id="8" name="Afbeelding 7">
              <a:extLst>
                <a:ext uri="{FF2B5EF4-FFF2-40B4-BE49-F238E27FC236}">
                  <a16:creationId xmlns:a16="http://schemas.microsoft.com/office/drawing/2014/main" id="{08A4F70A-A03F-DBB7-505B-021DA62DD911}"/>
                </a:ext>
              </a:extLst>
            </p:cNvPr>
            <p:cNvPicPr>
              <a:picLocks noChangeAspect="1"/>
            </p:cNvPicPr>
            <p:nvPr/>
          </p:nvPicPr>
          <p:blipFill rotWithShape="1">
            <a:blip r:embed="rId3"/>
            <a:srcRect l="76771" t="78051" b="-42"/>
            <a:stretch/>
          </p:blipFill>
          <p:spPr>
            <a:xfrm>
              <a:off x="6773333" y="0"/>
              <a:ext cx="1961467" cy="1857026"/>
            </a:xfrm>
            <a:prstGeom prst="rect">
              <a:avLst/>
            </a:prstGeom>
          </p:spPr>
        </p:pic>
        <p:pic>
          <p:nvPicPr>
            <p:cNvPr id="9" name="Afbeelding 8">
              <a:extLst>
                <a:ext uri="{FF2B5EF4-FFF2-40B4-BE49-F238E27FC236}">
                  <a16:creationId xmlns:a16="http://schemas.microsoft.com/office/drawing/2014/main" id="{ED074AD2-1C27-75E8-9C1B-B380126AC26B}"/>
                </a:ext>
              </a:extLst>
            </p:cNvPr>
            <p:cNvPicPr>
              <a:picLocks noChangeAspect="1"/>
            </p:cNvPicPr>
            <p:nvPr/>
          </p:nvPicPr>
          <p:blipFill rotWithShape="1">
            <a:blip r:embed="rId3"/>
            <a:srcRect l="51463" t="78345" r="24589" b="-42"/>
            <a:stretch/>
          </p:blipFill>
          <p:spPr>
            <a:xfrm>
              <a:off x="6773335" y="1658846"/>
              <a:ext cx="1961467" cy="1777200"/>
            </a:xfrm>
            <a:prstGeom prst="rect">
              <a:avLst/>
            </a:prstGeom>
          </p:spPr>
        </p:pic>
        <p:pic>
          <p:nvPicPr>
            <p:cNvPr id="10" name="Afbeelding 9">
              <a:extLst>
                <a:ext uri="{FF2B5EF4-FFF2-40B4-BE49-F238E27FC236}">
                  <a16:creationId xmlns:a16="http://schemas.microsoft.com/office/drawing/2014/main" id="{75003C49-F667-0AD2-1643-7CEE6ED7CFD4}"/>
                </a:ext>
              </a:extLst>
            </p:cNvPr>
            <p:cNvPicPr>
              <a:picLocks noChangeAspect="1"/>
            </p:cNvPicPr>
            <p:nvPr/>
          </p:nvPicPr>
          <p:blipFill rotWithShape="1">
            <a:blip r:embed="rId3"/>
            <a:srcRect l="25701" t="78051" r="50026" b="-42"/>
            <a:stretch/>
          </p:blipFill>
          <p:spPr>
            <a:xfrm>
              <a:off x="6773336" y="3411743"/>
              <a:ext cx="1961467" cy="1777200"/>
            </a:xfrm>
            <a:prstGeom prst="rect">
              <a:avLst/>
            </a:prstGeom>
          </p:spPr>
        </p:pic>
        <p:pic>
          <p:nvPicPr>
            <p:cNvPr id="11" name="Picture 12" descr="How does the Sense of Hearing Develop in Childhood? | 5senses4kids">
              <a:extLst>
                <a:ext uri="{FF2B5EF4-FFF2-40B4-BE49-F238E27FC236}">
                  <a16:creationId xmlns:a16="http://schemas.microsoft.com/office/drawing/2014/main" id="{0EEB06DF-3941-5B7D-335C-181F7F99A42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947" t="-552" r="22353" b="3922"/>
            <a:stretch/>
          </p:blipFill>
          <p:spPr bwMode="auto">
            <a:xfrm>
              <a:off x="3425565" y="1664482"/>
              <a:ext cx="1738493" cy="1740683"/>
            </a:xfrm>
            <a:prstGeom prst="rect">
              <a:avLst/>
            </a:prstGeom>
            <a:noFill/>
            <a:extLst>
              <a:ext uri="{909E8E84-426E-40DD-AFC4-6F175D3DCCD1}">
                <a14:hiddenFill xmlns:a14="http://schemas.microsoft.com/office/drawing/2010/main">
                  <a:solidFill>
                    <a:srgbClr val="FFFFFF"/>
                  </a:solidFill>
                </a14:hiddenFill>
              </a:ext>
            </a:extLst>
          </p:spPr>
        </p:pic>
      </p:grpSp>
      <p:pic>
        <p:nvPicPr>
          <p:cNvPr id="13" name="Picture 14" descr="Hearing loss in babies – DoktorBudak">
            <a:extLst>
              <a:ext uri="{FF2B5EF4-FFF2-40B4-BE49-F238E27FC236}">
                <a16:creationId xmlns:a16="http://schemas.microsoft.com/office/drawing/2014/main" id="{E508C288-00B9-DD48-3FB0-866C4B5F7A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1044" y="3398796"/>
            <a:ext cx="1961467" cy="174718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Hearing in Children - You might not realise there's a problem...">
            <a:extLst>
              <a:ext uri="{FF2B5EF4-FFF2-40B4-BE49-F238E27FC236}">
                <a16:creationId xmlns:a16="http://schemas.microsoft.com/office/drawing/2014/main" id="{C5E9CC53-F489-DF8B-641B-F7F1808B4B1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0096" t="-36" r="14084" b="3498"/>
          <a:stretch/>
        </p:blipFill>
        <p:spPr bwMode="auto">
          <a:xfrm>
            <a:off x="203533" y="1681869"/>
            <a:ext cx="1647511" cy="17169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earing Loss Prevention in Children: What You Can Do - Hearing Aid  Accessories">
            <a:extLst>
              <a:ext uri="{FF2B5EF4-FFF2-40B4-BE49-F238E27FC236}">
                <a16:creationId xmlns:a16="http://schemas.microsoft.com/office/drawing/2014/main" id="{26D10C9E-C4B0-BCE8-7417-3904A4FA5489}"/>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40041" b="11111"/>
          <a:stretch/>
        </p:blipFill>
        <p:spPr bwMode="auto">
          <a:xfrm>
            <a:off x="3601313" y="3401435"/>
            <a:ext cx="1772685" cy="175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3031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2670D-CD5E-60AA-578A-E5DD0248F706}"/>
              </a:ext>
            </a:extLst>
          </p:cNvPr>
          <p:cNvSpPr>
            <a:spLocks noGrp="1"/>
          </p:cNvSpPr>
          <p:nvPr>
            <p:ph type="title"/>
          </p:nvPr>
        </p:nvSpPr>
        <p:spPr/>
        <p:txBody>
          <a:bodyPr/>
          <a:lstStyle/>
          <a:p>
            <a:r>
              <a:rPr lang="nl-NL" sz="2700"/>
              <a:t>Risicofactoren</a:t>
            </a:r>
          </a:p>
        </p:txBody>
      </p:sp>
      <p:sp>
        <p:nvSpPr>
          <p:cNvPr id="3" name="Tijdelijke aanduiding voor inhoud 2">
            <a:extLst>
              <a:ext uri="{FF2B5EF4-FFF2-40B4-BE49-F238E27FC236}">
                <a16:creationId xmlns:a16="http://schemas.microsoft.com/office/drawing/2014/main" id="{A3E65147-C1F9-3C39-205B-99444DA2A5B1}"/>
              </a:ext>
            </a:extLst>
          </p:cNvPr>
          <p:cNvSpPr>
            <a:spLocks noGrp="1"/>
          </p:cNvSpPr>
          <p:nvPr>
            <p:ph idx="1"/>
          </p:nvPr>
        </p:nvSpPr>
        <p:spPr/>
        <p:txBody>
          <a:bodyPr vert="horz" lIns="0" tIns="0" rIns="0" bIns="0" rtlCol="0" anchor="t">
            <a:noAutofit/>
          </a:bodyPr>
          <a:lstStyle/>
          <a:p>
            <a:pPr marL="0" indent="0">
              <a:lnSpc>
                <a:spcPct val="150000"/>
              </a:lnSpc>
              <a:buNone/>
            </a:pPr>
            <a:r>
              <a:rPr lang="nl-NL" sz="1600" b="1"/>
              <a:t>Aantal kinderen met:</a:t>
            </a:r>
          </a:p>
          <a:p>
            <a:pPr marL="241300" indent="-241300">
              <a:lnSpc>
                <a:spcPct val="150000"/>
              </a:lnSpc>
            </a:pPr>
            <a:r>
              <a:rPr lang="nl-NL" sz="1600"/>
              <a:t>1 met mogelijke meningitis</a:t>
            </a:r>
            <a:endParaRPr lang="nl-NL" sz="1600">
              <a:ea typeface="Calibri"/>
              <a:cs typeface="Calibri"/>
            </a:endParaRPr>
          </a:p>
          <a:p>
            <a:pPr marL="241300" indent="-241300">
              <a:lnSpc>
                <a:spcPct val="150000"/>
              </a:lnSpc>
            </a:pPr>
            <a:r>
              <a:rPr lang="nl-NL" sz="1600"/>
              <a:t>3 met asfyxie na geboorte</a:t>
            </a:r>
            <a:endParaRPr lang="nl-NL" sz="1600">
              <a:ea typeface="Calibri"/>
              <a:cs typeface="Calibri"/>
            </a:endParaRPr>
          </a:p>
          <a:p>
            <a:pPr marL="241300" indent="-241300">
              <a:lnSpc>
                <a:spcPct val="150000"/>
              </a:lnSpc>
            </a:pPr>
            <a:r>
              <a:rPr lang="nl-NL" sz="1600"/>
              <a:t>9 met hyperbilirubinemie </a:t>
            </a:r>
            <a:endParaRPr lang="nl-NL" sz="1600">
              <a:ea typeface="Calibri"/>
              <a:cs typeface="Calibri"/>
            </a:endParaRPr>
          </a:p>
          <a:p>
            <a:pPr marL="241300" indent="-241300">
              <a:lnSpc>
                <a:spcPct val="150000"/>
              </a:lnSpc>
            </a:pPr>
            <a:r>
              <a:rPr lang="nl-NL" sz="1600"/>
              <a:t>37 met recidiverende </a:t>
            </a:r>
            <a:r>
              <a:rPr lang="nl-NL" sz="1600" err="1"/>
              <a:t>otitiden</a:t>
            </a:r>
            <a:r>
              <a:rPr lang="nl-NL" sz="1600"/>
              <a:t> </a:t>
            </a:r>
            <a:endParaRPr lang="nl-NL" sz="1600">
              <a:ea typeface="Calibri"/>
              <a:cs typeface="Calibri"/>
            </a:endParaRPr>
          </a:p>
          <a:p>
            <a:pPr marL="241300" indent="-241300">
              <a:lnSpc>
                <a:spcPct val="150000"/>
              </a:lnSpc>
            </a:pPr>
            <a:r>
              <a:rPr lang="nl-NL" sz="1600"/>
              <a:t>4 met ototoxische medicatie – 2x </a:t>
            </a:r>
            <a:r>
              <a:rPr lang="nl-NL" sz="1600" err="1"/>
              <a:t>genta</a:t>
            </a:r>
            <a:r>
              <a:rPr lang="nl-NL" sz="1600"/>
              <a:t>, 1x </a:t>
            </a:r>
            <a:r>
              <a:rPr lang="nl-NL" sz="1600" err="1"/>
              <a:t>amoxi</a:t>
            </a:r>
            <a:r>
              <a:rPr lang="nl-NL" sz="1600"/>
              <a:t>, 1x </a:t>
            </a:r>
            <a:r>
              <a:rPr lang="nl-NL" sz="1600" err="1"/>
              <a:t>lamictal</a:t>
            </a:r>
            <a:r>
              <a:rPr lang="nl-NL" sz="1600"/>
              <a:t> (anti-epilepticum)</a:t>
            </a:r>
            <a:endParaRPr lang="nl-NL" sz="1600">
              <a:ea typeface="Calibri"/>
              <a:cs typeface="Calibri"/>
            </a:endParaRPr>
          </a:p>
          <a:p>
            <a:pPr marL="241300" indent="-241300">
              <a:lnSpc>
                <a:spcPct val="150000"/>
              </a:lnSpc>
            </a:pPr>
            <a:r>
              <a:rPr lang="nl-NL" sz="1600"/>
              <a:t>6 met schedeltrauma </a:t>
            </a:r>
            <a:endParaRPr lang="nl-NL" sz="1600">
              <a:ea typeface="Calibri"/>
              <a:cs typeface="Calibri"/>
            </a:endParaRPr>
          </a:p>
          <a:p>
            <a:pPr marL="241300" indent="-241300">
              <a:lnSpc>
                <a:spcPct val="150000"/>
              </a:lnSpc>
            </a:pPr>
            <a:r>
              <a:rPr lang="nl-NL" sz="1600"/>
              <a:t>16 met NICU opname na geboorte</a:t>
            </a:r>
            <a:endParaRPr lang="nl-NL" sz="1600">
              <a:ea typeface="Calibri"/>
              <a:cs typeface="Calibri"/>
            </a:endParaRPr>
          </a:p>
          <a:p>
            <a:pPr marL="241300" indent="-241300">
              <a:lnSpc>
                <a:spcPct val="150000"/>
              </a:lnSpc>
            </a:pPr>
            <a:endParaRPr lang="nl-NL" sz="1600">
              <a:ea typeface="Calibri"/>
              <a:cs typeface="Calibri"/>
            </a:endParaRPr>
          </a:p>
        </p:txBody>
      </p:sp>
      <p:pic>
        <p:nvPicPr>
          <p:cNvPr id="4" name="Picture 2" descr="Afbeeldingen over &quot;Risk Factors&quot; – Blader in stockfoto's, vectoren en  video's over 4,828 | Adobe Stock">
            <a:extLst>
              <a:ext uri="{FF2B5EF4-FFF2-40B4-BE49-F238E27FC236}">
                <a16:creationId xmlns:a16="http://schemas.microsoft.com/office/drawing/2014/main" id="{643B8002-D26D-3AAE-3F4A-0DBE1C083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87484">
            <a:off x="5461688" y="633264"/>
            <a:ext cx="2722691" cy="188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246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0410D-A809-81E0-3474-8D785C5D3C2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2EC342A-E905-CF81-54D8-F339C569B01F}"/>
              </a:ext>
            </a:extLst>
          </p:cNvPr>
          <p:cNvSpPr>
            <a:spLocks noGrp="1"/>
          </p:cNvSpPr>
          <p:nvPr>
            <p:ph type="title"/>
          </p:nvPr>
        </p:nvSpPr>
        <p:spPr/>
        <p:txBody>
          <a:bodyPr>
            <a:normAutofit fontScale="90000"/>
          </a:bodyPr>
          <a:lstStyle/>
          <a:p>
            <a:r>
              <a:rPr lang="nl-NL">
                <a:ea typeface="Calibri"/>
                <a:cs typeface="Calibri"/>
              </a:rPr>
              <a:t>Wat valt op? </a:t>
            </a:r>
          </a:p>
        </p:txBody>
      </p:sp>
      <p:pic>
        <p:nvPicPr>
          <p:cNvPr id="16" name="Afbeelding 15" descr="Afbeelding met tekst, schermopname, diagram, nummer&#10;&#10;Door AI gegenereerde inhoud is mogelijk onjuist.">
            <a:extLst>
              <a:ext uri="{FF2B5EF4-FFF2-40B4-BE49-F238E27FC236}">
                <a16:creationId xmlns:a16="http://schemas.microsoft.com/office/drawing/2014/main" id="{3E1AA349-41DE-1FDA-0A23-95D1DB988834}"/>
              </a:ext>
            </a:extLst>
          </p:cNvPr>
          <p:cNvPicPr>
            <a:picLocks noChangeAspect="1"/>
          </p:cNvPicPr>
          <p:nvPr/>
        </p:nvPicPr>
        <p:blipFill>
          <a:blip r:embed="rId3"/>
          <a:stretch>
            <a:fillRect/>
          </a:stretch>
        </p:blipFill>
        <p:spPr>
          <a:xfrm>
            <a:off x="4772418" y="1211468"/>
            <a:ext cx="4204773" cy="3178979"/>
          </a:xfrm>
          <a:prstGeom prst="rect">
            <a:avLst/>
          </a:prstGeom>
        </p:spPr>
      </p:pic>
      <p:sp>
        <p:nvSpPr>
          <p:cNvPr id="21" name="Tijdelijke aanduiding voor tekst 7">
            <a:extLst>
              <a:ext uri="{FF2B5EF4-FFF2-40B4-BE49-F238E27FC236}">
                <a16:creationId xmlns:a16="http://schemas.microsoft.com/office/drawing/2014/main" id="{6E55F04D-9A08-3B38-A902-5917E8FC9426}"/>
              </a:ext>
            </a:extLst>
          </p:cNvPr>
          <p:cNvSpPr txBox="1">
            <a:spLocks/>
          </p:cNvSpPr>
          <p:nvPr/>
        </p:nvSpPr>
        <p:spPr>
          <a:xfrm>
            <a:off x="469961" y="1458981"/>
            <a:ext cx="4526779" cy="3002584"/>
          </a:xfrm>
          <a:prstGeom prst="rect">
            <a:avLst/>
          </a:prstGeom>
        </p:spPr>
        <p:txBody>
          <a:bodyPr vert="horz" lIns="0" tIns="0" rIns="0" bIns="0" rtlCol="0" anchor="t">
            <a:noAutofit/>
          </a:bodyPr>
          <a:lstStyle>
            <a:lvl1pPr marL="241697" indent="-241697" algn="l" defTabSz="685800" rtl="0" eaLnBrk="1" latinLnBrk="0" hangingPunct="1">
              <a:lnSpc>
                <a:spcPts val="1875"/>
              </a:lnSpc>
              <a:spcBef>
                <a:spcPts val="0"/>
              </a:spcBef>
              <a:buClr>
                <a:schemeClr val="tx2"/>
              </a:buClr>
              <a:buFont typeface="Arial" pitchFamily="34" charset="0"/>
              <a:buChar char="•"/>
              <a:defRPr sz="1500" kern="1200">
                <a:solidFill>
                  <a:schemeClr val="tx1"/>
                </a:solidFill>
                <a:latin typeface="+mn-lt"/>
                <a:ea typeface="+mn-ea"/>
                <a:cs typeface="+mn-cs"/>
              </a:defRPr>
            </a:lvl1pPr>
            <a:lvl2pPr marL="485775" indent="-244079" algn="l" defTabSz="685800" rtl="0" eaLnBrk="1" latinLnBrk="0" hangingPunct="1">
              <a:lnSpc>
                <a:spcPts val="1875"/>
              </a:lnSpc>
              <a:spcBef>
                <a:spcPts val="0"/>
              </a:spcBef>
              <a:buFont typeface="Arial" pitchFamily="34" charset="0"/>
              <a:buChar char="•"/>
              <a:defRPr sz="1500" kern="1200">
                <a:solidFill>
                  <a:schemeClr val="tx1"/>
                </a:solidFill>
                <a:latin typeface="+mn-lt"/>
                <a:ea typeface="+mn-ea"/>
                <a:cs typeface="+mn-cs"/>
              </a:defRPr>
            </a:lvl2pPr>
            <a:lvl3pPr marL="727472" indent="-242888" algn="l" defTabSz="685800" rtl="0" eaLnBrk="1" latinLnBrk="0" hangingPunct="1">
              <a:lnSpc>
                <a:spcPts val="1875"/>
              </a:lnSpc>
              <a:spcBef>
                <a:spcPts val="0"/>
              </a:spcBef>
              <a:buClr>
                <a:schemeClr val="tx2"/>
              </a:buClr>
              <a:buFont typeface="Arial" pitchFamily="34" charset="0"/>
              <a:buChar char="•"/>
              <a:defRPr sz="1500" kern="1200">
                <a:solidFill>
                  <a:schemeClr val="tx1"/>
                </a:solidFill>
                <a:latin typeface="+mn-lt"/>
                <a:ea typeface="+mn-ea"/>
                <a:cs typeface="+mn-cs"/>
              </a:defRPr>
            </a:lvl3pPr>
            <a:lvl4pPr marL="970360" indent="-241697" algn="l" defTabSz="685800" rtl="0" eaLnBrk="1" latinLnBrk="0" hangingPunct="1">
              <a:lnSpc>
                <a:spcPts val="1875"/>
              </a:lnSpc>
              <a:spcBef>
                <a:spcPts val="0"/>
              </a:spcBef>
              <a:buFont typeface="Arial" pitchFamily="34" charset="0"/>
              <a:buChar char="•"/>
              <a:defRPr sz="1500" kern="1200">
                <a:solidFill>
                  <a:schemeClr val="tx1"/>
                </a:solidFill>
                <a:latin typeface="+mn-lt"/>
                <a:ea typeface="+mn-ea"/>
                <a:cs typeface="+mn-cs"/>
              </a:defRPr>
            </a:lvl4pPr>
            <a:lvl5pPr marL="1214438" indent="-242888" algn="l" defTabSz="685800" rtl="0" eaLnBrk="1" latinLnBrk="0" hangingPunct="1">
              <a:lnSpc>
                <a:spcPts val="1875"/>
              </a:lnSpc>
              <a:spcBef>
                <a:spcPts val="0"/>
              </a:spcBef>
              <a:buClr>
                <a:schemeClr val="tx2"/>
              </a:buClr>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241300" indent="-241300">
              <a:lnSpc>
                <a:spcPct val="150000"/>
              </a:lnSpc>
              <a:spcAft>
                <a:spcPts val="600"/>
              </a:spcAft>
              <a:buClr>
                <a:srgbClr val="00AFDC"/>
              </a:buClr>
              <a:buFont typeface="Arial,Sans-Serif" pitchFamily="34" charset="0"/>
              <a:buChar char="•"/>
            </a:pPr>
            <a:r>
              <a:rPr lang="en-US" sz="1600">
                <a:ea typeface="Calibri"/>
                <a:cs typeface="Calibri"/>
              </a:rPr>
              <a:t>OAE1: </a:t>
            </a:r>
            <a:r>
              <a:rPr lang="en-US" sz="1600">
                <a:solidFill>
                  <a:srgbClr val="000000"/>
                </a:solidFill>
                <a:ea typeface="Calibri"/>
                <a:cs typeface="Calibri"/>
              </a:rPr>
              <a:t>10.5/</a:t>
            </a:r>
            <a:r>
              <a:rPr lang="en-US" sz="1600">
                <a:solidFill>
                  <a:srgbClr val="00B050"/>
                </a:solidFill>
                <a:ea typeface="Calibri"/>
                <a:cs typeface="Calibri"/>
              </a:rPr>
              <a:t>152.478</a:t>
            </a:r>
            <a:r>
              <a:rPr lang="en-US" sz="1600">
                <a:ea typeface="Calibri"/>
                <a:cs typeface="Calibri"/>
              </a:rPr>
              <a:t> *5 (0.34%)</a:t>
            </a:r>
            <a:endParaRPr lang="nl-NL" sz="1600">
              <a:ea typeface="Calibri"/>
              <a:cs typeface="Calibri"/>
            </a:endParaRPr>
          </a:p>
          <a:p>
            <a:pPr marL="241300" indent="-241300">
              <a:lnSpc>
                <a:spcPct val="150000"/>
              </a:lnSpc>
              <a:spcAft>
                <a:spcPts val="600"/>
              </a:spcAft>
              <a:buClr>
                <a:srgbClr val="00AFDC"/>
              </a:buClr>
              <a:buFont typeface="Arial,Sans-Serif" pitchFamily="34" charset="0"/>
              <a:buChar char="•"/>
            </a:pPr>
            <a:r>
              <a:rPr lang="en-US" sz="1600">
                <a:ea typeface="Calibri"/>
                <a:cs typeface="Calibri"/>
              </a:rPr>
              <a:t>OAE2: </a:t>
            </a:r>
            <a:r>
              <a:rPr lang="en-US" sz="1600">
                <a:solidFill>
                  <a:srgbClr val="000000"/>
                </a:solidFill>
                <a:ea typeface="Calibri"/>
                <a:cs typeface="Calibri"/>
              </a:rPr>
              <a:t>1</a:t>
            </a:r>
            <a:r>
              <a:rPr lang="en-US" sz="1600">
                <a:ea typeface="Calibri"/>
                <a:cs typeface="Calibri"/>
              </a:rPr>
              <a:t>/ </a:t>
            </a:r>
            <a:r>
              <a:rPr lang="en-US" sz="1600">
                <a:solidFill>
                  <a:srgbClr val="00B050"/>
                </a:solidFill>
                <a:ea typeface="Calibri"/>
                <a:cs typeface="Calibri"/>
              </a:rPr>
              <a:t>6.153</a:t>
            </a:r>
            <a:r>
              <a:rPr lang="en-US" sz="1600">
                <a:ea typeface="Calibri"/>
                <a:cs typeface="Calibri"/>
              </a:rPr>
              <a:t> *5 (0.08%)</a:t>
            </a:r>
          </a:p>
          <a:p>
            <a:pPr marL="241300" indent="-241300">
              <a:lnSpc>
                <a:spcPct val="150000"/>
              </a:lnSpc>
              <a:spcAft>
                <a:spcPts val="600"/>
              </a:spcAft>
              <a:buClr>
                <a:srgbClr val="00AFDC"/>
              </a:buClr>
              <a:buFont typeface="Arial,Sans-Serif" pitchFamily="34" charset="0"/>
              <a:buChar char="•"/>
            </a:pPr>
            <a:r>
              <a:rPr lang="en-US" sz="1600">
                <a:ea typeface="Calibri"/>
                <a:cs typeface="Calibri"/>
              </a:rPr>
              <a:t>AABR: 6.4/ </a:t>
            </a:r>
            <a:r>
              <a:rPr lang="en-US" sz="1600">
                <a:solidFill>
                  <a:srgbClr val="00B050"/>
                </a:solidFill>
                <a:ea typeface="Calibri"/>
                <a:cs typeface="Calibri"/>
              </a:rPr>
              <a:t>2.059</a:t>
            </a:r>
            <a:r>
              <a:rPr lang="en-US" sz="1600">
                <a:ea typeface="Calibri"/>
                <a:cs typeface="Calibri"/>
              </a:rPr>
              <a:t> *5 (1.6%)</a:t>
            </a:r>
          </a:p>
        </p:txBody>
      </p:sp>
      <p:pic>
        <p:nvPicPr>
          <p:cNvPr id="6" name="Afbeelding 5" descr="Afbeelding met tekst, Lettertype, schermopname, ontvangst&#10;&#10;Door AI gegenereerde inhoud is mogelijk onjuist.">
            <a:extLst>
              <a:ext uri="{FF2B5EF4-FFF2-40B4-BE49-F238E27FC236}">
                <a16:creationId xmlns:a16="http://schemas.microsoft.com/office/drawing/2014/main" id="{A638871D-9E95-D1FA-E666-1C5A8E1CD476}"/>
              </a:ext>
            </a:extLst>
          </p:cNvPr>
          <p:cNvPicPr>
            <a:picLocks noChangeAspect="1"/>
          </p:cNvPicPr>
          <p:nvPr/>
        </p:nvPicPr>
        <p:blipFill>
          <a:blip r:embed="rId4"/>
          <a:stretch>
            <a:fillRect/>
          </a:stretch>
        </p:blipFill>
        <p:spPr>
          <a:xfrm>
            <a:off x="773113" y="2960687"/>
            <a:ext cx="2676525" cy="1428750"/>
          </a:xfrm>
          <a:prstGeom prst="rect">
            <a:avLst/>
          </a:prstGeom>
        </p:spPr>
      </p:pic>
      <p:sp>
        <p:nvSpPr>
          <p:cNvPr id="7" name="Tekstvak 6">
            <a:extLst>
              <a:ext uri="{FF2B5EF4-FFF2-40B4-BE49-F238E27FC236}">
                <a16:creationId xmlns:a16="http://schemas.microsoft.com/office/drawing/2014/main" id="{A17A3B0D-1DE1-2FB9-B0B9-F742782D0213}"/>
              </a:ext>
            </a:extLst>
          </p:cNvPr>
          <p:cNvSpPr txBox="1"/>
          <p:nvPr/>
        </p:nvSpPr>
        <p:spPr>
          <a:xfrm>
            <a:off x="207963" y="4391025"/>
            <a:ext cx="3806825" cy="2913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725"/>
              </a:lnSpc>
            </a:pPr>
            <a:r>
              <a:rPr lang="nl-NL" sz="1050">
                <a:ea typeface="Calibri"/>
                <a:cs typeface="Arial"/>
              </a:rPr>
              <a:t>10 </a:t>
            </a:r>
            <a:r>
              <a:rPr lang="nl-NL" sz="1050" err="1">
                <a:ea typeface="Calibri"/>
                <a:cs typeface="Arial"/>
              </a:rPr>
              <a:t>jaars</a:t>
            </a:r>
            <a:r>
              <a:rPr lang="nl-NL" sz="1050">
                <a:ea typeface="Calibri"/>
                <a:cs typeface="Arial"/>
              </a:rPr>
              <a:t> data Radboud, circa 20% landelijk </a:t>
            </a:r>
            <a:r>
              <a:rPr lang="nl-NL" sz="1050" err="1">
                <a:ea typeface="Calibri"/>
                <a:cs typeface="Arial"/>
              </a:rPr>
              <a:t>adherentie</a:t>
            </a:r>
            <a:r>
              <a:rPr lang="nl-NL" sz="1050">
                <a:ea typeface="Calibri"/>
                <a:cs typeface="Arial"/>
              </a:rPr>
              <a:t> gebied</a:t>
            </a:r>
          </a:p>
        </p:txBody>
      </p:sp>
      <p:sp>
        <p:nvSpPr>
          <p:cNvPr id="9" name="Tekstvak 8">
            <a:extLst>
              <a:ext uri="{FF2B5EF4-FFF2-40B4-BE49-F238E27FC236}">
                <a16:creationId xmlns:a16="http://schemas.microsoft.com/office/drawing/2014/main" id="{3D284C85-206B-13E6-31A4-DF65C92D2BA4}"/>
              </a:ext>
            </a:extLst>
          </p:cNvPr>
          <p:cNvSpPr txBox="1"/>
          <p:nvPr/>
        </p:nvSpPr>
        <p:spPr>
          <a:xfrm>
            <a:off x="5002212" y="4383088"/>
            <a:ext cx="3806825" cy="2913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1725"/>
              </a:lnSpc>
            </a:pPr>
            <a:r>
              <a:rPr lang="nl-NL" sz="1050">
                <a:ea typeface="Calibri"/>
                <a:cs typeface="Arial"/>
              </a:rPr>
              <a:t>Landelijke data NGS over 2023</a:t>
            </a:r>
            <a:endParaRPr lang="nl-NL"/>
          </a:p>
        </p:txBody>
      </p:sp>
    </p:spTree>
    <p:extLst>
      <p:ext uri="{BB962C8B-B14F-4D97-AF65-F5344CB8AC3E}">
        <p14:creationId xmlns:p14="http://schemas.microsoft.com/office/powerpoint/2010/main" val="325724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B14D7F-15A1-A4C3-7F37-B2D3CE3AF209}"/>
              </a:ext>
            </a:extLst>
          </p:cNvPr>
          <p:cNvSpPr>
            <a:spLocks noGrp="1"/>
          </p:cNvSpPr>
          <p:nvPr>
            <p:ph type="title"/>
          </p:nvPr>
        </p:nvSpPr>
        <p:spPr/>
        <p:txBody>
          <a:bodyPr/>
          <a:lstStyle/>
          <a:p>
            <a:r>
              <a:rPr lang="en-GB" dirty="0"/>
              <a:t>Wat is </a:t>
            </a:r>
            <a:r>
              <a:rPr lang="en-GB" dirty="0" err="1"/>
              <a:t>erfelijk</a:t>
            </a:r>
            <a:r>
              <a:rPr lang="en-GB" dirty="0"/>
              <a:t> </a:t>
            </a:r>
            <a:r>
              <a:rPr lang="en-GB" dirty="0" err="1"/>
              <a:t>gehoorverlies</a:t>
            </a:r>
            <a:r>
              <a:rPr lang="en-GB" dirty="0"/>
              <a:t>?</a:t>
            </a:r>
          </a:p>
        </p:txBody>
      </p:sp>
      <p:sp>
        <p:nvSpPr>
          <p:cNvPr id="3" name="Tijdelijke aanduiding voor grafiek 2">
            <a:extLst>
              <a:ext uri="{FF2B5EF4-FFF2-40B4-BE49-F238E27FC236}">
                <a16:creationId xmlns:a16="http://schemas.microsoft.com/office/drawing/2014/main" id="{F1C14552-0560-5D88-91B6-EF9DF2752FCD}"/>
              </a:ext>
            </a:extLst>
          </p:cNvPr>
          <p:cNvSpPr>
            <a:spLocks noGrp="1"/>
          </p:cNvSpPr>
          <p:nvPr>
            <p:ph type="chart" sz="quarter" idx="13"/>
          </p:nvPr>
        </p:nvSpPr>
        <p:spPr/>
        <p:txBody>
          <a:bodyPr/>
          <a:lstStyle/>
          <a:p>
            <a:pPr marL="285750" indent="-285750">
              <a:lnSpc>
                <a:spcPct val="150000"/>
              </a:lnSpc>
              <a:buFont typeface="Arial" panose="020B0604020202020204" pitchFamily="34" charset="0"/>
              <a:buChar char="•"/>
            </a:pPr>
            <a:r>
              <a:rPr lang="en-GB" sz="1600" b="1" dirty="0" err="1"/>
              <a:t>Aangeboren</a:t>
            </a:r>
            <a:endParaRPr lang="en-GB" sz="1600" b="1" dirty="0"/>
          </a:p>
          <a:p>
            <a:pPr marL="771525" lvl="1" indent="-285750">
              <a:lnSpc>
                <a:spcPct val="150000"/>
              </a:lnSpc>
            </a:pPr>
            <a:r>
              <a:rPr lang="en-GB" b="1" dirty="0" err="1">
                <a:solidFill>
                  <a:srgbClr val="00B0F0"/>
                </a:solidFill>
              </a:rPr>
              <a:t>Genetisch</a:t>
            </a:r>
            <a:endParaRPr lang="en-GB" b="1" dirty="0">
              <a:solidFill>
                <a:srgbClr val="00B0F0"/>
              </a:solidFill>
            </a:endParaRPr>
          </a:p>
          <a:p>
            <a:pPr marL="1013222" lvl="2" indent="-285750">
              <a:lnSpc>
                <a:spcPct val="150000"/>
              </a:lnSpc>
            </a:pPr>
            <a:r>
              <a:rPr lang="en-GB" dirty="0" err="1">
                <a:solidFill>
                  <a:srgbClr val="00B0F0"/>
                </a:solidFill>
              </a:rPr>
              <a:t>Niet-syndromaal</a:t>
            </a:r>
            <a:endParaRPr lang="en-GB" dirty="0">
              <a:solidFill>
                <a:srgbClr val="00B0F0"/>
              </a:solidFill>
            </a:endParaRPr>
          </a:p>
          <a:p>
            <a:pPr marL="1013222" lvl="2" indent="-285750">
              <a:lnSpc>
                <a:spcPct val="150000"/>
              </a:lnSpc>
            </a:pPr>
            <a:r>
              <a:rPr lang="en-GB" dirty="0" err="1">
                <a:solidFill>
                  <a:srgbClr val="00B0F0"/>
                </a:solidFill>
              </a:rPr>
              <a:t>Syndromaal</a:t>
            </a:r>
            <a:endParaRPr lang="en-GB" dirty="0">
              <a:solidFill>
                <a:srgbClr val="00B0F0"/>
              </a:solidFill>
            </a:endParaRPr>
          </a:p>
          <a:p>
            <a:pPr marL="771525" lvl="1" indent="-285750">
              <a:lnSpc>
                <a:spcPct val="150000"/>
              </a:lnSpc>
            </a:pPr>
            <a:r>
              <a:rPr lang="en-GB" dirty="0" err="1"/>
              <a:t>Niet-genetisch</a:t>
            </a:r>
            <a:endParaRPr lang="en-GB" dirty="0"/>
          </a:p>
          <a:p>
            <a:pPr marL="1013222" lvl="2" indent="-285750">
              <a:lnSpc>
                <a:spcPct val="150000"/>
              </a:lnSpc>
            </a:pPr>
            <a:r>
              <a:rPr lang="en-GB" dirty="0" err="1"/>
              <a:t>Structurele</a:t>
            </a:r>
            <a:r>
              <a:rPr lang="en-GB" dirty="0"/>
              <a:t> </a:t>
            </a:r>
            <a:r>
              <a:rPr lang="en-GB" dirty="0" err="1"/>
              <a:t>anomalien</a:t>
            </a:r>
            <a:endParaRPr lang="en-GB" dirty="0"/>
          </a:p>
          <a:p>
            <a:pPr marL="1013222" lvl="2" indent="-285750">
              <a:lnSpc>
                <a:spcPct val="150000"/>
              </a:lnSpc>
            </a:pPr>
            <a:r>
              <a:rPr lang="en-GB" dirty="0"/>
              <a:t>TORCH</a:t>
            </a:r>
          </a:p>
          <a:p>
            <a:pPr marL="1013222" lvl="2" indent="-285750">
              <a:lnSpc>
                <a:spcPct val="150000"/>
              </a:lnSpc>
            </a:pPr>
            <a:r>
              <a:rPr lang="en-GB" dirty="0" err="1"/>
              <a:t>Overig</a:t>
            </a:r>
            <a:r>
              <a:rPr lang="en-GB" dirty="0"/>
              <a:t> </a:t>
            </a:r>
            <a:r>
              <a:rPr lang="en-GB" dirty="0" err="1"/>
              <a:t>prenatale</a:t>
            </a:r>
            <a:r>
              <a:rPr lang="en-GB" dirty="0"/>
              <a:t> </a:t>
            </a:r>
            <a:r>
              <a:rPr lang="en-GB" dirty="0" err="1"/>
              <a:t>oorzaken</a:t>
            </a:r>
            <a:endParaRPr lang="en-GB" dirty="0"/>
          </a:p>
          <a:p>
            <a:pPr marL="1013222" lvl="2" indent="-285750">
              <a:lnSpc>
                <a:spcPct val="150000"/>
              </a:lnSpc>
            </a:pPr>
            <a:endParaRPr lang="en-GB" b="1" dirty="0"/>
          </a:p>
          <a:p>
            <a:pPr marL="1013222" lvl="2" indent="-285750">
              <a:lnSpc>
                <a:spcPct val="150000"/>
              </a:lnSpc>
            </a:pPr>
            <a:endParaRPr lang="en-GB" b="1" dirty="0"/>
          </a:p>
        </p:txBody>
      </p:sp>
      <p:sp>
        <p:nvSpPr>
          <p:cNvPr id="4" name="Tijdelijke aanduiding voor tekst 3">
            <a:extLst>
              <a:ext uri="{FF2B5EF4-FFF2-40B4-BE49-F238E27FC236}">
                <a16:creationId xmlns:a16="http://schemas.microsoft.com/office/drawing/2014/main" id="{7EE0EE54-33C6-12FD-CDC6-C95712859F0B}"/>
              </a:ext>
            </a:extLst>
          </p:cNvPr>
          <p:cNvSpPr>
            <a:spLocks noGrp="1"/>
          </p:cNvSpPr>
          <p:nvPr>
            <p:ph type="body" sz="quarter" idx="14"/>
          </p:nvPr>
        </p:nvSpPr>
        <p:spPr/>
        <p:txBody>
          <a:bodyPr/>
          <a:lstStyle/>
          <a:p>
            <a:pPr>
              <a:lnSpc>
                <a:spcPct val="150000"/>
              </a:lnSpc>
            </a:pPr>
            <a:r>
              <a:rPr lang="en-GB" sz="1600" b="1" dirty="0" err="1"/>
              <a:t>Verworven</a:t>
            </a:r>
            <a:endParaRPr lang="en-GB" sz="1600" b="1" dirty="0"/>
          </a:p>
          <a:p>
            <a:pPr lvl="2">
              <a:lnSpc>
                <a:spcPct val="150000"/>
              </a:lnSpc>
            </a:pPr>
            <a:r>
              <a:rPr lang="en-GB" sz="1600" dirty="0" err="1"/>
              <a:t>Recidiverende</a:t>
            </a:r>
            <a:r>
              <a:rPr lang="en-GB" sz="1600" dirty="0"/>
              <a:t> </a:t>
            </a:r>
            <a:r>
              <a:rPr lang="en-GB" sz="1600" dirty="0" err="1"/>
              <a:t>otitiden</a:t>
            </a:r>
            <a:endParaRPr lang="en-GB" sz="1600" dirty="0"/>
          </a:p>
          <a:p>
            <a:pPr lvl="2">
              <a:lnSpc>
                <a:spcPct val="150000"/>
              </a:lnSpc>
            </a:pPr>
            <a:r>
              <a:rPr lang="en-GB" sz="1600" dirty="0" err="1"/>
              <a:t>Lawaai</a:t>
            </a:r>
            <a:r>
              <a:rPr lang="en-GB" sz="1600" dirty="0"/>
              <a:t> </a:t>
            </a:r>
            <a:r>
              <a:rPr lang="en-GB" sz="1600" dirty="0" err="1"/>
              <a:t>expositie</a:t>
            </a:r>
            <a:endParaRPr lang="en-GB" sz="1600" dirty="0"/>
          </a:p>
          <a:p>
            <a:pPr lvl="2">
              <a:lnSpc>
                <a:spcPct val="150000"/>
              </a:lnSpc>
            </a:pPr>
            <a:r>
              <a:rPr lang="en-GB" sz="1600" dirty="0" err="1"/>
              <a:t>Schedeltrauma</a:t>
            </a:r>
            <a:endParaRPr lang="en-GB" sz="1600" dirty="0"/>
          </a:p>
          <a:p>
            <a:pPr lvl="2">
              <a:lnSpc>
                <a:spcPct val="150000"/>
              </a:lnSpc>
            </a:pPr>
            <a:r>
              <a:rPr lang="en-GB" sz="1600" dirty="0" err="1"/>
              <a:t>Ototoxische</a:t>
            </a:r>
            <a:r>
              <a:rPr lang="en-GB" sz="1600" dirty="0"/>
              <a:t> </a:t>
            </a:r>
            <a:r>
              <a:rPr lang="en-GB" sz="1600" dirty="0" err="1"/>
              <a:t>medicatie</a:t>
            </a:r>
            <a:endParaRPr lang="en-GB" sz="1600" dirty="0"/>
          </a:p>
          <a:p>
            <a:pPr lvl="2">
              <a:lnSpc>
                <a:spcPct val="150000"/>
              </a:lnSpc>
            </a:pPr>
            <a:r>
              <a:rPr lang="en-GB" sz="1600" dirty="0" err="1"/>
              <a:t>Leeftijd</a:t>
            </a:r>
            <a:endParaRPr lang="en-GB" sz="1600" dirty="0"/>
          </a:p>
        </p:txBody>
      </p:sp>
    </p:spTree>
    <p:extLst>
      <p:ext uri="{BB962C8B-B14F-4D97-AF65-F5344CB8AC3E}">
        <p14:creationId xmlns:p14="http://schemas.microsoft.com/office/powerpoint/2010/main" val="4002949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415BFA-BA32-2477-5DF8-57F3CF77E622}"/>
              </a:ext>
            </a:extLst>
          </p:cNvPr>
          <p:cNvSpPr>
            <a:spLocks noGrp="1"/>
          </p:cNvSpPr>
          <p:nvPr>
            <p:ph type="title"/>
          </p:nvPr>
        </p:nvSpPr>
        <p:spPr/>
        <p:txBody>
          <a:bodyPr/>
          <a:lstStyle/>
          <a:p>
            <a:r>
              <a:rPr lang="nl-NL"/>
              <a:t>Disclaimer</a:t>
            </a:r>
          </a:p>
        </p:txBody>
      </p:sp>
      <p:sp>
        <p:nvSpPr>
          <p:cNvPr id="3" name="Tijdelijke aanduiding voor inhoud 2">
            <a:extLst>
              <a:ext uri="{FF2B5EF4-FFF2-40B4-BE49-F238E27FC236}">
                <a16:creationId xmlns:a16="http://schemas.microsoft.com/office/drawing/2014/main" id="{01CD594A-5A99-8595-3758-51836A9C358D}"/>
              </a:ext>
            </a:extLst>
          </p:cNvPr>
          <p:cNvSpPr>
            <a:spLocks noGrp="1"/>
          </p:cNvSpPr>
          <p:nvPr>
            <p:ph idx="1"/>
          </p:nvPr>
        </p:nvSpPr>
        <p:spPr/>
        <p:txBody>
          <a:bodyPr vert="horz" lIns="0" tIns="0" rIns="0" bIns="0" rtlCol="0" anchor="t">
            <a:noAutofit/>
          </a:bodyPr>
          <a:lstStyle/>
          <a:p>
            <a:pPr marL="241300" indent="-241300">
              <a:lnSpc>
                <a:spcPct val="150000"/>
              </a:lnSpc>
            </a:pPr>
            <a:r>
              <a:rPr lang="nl-NL" sz="1600"/>
              <a:t>Retrospectief onderzoek</a:t>
            </a:r>
            <a:endParaRPr lang="en-US" sz="1600"/>
          </a:p>
          <a:p>
            <a:pPr marL="241300" indent="-241300">
              <a:lnSpc>
                <a:spcPct val="150000"/>
              </a:lnSpc>
            </a:pPr>
            <a:r>
              <a:rPr lang="nl-NL" sz="1600">
                <a:ea typeface="Calibri"/>
                <a:cs typeface="Calibri"/>
              </a:rPr>
              <a:t>Trapsgewijze diagnostiek</a:t>
            </a:r>
          </a:p>
          <a:p>
            <a:pPr marL="241300" indent="-241300">
              <a:lnSpc>
                <a:spcPct val="150000"/>
              </a:lnSpc>
            </a:pPr>
            <a:r>
              <a:rPr lang="nl-NL" sz="1600"/>
              <a:t>Heteroanamnese</a:t>
            </a:r>
            <a:endParaRPr lang="nl-NL"/>
          </a:p>
          <a:p>
            <a:pPr marL="241300" indent="-241300">
              <a:lnSpc>
                <a:spcPct val="150000"/>
              </a:lnSpc>
            </a:pPr>
            <a:r>
              <a:rPr lang="nl-NL" sz="1600"/>
              <a:t>Missing data</a:t>
            </a:r>
            <a:endParaRPr lang="nl-NL" sz="1600">
              <a:ea typeface="Calibri"/>
              <a:cs typeface="Calibri"/>
            </a:endParaRPr>
          </a:p>
          <a:p>
            <a:pPr marL="241300" indent="-241300">
              <a:lnSpc>
                <a:spcPct val="150000"/>
              </a:lnSpc>
            </a:pPr>
            <a:r>
              <a:rPr lang="nl-NL" sz="1600"/>
              <a:t>Oriënterende search</a:t>
            </a:r>
          </a:p>
          <a:p>
            <a:pPr marL="241300" indent="-241300">
              <a:lnSpc>
                <a:spcPct val="150000"/>
              </a:lnSpc>
            </a:pPr>
            <a:r>
              <a:rPr lang="nl-NL" sz="1600">
                <a:ea typeface="Calibri"/>
                <a:cs typeface="Calibri"/>
              </a:rPr>
              <a:t>Beschrijvende studie</a:t>
            </a:r>
          </a:p>
          <a:p>
            <a:pPr marL="241300" indent="-241300">
              <a:lnSpc>
                <a:spcPct val="150000"/>
              </a:lnSpc>
            </a:pPr>
            <a:r>
              <a:rPr lang="nl-NL" sz="1600"/>
              <a:t>Multiple risicofactoren voor verworven verlies van invloed </a:t>
            </a:r>
          </a:p>
        </p:txBody>
      </p:sp>
      <p:pic>
        <p:nvPicPr>
          <p:cNvPr id="3074" name="Picture 2" descr="Afbeeldingen over Disclaimer – Blader in stockfoto's, vectoren en video's  over 4,163 | Adobe Stock">
            <a:extLst>
              <a:ext uri="{FF2B5EF4-FFF2-40B4-BE49-F238E27FC236}">
                <a16:creationId xmlns:a16="http://schemas.microsoft.com/office/drawing/2014/main" id="{BBB6A7A1-A62A-D8F2-F5D2-89DAA5327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765330">
            <a:off x="4145526" y="1550241"/>
            <a:ext cx="4038600" cy="2019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65547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1F896-7F32-5B4B-E3FC-09E38E65B1A4}"/>
              </a:ext>
            </a:extLst>
          </p:cNvPr>
          <p:cNvSpPr>
            <a:spLocks noGrp="1"/>
          </p:cNvSpPr>
          <p:nvPr>
            <p:ph type="title"/>
          </p:nvPr>
        </p:nvSpPr>
        <p:spPr/>
        <p:txBody>
          <a:bodyPr/>
          <a:lstStyle/>
          <a:p>
            <a:r>
              <a:rPr lang="nl-NL" sz="2700"/>
              <a:t>Genetische oorzaken </a:t>
            </a:r>
          </a:p>
        </p:txBody>
      </p:sp>
      <p:pic>
        <p:nvPicPr>
          <p:cNvPr id="9" name="Afbeelding 8">
            <a:extLst>
              <a:ext uri="{FF2B5EF4-FFF2-40B4-BE49-F238E27FC236}">
                <a16:creationId xmlns:a16="http://schemas.microsoft.com/office/drawing/2014/main" id="{FF2BBC57-0C39-E6B8-30D8-43687367096B}"/>
              </a:ext>
            </a:extLst>
          </p:cNvPr>
          <p:cNvPicPr>
            <a:picLocks noChangeAspect="1"/>
          </p:cNvPicPr>
          <p:nvPr/>
        </p:nvPicPr>
        <p:blipFill>
          <a:blip r:embed="rId3"/>
          <a:stretch>
            <a:fillRect/>
          </a:stretch>
        </p:blipFill>
        <p:spPr>
          <a:xfrm>
            <a:off x="262759" y="1473556"/>
            <a:ext cx="8776138" cy="2484174"/>
          </a:xfrm>
          <a:prstGeom prst="rect">
            <a:avLst/>
          </a:prstGeom>
        </p:spPr>
      </p:pic>
      <p:sp>
        <p:nvSpPr>
          <p:cNvPr id="11" name="Ovaal 10">
            <a:extLst>
              <a:ext uri="{FF2B5EF4-FFF2-40B4-BE49-F238E27FC236}">
                <a16:creationId xmlns:a16="http://schemas.microsoft.com/office/drawing/2014/main" id="{8DC51B5F-8AFA-C049-C0E7-0A0FDDB80CF8}"/>
              </a:ext>
            </a:extLst>
          </p:cNvPr>
          <p:cNvSpPr/>
          <p:nvPr/>
        </p:nvSpPr>
        <p:spPr>
          <a:xfrm>
            <a:off x="4248510" y="1555450"/>
            <a:ext cx="1990058" cy="127624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ekstvak 2">
            <a:extLst>
              <a:ext uri="{FF2B5EF4-FFF2-40B4-BE49-F238E27FC236}">
                <a16:creationId xmlns:a16="http://schemas.microsoft.com/office/drawing/2014/main" id="{C0CF7FAA-3BD7-4A0D-52D4-B8924268D88D}"/>
              </a:ext>
            </a:extLst>
          </p:cNvPr>
          <p:cNvSpPr txBox="1"/>
          <p:nvPr/>
        </p:nvSpPr>
        <p:spPr>
          <a:xfrm>
            <a:off x="433137" y="4138863"/>
            <a:ext cx="2075953" cy="369332"/>
          </a:xfrm>
          <a:prstGeom prst="rect">
            <a:avLst/>
          </a:prstGeom>
          <a:noFill/>
        </p:spPr>
        <p:txBody>
          <a:bodyPr wrap="none" rtlCol="0">
            <a:spAutoFit/>
          </a:bodyPr>
          <a:lstStyle/>
          <a:p>
            <a:r>
              <a:rPr lang="nl-NL"/>
              <a:t>Niet maar 1 oorzaak</a:t>
            </a:r>
          </a:p>
        </p:txBody>
      </p:sp>
    </p:spTree>
    <p:extLst>
      <p:ext uri="{BB962C8B-B14F-4D97-AF65-F5344CB8AC3E}">
        <p14:creationId xmlns:p14="http://schemas.microsoft.com/office/powerpoint/2010/main" val="670011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33E808-0F45-1093-C1F3-F83BE13EC181}"/>
              </a:ext>
            </a:extLst>
          </p:cNvPr>
          <p:cNvSpPr>
            <a:spLocks noGrp="1"/>
          </p:cNvSpPr>
          <p:nvPr>
            <p:ph type="title"/>
          </p:nvPr>
        </p:nvSpPr>
        <p:spPr/>
        <p:txBody>
          <a:bodyPr/>
          <a:lstStyle/>
          <a:p>
            <a:r>
              <a:rPr lang="nl-NL"/>
              <a:t>Exclusie van milde verliezen</a:t>
            </a:r>
          </a:p>
        </p:txBody>
      </p:sp>
      <p:pic>
        <p:nvPicPr>
          <p:cNvPr id="6" name="Content Placeholder 5" descr="Afbeelding">
            <a:extLst>
              <a:ext uri="{FF2B5EF4-FFF2-40B4-BE49-F238E27FC236}">
                <a16:creationId xmlns:a16="http://schemas.microsoft.com/office/drawing/2014/main" id="{44A0ACF8-08ED-36E3-2E30-9EA31613CA3F}"/>
              </a:ext>
            </a:extLst>
          </p:cNvPr>
          <p:cNvPicPr>
            <a:picLocks noGrp="1" noChangeAspect="1"/>
          </p:cNvPicPr>
          <p:nvPr>
            <p:ph idx="1"/>
          </p:nvPr>
        </p:nvPicPr>
        <p:blipFill>
          <a:blip r:embed="rId3"/>
          <a:stretch>
            <a:fillRect/>
          </a:stretch>
        </p:blipFill>
        <p:spPr>
          <a:xfrm>
            <a:off x="662706" y="1153501"/>
            <a:ext cx="7171606" cy="3207049"/>
          </a:xfrm>
        </p:spPr>
      </p:pic>
    </p:spTree>
    <p:extLst>
      <p:ext uri="{BB962C8B-B14F-4D97-AF65-F5344CB8AC3E}">
        <p14:creationId xmlns:p14="http://schemas.microsoft.com/office/powerpoint/2010/main" val="9332241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5EC1F3-0D1C-3041-CEBA-8B4191D8DD8B}"/>
              </a:ext>
            </a:extLst>
          </p:cNvPr>
          <p:cNvSpPr>
            <a:spLocks noGrp="1"/>
          </p:cNvSpPr>
          <p:nvPr>
            <p:ph type="title"/>
          </p:nvPr>
        </p:nvSpPr>
        <p:spPr/>
        <p:txBody>
          <a:bodyPr/>
          <a:lstStyle/>
          <a:p>
            <a:r>
              <a:rPr lang="nl-NL" sz="2700"/>
              <a:t>Discussie</a:t>
            </a:r>
          </a:p>
        </p:txBody>
      </p:sp>
      <p:sp>
        <p:nvSpPr>
          <p:cNvPr id="3" name="Tijdelijke aanduiding voor inhoud 2">
            <a:extLst>
              <a:ext uri="{FF2B5EF4-FFF2-40B4-BE49-F238E27FC236}">
                <a16:creationId xmlns:a16="http://schemas.microsoft.com/office/drawing/2014/main" id="{1C1B473E-3316-6B61-886F-5A503D6B78F1}"/>
              </a:ext>
            </a:extLst>
          </p:cNvPr>
          <p:cNvSpPr>
            <a:spLocks noGrp="1"/>
          </p:cNvSpPr>
          <p:nvPr>
            <p:ph idx="1"/>
          </p:nvPr>
        </p:nvSpPr>
        <p:spPr/>
        <p:txBody>
          <a:bodyPr/>
          <a:lstStyle/>
          <a:p>
            <a:pPr>
              <a:lnSpc>
                <a:spcPct val="150000"/>
              </a:lnSpc>
            </a:pPr>
            <a:r>
              <a:rPr lang="nl-NL" sz="1600"/>
              <a:t>Toevoegen gedeeltelijk doorlopen diagnostiek</a:t>
            </a:r>
          </a:p>
          <a:p>
            <a:pPr>
              <a:lnSpc>
                <a:spcPct val="150000"/>
              </a:lnSpc>
            </a:pPr>
            <a:r>
              <a:rPr lang="nl-NL" sz="1600"/>
              <a:t>Verder uitwerken van risicofactoren</a:t>
            </a:r>
          </a:p>
          <a:p>
            <a:pPr>
              <a:lnSpc>
                <a:spcPct val="150000"/>
              </a:lnSpc>
            </a:pPr>
            <a:r>
              <a:rPr lang="nl-NL" sz="1600"/>
              <a:t>Invloed op spraaktaal ontwikkeling</a:t>
            </a:r>
          </a:p>
          <a:p>
            <a:pPr>
              <a:lnSpc>
                <a:spcPct val="150000"/>
              </a:lnSpc>
            </a:pPr>
            <a:r>
              <a:rPr lang="nl-NL" sz="1600"/>
              <a:t>Genetica verder uitdiepen</a:t>
            </a:r>
          </a:p>
          <a:p>
            <a:pPr>
              <a:lnSpc>
                <a:spcPct val="150000"/>
              </a:lnSpc>
            </a:pPr>
            <a:r>
              <a:rPr lang="nl-NL" sz="1600"/>
              <a:t>Type screening</a:t>
            </a:r>
          </a:p>
          <a:p>
            <a:pPr>
              <a:lnSpc>
                <a:spcPct val="150000"/>
              </a:lnSpc>
            </a:pPr>
            <a:r>
              <a:rPr lang="nl-NL" sz="1600"/>
              <a:t>Pass in welke ronde</a:t>
            </a:r>
          </a:p>
          <a:p>
            <a:pPr>
              <a:lnSpc>
                <a:spcPct val="150000"/>
              </a:lnSpc>
            </a:pPr>
            <a:r>
              <a:rPr lang="nl-NL" sz="1600"/>
              <a:t>Subgroepen</a:t>
            </a:r>
          </a:p>
          <a:p>
            <a:pPr>
              <a:lnSpc>
                <a:spcPct val="150000"/>
              </a:lnSpc>
            </a:pPr>
            <a:r>
              <a:rPr lang="nl-NL" sz="1600"/>
              <a:t>Kosten effectiviteit</a:t>
            </a:r>
          </a:p>
        </p:txBody>
      </p:sp>
    </p:spTree>
    <p:extLst>
      <p:ext uri="{BB962C8B-B14F-4D97-AF65-F5344CB8AC3E}">
        <p14:creationId xmlns:p14="http://schemas.microsoft.com/office/powerpoint/2010/main" val="2191431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825E88-1988-A3E6-5B24-7FF94BFC1C90}"/>
              </a:ext>
            </a:extLst>
          </p:cNvPr>
          <p:cNvSpPr>
            <a:spLocks noGrp="1"/>
          </p:cNvSpPr>
          <p:nvPr>
            <p:ph type="title"/>
          </p:nvPr>
        </p:nvSpPr>
        <p:spPr/>
        <p:txBody>
          <a:bodyPr/>
          <a:lstStyle/>
          <a:p>
            <a:r>
              <a:rPr lang="nl-NL" sz="2700"/>
              <a:t>Referenties</a:t>
            </a:r>
          </a:p>
        </p:txBody>
      </p:sp>
      <p:sp>
        <p:nvSpPr>
          <p:cNvPr id="3" name="Tijdelijke aanduiding voor inhoud 2">
            <a:extLst>
              <a:ext uri="{FF2B5EF4-FFF2-40B4-BE49-F238E27FC236}">
                <a16:creationId xmlns:a16="http://schemas.microsoft.com/office/drawing/2014/main" id="{6111CF19-F024-67F3-D370-5504A8E11369}"/>
              </a:ext>
            </a:extLst>
          </p:cNvPr>
          <p:cNvSpPr>
            <a:spLocks noGrp="1"/>
          </p:cNvSpPr>
          <p:nvPr>
            <p:ph idx="1"/>
          </p:nvPr>
        </p:nvSpPr>
        <p:spPr/>
        <p:txBody>
          <a:bodyPr>
            <a:normAutofit/>
          </a:bodyPr>
          <a:lstStyle/>
          <a:p>
            <a:r>
              <a:rPr lang="nl-NL" sz="1200"/>
              <a:t>Monitor over 2023: Neonatale gehoorscreening door jeugdgezondheidszorg</a:t>
            </a:r>
          </a:p>
          <a:p>
            <a:r>
              <a:rPr lang="nl-NL" sz="1200"/>
              <a:t>Audiologieboek.nl Hoofstuk 8.2.3 Neonatale gehoorscreening</a:t>
            </a:r>
          </a:p>
          <a:p>
            <a:r>
              <a:rPr lang="nl-NL" sz="1200" err="1"/>
              <a:t>Yoshinaga-Itano</a:t>
            </a:r>
            <a:r>
              <a:rPr lang="nl-NL" sz="1200"/>
              <a:t> et al. 1998, Language of </a:t>
            </a:r>
            <a:r>
              <a:rPr lang="nl-NL" sz="1200" err="1"/>
              <a:t>early</a:t>
            </a:r>
            <a:r>
              <a:rPr lang="nl-NL" sz="1200"/>
              <a:t> </a:t>
            </a:r>
            <a:r>
              <a:rPr lang="nl-NL" sz="1200" err="1"/>
              <a:t>and</a:t>
            </a:r>
            <a:r>
              <a:rPr lang="nl-NL" sz="1200"/>
              <a:t> later </a:t>
            </a:r>
            <a:r>
              <a:rPr lang="nl-NL" sz="1200" err="1"/>
              <a:t>identified</a:t>
            </a:r>
            <a:r>
              <a:rPr lang="nl-NL" sz="1200"/>
              <a:t> </a:t>
            </a:r>
            <a:r>
              <a:rPr lang="nl-NL" sz="1200" err="1"/>
              <a:t>children</a:t>
            </a:r>
            <a:r>
              <a:rPr lang="nl-NL" sz="1200"/>
              <a:t> </a:t>
            </a:r>
            <a:r>
              <a:rPr lang="nl-NL" sz="1200" err="1"/>
              <a:t>with</a:t>
            </a:r>
            <a:r>
              <a:rPr lang="nl-NL" sz="1200"/>
              <a:t> hearing </a:t>
            </a:r>
            <a:r>
              <a:rPr lang="nl-NL" sz="1200" err="1"/>
              <a:t>loss</a:t>
            </a:r>
            <a:endParaRPr lang="nl-NL" sz="1200"/>
          </a:p>
          <a:p>
            <a:r>
              <a:rPr lang="nl-NL" sz="1200"/>
              <a:t>Hille et al. 2004, </a:t>
            </a:r>
            <a:r>
              <a:rPr lang="nl-NL" sz="1200" err="1"/>
              <a:t>Bilateral</a:t>
            </a:r>
            <a:r>
              <a:rPr lang="nl-NL" sz="1200"/>
              <a:t> hearing </a:t>
            </a:r>
            <a:r>
              <a:rPr lang="nl-NL" sz="1200" err="1"/>
              <a:t>impairment</a:t>
            </a:r>
            <a:r>
              <a:rPr lang="nl-NL" sz="1200"/>
              <a:t> in Dutch NICU </a:t>
            </a:r>
            <a:r>
              <a:rPr lang="nl-NL" sz="1200" err="1"/>
              <a:t>infants</a:t>
            </a:r>
            <a:r>
              <a:rPr lang="nl-NL" sz="1200"/>
              <a:t> </a:t>
            </a:r>
            <a:r>
              <a:rPr lang="nl-NL" sz="1200" err="1"/>
              <a:t>with</a:t>
            </a:r>
            <a:r>
              <a:rPr lang="nl-NL" sz="1200"/>
              <a:t> </a:t>
            </a:r>
            <a:r>
              <a:rPr lang="nl-NL" sz="1200" err="1"/>
              <a:t>unilateral</a:t>
            </a:r>
            <a:r>
              <a:rPr lang="nl-NL" sz="1200"/>
              <a:t> failure on hearing </a:t>
            </a:r>
            <a:r>
              <a:rPr lang="nl-NL" sz="1200" err="1"/>
              <a:t>screening.Pediatrics</a:t>
            </a:r>
            <a:endParaRPr lang="nl-NL" sz="1200"/>
          </a:p>
          <a:p>
            <a:r>
              <a:rPr lang="nl-NL" sz="1200" err="1"/>
              <a:t>Kauffman</a:t>
            </a:r>
            <a:r>
              <a:rPr lang="nl-NL" sz="1200"/>
              <a:t> et al. 2006, Landelijke implementatie neonatale gehoorscreening</a:t>
            </a:r>
          </a:p>
          <a:p>
            <a:r>
              <a:rPr lang="nl-NL" sz="1200"/>
              <a:t>Korver et al. 2013, National </a:t>
            </a:r>
            <a:r>
              <a:rPr lang="nl-NL" sz="1200" err="1"/>
              <a:t>study</a:t>
            </a:r>
            <a:r>
              <a:rPr lang="nl-NL" sz="1200"/>
              <a:t> of </a:t>
            </a:r>
            <a:r>
              <a:rPr lang="nl-NL" sz="1200" err="1"/>
              <a:t>newborn</a:t>
            </a:r>
            <a:r>
              <a:rPr lang="nl-NL" sz="1200"/>
              <a:t> hearing screening: </a:t>
            </a:r>
            <a:r>
              <a:rPr lang="nl-NL" sz="1200" err="1"/>
              <a:t>programme</a:t>
            </a:r>
            <a:r>
              <a:rPr lang="nl-NL" sz="1200"/>
              <a:t> </a:t>
            </a:r>
            <a:r>
              <a:rPr lang="nl-NL" sz="1200" err="1"/>
              <a:t>sensitivity</a:t>
            </a:r>
            <a:r>
              <a:rPr lang="nl-NL" sz="1200"/>
              <a:t> </a:t>
            </a:r>
            <a:r>
              <a:rPr lang="nl-NL" sz="1200" err="1"/>
              <a:t>and</a:t>
            </a:r>
            <a:r>
              <a:rPr lang="nl-NL" sz="1200"/>
              <a:t> </a:t>
            </a:r>
            <a:r>
              <a:rPr lang="nl-NL" sz="1200" err="1"/>
              <a:t>characteristics</a:t>
            </a:r>
            <a:r>
              <a:rPr lang="nl-NL" sz="1200"/>
              <a:t> of </a:t>
            </a:r>
            <a:r>
              <a:rPr lang="nl-NL" sz="1200" err="1"/>
              <a:t>undetected</a:t>
            </a:r>
            <a:r>
              <a:rPr lang="nl-NL" sz="1200"/>
              <a:t> </a:t>
            </a:r>
            <a:r>
              <a:rPr lang="nl-NL" sz="1200" err="1"/>
              <a:t>children</a:t>
            </a:r>
            <a:endParaRPr lang="nl-NL" sz="1200"/>
          </a:p>
          <a:p>
            <a:r>
              <a:rPr lang="nl-NL" sz="1200"/>
              <a:t>Korver et al. 2011, </a:t>
            </a:r>
            <a:r>
              <a:rPr lang="nl-NL" sz="1200" err="1"/>
              <a:t>Causes</a:t>
            </a:r>
            <a:r>
              <a:rPr lang="nl-NL" sz="1200"/>
              <a:t> of permanent </a:t>
            </a:r>
            <a:r>
              <a:rPr lang="nl-NL" sz="1200" err="1"/>
              <a:t>childhood</a:t>
            </a:r>
            <a:r>
              <a:rPr lang="nl-NL" sz="1200"/>
              <a:t> hearing </a:t>
            </a:r>
            <a:r>
              <a:rPr lang="nl-NL" sz="1200" err="1"/>
              <a:t>impairment</a:t>
            </a:r>
            <a:endParaRPr lang="nl-NL" sz="1200"/>
          </a:p>
          <a:p>
            <a:r>
              <a:rPr lang="nl-NL" sz="1200" err="1"/>
              <a:t>Ching</a:t>
            </a:r>
            <a:r>
              <a:rPr lang="nl-NL" sz="1200"/>
              <a:t> et al. 2017, Age at </a:t>
            </a:r>
            <a:r>
              <a:rPr lang="nl-NL" sz="1200" err="1"/>
              <a:t>intervention</a:t>
            </a:r>
            <a:r>
              <a:rPr lang="nl-NL" sz="1200"/>
              <a:t> </a:t>
            </a:r>
            <a:r>
              <a:rPr lang="nl-NL" sz="1200" err="1"/>
              <a:t>for</a:t>
            </a:r>
            <a:r>
              <a:rPr lang="nl-NL" sz="1200"/>
              <a:t> permanent hearing </a:t>
            </a:r>
            <a:r>
              <a:rPr lang="nl-NL" sz="1200" err="1"/>
              <a:t>loss</a:t>
            </a:r>
            <a:r>
              <a:rPr lang="nl-NL" sz="1200"/>
              <a:t> </a:t>
            </a:r>
            <a:r>
              <a:rPr lang="nl-NL" sz="1200" err="1"/>
              <a:t>and</a:t>
            </a:r>
            <a:r>
              <a:rPr lang="nl-NL" sz="1200"/>
              <a:t> 5 </a:t>
            </a:r>
            <a:r>
              <a:rPr lang="nl-NL" sz="1200" err="1"/>
              <a:t>year</a:t>
            </a:r>
            <a:r>
              <a:rPr lang="nl-NL" sz="1200"/>
              <a:t> </a:t>
            </a:r>
            <a:r>
              <a:rPr lang="nl-NL" sz="1200" err="1"/>
              <a:t>language</a:t>
            </a:r>
            <a:r>
              <a:rPr lang="nl-NL" sz="1200"/>
              <a:t> </a:t>
            </a:r>
            <a:r>
              <a:rPr lang="nl-NL" sz="1200" err="1"/>
              <a:t>outcomes</a:t>
            </a:r>
            <a:endParaRPr lang="nl-NL" sz="1200"/>
          </a:p>
          <a:p>
            <a:endParaRPr lang="nl-NL" sz="1200"/>
          </a:p>
        </p:txBody>
      </p:sp>
    </p:spTree>
    <p:extLst>
      <p:ext uri="{BB962C8B-B14F-4D97-AF65-F5344CB8AC3E}">
        <p14:creationId xmlns:p14="http://schemas.microsoft.com/office/powerpoint/2010/main" val="2328979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pattFill prst="dkVert">
          <a:fgClr>
            <a:schemeClr val="accent1"/>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944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08A70-ED4D-C56C-2CD0-408B269DD976}"/>
              </a:ext>
            </a:extLst>
          </p:cNvPr>
          <p:cNvSpPr>
            <a:spLocks noGrp="1"/>
          </p:cNvSpPr>
          <p:nvPr>
            <p:ph type="title"/>
          </p:nvPr>
        </p:nvSpPr>
        <p:spPr/>
        <p:txBody>
          <a:bodyPr/>
          <a:lstStyle/>
          <a:p>
            <a:r>
              <a:rPr lang="nl-NL" sz="2700"/>
              <a:t>Doel NGS</a:t>
            </a:r>
          </a:p>
        </p:txBody>
      </p:sp>
      <p:sp>
        <p:nvSpPr>
          <p:cNvPr id="3" name="Tijdelijke aanduiding voor inhoud 2">
            <a:extLst>
              <a:ext uri="{FF2B5EF4-FFF2-40B4-BE49-F238E27FC236}">
                <a16:creationId xmlns:a16="http://schemas.microsoft.com/office/drawing/2014/main" id="{4B1E97F9-14D2-F4E2-91F4-4D6A1228DA68}"/>
              </a:ext>
            </a:extLst>
          </p:cNvPr>
          <p:cNvSpPr>
            <a:spLocks noGrp="1"/>
          </p:cNvSpPr>
          <p:nvPr>
            <p:ph idx="1"/>
          </p:nvPr>
        </p:nvSpPr>
        <p:spPr/>
        <p:txBody>
          <a:bodyPr vert="horz" lIns="0" tIns="0" rIns="0" bIns="0" rtlCol="0" anchor="t">
            <a:noAutofit/>
          </a:bodyPr>
          <a:lstStyle/>
          <a:p>
            <a:pPr marL="241300" indent="-241300">
              <a:lnSpc>
                <a:spcPct val="150000"/>
              </a:lnSpc>
            </a:pPr>
            <a:r>
              <a:rPr lang="nl-NL" sz="1600"/>
              <a:t>Opsporen kinderen met gehoorverlies (&gt;40 dB) vóor de leeftijd van 3 maanden</a:t>
            </a:r>
            <a:endParaRPr lang="nl-NL" sz="1600">
              <a:ea typeface="Calibri"/>
              <a:cs typeface="Calibri"/>
            </a:endParaRPr>
          </a:p>
          <a:p>
            <a:pPr lvl="1" indent="-243840">
              <a:lnSpc>
                <a:spcPct val="150000"/>
              </a:lnSpc>
            </a:pPr>
            <a:r>
              <a:rPr lang="nl-NL" sz="1600"/>
              <a:t>Ten behoeve van begeleiding en revalidatie (</a:t>
            </a:r>
            <a:r>
              <a:rPr lang="nl-NL" sz="1600" i="1" err="1">
                <a:solidFill>
                  <a:srgbClr val="00B0F0"/>
                </a:solidFill>
              </a:rPr>
              <a:t>early</a:t>
            </a:r>
            <a:r>
              <a:rPr lang="nl-NL" sz="1600" i="1">
                <a:solidFill>
                  <a:srgbClr val="00B0F0"/>
                </a:solidFill>
              </a:rPr>
              <a:t> </a:t>
            </a:r>
            <a:r>
              <a:rPr lang="nl-NL" sz="1600" i="1" err="1">
                <a:solidFill>
                  <a:srgbClr val="00B0F0"/>
                </a:solidFill>
              </a:rPr>
              <a:t>intervention</a:t>
            </a:r>
            <a:r>
              <a:rPr lang="nl-NL" sz="1600"/>
              <a:t>)</a:t>
            </a:r>
            <a:endParaRPr lang="nl-NL" sz="1600">
              <a:ea typeface="Calibri"/>
              <a:cs typeface="Calibri"/>
            </a:endParaRPr>
          </a:p>
          <a:p>
            <a:pPr marL="1582420" lvl="4" indent="-285750">
              <a:lnSpc>
                <a:spcPct val="150000"/>
              </a:lnSpc>
              <a:buFont typeface="Wingdings" pitchFamily="2" charset="2"/>
              <a:buChar char="Ø"/>
            </a:pPr>
            <a:r>
              <a:rPr lang="nl-NL" sz="1600"/>
              <a:t>Grotere actieve en passieve vocabulaire</a:t>
            </a:r>
            <a:endParaRPr lang="nl-NL" sz="1600">
              <a:ea typeface="Calibri"/>
              <a:cs typeface="Calibri"/>
            </a:endParaRPr>
          </a:p>
          <a:p>
            <a:pPr marL="1582420" lvl="4" indent="-285750">
              <a:lnSpc>
                <a:spcPct val="150000"/>
              </a:lnSpc>
              <a:buFont typeface="Wingdings" pitchFamily="2" charset="2"/>
              <a:buChar char="Ø"/>
            </a:pPr>
            <a:r>
              <a:rPr lang="nl-NL" sz="1600"/>
              <a:t>Betere articulatie</a:t>
            </a:r>
            <a:endParaRPr lang="nl-NL" sz="1600">
              <a:ea typeface="Calibri"/>
              <a:cs typeface="Calibri"/>
            </a:endParaRPr>
          </a:p>
          <a:p>
            <a:pPr marL="1582420" lvl="4" indent="-285750">
              <a:lnSpc>
                <a:spcPct val="150000"/>
              </a:lnSpc>
              <a:buFont typeface="Wingdings" pitchFamily="2" charset="2"/>
              <a:buChar char="Ø"/>
            </a:pPr>
            <a:r>
              <a:rPr lang="nl-NL" sz="1600"/>
              <a:t>Hoger leesniveau</a:t>
            </a:r>
            <a:endParaRPr lang="nl-NL" sz="1600">
              <a:ea typeface="Calibri"/>
              <a:cs typeface="Calibri"/>
            </a:endParaRPr>
          </a:p>
          <a:p>
            <a:pPr marL="1582420" lvl="4" indent="-285750">
              <a:lnSpc>
                <a:spcPct val="150000"/>
              </a:lnSpc>
              <a:buFont typeface="Wingdings" pitchFamily="2" charset="2"/>
              <a:buChar char="Ø"/>
            </a:pPr>
            <a:r>
              <a:rPr lang="nl-NL" sz="1600"/>
              <a:t>Betere ouder-kind interactie</a:t>
            </a:r>
            <a:endParaRPr lang="nl-NL" sz="1600">
              <a:ea typeface="Calibri"/>
              <a:cs typeface="Calibri"/>
            </a:endParaRPr>
          </a:p>
          <a:p>
            <a:pPr marL="1582420" lvl="4" indent="-285750">
              <a:lnSpc>
                <a:spcPct val="150000"/>
              </a:lnSpc>
              <a:buFont typeface="Wingdings" pitchFamily="2" charset="2"/>
              <a:buChar char="Ø"/>
            </a:pPr>
            <a:r>
              <a:rPr lang="nl-NL" sz="1600"/>
              <a:t>Minder socio-emotionele problemen</a:t>
            </a:r>
            <a:endParaRPr lang="nl-NL" sz="1600">
              <a:ea typeface="Calibri"/>
              <a:cs typeface="Calibri"/>
            </a:endParaRPr>
          </a:p>
          <a:p>
            <a:pPr marL="323850" indent="0">
              <a:lnSpc>
                <a:spcPct val="150000"/>
              </a:lnSpc>
              <a:buNone/>
            </a:pPr>
            <a:endParaRPr lang="nl-NL" sz="1600">
              <a:ea typeface="Calibri"/>
              <a:cs typeface="Calibri"/>
            </a:endParaRPr>
          </a:p>
          <a:p>
            <a:pPr marL="323850" indent="0">
              <a:lnSpc>
                <a:spcPct val="150000"/>
              </a:lnSpc>
              <a:buNone/>
            </a:pPr>
            <a:r>
              <a:rPr lang="nl-NL" sz="1600"/>
              <a:t>Verdere rijping van auditieve systeem gebeurt enkel als dit systeem ook wordt gestimuleerd</a:t>
            </a:r>
            <a:endParaRPr lang="nl-NL" sz="1600">
              <a:ea typeface="Calibri"/>
              <a:cs typeface="Calibri"/>
            </a:endParaRPr>
          </a:p>
          <a:p>
            <a:pPr marL="1582420" lvl="4" indent="-285750">
              <a:lnSpc>
                <a:spcPct val="150000"/>
              </a:lnSpc>
              <a:buFont typeface="Wingdings" pitchFamily="2" charset="2"/>
              <a:buChar char="Ø"/>
            </a:pPr>
            <a:endParaRPr lang="nl-NL" sz="1600">
              <a:ea typeface="Calibri"/>
              <a:cs typeface="Calibri"/>
            </a:endParaRPr>
          </a:p>
        </p:txBody>
      </p:sp>
    </p:spTree>
    <p:extLst>
      <p:ext uri="{BB962C8B-B14F-4D97-AF65-F5344CB8AC3E}">
        <p14:creationId xmlns:p14="http://schemas.microsoft.com/office/powerpoint/2010/main" val="58023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83D01A-C46E-C28A-D01C-80093789911C}"/>
              </a:ext>
            </a:extLst>
          </p:cNvPr>
          <p:cNvSpPr>
            <a:spLocks noGrp="1"/>
          </p:cNvSpPr>
          <p:nvPr>
            <p:ph type="title"/>
          </p:nvPr>
        </p:nvSpPr>
        <p:spPr/>
        <p:txBody>
          <a:bodyPr>
            <a:normAutofit fontScale="90000"/>
          </a:bodyPr>
          <a:lstStyle/>
          <a:p>
            <a:r>
              <a:rPr lang="nl-NL"/>
              <a:t>Neonatale gehoorscreening (NGS) </a:t>
            </a:r>
          </a:p>
        </p:txBody>
      </p:sp>
      <p:sp>
        <p:nvSpPr>
          <p:cNvPr id="3" name="Tijdelijke aanduiding voor inhoud 2">
            <a:extLst>
              <a:ext uri="{FF2B5EF4-FFF2-40B4-BE49-F238E27FC236}">
                <a16:creationId xmlns:a16="http://schemas.microsoft.com/office/drawing/2014/main" id="{28CB64D9-F416-BAD4-DD54-2D16C8B32209}"/>
              </a:ext>
            </a:extLst>
          </p:cNvPr>
          <p:cNvSpPr>
            <a:spLocks noGrp="1"/>
          </p:cNvSpPr>
          <p:nvPr>
            <p:ph idx="1"/>
          </p:nvPr>
        </p:nvSpPr>
        <p:spPr/>
        <p:txBody>
          <a:bodyPr vert="horz" lIns="0" tIns="0" rIns="0" bIns="0" rtlCol="0" anchor="t">
            <a:noAutofit/>
          </a:bodyPr>
          <a:lstStyle/>
          <a:p>
            <a:pPr marL="285750" indent="-285750">
              <a:lnSpc>
                <a:spcPct val="150000"/>
              </a:lnSpc>
            </a:pPr>
            <a:r>
              <a:rPr lang="nl-NL" sz="1600" dirty="0"/>
              <a:t>Sinds 2006 in huidige vorm via JGZ</a:t>
            </a:r>
            <a:endParaRPr lang="en-US" sz="1600">
              <a:ea typeface="Calibri"/>
              <a:cs typeface="Calibri"/>
            </a:endParaRPr>
          </a:p>
          <a:p>
            <a:pPr marL="285750" indent="-285750">
              <a:lnSpc>
                <a:spcPct val="150000"/>
              </a:lnSpc>
            </a:pPr>
            <a:r>
              <a:rPr lang="nl-NL" sz="1600" dirty="0">
                <a:ea typeface="Calibri"/>
                <a:cs typeface="Calibri"/>
              </a:rPr>
              <a:t>Detectiegrens 35-40 dB</a:t>
            </a:r>
            <a:endParaRPr lang="nl-NL" dirty="0">
              <a:ea typeface="Calibri"/>
              <a:cs typeface="Calibri"/>
            </a:endParaRPr>
          </a:p>
          <a:p>
            <a:pPr marL="241300" indent="-241300">
              <a:lnSpc>
                <a:spcPct val="150000"/>
              </a:lnSpc>
            </a:pPr>
            <a:endParaRPr lang="nl-NL" sz="1600" dirty="0">
              <a:ea typeface="Calibri"/>
              <a:cs typeface="Calibri"/>
            </a:endParaRPr>
          </a:p>
          <a:p>
            <a:pPr marL="241300" indent="-241300">
              <a:lnSpc>
                <a:spcPct val="150000"/>
              </a:lnSpc>
            </a:pPr>
            <a:endParaRPr lang="nl-NL" sz="1600" dirty="0">
              <a:ea typeface="Calibri"/>
              <a:cs typeface="Calibri"/>
            </a:endParaRPr>
          </a:p>
          <a:p>
            <a:pPr marL="241300" indent="-241300">
              <a:lnSpc>
                <a:spcPct val="150000"/>
              </a:lnSpc>
            </a:pPr>
            <a:endParaRPr lang="nl-NL" sz="1600" dirty="0">
              <a:ea typeface="Calibri"/>
              <a:cs typeface="Calibri"/>
            </a:endParaRPr>
          </a:p>
          <a:p>
            <a:pPr marL="241300" indent="-241300">
              <a:lnSpc>
                <a:spcPct val="150000"/>
              </a:lnSpc>
            </a:pPr>
            <a:endParaRPr lang="nl-NL" sz="1600" dirty="0">
              <a:ea typeface="Calibri"/>
              <a:cs typeface="Calibri"/>
            </a:endParaRPr>
          </a:p>
          <a:p>
            <a:pPr marL="241300" indent="-241300">
              <a:lnSpc>
                <a:spcPct val="150000"/>
              </a:lnSpc>
            </a:pPr>
            <a:endParaRPr lang="nl-NL" sz="1600" dirty="0">
              <a:ea typeface="Calibri"/>
              <a:cs typeface="Calibri"/>
            </a:endParaRPr>
          </a:p>
          <a:p>
            <a:pPr marL="241300" indent="-241300">
              <a:lnSpc>
                <a:spcPct val="150000"/>
              </a:lnSpc>
            </a:pPr>
            <a:endParaRPr lang="nl-NL" sz="1600" dirty="0">
              <a:ea typeface="Calibri"/>
              <a:cs typeface="Calibri"/>
            </a:endParaRPr>
          </a:p>
          <a:p>
            <a:pPr marL="241300" indent="-241300">
              <a:lnSpc>
                <a:spcPct val="150000"/>
              </a:lnSpc>
            </a:pPr>
            <a:r>
              <a:rPr lang="nl-NL" sz="1600" dirty="0">
                <a:ea typeface="Calibri"/>
                <a:cs typeface="Calibri"/>
              </a:rPr>
              <a:t>Deelnamepercentage &gt;99%</a:t>
            </a:r>
            <a:endParaRPr lang="nl-NL" sz="1600">
              <a:ea typeface="Calibri"/>
              <a:cs typeface="Calibri"/>
            </a:endParaRPr>
          </a:p>
          <a:p>
            <a:pPr marL="0" indent="0">
              <a:lnSpc>
                <a:spcPct val="150000"/>
              </a:lnSpc>
              <a:buNone/>
            </a:pPr>
            <a:endParaRPr lang="nl-NL" sz="1600">
              <a:ea typeface="Calibri"/>
              <a:cs typeface="Calibri"/>
            </a:endParaRPr>
          </a:p>
          <a:p>
            <a:pPr marL="241300" indent="-241300"/>
            <a:endParaRPr lang="nl-NL">
              <a:ea typeface="Calibri"/>
              <a:cs typeface="Calibri"/>
            </a:endParaRPr>
          </a:p>
          <a:p>
            <a:pPr marL="241300" indent="-241300"/>
            <a:endParaRPr lang="nl-NL">
              <a:ea typeface="Calibri"/>
              <a:cs typeface="Calibri"/>
            </a:endParaRPr>
          </a:p>
        </p:txBody>
      </p:sp>
      <p:pic>
        <p:nvPicPr>
          <p:cNvPr id="4" name="Afbeelding 3">
            <a:extLst>
              <a:ext uri="{FF2B5EF4-FFF2-40B4-BE49-F238E27FC236}">
                <a16:creationId xmlns:a16="http://schemas.microsoft.com/office/drawing/2014/main" id="{C92EA9AA-8184-03E1-A4CC-3867140A8767}"/>
              </a:ext>
            </a:extLst>
          </p:cNvPr>
          <p:cNvPicPr>
            <a:picLocks noChangeAspect="1"/>
          </p:cNvPicPr>
          <p:nvPr/>
        </p:nvPicPr>
        <p:blipFill>
          <a:blip r:embed="rId3"/>
          <a:stretch>
            <a:fillRect/>
          </a:stretch>
        </p:blipFill>
        <p:spPr>
          <a:xfrm>
            <a:off x="420402" y="2360824"/>
            <a:ext cx="2064256" cy="1481740"/>
          </a:xfrm>
          <a:prstGeom prst="rect">
            <a:avLst/>
          </a:prstGeom>
        </p:spPr>
      </p:pic>
      <p:sp>
        <p:nvSpPr>
          <p:cNvPr id="10" name="Tekstvak 9">
            <a:extLst>
              <a:ext uri="{FF2B5EF4-FFF2-40B4-BE49-F238E27FC236}">
                <a16:creationId xmlns:a16="http://schemas.microsoft.com/office/drawing/2014/main" id="{2E39CA3E-6B11-2F4F-C4C2-1B354ED9A23F}"/>
              </a:ext>
            </a:extLst>
          </p:cNvPr>
          <p:cNvSpPr txBox="1"/>
          <p:nvPr/>
        </p:nvSpPr>
        <p:spPr>
          <a:xfrm>
            <a:off x="1264305" y="3890955"/>
            <a:ext cx="864980" cy="369332"/>
          </a:xfrm>
          <a:prstGeom prst="rect">
            <a:avLst/>
          </a:prstGeom>
          <a:noFill/>
        </p:spPr>
        <p:txBody>
          <a:bodyPr wrap="none" lIns="91440" tIns="45720" rIns="91440" bIns="45720" rtlCol="0" anchor="t">
            <a:spAutoFit/>
          </a:bodyPr>
          <a:lstStyle/>
          <a:p>
            <a:r>
              <a:rPr lang="nl-NL"/>
              <a:t>1e OAE</a:t>
            </a:r>
          </a:p>
        </p:txBody>
      </p:sp>
      <p:grpSp>
        <p:nvGrpSpPr>
          <p:cNvPr id="13" name="Groep 12">
            <a:extLst>
              <a:ext uri="{FF2B5EF4-FFF2-40B4-BE49-F238E27FC236}">
                <a16:creationId xmlns:a16="http://schemas.microsoft.com/office/drawing/2014/main" id="{BD192C68-A7A7-BDD5-2EEC-B1D01A72AB52}"/>
              </a:ext>
            </a:extLst>
          </p:cNvPr>
          <p:cNvGrpSpPr/>
          <p:nvPr/>
        </p:nvGrpSpPr>
        <p:grpSpPr>
          <a:xfrm>
            <a:off x="3307620" y="2346558"/>
            <a:ext cx="2064256" cy="1865338"/>
            <a:chOff x="3273754" y="2346558"/>
            <a:chExt cx="2064256" cy="1865338"/>
          </a:xfrm>
        </p:grpSpPr>
        <p:pic>
          <p:nvPicPr>
            <p:cNvPr id="5" name="Afbeelding 4">
              <a:extLst>
                <a:ext uri="{FF2B5EF4-FFF2-40B4-BE49-F238E27FC236}">
                  <a16:creationId xmlns:a16="http://schemas.microsoft.com/office/drawing/2014/main" id="{50CDA312-6C34-1971-2726-6298DB9DEBCF}"/>
                </a:ext>
              </a:extLst>
            </p:cNvPr>
            <p:cNvPicPr>
              <a:picLocks noChangeAspect="1"/>
            </p:cNvPicPr>
            <p:nvPr/>
          </p:nvPicPr>
          <p:blipFill>
            <a:blip r:embed="rId3"/>
            <a:stretch>
              <a:fillRect/>
            </a:stretch>
          </p:blipFill>
          <p:spPr>
            <a:xfrm>
              <a:off x="3273754" y="2346558"/>
              <a:ext cx="2064256" cy="1481740"/>
            </a:xfrm>
            <a:prstGeom prst="rect">
              <a:avLst/>
            </a:prstGeom>
          </p:spPr>
        </p:pic>
        <p:sp>
          <p:nvSpPr>
            <p:cNvPr id="11" name="Tekstvak 10">
              <a:extLst>
                <a:ext uri="{FF2B5EF4-FFF2-40B4-BE49-F238E27FC236}">
                  <a16:creationId xmlns:a16="http://schemas.microsoft.com/office/drawing/2014/main" id="{F6964166-5DAF-B6B2-7695-5231C83520CE}"/>
                </a:ext>
              </a:extLst>
            </p:cNvPr>
            <p:cNvSpPr txBox="1"/>
            <p:nvPr/>
          </p:nvSpPr>
          <p:spPr>
            <a:xfrm>
              <a:off x="4025029" y="3842564"/>
              <a:ext cx="864980" cy="369332"/>
            </a:xfrm>
            <a:prstGeom prst="rect">
              <a:avLst/>
            </a:prstGeom>
            <a:noFill/>
          </p:spPr>
          <p:txBody>
            <a:bodyPr wrap="none" lIns="91440" tIns="45720" rIns="91440" bIns="45720" rtlCol="0" anchor="t">
              <a:spAutoFit/>
            </a:bodyPr>
            <a:lstStyle/>
            <a:p>
              <a:r>
                <a:rPr lang="nl-NL"/>
                <a:t>2e OAE</a:t>
              </a:r>
            </a:p>
          </p:txBody>
        </p:sp>
      </p:grpSp>
      <p:grpSp>
        <p:nvGrpSpPr>
          <p:cNvPr id="14" name="Groep 13">
            <a:extLst>
              <a:ext uri="{FF2B5EF4-FFF2-40B4-BE49-F238E27FC236}">
                <a16:creationId xmlns:a16="http://schemas.microsoft.com/office/drawing/2014/main" id="{8623EC2D-FBA5-1402-6171-F87C191BB241}"/>
              </a:ext>
            </a:extLst>
          </p:cNvPr>
          <p:cNvGrpSpPr/>
          <p:nvPr/>
        </p:nvGrpSpPr>
        <p:grpSpPr>
          <a:xfrm>
            <a:off x="5469467" y="2346558"/>
            <a:ext cx="3061550" cy="1885501"/>
            <a:chOff x="5351762" y="2346558"/>
            <a:chExt cx="3061550" cy="1885501"/>
          </a:xfrm>
        </p:grpSpPr>
        <p:pic>
          <p:nvPicPr>
            <p:cNvPr id="6" name="Afbeelding 5">
              <a:extLst>
                <a:ext uri="{FF2B5EF4-FFF2-40B4-BE49-F238E27FC236}">
                  <a16:creationId xmlns:a16="http://schemas.microsoft.com/office/drawing/2014/main" id="{672D637A-8C95-3A5F-1DDC-52CCC6F02170}"/>
                </a:ext>
              </a:extLst>
            </p:cNvPr>
            <p:cNvPicPr>
              <a:picLocks noChangeAspect="1"/>
            </p:cNvPicPr>
            <p:nvPr/>
          </p:nvPicPr>
          <p:blipFill>
            <a:blip r:embed="rId4"/>
            <a:stretch>
              <a:fillRect/>
            </a:stretch>
          </p:blipFill>
          <p:spPr>
            <a:xfrm>
              <a:off x="6043448" y="2346558"/>
              <a:ext cx="2369864" cy="1496006"/>
            </a:xfrm>
            <a:prstGeom prst="rect">
              <a:avLst/>
            </a:prstGeom>
          </p:spPr>
        </p:pic>
        <p:cxnSp>
          <p:nvCxnSpPr>
            <p:cNvPr id="9" name="Rechte verbindingslijn met pijl 8">
              <a:extLst>
                <a:ext uri="{FF2B5EF4-FFF2-40B4-BE49-F238E27FC236}">
                  <a16:creationId xmlns:a16="http://schemas.microsoft.com/office/drawing/2014/main" id="{ED2093FA-EAB2-A812-8643-0E967E9E7A26}"/>
                </a:ext>
              </a:extLst>
            </p:cNvPr>
            <p:cNvCxnSpPr>
              <a:cxnSpLocks/>
            </p:cNvCxnSpPr>
            <p:nvPr/>
          </p:nvCxnSpPr>
          <p:spPr>
            <a:xfrm>
              <a:off x="5351762" y="3101694"/>
              <a:ext cx="6305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kstvak 11">
              <a:extLst>
                <a:ext uri="{FF2B5EF4-FFF2-40B4-BE49-F238E27FC236}">
                  <a16:creationId xmlns:a16="http://schemas.microsoft.com/office/drawing/2014/main" id="{AB59E7A8-A683-0D19-D217-0BE3C9C24AA7}"/>
                </a:ext>
              </a:extLst>
            </p:cNvPr>
            <p:cNvSpPr txBox="1"/>
            <p:nvPr/>
          </p:nvSpPr>
          <p:spPr>
            <a:xfrm>
              <a:off x="6877963" y="3862727"/>
              <a:ext cx="700833" cy="369332"/>
            </a:xfrm>
            <a:prstGeom prst="rect">
              <a:avLst/>
            </a:prstGeom>
            <a:noFill/>
          </p:spPr>
          <p:txBody>
            <a:bodyPr wrap="none" rtlCol="0">
              <a:spAutoFit/>
            </a:bodyPr>
            <a:lstStyle/>
            <a:p>
              <a:r>
                <a:rPr lang="nl-NL"/>
                <a:t>AABR</a:t>
              </a:r>
            </a:p>
          </p:txBody>
        </p:sp>
      </p:grpSp>
      <p:sp>
        <p:nvSpPr>
          <p:cNvPr id="15" name="Tekstvak 14">
            <a:extLst>
              <a:ext uri="{FF2B5EF4-FFF2-40B4-BE49-F238E27FC236}">
                <a16:creationId xmlns:a16="http://schemas.microsoft.com/office/drawing/2014/main" id="{36B2ADC1-3BF0-5F9D-DD69-3A6E1B624ECC}"/>
              </a:ext>
            </a:extLst>
          </p:cNvPr>
          <p:cNvSpPr txBox="1"/>
          <p:nvPr/>
        </p:nvSpPr>
        <p:spPr>
          <a:xfrm>
            <a:off x="2499236" y="2773926"/>
            <a:ext cx="793807" cy="307777"/>
          </a:xfrm>
          <a:prstGeom prst="rect">
            <a:avLst/>
          </a:prstGeom>
          <a:noFill/>
        </p:spPr>
        <p:txBody>
          <a:bodyPr wrap="none" rtlCol="0">
            <a:spAutoFit/>
          </a:bodyPr>
          <a:lstStyle/>
          <a:p>
            <a:r>
              <a:rPr lang="nl-NL" sz="1400"/>
              <a:t>&lt;1 week</a:t>
            </a:r>
          </a:p>
        </p:txBody>
      </p:sp>
      <p:sp>
        <p:nvSpPr>
          <p:cNvPr id="16" name="Tekstvak 15">
            <a:extLst>
              <a:ext uri="{FF2B5EF4-FFF2-40B4-BE49-F238E27FC236}">
                <a16:creationId xmlns:a16="http://schemas.microsoft.com/office/drawing/2014/main" id="{04230ED9-E91F-DFB6-76ED-BF07258098A2}"/>
              </a:ext>
            </a:extLst>
          </p:cNvPr>
          <p:cNvSpPr txBox="1"/>
          <p:nvPr/>
        </p:nvSpPr>
        <p:spPr>
          <a:xfrm>
            <a:off x="5344714" y="2754099"/>
            <a:ext cx="793807" cy="307777"/>
          </a:xfrm>
          <a:prstGeom prst="rect">
            <a:avLst/>
          </a:prstGeom>
          <a:noFill/>
        </p:spPr>
        <p:txBody>
          <a:bodyPr wrap="none" rtlCol="0">
            <a:spAutoFit/>
          </a:bodyPr>
          <a:lstStyle/>
          <a:p>
            <a:r>
              <a:rPr lang="nl-NL" sz="1400"/>
              <a:t>&lt;1 week</a:t>
            </a:r>
          </a:p>
        </p:txBody>
      </p:sp>
      <p:cxnSp>
        <p:nvCxnSpPr>
          <p:cNvPr id="18" name="Rechte verbindingslijn met pijl 17">
            <a:extLst>
              <a:ext uri="{FF2B5EF4-FFF2-40B4-BE49-F238E27FC236}">
                <a16:creationId xmlns:a16="http://schemas.microsoft.com/office/drawing/2014/main" id="{820C74AF-A2AD-AA9E-C31D-1BC39BC19F5E}"/>
              </a:ext>
            </a:extLst>
          </p:cNvPr>
          <p:cNvCxnSpPr>
            <a:cxnSpLocks/>
          </p:cNvCxnSpPr>
          <p:nvPr/>
        </p:nvCxnSpPr>
        <p:spPr>
          <a:xfrm>
            <a:off x="2583901" y="3070722"/>
            <a:ext cx="6305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4602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773433-0B0A-A695-AD63-AE90CF77064A}"/>
            </a:ext>
          </a:extLst>
        </p:cNvPr>
        <p:cNvGrpSpPr/>
        <p:nvPr/>
      </p:nvGrpSpPr>
      <p:grpSpPr>
        <a:xfrm>
          <a:off x="0" y="0"/>
          <a:ext cx="0" cy="0"/>
          <a:chOff x="0" y="0"/>
          <a:chExt cx="0" cy="0"/>
        </a:xfrm>
      </p:grpSpPr>
      <p:sp>
        <p:nvSpPr>
          <p:cNvPr id="49" name="Rechthoek 48">
            <a:extLst>
              <a:ext uri="{FF2B5EF4-FFF2-40B4-BE49-F238E27FC236}">
                <a16:creationId xmlns:a16="http://schemas.microsoft.com/office/drawing/2014/main" id="{9860BF53-CA81-1386-D67F-9B5B87D81A42}"/>
              </a:ext>
            </a:extLst>
          </p:cNvPr>
          <p:cNvSpPr/>
          <p:nvPr/>
        </p:nvSpPr>
        <p:spPr>
          <a:xfrm>
            <a:off x="1691643" y="1432193"/>
            <a:ext cx="3295730" cy="2371404"/>
          </a:xfrm>
          <a:prstGeom prst="rect">
            <a:avLst/>
          </a:prstGeom>
          <a:solidFill>
            <a:schemeClr val="bg1">
              <a:alpha val="9102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9" name="Grafiek 28">
            <a:extLst>
              <a:ext uri="{FF2B5EF4-FFF2-40B4-BE49-F238E27FC236}">
                <a16:creationId xmlns:a16="http://schemas.microsoft.com/office/drawing/2014/main" id="{996E7D30-875B-6D66-D16C-37204A370238}"/>
              </a:ext>
            </a:extLst>
          </p:cNvPr>
          <p:cNvGraphicFramePr>
            <a:graphicFrameLocks/>
          </p:cNvGraphicFramePr>
          <p:nvPr/>
        </p:nvGraphicFramePr>
        <p:xfrm>
          <a:off x="219456" y="1248216"/>
          <a:ext cx="4529765" cy="319040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D2576DC9-AA24-BD23-C19C-3AA60E958270}"/>
              </a:ext>
            </a:extLst>
          </p:cNvPr>
          <p:cNvSpPr>
            <a:spLocks noGrp="1"/>
          </p:cNvSpPr>
          <p:nvPr>
            <p:ph type="title"/>
          </p:nvPr>
        </p:nvSpPr>
        <p:spPr/>
        <p:txBody>
          <a:bodyPr/>
          <a:lstStyle/>
          <a:p>
            <a:pPr>
              <a:lnSpc>
                <a:spcPct val="150000"/>
              </a:lnSpc>
              <a:spcBef>
                <a:spcPts val="0"/>
              </a:spcBef>
            </a:pPr>
            <a:r>
              <a:rPr lang="nl-NL" sz="2700"/>
              <a:t>Getallen NGS 2023</a:t>
            </a:r>
            <a:endParaRPr lang="nl-NL" sz="1600" b="0">
              <a:ea typeface="Calibri"/>
              <a:cs typeface="Calibri"/>
            </a:endParaRPr>
          </a:p>
        </p:txBody>
      </p:sp>
      <p:cxnSp>
        <p:nvCxnSpPr>
          <p:cNvPr id="33" name="Rechte verbindingslijn met pijl 32">
            <a:extLst>
              <a:ext uri="{FF2B5EF4-FFF2-40B4-BE49-F238E27FC236}">
                <a16:creationId xmlns:a16="http://schemas.microsoft.com/office/drawing/2014/main" id="{5119BAAB-4ACD-ED32-EDA5-2F21837161B3}"/>
              </a:ext>
            </a:extLst>
          </p:cNvPr>
          <p:cNvCxnSpPr>
            <a:cxnSpLocks/>
          </p:cNvCxnSpPr>
          <p:nvPr/>
        </p:nvCxnSpPr>
        <p:spPr>
          <a:xfrm>
            <a:off x="2948208" y="2209529"/>
            <a:ext cx="819482" cy="1594068"/>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a:extLst>
              <a:ext uri="{FF2B5EF4-FFF2-40B4-BE49-F238E27FC236}">
                <a16:creationId xmlns:a16="http://schemas.microsoft.com/office/drawing/2014/main" id="{43FB1DCC-1BC8-62E6-881B-D3E30F99FA19}"/>
              </a:ext>
            </a:extLst>
          </p:cNvPr>
          <p:cNvCxnSpPr>
            <a:cxnSpLocks/>
          </p:cNvCxnSpPr>
          <p:nvPr/>
        </p:nvCxnSpPr>
        <p:spPr>
          <a:xfrm>
            <a:off x="2974995" y="1529900"/>
            <a:ext cx="792695" cy="0"/>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sp>
        <p:nvSpPr>
          <p:cNvPr id="47" name="Tekstvak 46">
            <a:extLst>
              <a:ext uri="{FF2B5EF4-FFF2-40B4-BE49-F238E27FC236}">
                <a16:creationId xmlns:a16="http://schemas.microsoft.com/office/drawing/2014/main" id="{956EB130-286F-4F1B-F87C-7812D235FC23}"/>
              </a:ext>
            </a:extLst>
          </p:cNvPr>
          <p:cNvSpPr txBox="1"/>
          <p:nvPr/>
        </p:nvSpPr>
        <p:spPr>
          <a:xfrm>
            <a:off x="2968435" y="1496677"/>
            <a:ext cx="696024" cy="338554"/>
          </a:xfrm>
          <a:prstGeom prst="rect">
            <a:avLst/>
          </a:prstGeom>
          <a:noFill/>
        </p:spPr>
        <p:txBody>
          <a:bodyPr wrap="none" rtlCol="0">
            <a:spAutoFit/>
          </a:bodyPr>
          <a:lstStyle/>
          <a:p>
            <a:r>
              <a:rPr lang="en-GB" sz="1600"/>
              <a:t>30.4%</a:t>
            </a:r>
          </a:p>
        </p:txBody>
      </p:sp>
      <p:cxnSp>
        <p:nvCxnSpPr>
          <p:cNvPr id="25" name="Rechte verbindingslijn met pijl 24">
            <a:extLst>
              <a:ext uri="{FF2B5EF4-FFF2-40B4-BE49-F238E27FC236}">
                <a16:creationId xmlns:a16="http://schemas.microsoft.com/office/drawing/2014/main" id="{593E9EBC-52B7-0F85-6D21-BD055EFB84B0}"/>
              </a:ext>
            </a:extLst>
          </p:cNvPr>
          <p:cNvCxnSpPr>
            <a:cxnSpLocks/>
          </p:cNvCxnSpPr>
          <p:nvPr/>
        </p:nvCxnSpPr>
        <p:spPr>
          <a:xfrm>
            <a:off x="1691643" y="1632235"/>
            <a:ext cx="792695" cy="2171362"/>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9D2FEDB3-4EE1-8807-A31D-2FB9BFAC7720}"/>
              </a:ext>
            </a:extLst>
          </p:cNvPr>
          <p:cNvCxnSpPr>
            <a:cxnSpLocks/>
          </p:cNvCxnSpPr>
          <p:nvPr/>
        </p:nvCxnSpPr>
        <p:spPr>
          <a:xfrm>
            <a:off x="1691643" y="1529900"/>
            <a:ext cx="792695" cy="0"/>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FCAB88CE-A99D-98AC-C4C4-31D2A8142CA6}"/>
              </a:ext>
            </a:extLst>
          </p:cNvPr>
          <p:cNvSpPr txBox="1"/>
          <p:nvPr/>
        </p:nvSpPr>
        <p:spPr>
          <a:xfrm>
            <a:off x="4291908" y="1509567"/>
            <a:ext cx="696024" cy="338554"/>
          </a:xfrm>
          <a:prstGeom prst="rect">
            <a:avLst/>
          </a:prstGeom>
          <a:noFill/>
        </p:spPr>
        <p:txBody>
          <a:bodyPr wrap="none" lIns="91440" tIns="45720" rIns="91440" bIns="45720" rtlCol="0" anchor="t">
            <a:spAutoFit/>
          </a:bodyPr>
          <a:lstStyle/>
          <a:p>
            <a:r>
              <a:rPr lang="en-GB" sz="1600"/>
              <a:t>19.9%</a:t>
            </a:r>
          </a:p>
        </p:txBody>
      </p:sp>
      <p:cxnSp>
        <p:nvCxnSpPr>
          <p:cNvPr id="10" name="Rechte verbindingslijn met pijl 9">
            <a:extLst>
              <a:ext uri="{FF2B5EF4-FFF2-40B4-BE49-F238E27FC236}">
                <a16:creationId xmlns:a16="http://schemas.microsoft.com/office/drawing/2014/main" id="{87D79DBD-54F3-04CF-CFA4-300580E98CED}"/>
              </a:ext>
            </a:extLst>
          </p:cNvPr>
          <p:cNvCxnSpPr>
            <a:cxnSpLocks/>
          </p:cNvCxnSpPr>
          <p:nvPr/>
        </p:nvCxnSpPr>
        <p:spPr>
          <a:xfrm flipV="1">
            <a:off x="4218743" y="1779713"/>
            <a:ext cx="746433" cy="236452"/>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3FBB6C74-872B-9D2C-D8E1-0EDDEBD41979}"/>
              </a:ext>
            </a:extLst>
          </p:cNvPr>
          <p:cNvCxnSpPr>
            <a:cxnSpLocks/>
          </p:cNvCxnSpPr>
          <p:nvPr/>
        </p:nvCxnSpPr>
        <p:spPr>
          <a:xfrm>
            <a:off x="4242607" y="1529899"/>
            <a:ext cx="792695" cy="0"/>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pic>
        <p:nvPicPr>
          <p:cNvPr id="13" name="Afbeelding 12" descr="Afbeelding met wit, schermopname, ontwerp&#10;&#10;Door AI gegenereerde inhoud is mogelijk onjuist.">
            <a:extLst>
              <a:ext uri="{FF2B5EF4-FFF2-40B4-BE49-F238E27FC236}">
                <a16:creationId xmlns:a16="http://schemas.microsoft.com/office/drawing/2014/main" id="{90A3BDE9-F3DB-B58C-32A2-76DA486E66D8}"/>
              </a:ext>
            </a:extLst>
          </p:cNvPr>
          <p:cNvPicPr>
            <a:picLocks noChangeAspect="1"/>
          </p:cNvPicPr>
          <p:nvPr/>
        </p:nvPicPr>
        <p:blipFill>
          <a:blip r:embed="rId4"/>
          <a:stretch>
            <a:fillRect/>
          </a:stretch>
        </p:blipFill>
        <p:spPr>
          <a:xfrm>
            <a:off x="1693248" y="1432804"/>
            <a:ext cx="4953000" cy="2411412"/>
          </a:xfrm>
          <a:prstGeom prst="rect">
            <a:avLst/>
          </a:prstGeom>
          <a:ln>
            <a:noFill/>
          </a:ln>
        </p:spPr>
      </p:pic>
      <p:sp>
        <p:nvSpPr>
          <p:cNvPr id="46" name="Tekstvak 45">
            <a:extLst>
              <a:ext uri="{FF2B5EF4-FFF2-40B4-BE49-F238E27FC236}">
                <a16:creationId xmlns:a16="http://schemas.microsoft.com/office/drawing/2014/main" id="{5D03E467-81E2-561B-7691-EB0DE484995A}"/>
              </a:ext>
            </a:extLst>
          </p:cNvPr>
          <p:cNvSpPr txBox="1"/>
          <p:nvPr/>
        </p:nvSpPr>
        <p:spPr>
          <a:xfrm>
            <a:off x="1694394" y="1487533"/>
            <a:ext cx="591829" cy="338554"/>
          </a:xfrm>
          <a:prstGeom prst="rect">
            <a:avLst/>
          </a:prstGeom>
          <a:noFill/>
        </p:spPr>
        <p:txBody>
          <a:bodyPr wrap="none" rtlCol="0">
            <a:spAutoFit/>
          </a:bodyPr>
          <a:lstStyle/>
          <a:p>
            <a:r>
              <a:rPr lang="en-GB" sz="1600"/>
              <a:t>5.4%</a:t>
            </a:r>
          </a:p>
        </p:txBody>
      </p:sp>
      <p:sp>
        <p:nvSpPr>
          <p:cNvPr id="3" name="TextBox 2">
            <a:extLst>
              <a:ext uri="{FF2B5EF4-FFF2-40B4-BE49-F238E27FC236}">
                <a16:creationId xmlns:a16="http://schemas.microsoft.com/office/drawing/2014/main" id="{168B8595-8BA0-7222-5195-D015C713E3DC}"/>
              </a:ext>
            </a:extLst>
          </p:cNvPr>
          <p:cNvSpPr txBox="1"/>
          <p:nvPr/>
        </p:nvSpPr>
        <p:spPr>
          <a:xfrm>
            <a:off x="5658928" y="1512858"/>
            <a:ext cx="27432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600" dirty="0"/>
              <a:t>161.171 kinderen komen in aanmerking voor screening </a:t>
            </a:r>
            <a:r>
              <a:rPr lang="en-US" sz="1600" dirty="0">
                <a:ea typeface="Calibri"/>
                <a:cs typeface="Calibri"/>
              </a:rPr>
              <a:t>​</a:t>
            </a:r>
          </a:p>
        </p:txBody>
      </p:sp>
    </p:spTree>
    <p:extLst>
      <p:ext uri="{BB962C8B-B14F-4D97-AF65-F5344CB8AC3E}">
        <p14:creationId xmlns:p14="http://schemas.microsoft.com/office/powerpoint/2010/main" val="2919125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E69F3D-E0A0-32FA-0BF6-1B5A487CF891}"/>
            </a:ext>
          </a:extLst>
        </p:cNvPr>
        <p:cNvGrpSpPr/>
        <p:nvPr/>
      </p:nvGrpSpPr>
      <p:grpSpPr>
        <a:xfrm>
          <a:off x="0" y="0"/>
          <a:ext cx="0" cy="0"/>
          <a:chOff x="0" y="0"/>
          <a:chExt cx="0" cy="0"/>
        </a:xfrm>
      </p:grpSpPr>
      <p:sp>
        <p:nvSpPr>
          <p:cNvPr id="49" name="Rechthoek 48">
            <a:extLst>
              <a:ext uri="{FF2B5EF4-FFF2-40B4-BE49-F238E27FC236}">
                <a16:creationId xmlns:a16="http://schemas.microsoft.com/office/drawing/2014/main" id="{09D26D50-D916-AF38-400B-9F1C8ABEB4CC}"/>
              </a:ext>
            </a:extLst>
          </p:cNvPr>
          <p:cNvSpPr/>
          <p:nvPr/>
        </p:nvSpPr>
        <p:spPr>
          <a:xfrm>
            <a:off x="1691643" y="1432193"/>
            <a:ext cx="3295730" cy="2371404"/>
          </a:xfrm>
          <a:prstGeom prst="rect">
            <a:avLst/>
          </a:prstGeom>
          <a:solidFill>
            <a:schemeClr val="bg1">
              <a:alpha val="9102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9" name="Grafiek 28">
            <a:extLst>
              <a:ext uri="{FF2B5EF4-FFF2-40B4-BE49-F238E27FC236}">
                <a16:creationId xmlns:a16="http://schemas.microsoft.com/office/drawing/2014/main" id="{89851E53-094D-3A9A-E522-530961D186D2}"/>
              </a:ext>
            </a:extLst>
          </p:cNvPr>
          <p:cNvGraphicFramePr>
            <a:graphicFrameLocks/>
          </p:cNvGraphicFramePr>
          <p:nvPr/>
        </p:nvGraphicFramePr>
        <p:xfrm>
          <a:off x="219456" y="1248216"/>
          <a:ext cx="4529765" cy="319040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8DAF3A12-F419-E8E4-54D5-5E71914FCA9C}"/>
              </a:ext>
            </a:extLst>
          </p:cNvPr>
          <p:cNvSpPr>
            <a:spLocks noGrp="1"/>
          </p:cNvSpPr>
          <p:nvPr>
            <p:ph type="title"/>
          </p:nvPr>
        </p:nvSpPr>
        <p:spPr/>
        <p:txBody>
          <a:bodyPr/>
          <a:lstStyle/>
          <a:p>
            <a:pPr>
              <a:lnSpc>
                <a:spcPct val="150000"/>
              </a:lnSpc>
              <a:spcBef>
                <a:spcPts val="0"/>
              </a:spcBef>
            </a:pPr>
            <a:r>
              <a:rPr lang="nl-NL" sz="2700"/>
              <a:t>Getallen NGS 2023</a:t>
            </a:r>
            <a:endParaRPr lang="nl-NL" sz="1600" b="0">
              <a:solidFill>
                <a:srgbClr val="00AFDC"/>
              </a:solidFill>
              <a:ea typeface="Calibri"/>
              <a:cs typeface="Calibri"/>
            </a:endParaRPr>
          </a:p>
        </p:txBody>
      </p:sp>
      <p:cxnSp>
        <p:nvCxnSpPr>
          <p:cNvPr id="33" name="Rechte verbindingslijn met pijl 32">
            <a:extLst>
              <a:ext uri="{FF2B5EF4-FFF2-40B4-BE49-F238E27FC236}">
                <a16:creationId xmlns:a16="http://schemas.microsoft.com/office/drawing/2014/main" id="{869D42C0-58C7-C650-9CCA-9F5AA11F7117}"/>
              </a:ext>
            </a:extLst>
          </p:cNvPr>
          <p:cNvCxnSpPr>
            <a:cxnSpLocks/>
          </p:cNvCxnSpPr>
          <p:nvPr/>
        </p:nvCxnSpPr>
        <p:spPr>
          <a:xfrm>
            <a:off x="2948208" y="2209529"/>
            <a:ext cx="819482" cy="1594068"/>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a:extLst>
              <a:ext uri="{FF2B5EF4-FFF2-40B4-BE49-F238E27FC236}">
                <a16:creationId xmlns:a16="http://schemas.microsoft.com/office/drawing/2014/main" id="{88DEC3C0-97F1-3908-2356-E75C761A3AD1}"/>
              </a:ext>
            </a:extLst>
          </p:cNvPr>
          <p:cNvCxnSpPr>
            <a:cxnSpLocks/>
          </p:cNvCxnSpPr>
          <p:nvPr/>
        </p:nvCxnSpPr>
        <p:spPr>
          <a:xfrm>
            <a:off x="2974995" y="1529900"/>
            <a:ext cx="792695" cy="0"/>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4737E88E-0438-548C-A9D5-5F137C258B66}"/>
              </a:ext>
            </a:extLst>
          </p:cNvPr>
          <p:cNvCxnSpPr>
            <a:cxnSpLocks/>
          </p:cNvCxnSpPr>
          <p:nvPr/>
        </p:nvCxnSpPr>
        <p:spPr>
          <a:xfrm>
            <a:off x="1691643" y="1632235"/>
            <a:ext cx="792695" cy="2171362"/>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8C87DEB9-8C61-A6BA-BAD6-6B213727DFE8}"/>
              </a:ext>
            </a:extLst>
          </p:cNvPr>
          <p:cNvCxnSpPr>
            <a:cxnSpLocks/>
          </p:cNvCxnSpPr>
          <p:nvPr/>
        </p:nvCxnSpPr>
        <p:spPr>
          <a:xfrm>
            <a:off x="1691643" y="1529900"/>
            <a:ext cx="792695" cy="0"/>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BB2E0DF6-6CB2-5017-07C7-C4B2DF689BF0}"/>
              </a:ext>
            </a:extLst>
          </p:cNvPr>
          <p:cNvSpPr txBox="1"/>
          <p:nvPr/>
        </p:nvSpPr>
        <p:spPr>
          <a:xfrm>
            <a:off x="4291908" y="1509567"/>
            <a:ext cx="696024" cy="338554"/>
          </a:xfrm>
          <a:prstGeom prst="rect">
            <a:avLst/>
          </a:prstGeom>
          <a:noFill/>
        </p:spPr>
        <p:txBody>
          <a:bodyPr wrap="none" lIns="91440" tIns="45720" rIns="91440" bIns="45720" rtlCol="0" anchor="t">
            <a:spAutoFit/>
          </a:bodyPr>
          <a:lstStyle/>
          <a:p>
            <a:r>
              <a:rPr lang="en-GB" sz="1600"/>
              <a:t>19.9%</a:t>
            </a:r>
          </a:p>
        </p:txBody>
      </p:sp>
      <p:cxnSp>
        <p:nvCxnSpPr>
          <p:cNvPr id="10" name="Rechte verbindingslijn met pijl 9">
            <a:extLst>
              <a:ext uri="{FF2B5EF4-FFF2-40B4-BE49-F238E27FC236}">
                <a16:creationId xmlns:a16="http://schemas.microsoft.com/office/drawing/2014/main" id="{945BCC11-03F9-D98F-03E7-C6B242D429E9}"/>
              </a:ext>
            </a:extLst>
          </p:cNvPr>
          <p:cNvCxnSpPr>
            <a:cxnSpLocks/>
          </p:cNvCxnSpPr>
          <p:nvPr/>
        </p:nvCxnSpPr>
        <p:spPr>
          <a:xfrm flipV="1">
            <a:off x="4218743" y="1779713"/>
            <a:ext cx="746433" cy="236452"/>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6BECCBCD-71D7-EA5F-3350-A0A86AA49123}"/>
              </a:ext>
            </a:extLst>
          </p:cNvPr>
          <p:cNvCxnSpPr>
            <a:cxnSpLocks/>
          </p:cNvCxnSpPr>
          <p:nvPr/>
        </p:nvCxnSpPr>
        <p:spPr>
          <a:xfrm>
            <a:off x="4242607" y="1529899"/>
            <a:ext cx="792695" cy="0"/>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pic>
        <p:nvPicPr>
          <p:cNvPr id="13" name="Afbeelding 12" descr="Afbeelding met wit, schermopname, ontwerp&#10;&#10;Door AI gegenereerde inhoud is mogelijk onjuist.">
            <a:extLst>
              <a:ext uri="{FF2B5EF4-FFF2-40B4-BE49-F238E27FC236}">
                <a16:creationId xmlns:a16="http://schemas.microsoft.com/office/drawing/2014/main" id="{EC9BF00D-2B91-6DA6-048B-6DEA50256920}"/>
              </a:ext>
            </a:extLst>
          </p:cNvPr>
          <p:cNvPicPr>
            <a:picLocks noChangeAspect="1"/>
          </p:cNvPicPr>
          <p:nvPr/>
        </p:nvPicPr>
        <p:blipFill>
          <a:blip r:embed="rId4"/>
          <a:stretch>
            <a:fillRect/>
          </a:stretch>
        </p:blipFill>
        <p:spPr>
          <a:xfrm>
            <a:off x="2973169" y="1450663"/>
            <a:ext cx="3673079" cy="2369741"/>
          </a:xfrm>
          <a:prstGeom prst="rect">
            <a:avLst/>
          </a:prstGeom>
          <a:ln>
            <a:noFill/>
          </a:ln>
        </p:spPr>
      </p:pic>
      <p:sp>
        <p:nvSpPr>
          <p:cNvPr id="46" name="Tekstvak 45">
            <a:extLst>
              <a:ext uri="{FF2B5EF4-FFF2-40B4-BE49-F238E27FC236}">
                <a16:creationId xmlns:a16="http://schemas.microsoft.com/office/drawing/2014/main" id="{7A444631-F37D-9B6E-1243-8951A3016C8C}"/>
              </a:ext>
            </a:extLst>
          </p:cNvPr>
          <p:cNvSpPr txBox="1"/>
          <p:nvPr/>
        </p:nvSpPr>
        <p:spPr>
          <a:xfrm>
            <a:off x="1694394" y="1487533"/>
            <a:ext cx="591829" cy="338554"/>
          </a:xfrm>
          <a:prstGeom prst="rect">
            <a:avLst/>
          </a:prstGeom>
          <a:noFill/>
        </p:spPr>
        <p:txBody>
          <a:bodyPr wrap="none" rtlCol="0">
            <a:spAutoFit/>
          </a:bodyPr>
          <a:lstStyle/>
          <a:p>
            <a:r>
              <a:rPr lang="en-GB" sz="1600"/>
              <a:t>5.4%</a:t>
            </a:r>
          </a:p>
        </p:txBody>
      </p:sp>
      <p:sp>
        <p:nvSpPr>
          <p:cNvPr id="47" name="Tekstvak 46">
            <a:extLst>
              <a:ext uri="{FF2B5EF4-FFF2-40B4-BE49-F238E27FC236}">
                <a16:creationId xmlns:a16="http://schemas.microsoft.com/office/drawing/2014/main" id="{F6339267-6AA4-C527-D58B-09E56362C81D}"/>
              </a:ext>
            </a:extLst>
          </p:cNvPr>
          <p:cNvSpPr txBox="1"/>
          <p:nvPr/>
        </p:nvSpPr>
        <p:spPr>
          <a:xfrm>
            <a:off x="2968435" y="1496677"/>
            <a:ext cx="696024" cy="338554"/>
          </a:xfrm>
          <a:prstGeom prst="rect">
            <a:avLst/>
          </a:prstGeom>
          <a:noFill/>
        </p:spPr>
        <p:txBody>
          <a:bodyPr wrap="none" rtlCol="0">
            <a:spAutoFit/>
          </a:bodyPr>
          <a:lstStyle/>
          <a:p>
            <a:r>
              <a:rPr lang="en-GB" sz="1600"/>
              <a:t>30.4%</a:t>
            </a:r>
          </a:p>
        </p:txBody>
      </p:sp>
    </p:spTree>
    <p:extLst>
      <p:ext uri="{BB962C8B-B14F-4D97-AF65-F5344CB8AC3E}">
        <p14:creationId xmlns:p14="http://schemas.microsoft.com/office/powerpoint/2010/main" val="1056620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45818-0C3E-A870-41FC-C733935ADEE6}"/>
            </a:ext>
          </a:extLst>
        </p:cNvPr>
        <p:cNvGrpSpPr/>
        <p:nvPr/>
      </p:nvGrpSpPr>
      <p:grpSpPr>
        <a:xfrm>
          <a:off x="0" y="0"/>
          <a:ext cx="0" cy="0"/>
          <a:chOff x="0" y="0"/>
          <a:chExt cx="0" cy="0"/>
        </a:xfrm>
      </p:grpSpPr>
      <p:sp>
        <p:nvSpPr>
          <p:cNvPr id="49" name="Rechthoek 48">
            <a:extLst>
              <a:ext uri="{FF2B5EF4-FFF2-40B4-BE49-F238E27FC236}">
                <a16:creationId xmlns:a16="http://schemas.microsoft.com/office/drawing/2014/main" id="{1FD2AB03-81AB-1D19-E343-EA6384014701}"/>
              </a:ext>
            </a:extLst>
          </p:cNvPr>
          <p:cNvSpPr/>
          <p:nvPr/>
        </p:nvSpPr>
        <p:spPr>
          <a:xfrm>
            <a:off x="1691643" y="1432193"/>
            <a:ext cx="3295730" cy="2371404"/>
          </a:xfrm>
          <a:prstGeom prst="rect">
            <a:avLst/>
          </a:prstGeom>
          <a:solidFill>
            <a:schemeClr val="bg1">
              <a:alpha val="9102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9" name="Grafiek 28">
            <a:extLst>
              <a:ext uri="{FF2B5EF4-FFF2-40B4-BE49-F238E27FC236}">
                <a16:creationId xmlns:a16="http://schemas.microsoft.com/office/drawing/2014/main" id="{012C3CDC-2F63-9DCA-A686-2DF2184B91F3}"/>
              </a:ext>
            </a:extLst>
          </p:cNvPr>
          <p:cNvGraphicFramePr>
            <a:graphicFrameLocks/>
          </p:cNvGraphicFramePr>
          <p:nvPr/>
        </p:nvGraphicFramePr>
        <p:xfrm>
          <a:off x="219456" y="1248216"/>
          <a:ext cx="4529765" cy="319040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5E4646C1-7458-3DAB-3D35-8DD73AE346E7}"/>
              </a:ext>
            </a:extLst>
          </p:cNvPr>
          <p:cNvSpPr>
            <a:spLocks noGrp="1"/>
          </p:cNvSpPr>
          <p:nvPr>
            <p:ph type="title"/>
          </p:nvPr>
        </p:nvSpPr>
        <p:spPr/>
        <p:txBody>
          <a:bodyPr/>
          <a:lstStyle/>
          <a:p>
            <a:pPr>
              <a:lnSpc>
                <a:spcPct val="150000"/>
              </a:lnSpc>
              <a:spcBef>
                <a:spcPts val="0"/>
              </a:spcBef>
            </a:pPr>
            <a:r>
              <a:rPr lang="nl-NL" sz="2700"/>
              <a:t>Getallen NGS 2023 </a:t>
            </a:r>
            <a:endParaRPr lang="nl-NL" sz="1600" b="0">
              <a:solidFill>
                <a:srgbClr val="00AFDC"/>
              </a:solidFill>
              <a:ea typeface="Calibri"/>
              <a:cs typeface="Calibri"/>
            </a:endParaRPr>
          </a:p>
        </p:txBody>
      </p:sp>
      <p:cxnSp>
        <p:nvCxnSpPr>
          <p:cNvPr id="33" name="Rechte verbindingslijn met pijl 32">
            <a:extLst>
              <a:ext uri="{FF2B5EF4-FFF2-40B4-BE49-F238E27FC236}">
                <a16:creationId xmlns:a16="http://schemas.microsoft.com/office/drawing/2014/main" id="{32DB2D38-36B8-05C2-3138-2996089AA4AE}"/>
              </a:ext>
            </a:extLst>
          </p:cNvPr>
          <p:cNvCxnSpPr>
            <a:cxnSpLocks/>
          </p:cNvCxnSpPr>
          <p:nvPr/>
        </p:nvCxnSpPr>
        <p:spPr>
          <a:xfrm>
            <a:off x="2948208" y="2209529"/>
            <a:ext cx="819482" cy="1594068"/>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a:extLst>
              <a:ext uri="{FF2B5EF4-FFF2-40B4-BE49-F238E27FC236}">
                <a16:creationId xmlns:a16="http://schemas.microsoft.com/office/drawing/2014/main" id="{323C4A0E-5E9D-2517-5E8C-249A2F2FFFB9}"/>
              </a:ext>
            </a:extLst>
          </p:cNvPr>
          <p:cNvCxnSpPr>
            <a:cxnSpLocks/>
          </p:cNvCxnSpPr>
          <p:nvPr/>
        </p:nvCxnSpPr>
        <p:spPr>
          <a:xfrm>
            <a:off x="2974995" y="1529900"/>
            <a:ext cx="792695" cy="0"/>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5" name="Rechte verbindingslijn met pijl 24">
            <a:extLst>
              <a:ext uri="{FF2B5EF4-FFF2-40B4-BE49-F238E27FC236}">
                <a16:creationId xmlns:a16="http://schemas.microsoft.com/office/drawing/2014/main" id="{916870C0-8453-C6BA-1302-7FEDB035428D}"/>
              </a:ext>
            </a:extLst>
          </p:cNvPr>
          <p:cNvCxnSpPr>
            <a:cxnSpLocks/>
          </p:cNvCxnSpPr>
          <p:nvPr/>
        </p:nvCxnSpPr>
        <p:spPr>
          <a:xfrm>
            <a:off x="1691643" y="1632235"/>
            <a:ext cx="792695" cy="2171362"/>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CE3E02AB-A983-E67F-9B3C-27BC87111DC5}"/>
              </a:ext>
            </a:extLst>
          </p:cNvPr>
          <p:cNvCxnSpPr>
            <a:cxnSpLocks/>
          </p:cNvCxnSpPr>
          <p:nvPr/>
        </p:nvCxnSpPr>
        <p:spPr>
          <a:xfrm>
            <a:off x="1691643" y="1529900"/>
            <a:ext cx="792695" cy="0"/>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05DF6AFF-8E59-2289-00AA-4F5AE1731FF5}"/>
              </a:ext>
            </a:extLst>
          </p:cNvPr>
          <p:cNvCxnSpPr>
            <a:cxnSpLocks/>
          </p:cNvCxnSpPr>
          <p:nvPr/>
        </p:nvCxnSpPr>
        <p:spPr>
          <a:xfrm flipV="1">
            <a:off x="4218743" y="1779713"/>
            <a:ext cx="746433" cy="236452"/>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E2D1E5C5-B3B3-ACDB-F977-D675A2DF976C}"/>
              </a:ext>
            </a:extLst>
          </p:cNvPr>
          <p:cNvCxnSpPr>
            <a:cxnSpLocks/>
          </p:cNvCxnSpPr>
          <p:nvPr/>
        </p:nvCxnSpPr>
        <p:spPr>
          <a:xfrm>
            <a:off x="4242607" y="1529899"/>
            <a:ext cx="792695" cy="0"/>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pic>
        <p:nvPicPr>
          <p:cNvPr id="13" name="Afbeelding 12" descr="Afbeelding met wit, schermopname, ontwerp&#10;&#10;Door AI gegenereerde inhoud is mogelijk onjuist.">
            <a:extLst>
              <a:ext uri="{FF2B5EF4-FFF2-40B4-BE49-F238E27FC236}">
                <a16:creationId xmlns:a16="http://schemas.microsoft.com/office/drawing/2014/main" id="{B1C7203D-F76F-2BB0-E6D6-A70D38EF3A46}"/>
              </a:ext>
            </a:extLst>
          </p:cNvPr>
          <p:cNvPicPr>
            <a:picLocks noChangeAspect="1"/>
          </p:cNvPicPr>
          <p:nvPr/>
        </p:nvPicPr>
        <p:blipFill>
          <a:blip r:embed="rId4"/>
          <a:stretch>
            <a:fillRect/>
          </a:stretch>
        </p:blipFill>
        <p:spPr>
          <a:xfrm>
            <a:off x="4241185" y="1486382"/>
            <a:ext cx="3673079" cy="2369741"/>
          </a:xfrm>
          <a:prstGeom prst="rect">
            <a:avLst/>
          </a:prstGeom>
          <a:ln>
            <a:noFill/>
          </a:ln>
        </p:spPr>
      </p:pic>
      <p:sp>
        <p:nvSpPr>
          <p:cNvPr id="46" name="Tekstvak 45">
            <a:extLst>
              <a:ext uri="{FF2B5EF4-FFF2-40B4-BE49-F238E27FC236}">
                <a16:creationId xmlns:a16="http://schemas.microsoft.com/office/drawing/2014/main" id="{BCBA5E51-4C9B-1AC9-1A23-FC4CB4B4416F}"/>
              </a:ext>
            </a:extLst>
          </p:cNvPr>
          <p:cNvSpPr txBox="1"/>
          <p:nvPr/>
        </p:nvSpPr>
        <p:spPr>
          <a:xfrm>
            <a:off x="1694394" y="1487533"/>
            <a:ext cx="591829" cy="338554"/>
          </a:xfrm>
          <a:prstGeom prst="rect">
            <a:avLst/>
          </a:prstGeom>
          <a:noFill/>
        </p:spPr>
        <p:txBody>
          <a:bodyPr wrap="none" rtlCol="0">
            <a:spAutoFit/>
          </a:bodyPr>
          <a:lstStyle/>
          <a:p>
            <a:r>
              <a:rPr lang="en-GB" sz="1600"/>
              <a:t>5.4%</a:t>
            </a:r>
          </a:p>
        </p:txBody>
      </p:sp>
      <p:sp>
        <p:nvSpPr>
          <p:cNvPr id="47" name="Tekstvak 46">
            <a:extLst>
              <a:ext uri="{FF2B5EF4-FFF2-40B4-BE49-F238E27FC236}">
                <a16:creationId xmlns:a16="http://schemas.microsoft.com/office/drawing/2014/main" id="{19AF900F-59F5-AA2B-39F9-984335561532}"/>
              </a:ext>
            </a:extLst>
          </p:cNvPr>
          <p:cNvSpPr txBox="1"/>
          <p:nvPr/>
        </p:nvSpPr>
        <p:spPr>
          <a:xfrm>
            <a:off x="2968435" y="1496677"/>
            <a:ext cx="696024" cy="338554"/>
          </a:xfrm>
          <a:prstGeom prst="rect">
            <a:avLst/>
          </a:prstGeom>
          <a:noFill/>
        </p:spPr>
        <p:txBody>
          <a:bodyPr wrap="none" rtlCol="0">
            <a:spAutoFit/>
          </a:bodyPr>
          <a:lstStyle/>
          <a:p>
            <a:r>
              <a:rPr lang="en-GB" sz="1600"/>
              <a:t>30.4%</a:t>
            </a:r>
          </a:p>
        </p:txBody>
      </p:sp>
      <p:sp>
        <p:nvSpPr>
          <p:cNvPr id="9" name="Tekstvak 8">
            <a:extLst>
              <a:ext uri="{FF2B5EF4-FFF2-40B4-BE49-F238E27FC236}">
                <a16:creationId xmlns:a16="http://schemas.microsoft.com/office/drawing/2014/main" id="{59FA4291-1929-A34A-680B-1F5AF7DFC3EA}"/>
              </a:ext>
            </a:extLst>
          </p:cNvPr>
          <p:cNvSpPr txBox="1"/>
          <p:nvPr/>
        </p:nvSpPr>
        <p:spPr>
          <a:xfrm>
            <a:off x="4291908" y="1509567"/>
            <a:ext cx="696024" cy="338554"/>
          </a:xfrm>
          <a:prstGeom prst="rect">
            <a:avLst/>
          </a:prstGeom>
          <a:noFill/>
        </p:spPr>
        <p:txBody>
          <a:bodyPr wrap="none" lIns="91440" tIns="45720" rIns="91440" bIns="45720" rtlCol="0" anchor="t">
            <a:spAutoFit/>
          </a:bodyPr>
          <a:lstStyle/>
          <a:p>
            <a:r>
              <a:rPr lang="en-GB" sz="1600"/>
              <a:t>19.9%</a:t>
            </a:r>
          </a:p>
        </p:txBody>
      </p:sp>
    </p:spTree>
    <p:extLst>
      <p:ext uri="{BB962C8B-B14F-4D97-AF65-F5344CB8AC3E}">
        <p14:creationId xmlns:p14="http://schemas.microsoft.com/office/powerpoint/2010/main" val="3170579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58C86-AE6F-FE13-28AC-571EB656FAC3}"/>
            </a:ext>
          </a:extLst>
        </p:cNvPr>
        <p:cNvGrpSpPr/>
        <p:nvPr/>
      </p:nvGrpSpPr>
      <p:grpSpPr>
        <a:xfrm>
          <a:off x="0" y="0"/>
          <a:ext cx="0" cy="0"/>
          <a:chOff x="0" y="0"/>
          <a:chExt cx="0" cy="0"/>
        </a:xfrm>
      </p:grpSpPr>
      <p:sp>
        <p:nvSpPr>
          <p:cNvPr id="49" name="Rechthoek 48">
            <a:extLst>
              <a:ext uri="{FF2B5EF4-FFF2-40B4-BE49-F238E27FC236}">
                <a16:creationId xmlns:a16="http://schemas.microsoft.com/office/drawing/2014/main" id="{5FDF29EF-AC6C-287D-0283-839647B28AC0}"/>
              </a:ext>
            </a:extLst>
          </p:cNvPr>
          <p:cNvSpPr/>
          <p:nvPr/>
        </p:nvSpPr>
        <p:spPr>
          <a:xfrm>
            <a:off x="1691643" y="1432193"/>
            <a:ext cx="3295730" cy="2371404"/>
          </a:xfrm>
          <a:prstGeom prst="rect">
            <a:avLst/>
          </a:prstGeom>
          <a:solidFill>
            <a:schemeClr val="bg1">
              <a:alpha val="91028"/>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9" name="Grafiek 28">
            <a:extLst>
              <a:ext uri="{FF2B5EF4-FFF2-40B4-BE49-F238E27FC236}">
                <a16:creationId xmlns:a16="http://schemas.microsoft.com/office/drawing/2014/main" id="{2B07D399-0846-59F4-6607-6D583CF5978B}"/>
              </a:ext>
            </a:extLst>
          </p:cNvPr>
          <p:cNvGraphicFramePr>
            <a:graphicFrameLocks/>
          </p:cNvGraphicFramePr>
          <p:nvPr/>
        </p:nvGraphicFramePr>
        <p:xfrm>
          <a:off x="219456" y="1248216"/>
          <a:ext cx="4529765" cy="319040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E7404361-5B1C-7AAB-C322-2F4E8B7ED237}"/>
              </a:ext>
            </a:extLst>
          </p:cNvPr>
          <p:cNvSpPr>
            <a:spLocks noGrp="1"/>
          </p:cNvSpPr>
          <p:nvPr>
            <p:ph type="title"/>
          </p:nvPr>
        </p:nvSpPr>
        <p:spPr/>
        <p:txBody>
          <a:bodyPr/>
          <a:lstStyle/>
          <a:p>
            <a:pPr>
              <a:lnSpc>
                <a:spcPct val="150000"/>
              </a:lnSpc>
              <a:spcBef>
                <a:spcPts val="0"/>
              </a:spcBef>
            </a:pPr>
            <a:r>
              <a:rPr lang="nl-NL" sz="2700"/>
              <a:t>Getallen NGS 2023</a:t>
            </a:r>
            <a:endParaRPr lang="nl-NL" sz="1600" b="0">
              <a:ea typeface="Calibri"/>
              <a:cs typeface="Calibri"/>
            </a:endParaRPr>
          </a:p>
        </p:txBody>
      </p:sp>
      <p:cxnSp>
        <p:nvCxnSpPr>
          <p:cNvPr id="33" name="Rechte verbindingslijn met pijl 32">
            <a:extLst>
              <a:ext uri="{FF2B5EF4-FFF2-40B4-BE49-F238E27FC236}">
                <a16:creationId xmlns:a16="http://schemas.microsoft.com/office/drawing/2014/main" id="{1D2B54DE-BE09-3167-8A99-A82C6BE0CD9E}"/>
              </a:ext>
            </a:extLst>
          </p:cNvPr>
          <p:cNvCxnSpPr>
            <a:cxnSpLocks/>
          </p:cNvCxnSpPr>
          <p:nvPr/>
        </p:nvCxnSpPr>
        <p:spPr>
          <a:xfrm>
            <a:off x="2948208" y="2209529"/>
            <a:ext cx="819482" cy="1594068"/>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4" name="Rechte verbindingslijn met pijl 33">
            <a:extLst>
              <a:ext uri="{FF2B5EF4-FFF2-40B4-BE49-F238E27FC236}">
                <a16:creationId xmlns:a16="http://schemas.microsoft.com/office/drawing/2014/main" id="{F25C70DC-28E8-DFCD-98DA-069DFCBB1BD2}"/>
              </a:ext>
            </a:extLst>
          </p:cNvPr>
          <p:cNvCxnSpPr>
            <a:cxnSpLocks/>
          </p:cNvCxnSpPr>
          <p:nvPr/>
        </p:nvCxnSpPr>
        <p:spPr>
          <a:xfrm>
            <a:off x="2974995" y="1529900"/>
            <a:ext cx="792695" cy="0"/>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sp>
        <p:nvSpPr>
          <p:cNvPr id="46" name="Tekstvak 45">
            <a:extLst>
              <a:ext uri="{FF2B5EF4-FFF2-40B4-BE49-F238E27FC236}">
                <a16:creationId xmlns:a16="http://schemas.microsoft.com/office/drawing/2014/main" id="{C9FA3885-8680-C684-2758-8F753DF22CF6}"/>
              </a:ext>
            </a:extLst>
          </p:cNvPr>
          <p:cNvSpPr txBox="1"/>
          <p:nvPr/>
        </p:nvSpPr>
        <p:spPr>
          <a:xfrm>
            <a:off x="1694394" y="1487533"/>
            <a:ext cx="591829" cy="338554"/>
          </a:xfrm>
          <a:prstGeom prst="rect">
            <a:avLst/>
          </a:prstGeom>
          <a:noFill/>
        </p:spPr>
        <p:txBody>
          <a:bodyPr wrap="none" rtlCol="0">
            <a:spAutoFit/>
          </a:bodyPr>
          <a:lstStyle/>
          <a:p>
            <a:r>
              <a:rPr lang="en-GB" sz="1600"/>
              <a:t>5.4%</a:t>
            </a:r>
          </a:p>
        </p:txBody>
      </p:sp>
      <p:sp>
        <p:nvSpPr>
          <p:cNvPr id="47" name="Tekstvak 46">
            <a:extLst>
              <a:ext uri="{FF2B5EF4-FFF2-40B4-BE49-F238E27FC236}">
                <a16:creationId xmlns:a16="http://schemas.microsoft.com/office/drawing/2014/main" id="{C5D973C1-F4D8-91E0-44AB-E1E3B1523EAC}"/>
              </a:ext>
            </a:extLst>
          </p:cNvPr>
          <p:cNvSpPr txBox="1"/>
          <p:nvPr/>
        </p:nvSpPr>
        <p:spPr>
          <a:xfrm>
            <a:off x="2968435" y="1496677"/>
            <a:ext cx="696024" cy="338554"/>
          </a:xfrm>
          <a:prstGeom prst="rect">
            <a:avLst/>
          </a:prstGeom>
          <a:noFill/>
        </p:spPr>
        <p:txBody>
          <a:bodyPr wrap="none" rtlCol="0">
            <a:spAutoFit/>
          </a:bodyPr>
          <a:lstStyle/>
          <a:p>
            <a:r>
              <a:rPr lang="en-GB" sz="1600"/>
              <a:t>30.4%</a:t>
            </a:r>
          </a:p>
        </p:txBody>
      </p:sp>
      <p:cxnSp>
        <p:nvCxnSpPr>
          <p:cNvPr id="25" name="Rechte verbindingslijn met pijl 24">
            <a:extLst>
              <a:ext uri="{FF2B5EF4-FFF2-40B4-BE49-F238E27FC236}">
                <a16:creationId xmlns:a16="http://schemas.microsoft.com/office/drawing/2014/main" id="{58483125-CD3D-872F-4D34-8DD029AAABD5}"/>
              </a:ext>
            </a:extLst>
          </p:cNvPr>
          <p:cNvCxnSpPr>
            <a:cxnSpLocks/>
          </p:cNvCxnSpPr>
          <p:nvPr/>
        </p:nvCxnSpPr>
        <p:spPr>
          <a:xfrm>
            <a:off x="1691643" y="1632235"/>
            <a:ext cx="792695" cy="2171362"/>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6" name="Rechte verbindingslijn met pijl 25">
            <a:extLst>
              <a:ext uri="{FF2B5EF4-FFF2-40B4-BE49-F238E27FC236}">
                <a16:creationId xmlns:a16="http://schemas.microsoft.com/office/drawing/2014/main" id="{33D4B530-FB1B-92FA-4E79-7461BDABEE1A}"/>
              </a:ext>
            </a:extLst>
          </p:cNvPr>
          <p:cNvCxnSpPr>
            <a:cxnSpLocks/>
          </p:cNvCxnSpPr>
          <p:nvPr/>
        </p:nvCxnSpPr>
        <p:spPr>
          <a:xfrm>
            <a:off x="1691643" y="1529900"/>
            <a:ext cx="792695" cy="0"/>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sp>
        <p:nvSpPr>
          <p:cNvPr id="4" name="Tekstvak 3">
            <a:extLst>
              <a:ext uri="{FF2B5EF4-FFF2-40B4-BE49-F238E27FC236}">
                <a16:creationId xmlns:a16="http://schemas.microsoft.com/office/drawing/2014/main" id="{7F2FD8FE-C416-1EC5-16B9-6AC1A7806E05}"/>
              </a:ext>
            </a:extLst>
          </p:cNvPr>
          <p:cNvSpPr txBox="1"/>
          <p:nvPr/>
        </p:nvSpPr>
        <p:spPr>
          <a:xfrm>
            <a:off x="4981420" y="593147"/>
            <a:ext cx="3981929" cy="1139030"/>
          </a:xfrm>
          <a:prstGeom prst="rect">
            <a:avLst/>
          </a:prstGeom>
          <a:noFill/>
        </p:spPr>
        <p:txBody>
          <a:bodyPr wrap="square" lIns="91440" tIns="45720" rIns="91440" bIns="45720" anchor="t">
            <a:spAutoFit/>
          </a:bodyPr>
          <a:lstStyle/>
          <a:p>
            <a:pPr marL="0" lvl="1" indent="-400050">
              <a:lnSpc>
                <a:spcPct val="150000"/>
              </a:lnSpc>
            </a:pPr>
            <a:r>
              <a:rPr lang="nl-NL" sz="1500">
                <a:sym typeface="Wingdings" pitchFamily="2" charset="2"/>
              </a:rPr>
              <a:t>             101  pasgeborene via andere route </a:t>
            </a:r>
            <a:endParaRPr lang="nl-NL" sz="1500">
              <a:ea typeface="Calibri"/>
              <a:cs typeface="Calibri"/>
            </a:endParaRPr>
          </a:p>
          <a:p>
            <a:pPr marL="0" lvl="1" indent="-400050">
              <a:lnSpc>
                <a:spcPct val="150000"/>
              </a:lnSpc>
            </a:pPr>
            <a:endParaRPr lang="nl-NL" sz="1600">
              <a:cs typeface="Calibri"/>
              <a:sym typeface="Wingdings" pitchFamily="2" charset="2"/>
            </a:endParaRPr>
          </a:p>
          <a:p>
            <a:pPr marL="0" lvl="1" indent="-400050">
              <a:lnSpc>
                <a:spcPct val="150000"/>
              </a:lnSpc>
            </a:pPr>
            <a:r>
              <a:rPr lang="nl-NL" sz="1600">
                <a:sym typeface="Wingdings" pitchFamily="2" charset="2"/>
              </a:rPr>
              <a:t>   Totaal </a:t>
            </a:r>
            <a:r>
              <a:rPr lang="nl-NL" sz="1600" b="1">
                <a:sym typeface="Wingdings" pitchFamily="2" charset="2"/>
              </a:rPr>
              <a:t>582 pasgeborenen verwezen naar AC </a:t>
            </a:r>
            <a:endParaRPr lang="nl-NL" sz="1600">
              <a:ea typeface="Calibri"/>
              <a:cs typeface="Calibri"/>
            </a:endParaRPr>
          </a:p>
        </p:txBody>
      </p:sp>
      <p:cxnSp>
        <p:nvCxnSpPr>
          <p:cNvPr id="8" name="Rechte verbindingslijn met pijl 7">
            <a:extLst>
              <a:ext uri="{FF2B5EF4-FFF2-40B4-BE49-F238E27FC236}">
                <a16:creationId xmlns:a16="http://schemas.microsoft.com/office/drawing/2014/main" id="{3454B78F-EAD3-2AA3-FF7B-E8D091227248}"/>
              </a:ext>
            </a:extLst>
          </p:cNvPr>
          <p:cNvCxnSpPr>
            <a:cxnSpLocks/>
          </p:cNvCxnSpPr>
          <p:nvPr/>
        </p:nvCxnSpPr>
        <p:spPr>
          <a:xfrm>
            <a:off x="5754265" y="972852"/>
            <a:ext cx="0" cy="459341"/>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sp>
        <p:nvSpPr>
          <p:cNvPr id="9" name="Tekstvak 8">
            <a:extLst>
              <a:ext uri="{FF2B5EF4-FFF2-40B4-BE49-F238E27FC236}">
                <a16:creationId xmlns:a16="http://schemas.microsoft.com/office/drawing/2014/main" id="{CB011B87-A409-B0CC-D8E5-DFEA7296AAF5}"/>
              </a:ext>
            </a:extLst>
          </p:cNvPr>
          <p:cNvSpPr txBox="1"/>
          <p:nvPr/>
        </p:nvSpPr>
        <p:spPr>
          <a:xfrm>
            <a:off x="4291908" y="1509567"/>
            <a:ext cx="696024" cy="338554"/>
          </a:xfrm>
          <a:prstGeom prst="rect">
            <a:avLst/>
          </a:prstGeom>
          <a:noFill/>
        </p:spPr>
        <p:txBody>
          <a:bodyPr wrap="none" lIns="91440" tIns="45720" rIns="91440" bIns="45720" rtlCol="0" anchor="t">
            <a:spAutoFit/>
          </a:bodyPr>
          <a:lstStyle/>
          <a:p>
            <a:r>
              <a:rPr lang="en-GB" sz="1600"/>
              <a:t>19.9%</a:t>
            </a:r>
          </a:p>
        </p:txBody>
      </p:sp>
      <p:cxnSp>
        <p:nvCxnSpPr>
          <p:cNvPr id="10" name="Rechte verbindingslijn met pijl 9">
            <a:extLst>
              <a:ext uri="{FF2B5EF4-FFF2-40B4-BE49-F238E27FC236}">
                <a16:creationId xmlns:a16="http://schemas.microsoft.com/office/drawing/2014/main" id="{640EE395-627A-C4FD-1156-003B3845FEA0}"/>
              </a:ext>
            </a:extLst>
          </p:cNvPr>
          <p:cNvCxnSpPr>
            <a:cxnSpLocks/>
          </p:cNvCxnSpPr>
          <p:nvPr/>
        </p:nvCxnSpPr>
        <p:spPr>
          <a:xfrm flipV="1">
            <a:off x="4218743" y="1779713"/>
            <a:ext cx="746433" cy="236452"/>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D816E984-C88A-9C7A-AD84-1348D8DD9540}"/>
              </a:ext>
            </a:extLst>
          </p:cNvPr>
          <p:cNvCxnSpPr>
            <a:cxnSpLocks/>
          </p:cNvCxnSpPr>
          <p:nvPr/>
        </p:nvCxnSpPr>
        <p:spPr>
          <a:xfrm>
            <a:off x="4242607" y="1529899"/>
            <a:ext cx="792695" cy="0"/>
          </a:xfrm>
          <a:prstGeom prst="straightConnector1">
            <a:avLst/>
          </a:prstGeom>
          <a:ln w="22225">
            <a:solidFill>
              <a:srgbClr val="00AFDC"/>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9243332"/>
      </p:ext>
    </p:extLst>
  </p:cSld>
  <p:clrMapOvr>
    <a:masterClrMapping/>
  </p:clrMapOvr>
</p:sld>
</file>

<file path=ppt/theme/theme1.xml><?xml version="1.0" encoding="utf-8"?>
<a:theme xmlns:a="http://schemas.openxmlformats.org/drawingml/2006/main" name="Amalia Kinderziekenhuis">
  <a:themeElements>
    <a:clrScheme name="Radboudumc Corporate">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malia Kinderziekenhuis" id="{9A9328BA-3969-40DE-8A59-DD6719931033}" vid="{3CFA6FA6-F1A9-4E0B-8816-C9CAD7D8EF60}"/>
    </a:ext>
  </a:extLst>
</a:theme>
</file>

<file path=ppt/theme/theme2.xml><?xml version="1.0" encoding="utf-8"?>
<a:theme xmlns:a="http://schemas.openxmlformats.org/drawingml/2006/main" name="Radboudumc 4x3">
  <a:themeElements>
    <a:clrScheme name="Radboudumc">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adboudumc 4x3" id="{83870802-49A2-4EEF-ADCC-9FA7ADF0AA6D}" vid="{104A7D4A-95C3-448E-8AF8-D9516E564F0C}"/>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5EFE6FA96F664FB56D12E96B393E8F" ma:contentTypeVersion="4" ma:contentTypeDescription="Een nieuw document maken." ma:contentTypeScope="" ma:versionID="8a95966601571c5f2b3dd07b6812364d">
  <xsd:schema xmlns:xsd="http://www.w3.org/2001/XMLSchema" xmlns:xs="http://www.w3.org/2001/XMLSchema" xmlns:p="http://schemas.microsoft.com/office/2006/metadata/properties" xmlns:ns2="40756d26-d6b0-4247-a8eb-df9b293dc992" targetNamespace="http://schemas.microsoft.com/office/2006/metadata/properties" ma:root="true" ma:fieldsID="2f61bb36041087f8869507acaf1395c1" ns2:_="">
    <xsd:import namespace="40756d26-d6b0-4247-a8eb-df9b293dc99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56d26-d6b0-4247-a8eb-df9b293dc9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DB89EDA-A4DF-4735-A4DD-CD948A089087}">
  <ds:schemaRefs>
    <ds:schemaRef ds:uri="40756d26-d6b0-4247-a8eb-df9b293dc9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2E6C7C-0C6A-4446-864A-85FCE8D119EC}">
  <ds:schemaRefs>
    <ds:schemaRef ds:uri="http://schemas.microsoft.com/sharepoint/v3/contenttype/forms"/>
  </ds:schemaRefs>
</ds:datastoreItem>
</file>

<file path=customXml/itemProps3.xml><?xml version="1.0" encoding="utf-8"?>
<ds:datastoreItem xmlns:ds="http://schemas.openxmlformats.org/officeDocument/2006/customXml" ds:itemID="{540A4F40-74B5-4919-822D-1D2604E5ECC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3541</TotalTime>
  <Words>2725</Words>
  <Application>Microsoft Macintosh PowerPoint</Application>
  <PresentationFormat>On-screen Show (16:9)</PresentationFormat>
  <Paragraphs>419</Paragraphs>
  <Slides>35</Slides>
  <Notes>31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35</vt:i4>
      </vt:variant>
    </vt:vector>
  </HeadingPairs>
  <TitlesOfParts>
    <vt:vector size="47" baseType="lpstr">
      <vt:lpstr>Aptos</vt:lpstr>
      <vt:lpstr>Arial</vt:lpstr>
      <vt:lpstr>Arial,Sans-Serif</vt:lpstr>
      <vt:lpstr>Calibri</vt:lpstr>
      <vt:lpstr>Calibri Light</vt:lpstr>
      <vt:lpstr>Courier New</vt:lpstr>
      <vt:lpstr>Courier New,monospace</vt:lpstr>
      <vt:lpstr>Helvetica</vt:lpstr>
      <vt:lpstr>Segoe UI</vt:lpstr>
      <vt:lpstr>Wingdings</vt:lpstr>
      <vt:lpstr>Amalia Kinderziekenhuis</vt:lpstr>
      <vt:lpstr>Radboudumc 4x3</vt:lpstr>
      <vt:lpstr> Een multidisciplinair drieluik rondom  diagnostiek van erfelijk gehoorverlies en  nieuwe ontwikkelingen  </vt:lpstr>
      <vt:lpstr>Enkele feitjes</vt:lpstr>
      <vt:lpstr>Wat is erfelijk gehoorverlies?</vt:lpstr>
      <vt:lpstr>Doel NGS</vt:lpstr>
      <vt:lpstr>Neonatale gehoorscreening (NGS) </vt:lpstr>
      <vt:lpstr>Getallen NGS 2023</vt:lpstr>
      <vt:lpstr>Getallen NGS 2023</vt:lpstr>
      <vt:lpstr>Getallen NGS 2023 </vt:lpstr>
      <vt:lpstr>Getallen NGS 2023</vt:lpstr>
      <vt:lpstr>Getallen NGS 2023</vt:lpstr>
      <vt:lpstr>Getallen NGS 2023</vt:lpstr>
      <vt:lpstr>Gemiddeld ongeveer 200 kinderen/ jaar</vt:lpstr>
      <vt:lpstr>Vraagtekens</vt:lpstr>
      <vt:lpstr>Methode</vt:lpstr>
      <vt:lpstr>Diagnostiek</vt:lpstr>
      <vt:lpstr>Verwijzing</vt:lpstr>
      <vt:lpstr>Gehoorverlies</vt:lpstr>
      <vt:lpstr>PowerPoint Presentation</vt:lpstr>
      <vt:lpstr>Spraaktaalontwikkeling</vt:lpstr>
      <vt:lpstr>Verrichte diagnostiek</vt:lpstr>
      <vt:lpstr>Diagnose</vt:lpstr>
      <vt:lpstr>Diagnose</vt:lpstr>
      <vt:lpstr>Diagnose</vt:lpstr>
      <vt:lpstr>Diagnose</vt:lpstr>
      <vt:lpstr>PowerPoint Presentation</vt:lpstr>
      <vt:lpstr>Conclusies</vt:lpstr>
      <vt:lpstr>PowerPoint Presentation</vt:lpstr>
      <vt:lpstr>Risicofactoren</vt:lpstr>
      <vt:lpstr>Wat valt op? </vt:lpstr>
      <vt:lpstr>Disclaimer</vt:lpstr>
      <vt:lpstr>Genetische oorzaken </vt:lpstr>
      <vt:lpstr>Exclusie van milde verliezen</vt:lpstr>
      <vt:lpstr>Discussie</vt:lpstr>
      <vt:lpstr>Referenties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VNOG</dc:title>
  <dc:creator>Cals, Froukje</dc:creator>
  <cp:lastModifiedBy>Lanting, Cris</cp:lastModifiedBy>
  <cp:revision>245</cp:revision>
  <dcterms:created xsi:type="dcterms:W3CDTF">2024-02-29T07:47:48Z</dcterms:created>
  <dcterms:modified xsi:type="dcterms:W3CDTF">2026-05-20T16:51:48Z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0x010100CA5EFE6FA96F664FB56D12E96B393E8F</vt:lpwstr>
  </property>
</Properties>
</file>